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69" r:id="rId3"/>
    <p:sldId id="271" r:id="rId4"/>
    <p:sldId id="272" r:id="rId5"/>
    <p:sldId id="273" r:id="rId6"/>
    <p:sldId id="274" r:id="rId7"/>
    <p:sldId id="257" r:id="rId8"/>
    <p:sldId id="258" r:id="rId9"/>
    <p:sldId id="259" r:id="rId10"/>
    <p:sldId id="268" r:id="rId11"/>
    <p:sldId id="270" r:id="rId12"/>
    <p:sldId id="275" r:id="rId13"/>
    <p:sldId id="260" r:id="rId14"/>
    <p:sldId id="261" r:id="rId15"/>
    <p:sldId id="276" r:id="rId16"/>
    <p:sldId id="277" r:id="rId17"/>
    <p:sldId id="278" r:id="rId18"/>
    <p:sldId id="262" r:id="rId19"/>
    <p:sldId id="279" r:id="rId20"/>
    <p:sldId id="263" r:id="rId21"/>
    <p:sldId id="264" r:id="rId22"/>
    <p:sldId id="280" r:id="rId23"/>
    <p:sldId id="284" r:id="rId24"/>
    <p:sldId id="281" r:id="rId25"/>
    <p:sldId id="282"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C2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62AC15-FAF1-4EF0-87EB-1B25749CBD09}" type="datetimeFigureOut">
              <a:rPr lang="en-US" smtClean="0"/>
              <a:pPr/>
              <a:t>2/10/2016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396056-D65F-4E1C-8E8C-9D2B9421D4E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0E24F8-25EF-4DCB-8EE1-E4E1A6BF01B9}" type="slidenum">
              <a:rPr lang="en-US"/>
              <a:pPr/>
              <a:t>3</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xfrm>
            <a:off x="914400" y="4344025"/>
            <a:ext cx="5029200" cy="4114488"/>
          </a:xfrm>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3FE68A-07D4-4F84-B521-F9386992C353}" type="slidenum">
              <a:rPr lang="en-US"/>
              <a:pPr/>
              <a:t>4</a:t>
            </a:fld>
            <a:endParaRPr 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xfrm>
            <a:off x="914400" y="4344025"/>
            <a:ext cx="5029200" cy="4114488"/>
          </a:xfrm>
        </p:spPr>
        <p:txBody>
          <a:bodyPr/>
          <a:lstStyle/>
          <a:p>
            <a:endParaRPr lang="en-US" sz="9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CC1E47-CE6F-4847-A848-FD9FFD10F175}" type="slidenum">
              <a:rPr lang="en-US"/>
              <a:pPr/>
              <a:t>5</a:t>
            </a:fld>
            <a:endParaRPr 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xfrm>
            <a:off x="914400" y="4344025"/>
            <a:ext cx="5029200" cy="4114488"/>
          </a:xfrm>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804F31-32DE-4EA8-AE14-BB55DB983464}" type="slidenum">
              <a:rPr lang="en-US"/>
              <a:pPr/>
              <a:t>6</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xfrm>
            <a:off x="914400" y="4344025"/>
            <a:ext cx="5029200" cy="4114488"/>
          </a:xfrm>
        </p:spPr>
        <p:txBody>
          <a:bodyPr/>
          <a:lstStyle/>
          <a:p>
            <a:r>
              <a:rPr lang="en-US"/>
              <a:t>Provide some examples of capital budgeting decisions, such as what product or service the firm will sell, should old equipment be replaced with newer, more advanced, equipment, etc.</a:t>
            </a:r>
          </a:p>
          <a:p>
            <a:endParaRPr lang="en-US"/>
          </a:p>
          <a:p>
            <a:r>
              <a:rPr lang="en-US"/>
              <a:t>Be sure to define debt and equity.</a:t>
            </a:r>
          </a:p>
          <a:p>
            <a:endParaRPr lang="en-US"/>
          </a:p>
          <a:p>
            <a:r>
              <a:rPr lang="en-US"/>
              <a:t>Provide some examples of working capital management issues, such as: whom to grant credit, how much inventory should be carried, when should suppliers be paid, etc.</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7797939-99F9-4ACB-8084-B5B83BEF1C58}" type="datetimeFigureOut">
              <a:rPr lang="en-US" smtClean="0"/>
              <a:pPr/>
              <a:t>2/10/2016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CAEF427-B0D3-4B66-A387-24881FB151C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7797939-99F9-4ACB-8084-B5B83BEF1C58}" type="datetimeFigureOut">
              <a:rPr lang="en-US" smtClean="0"/>
              <a:pPr/>
              <a:t>2/10/2016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AEF427-B0D3-4B66-A387-24881FB151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7797939-99F9-4ACB-8084-B5B83BEF1C58}" type="datetimeFigureOut">
              <a:rPr lang="en-US" smtClean="0"/>
              <a:pPr/>
              <a:t>2/10/2016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AEF427-B0D3-4B66-A387-24881FB151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7797939-99F9-4ACB-8084-B5B83BEF1C58}" type="datetimeFigureOut">
              <a:rPr lang="en-US" smtClean="0"/>
              <a:pPr/>
              <a:t>2/10/2016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AEF427-B0D3-4B66-A387-24881FB151C7}"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7797939-99F9-4ACB-8084-B5B83BEF1C58}" type="datetimeFigureOut">
              <a:rPr lang="en-US" smtClean="0"/>
              <a:pPr/>
              <a:t>2/10/2016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AEF427-B0D3-4B66-A387-24881FB151C7}"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7797939-99F9-4ACB-8084-B5B83BEF1C58}" type="datetimeFigureOut">
              <a:rPr lang="en-US" smtClean="0"/>
              <a:pPr/>
              <a:t>2/10/2016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CAEF427-B0D3-4B66-A387-24881FB151C7}"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7797939-99F9-4ACB-8084-B5B83BEF1C58}" type="datetimeFigureOut">
              <a:rPr lang="en-US" smtClean="0"/>
              <a:pPr/>
              <a:t>2/10/2016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CAEF427-B0D3-4B66-A387-24881FB151C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7797939-99F9-4ACB-8084-B5B83BEF1C58}" type="datetimeFigureOut">
              <a:rPr lang="en-US" smtClean="0"/>
              <a:pPr/>
              <a:t>2/10/2016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CAEF427-B0D3-4B66-A387-24881FB151C7}"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7797939-99F9-4ACB-8084-B5B83BEF1C58}" type="datetimeFigureOut">
              <a:rPr lang="en-US" smtClean="0"/>
              <a:pPr/>
              <a:t>2/10/2016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CAEF427-B0D3-4B66-A387-24881FB151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7797939-99F9-4ACB-8084-B5B83BEF1C58}" type="datetimeFigureOut">
              <a:rPr lang="en-US" smtClean="0"/>
              <a:pPr/>
              <a:t>2/10/2016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CAEF427-B0D3-4B66-A387-24881FB151C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7797939-99F9-4ACB-8084-B5B83BEF1C58}" type="datetimeFigureOut">
              <a:rPr lang="en-US" smtClean="0"/>
              <a:pPr/>
              <a:t>2/10/2016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CAEF427-B0D3-4B66-A387-24881FB151C7}"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7797939-99F9-4ACB-8084-B5B83BEF1C58}" type="datetimeFigureOut">
              <a:rPr lang="en-US" smtClean="0"/>
              <a:pPr/>
              <a:t>2/10/2016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CAEF427-B0D3-4B66-A387-24881FB151C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Financial Management</a:t>
            </a:r>
            <a:endParaRPr lang="en-US" dirty="0"/>
          </a:p>
        </p:txBody>
      </p:sp>
      <p:sp>
        <p:nvSpPr>
          <p:cNvPr id="3" name="Subtitle 2"/>
          <p:cNvSpPr>
            <a:spLocks noGrp="1"/>
          </p:cNvSpPr>
          <p:nvPr>
            <p:ph type="subTitle" idx="1"/>
          </p:nvPr>
        </p:nvSpPr>
        <p:spPr>
          <a:xfrm>
            <a:off x="1371600" y="4191000"/>
            <a:ext cx="6400800" cy="914400"/>
          </a:xfrm>
        </p:spPr>
        <p:txBody>
          <a:bodyPr/>
          <a:lstStyle/>
          <a:p>
            <a:r>
              <a:rPr lang="en-US" dirty="0" smtClean="0"/>
              <a:t>Meaning &amp; Role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noAutofit/>
          </a:bodyPr>
          <a:lstStyle/>
          <a:p>
            <a:r>
              <a:rPr lang="en-US" sz="3600" b="1" dirty="0" smtClean="0"/>
              <a:t>Estimation of capital </a:t>
            </a:r>
            <a:r>
              <a:rPr lang="en-US" sz="3600" b="1" dirty="0" smtClean="0"/>
              <a:t>requirements</a:t>
            </a:r>
            <a:endParaRPr lang="en-US" sz="3600" b="1" dirty="0" smtClean="0"/>
          </a:p>
          <a:p>
            <a:r>
              <a:rPr lang="en-US" sz="3600" b="1" dirty="0" smtClean="0"/>
              <a:t>Determination of capital composition</a:t>
            </a:r>
          </a:p>
          <a:p>
            <a:r>
              <a:rPr lang="en-US" sz="3600" b="1" dirty="0" smtClean="0"/>
              <a:t>Choice of sources of funds</a:t>
            </a:r>
          </a:p>
          <a:p>
            <a:r>
              <a:rPr lang="en-US" sz="3600" b="1" dirty="0" smtClean="0"/>
              <a:t>Investment of funds</a:t>
            </a:r>
          </a:p>
          <a:p>
            <a:r>
              <a:rPr lang="en-US" sz="3600" b="1" dirty="0" smtClean="0"/>
              <a:t>Disposal of surplus</a:t>
            </a:r>
          </a:p>
          <a:p>
            <a:r>
              <a:rPr lang="en-US" sz="3600" b="1" dirty="0" smtClean="0"/>
              <a:t>Management of cash</a:t>
            </a:r>
          </a:p>
          <a:p>
            <a:r>
              <a:rPr lang="en-US" sz="3600" b="1" dirty="0" smtClean="0"/>
              <a:t>Financial controls</a:t>
            </a:r>
            <a:endParaRPr lang="en-US" sz="3600" dirty="0"/>
          </a:p>
        </p:txBody>
      </p:sp>
      <p:sp>
        <p:nvSpPr>
          <p:cNvPr id="4" name="Title 1"/>
          <p:cNvSpPr txBox="1">
            <a:spLocks/>
          </p:cNvSpPr>
          <p:nvPr/>
        </p:nvSpPr>
        <p:spPr>
          <a:xfrm>
            <a:off x="609600" y="304800"/>
            <a:ext cx="8229600" cy="563562"/>
          </a:xfrm>
          <a:prstGeom prst="rect">
            <a:avLst/>
          </a:prstGeom>
        </p:spPr>
        <p:txBody>
          <a:bodyPr vert="horz" rtlCol="0" anchor="ctr">
            <a:normAutofit fontScale="90000" lnSpcReduction="20000"/>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Financial Management : Functions</a:t>
            </a:r>
            <a:endPar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t>Copyright © 2006 Pearson Addison-Wesley. All rights reserved.</a:t>
            </a:r>
            <a:endParaRPr lang="en-CA"/>
          </a:p>
        </p:txBody>
      </p:sp>
      <p:sp>
        <p:nvSpPr>
          <p:cNvPr id="5" name="Slide Number Placeholder 3"/>
          <p:cNvSpPr>
            <a:spLocks noGrp="1"/>
          </p:cNvSpPr>
          <p:nvPr>
            <p:ph type="sldNum" sz="quarter" idx="11"/>
          </p:nvPr>
        </p:nvSpPr>
        <p:spPr/>
        <p:txBody>
          <a:bodyPr/>
          <a:lstStyle/>
          <a:p>
            <a:r>
              <a:rPr lang="en-US"/>
              <a:t>1-</a:t>
            </a:r>
            <a:fld id="{05A5389E-048B-46EC-B3FC-5CBE13710784}" type="slidenum">
              <a:rPr lang="en-US"/>
              <a:pPr/>
              <a:t>11</a:t>
            </a:fld>
            <a:endParaRPr lang="en-CA"/>
          </a:p>
        </p:txBody>
      </p:sp>
      <p:sp>
        <p:nvSpPr>
          <p:cNvPr id="394242" name="Rectangle 2"/>
          <p:cNvSpPr>
            <a:spLocks noGrp="1" noChangeArrowheads="1"/>
          </p:cNvSpPr>
          <p:nvPr>
            <p:ph type="title"/>
          </p:nvPr>
        </p:nvSpPr>
        <p:spPr/>
        <p:txBody>
          <a:bodyPr>
            <a:normAutofit fontScale="90000"/>
          </a:bodyPr>
          <a:lstStyle/>
          <a:p>
            <a:r>
              <a:rPr lang="en-US" sz="3600"/>
              <a:t>Primary Activities of </a:t>
            </a:r>
            <a:br>
              <a:rPr lang="en-US" sz="3600"/>
            </a:br>
            <a:r>
              <a:rPr lang="en-US" sz="3600"/>
              <a:t>the Financial Manager</a:t>
            </a:r>
            <a:endParaRPr lang="en-US"/>
          </a:p>
        </p:txBody>
      </p:sp>
      <p:pic>
        <p:nvPicPr>
          <p:cNvPr id="394243" name="Picture 3" descr="gitman_01F02.gif                                               001EB8F1Macintosh HD                   BB9C66DE:"/>
          <p:cNvPicPr>
            <a:picLocks noChangeAspect="1" noChangeArrowheads="1"/>
          </p:cNvPicPr>
          <p:nvPr/>
        </p:nvPicPr>
        <p:blipFill>
          <a:blip r:embed="rId2"/>
          <a:srcRect/>
          <a:stretch>
            <a:fillRect/>
          </a:stretch>
        </p:blipFill>
        <p:spPr bwMode="auto">
          <a:xfrm>
            <a:off x="571500" y="1905000"/>
            <a:ext cx="8001000" cy="3754438"/>
          </a:xfrm>
          <a:prstGeom prst="rect">
            <a:avLst/>
          </a:prstGeom>
          <a:noFill/>
        </p:spPr>
      </p:pic>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73762"/>
          </a:xfrm>
        </p:spPr>
        <p:txBody>
          <a:bodyPr>
            <a:normAutofit/>
          </a:bodyPr>
          <a:lstStyle/>
          <a:p>
            <a:pPr algn="ctr"/>
            <a:r>
              <a:rPr lang="en-US" dirty="0" smtClean="0"/>
              <a:t/>
            </a:r>
            <a:br>
              <a:rPr lang="en-US" dirty="0" smtClean="0"/>
            </a:br>
            <a:r>
              <a:rPr lang="en-US" dirty="0" smtClean="0"/>
              <a:t>RATIO ANALYSIS:</a:t>
            </a:r>
            <a:br>
              <a:rPr lang="en-US" dirty="0" smtClean="0"/>
            </a:br>
            <a:r>
              <a:rPr lang="en-US" dirty="0" smtClean="0"/>
              <a:t/>
            </a:r>
            <a:br>
              <a:rPr lang="en-US" dirty="0" smtClean="0"/>
            </a:br>
            <a:r>
              <a:rPr lang="en-US" dirty="0" smtClean="0"/>
              <a:t/>
            </a:r>
            <a:br>
              <a:rPr lang="en-US" dirty="0" smtClean="0"/>
            </a:br>
            <a:r>
              <a:rPr lang="en-US" dirty="0" smtClean="0"/>
              <a:t>Meaning, Advantages, Limitations, Types of Ratios &amp; Usefulness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en-US" dirty="0" smtClean="0"/>
              <a:t>Ratio analysis is a process of determining and interpreting relationships between the items of financial statements to provide a meaningful understanding of the performance and financial position of an enterprise. </a:t>
            </a:r>
          </a:p>
          <a:p>
            <a:pPr algn="just"/>
            <a:r>
              <a:rPr lang="en-US" dirty="0" smtClean="0"/>
              <a:t>Ratio analysis is an accounting tool to present accounting variables in a simple, concise, intelligible and understandable form. </a:t>
            </a:r>
          </a:p>
          <a:p>
            <a:pPr algn="just"/>
            <a:r>
              <a:rPr lang="en-US" dirty="0" smtClean="0"/>
              <a:t>As per Myers “Ratio analysis is a study of relationship among various financial factors in a business” </a:t>
            </a:r>
          </a:p>
          <a:p>
            <a:pPr algn="just"/>
            <a:endParaRPr lang="en-US" dirty="0"/>
          </a:p>
        </p:txBody>
      </p:sp>
      <p:sp>
        <p:nvSpPr>
          <p:cNvPr id="2" name="Title 1"/>
          <p:cNvSpPr>
            <a:spLocks noGrp="1"/>
          </p:cNvSpPr>
          <p:nvPr>
            <p:ph type="title"/>
          </p:nvPr>
        </p:nvSpPr>
        <p:spPr/>
        <p:txBody>
          <a:bodyPr/>
          <a:lstStyle/>
          <a:p>
            <a:r>
              <a:rPr lang="en-US" dirty="0" smtClean="0"/>
              <a:t>Ratio Analysis: Meaning</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3200" dirty="0" smtClean="0"/>
              <a:t>The objective of ratio analysis is to judge the earning capacity, financial soundness and operating efficiency of a business organization. The use of ratio in accounting and financial management analysis helps the management to know the profitability, financial position and operating efficiency of an enterprise. </a:t>
            </a:r>
          </a:p>
          <a:p>
            <a:pPr algn="just"/>
            <a:endParaRPr lang="en-US" sz="3200" dirty="0"/>
          </a:p>
        </p:txBody>
      </p:sp>
      <p:sp>
        <p:nvSpPr>
          <p:cNvPr id="2" name="Title 1"/>
          <p:cNvSpPr>
            <a:spLocks noGrp="1"/>
          </p:cNvSpPr>
          <p:nvPr>
            <p:ph type="title"/>
          </p:nvPr>
        </p:nvSpPr>
        <p:spPr/>
        <p:txBody>
          <a:bodyPr/>
          <a:lstStyle/>
          <a:p>
            <a:r>
              <a:rPr lang="en-US" dirty="0" smtClean="0"/>
              <a:t>Ratio Analysis: Objectives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r>
              <a:rPr lang="en-US" b="1" dirty="0" smtClean="0">
                <a:solidFill>
                  <a:srgbClr val="00B050"/>
                </a:solidFill>
              </a:rPr>
              <a:t>Useful in analysis of financial statements:</a:t>
            </a:r>
            <a:r>
              <a:rPr lang="en-US" dirty="0" smtClean="0"/>
              <a:t> Bankers, investors, creditors, etc analysis balance sheets and profit and loss accounts by means of ratios. </a:t>
            </a:r>
          </a:p>
          <a:p>
            <a:r>
              <a:rPr lang="en-US" b="1" dirty="0" smtClean="0">
                <a:solidFill>
                  <a:srgbClr val="00B050"/>
                </a:solidFill>
              </a:rPr>
              <a:t>Useful in simplifying accounting figures:</a:t>
            </a:r>
          </a:p>
          <a:p>
            <a:pPr algn="just">
              <a:buNone/>
            </a:pPr>
            <a:r>
              <a:rPr lang="en-US" dirty="0" smtClean="0"/>
              <a:t>	Accounting ratio simplifies summarizes and systematizes a long array of accounting figures to make them understandable. </a:t>
            </a:r>
          </a:p>
          <a:p>
            <a:pPr algn="just">
              <a:buNone/>
            </a:pPr>
            <a:r>
              <a:rPr lang="en-US" i="1" dirty="0" smtClean="0"/>
              <a:t>In the words of </a:t>
            </a:r>
            <a:r>
              <a:rPr lang="en-US" i="1" dirty="0" err="1" smtClean="0"/>
              <a:t>Biramn</a:t>
            </a:r>
            <a:r>
              <a:rPr lang="en-US" i="1" dirty="0" smtClean="0"/>
              <a:t> and </a:t>
            </a:r>
            <a:r>
              <a:rPr lang="en-US" i="1" dirty="0" err="1" smtClean="0"/>
              <a:t>Dribin</a:t>
            </a:r>
            <a:r>
              <a:rPr lang="en-US" i="1" dirty="0" smtClean="0"/>
              <a:t>, “ Financial ratios are useful because they summarize briefly the results of detailed and complicated computation” </a:t>
            </a:r>
          </a:p>
          <a:p>
            <a:pPr>
              <a:buNone/>
            </a:pPr>
            <a:endParaRPr lang="en-US" dirty="0" smtClean="0"/>
          </a:p>
          <a:p>
            <a:pPr algn="just"/>
            <a:endParaRPr lang="en-US" dirty="0" smtClean="0"/>
          </a:p>
          <a:p>
            <a:endParaRPr lang="en-US" dirty="0"/>
          </a:p>
        </p:txBody>
      </p:sp>
      <p:sp>
        <p:nvSpPr>
          <p:cNvPr id="2" name="Title 1"/>
          <p:cNvSpPr>
            <a:spLocks noGrp="1"/>
          </p:cNvSpPr>
          <p:nvPr>
            <p:ph type="title"/>
          </p:nvPr>
        </p:nvSpPr>
        <p:spPr/>
        <p:txBody>
          <a:bodyPr/>
          <a:lstStyle/>
          <a:p>
            <a:r>
              <a:rPr lang="en-US" dirty="0" smtClean="0"/>
              <a:t>Ratio Analysis: Advantages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07909"/>
            <a:ext cx="8229600" cy="5245291"/>
          </a:xfrm>
        </p:spPr>
        <p:txBody>
          <a:bodyPr>
            <a:normAutofit fontScale="92500" lnSpcReduction="20000"/>
          </a:bodyPr>
          <a:lstStyle/>
          <a:p>
            <a:pPr algn="just"/>
            <a:r>
              <a:rPr lang="en-US" b="1" dirty="0" smtClean="0">
                <a:solidFill>
                  <a:srgbClr val="00B050"/>
                </a:solidFill>
              </a:rPr>
              <a:t>Useful in judging the operating efficiency of business: </a:t>
            </a:r>
            <a:r>
              <a:rPr lang="en-US" dirty="0" smtClean="0"/>
              <a:t>Accounting Ratio are also useful for diagnosis of the financial health of the enterprise. This is done by evaluating liquidity, solvency, profitability etc. </a:t>
            </a:r>
          </a:p>
          <a:p>
            <a:r>
              <a:rPr lang="en-US" b="1" dirty="0" smtClean="0">
                <a:solidFill>
                  <a:srgbClr val="00B050"/>
                </a:solidFill>
              </a:rPr>
              <a:t>Useful for forecasting: </a:t>
            </a:r>
            <a:r>
              <a:rPr lang="en-US" dirty="0" smtClean="0"/>
              <a:t>Helpful in business planning, forecasting. </a:t>
            </a:r>
          </a:p>
          <a:p>
            <a:r>
              <a:rPr lang="en-US" b="1" dirty="0" smtClean="0">
                <a:solidFill>
                  <a:srgbClr val="00B050"/>
                </a:solidFill>
              </a:rPr>
              <a:t>Useful in locating the weak spots:</a:t>
            </a:r>
          </a:p>
          <a:p>
            <a:pPr algn="just">
              <a:buNone/>
            </a:pPr>
            <a:r>
              <a:rPr lang="en-US" dirty="0" smtClean="0"/>
              <a:t>	Locating the weak spots in the business even though the overall performance may quite good. For example if the firm finds that the increase in distribution expense is more than proportionate to the results achieved, these can be examined in detail and depth to remove any wastage that may be there. </a:t>
            </a:r>
          </a:p>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US" dirty="0" smtClean="0"/>
              <a:t>Ratio Analysis: Advantages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b="1" dirty="0" smtClean="0">
                <a:solidFill>
                  <a:srgbClr val="00B050"/>
                </a:solidFill>
              </a:rPr>
              <a:t>Useful in Inter-firm and Intra-firm comparison: </a:t>
            </a:r>
          </a:p>
          <a:p>
            <a:pPr algn="just">
              <a:buNone/>
            </a:pPr>
            <a:r>
              <a:rPr lang="en-US" dirty="0" smtClean="0"/>
              <a:t>A firm would like to compare its performance with that of other firms and of industry in general. The comparison is called inter-firm comparison. If the performance of different units belonging to the same firm is to be compared, it is called intra-firm comparison. </a:t>
            </a:r>
          </a:p>
          <a:p>
            <a:pPr algn="just"/>
            <a:endParaRPr lang="en-US" dirty="0"/>
          </a:p>
        </p:txBody>
      </p:sp>
      <p:sp>
        <p:nvSpPr>
          <p:cNvPr id="3" name="Title 2"/>
          <p:cNvSpPr>
            <a:spLocks noGrp="1"/>
          </p:cNvSpPr>
          <p:nvPr>
            <p:ph type="title"/>
          </p:nvPr>
        </p:nvSpPr>
        <p:spPr/>
        <p:txBody>
          <a:bodyPr/>
          <a:lstStyle/>
          <a:p>
            <a:r>
              <a:rPr lang="en-US" dirty="0" smtClean="0"/>
              <a:t>Ratio Analysis: Advantages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en-US" b="1" dirty="0" smtClean="0">
                <a:solidFill>
                  <a:srgbClr val="00B050"/>
                </a:solidFill>
              </a:rPr>
              <a:t>False Results: </a:t>
            </a:r>
            <a:r>
              <a:rPr lang="en-US" dirty="0" smtClean="0"/>
              <a:t>If Financial Statements are not correct Financial Ratio Analysis will also be correct. </a:t>
            </a:r>
          </a:p>
          <a:p>
            <a:pPr algn="just"/>
            <a:r>
              <a:rPr lang="en-US" b="1" dirty="0" smtClean="0">
                <a:solidFill>
                  <a:srgbClr val="00B050"/>
                </a:solidFill>
              </a:rPr>
              <a:t>Different meanings are put on different terms: </a:t>
            </a:r>
            <a:r>
              <a:rPr lang="en-US" dirty="0" smtClean="0"/>
              <a:t>Elements and sub-elements are not uniquely defined. An enterprise may work out ratios on the basis of profit after Tax and interest while others work on profit before interest and Tax. </a:t>
            </a:r>
          </a:p>
          <a:p>
            <a:r>
              <a:rPr lang="en-US" b="1" dirty="0" smtClean="0">
                <a:solidFill>
                  <a:srgbClr val="00B050"/>
                </a:solidFill>
              </a:rPr>
              <a:t>Not comparable: </a:t>
            </a:r>
            <a:r>
              <a:rPr lang="en-US" dirty="0" smtClean="0"/>
              <a:t>if different firms follow different </a:t>
            </a:r>
          </a:p>
          <a:p>
            <a:pPr>
              <a:buNone/>
            </a:pPr>
            <a:r>
              <a:rPr lang="en-US" dirty="0" smtClean="0"/>
              <a:t>	accounting Policies. </a:t>
            </a:r>
          </a:p>
          <a:p>
            <a:pPr algn="just"/>
            <a:endParaRPr lang="en-US" dirty="0" smtClean="0"/>
          </a:p>
          <a:p>
            <a:pPr algn="just"/>
            <a:endParaRPr lang="en-US" dirty="0"/>
          </a:p>
        </p:txBody>
      </p:sp>
      <p:sp>
        <p:nvSpPr>
          <p:cNvPr id="2" name="Title 1"/>
          <p:cNvSpPr>
            <a:spLocks noGrp="1"/>
          </p:cNvSpPr>
          <p:nvPr>
            <p:ph type="title"/>
          </p:nvPr>
        </p:nvSpPr>
        <p:spPr/>
        <p:txBody>
          <a:bodyPr/>
          <a:lstStyle/>
          <a:p>
            <a:r>
              <a:rPr lang="en-US" dirty="0" smtClean="0"/>
              <a:t>Ratio Analysis: Limitations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3200" dirty="0" smtClean="0"/>
              <a:t>Affect of Price level changes</a:t>
            </a:r>
          </a:p>
          <a:p>
            <a:pPr algn="just"/>
            <a:r>
              <a:rPr lang="en-US" sz="3200" dirty="0" smtClean="0"/>
              <a:t>Ignores qualitative factors</a:t>
            </a:r>
          </a:p>
          <a:p>
            <a:pPr algn="just"/>
            <a:r>
              <a:rPr lang="en-US" sz="3200" dirty="0" smtClean="0"/>
              <a:t>Ratios may be worked out for insignificant and unrelated figures. </a:t>
            </a:r>
          </a:p>
          <a:p>
            <a:pPr algn="just"/>
            <a:r>
              <a:rPr lang="en-US" sz="3200" dirty="0" smtClean="0"/>
              <a:t>Difficult to evolve a standard Ratio</a:t>
            </a:r>
          </a:p>
          <a:p>
            <a:pPr algn="just"/>
            <a:r>
              <a:rPr lang="en-US" sz="3200" dirty="0" smtClean="0"/>
              <a:t>Window Dressing</a:t>
            </a:r>
          </a:p>
          <a:p>
            <a:pPr algn="just"/>
            <a:r>
              <a:rPr lang="en-US" sz="3200" dirty="0" smtClean="0"/>
              <a:t>Personal Bias</a:t>
            </a:r>
          </a:p>
          <a:p>
            <a:pPr algn="just">
              <a:buNone/>
            </a:pPr>
            <a:endParaRPr lang="en-US" sz="3200" dirty="0" smtClean="0"/>
          </a:p>
          <a:p>
            <a:pPr algn="just"/>
            <a:endParaRPr lang="en-US" sz="3200" dirty="0" smtClean="0"/>
          </a:p>
          <a:p>
            <a:pPr algn="just"/>
            <a:endParaRPr lang="en-US" sz="3200" dirty="0"/>
          </a:p>
        </p:txBody>
      </p:sp>
      <p:sp>
        <p:nvSpPr>
          <p:cNvPr id="3" name="Title 2"/>
          <p:cNvSpPr>
            <a:spLocks noGrp="1"/>
          </p:cNvSpPr>
          <p:nvPr>
            <p:ph type="title"/>
          </p:nvPr>
        </p:nvSpPr>
        <p:spPr/>
        <p:txBody>
          <a:bodyPr/>
          <a:lstStyle/>
          <a:p>
            <a:r>
              <a:rPr lang="en-US" dirty="0" smtClean="0"/>
              <a:t>Ratio Analysis: Limitations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spcBef>
                <a:spcPct val="70000"/>
              </a:spcBef>
              <a:buNone/>
            </a:pPr>
            <a:r>
              <a:rPr lang="en-US" dirty="0" smtClean="0"/>
              <a:t>Finance can be defined as the art and science of managing money.</a:t>
            </a:r>
          </a:p>
          <a:p>
            <a:pPr algn="just">
              <a:spcBef>
                <a:spcPct val="70000"/>
              </a:spcBef>
              <a:buNone/>
            </a:pPr>
            <a:r>
              <a:rPr lang="en-US" dirty="0" smtClean="0"/>
              <a:t>Finance is concerned with the </a:t>
            </a:r>
          </a:p>
          <a:p>
            <a:pPr algn="just">
              <a:spcBef>
                <a:spcPct val="70000"/>
              </a:spcBef>
            </a:pPr>
            <a:r>
              <a:rPr lang="en-US" b="1" dirty="0" smtClean="0"/>
              <a:t>process, </a:t>
            </a:r>
          </a:p>
          <a:p>
            <a:pPr algn="just">
              <a:spcBef>
                <a:spcPct val="70000"/>
              </a:spcBef>
            </a:pPr>
            <a:r>
              <a:rPr lang="en-US" b="1" dirty="0" smtClean="0"/>
              <a:t>institutions, </a:t>
            </a:r>
          </a:p>
          <a:p>
            <a:pPr algn="just">
              <a:spcBef>
                <a:spcPct val="70000"/>
              </a:spcBef>
            </a:pPr>
            <a:r>
              <a:rPr lang="en-US" b="1" dirty="0" smtClean="0"/>
              <a:t>markets, and </a:t>
            </a:r>
          </a:p>
          <a:p>
            <a:pPr algn="just">
              <a:spcBef>
                <a:spcPct val="70000"/>
              </a:spcBef>
            </a:pPr>
            <a:r>
              <a:rPr lang="en-US" b="1" dirty="0" smtClean="0"/>
              <a:t>instruments </a:t>
            </a:r>
          </a:p>
          <a:p>
            <a:pPr algn="just">
              <a:spcBef>
                <a:spcPct val="70000"/>
              </a:spcBef>
              <a:buNone/>
            </a:pPr>
            <a:r>
              <a:rPr lang="en-US" dirty="0" smtClean="0"/>
              <a:t>involved in the transfer of money among individuals, businesses, and governments</a:t>
            </a:r>
            <a:endParaRPr lang="en-US" dirty="0"/>
          </a:p>
        </p:txBody>
      </p:sp>
      <p:sp>
        <p:nvSpPr>
          <p:cNvPr id="3" name="Title 2"/>
          <p:cNvSpPr>
            <a:spLocks noGrp="1"/>
          </p:cNvSpPr>
          <p:nvPr>
            <p:ph type="title"/>
          </p:nvPr>
        </p:nvSpPr>
        <p:spPr/>
        <p:txBody>
          <a:bodyPr/>
          <a:lstStyle/>
          <a:p>
            <a:r>
              <a:rPr lang="en-US" dirty="0" smtClean="0"/>
              <a:t>Finance : Definition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600" dirty="0" smtClean="0"/>
              <a:t>Liquidity Ratio </a:t>
            </a:r>
          </a:p>
          <a:p>
            <a:r>
              <a:rPr lang="en-US" sz="3600" dirty="0" smtClean="0"/>
              <a:t>Solvency Ratio </a:t>
            </a:r>
            <a:endParaRPr lang="en-US" sz="3600" dirty="0" smtClean="0"/>
          </a:p>
          <a:p>
            <a:r>
              <a:rPr lang="en-US" sz="3600" dirty="0" smtClean="0"/>
              <a:t>Activity Ratio </a:t>
            </a:r>
          </a:p>
          <a:p>
            <a:r>
              <a:rPr lang="en-US" sz="3600" dirty="0" smtClean="0"/>
              <a:t>Profitability Ratio </a:t>
            </a:r>
          </a:p>
          <a:p>
            <a:r>
              <a:rPr lang="en-US" sz="3600" dirty="0" smtClean="0"/>
              <a:t>Coverage Ratio </a:t>
            </a:r>
          </a:p>
          <a:p>
            <a:endParaRPr lang="en-US" sz="3600" dirty="0"/>
          </a:p>
        </p:txBody>
      </p:sp>
      <p:sp>
        <p:nvSpPr>
          <p:cNvPr id="2" name="Title 1"/>
          <p:cNvSpPr>
            <a:spLocks noGrp="1"/>
          </p:cNvSpPr>
          <p:nvPr>
            <p:ph type="title"/>
          </p:nvPr>
        </p:nvSpPr>
        <p:spPr/>
        <p:txBody>
          <a:bodyPr/>
          <a:lstStyle/>
          <a:p>
            <a:r>
              <a:rPr lang="en-US" dirty="0" smtClean="0"/>
              <a:t>Types of Ratios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81328"/>
            <a:ext cx="9144000" cy="4525963"/>
          </a:xfrm>
        </p:spPr>
        <p:txBody>
          <a:bodyPr>
            <a:normAutofit lnSpcReduction="10000"/>
          </a:bodyPr>
          <a:lstStyle/>
          <a:p>
            <a:r>
              <a:rPr lang="en-US" dirty="0" smtClean="0"/>
              <a:t>It measures the short-term solvency, i.e., the firm’s ability to pay its current dues. They comprise of </a:t>
            </a:r>
            <a:r>
              <a:rPr lang="en-US" b="1" dirty="0" smtClean="0">
                <a:solidFill>
                  <a:srgbClr val="00B050"/>
                </a:solidFill>
              </a:rPr>
              <a:t>Current Ratio and Liquid Ratio</a:t>
            </a:r>
            <a:r>
              <a:rPr lang="en-US" dirty="0" smtClean="0"/>
              <a:t>. </a:t>
            </a:r>
          </a:p>
          <a:p>
            <a:r>
              <a:rPr lang="fr-FR" dirty="0" err="1" smtClean="0"/>
              <a:t>Current</a:t>
            </a:r>
            <a:r>
              <a:rPr lang="fr-FR" dirty="0" smtClean="0"/>
              <a:t> Ratio = </a:t>
            </a:r>
            <a:r>
              <a:rPr lang="fr-FR" dirty="0" err="1" smtClean="0"/>
              <a:t>Current</a:t>
            </a:r>
            <a:r>
              <a:rPr lang="fr-FR" dirty="0" smtClean="0"/>
              <a:t> </a:t>
            </a:r>
            <a:r>
              <a:rPr lang="fr-FR" dirty="0" err="1" smtClean="0"/>
              <a:t>Assets</a:t>
            </a:r>
            <a:r>
              <a:rPr lang="fr-FR" dirty="0" smtClean="0"/>
              <a:t>/</a:t>
            </a:r>
            <a:r>
              <a:rPr lang="fr-FR" dirty="0" err="1" smtClean="0"/>
              <a:t>Current</a:t>
            </a:r>
            <a:r>
              <a:rPr lang="fr-FR" dirty="0" smtClean="0"/>
              <a:t> </a:t>
            </a:r>
            <a:r>
              <a:rPr lang="fr-FR" dirty="0" err="1" smtClean="0"/>
              <a:t>Liabilities</a:t>
            </a:r>
            <a:r>
              <a:rPr lang="fr-FR" dirty="0" smtClean="0"/>
              <a:t> </a:t>
            </a:r>
          </a:p>
          <a:p>
            <a:r>
              <a:rPr lang="en-US" dirty="0" smtClean="0"/>
              <a:t>Usefulness: As a normal rule current assets should be twice the current liabilities. </a:t>
            </a:r>
            <a:r>
              <a:rPr lang="en-US" b="1" dirty="0" smtClean="0">
                <a:solidFill>
                  <a:srgbClr val="00B050"/>
                </a:solidFill>
              </a:rPr>
              <a:t>(2:1  is satisfactory)</a:t>
            </a:r>
          </a:p>
          <a:p>
            <a:r>
              <a:rPr lang="en-US" dirty="0" smtClean="0"/>
              <a:t>Low ratio indicates </a:t>
            </a:r>
            <a:r>
              <a:rPr lang="en-US" b="1" dirty="0" smtClean="0">
                <a:solidFill>
                  <a:srgbClr val="00B050"/>
                </a:solidFill>
              </a:rPr>
              <a:t>inadequacy of the enterprise to meet its current liabilities and inadequate working Capital. </a:t>
            </a:r>
          </a:p>
          <a:p>
            <a:r>
              <a:rPr lang="en-US" dirty="0" smtClean="0"/>
              <a:t>High Ratio is an indication of </a:t>
            </a:r>
            <a:r>
              <a:rPr lang="en-US" b="1" dirty="0" smtClean="0">
                <a:solidFill>
                  <a:srgbClr val="00B050"/>
                </a:solidFill>
              </a:rPr>
              <a:t>inefficient utilization of funds. </a:t>
            </a:r>
          </a:p>
          <a:p>
            <a:pPr>
              <a:buNone/>
            </a:pPr>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smtClean="0"/>
              <a:t>Usefulness of Ratio:</a:t>
            </a:r>
            <a:br>
              <a:rPr lang="en-US" dirty="0" smtClean="0"/>
            </a:br>
            <a:r>
              <a:rPr lang="en-US" sz="3600" dirty="0" smtClean="0"/>
              <a:t>Liquidity Ratio (Short Term Solvency)</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481328"/>
            <a:ext cx="9144000" cy="4525963"/>
          </a:xfrm>
        </p:spPr>
        <p:txBody>
          <a:bodyPr>
            <a:normAutofit fontScale="85000" lnSpcReduction="10000"/>
          </a:bodyPr>
          <a:lstStyle/>
          <a:p>
            <a:pPr algn="just"/>
            <a:r>
              <a:rPr lang="en-US" dirty="0" smtClean="0"/>
              <a:t>It is a relationship of liquid assets with current liabilities and is computed to assess the short- term liquidity of the enterprise in its correct form. </a:t>
            </a:r>
          </a:p>
          <a:p>
            <a:r>
              <a:rPr lang="en-US" dirty="0" smtClean="0"/>
              <a:t>Liquidity Ratio = Liquid assets or quick assets/ 						Current Liabilities </a:t>
            </a:r>
          </a:p>
          <a:p>
            <a:r>
              <a:rPr lang="en-US" dirty="0" smtClean="0"/>
              <a:t>Quick assets= Current assets – (stock + Prepaid Expenses) </a:t>
            </a:r>
          </a:p>
          <a:p>
            <a:r>
              <a:rPr lang="en-US" b="1" dirty="0" smtClean="0">
                <a:solidFill>
                  <a:srgbClr val="00B050"/>
                </a:solidFill>
              </a:rPr>
              <a:t>A quick ratio of 1:1</a:t>
            </a:r>
            <a:r>
              <a:rPr lang="en-US" dirty="0" smtClean="0"/>
              <a:t> is usually considered favorable, since for every rupee of current liabilities, there is a rupee of current assets. </a:t>
            </a:r>
          </a:p>
          <a:p>
            <a:pPr algn="just"/>
            <a:r>
              <a:rPr lang="en-US" dirty="0" smtClean="0"/>
              <a:t>A high liquidity ratio compared to current ratio may indicate </a:t>
            </a:r>
          </a:p>
          <a:p>
            <a:pPr algn="just">
              <a:buNone/>
            </a:pPr>
            <a:r>
              <a:rPr lang="en-US" dirty="0" smtClean="0"/>
              <a:t>	</a:t>
            </a:r>
            <a:r>
              <a:rPr lang="en-US" b="1" dirty="0" smtClean="0">
                <a:solidFill>
                  <a:srgbClr val="00B050"/>
                </a:solidFill>
              </a:rPr>
              <a:t>under stocking </a:t>
            </a:r>
            <a:r>
              <a:rPr lang="en-US" dirty="0" smtClean="0"/>
              <a:t>while a low liquidity ratio indicated </a:t>
            </a:r>
            <a:r>
              <a:rPr lang="en-US" b="1" dirty="0" smtClean="0">
                <a:solidFill>
                  <a:srgbClr val="00B050"/>
                </a:solidFill>
              </a:rPr>
              <a:t>overstocking. </a:t>
            </a:r>
          </a:p>
          <a:p>
            <a:endParaRPr lang="en-US" dirty="0"/>
          </a:p>
        </p:txBody>
      </p:sp>
      <p:sp>
        <p:nvSpPr>
          <p:cNvPr id="3" name="Title 2"/>
          <p:cNvSpPr>
            <a:spLocks noGrp="1"/>
          </p:cNvSpPr>
          <p:nvPr>
            <p:ph type="title"/>
          </p:nvPr>
        </p:nvSpPr>
        <p:spPr>
          <a:xfrm>
            <a:off x="457200" y="685800"/>
            <a:ext cx="8229600" cy="304800"/>
          </a:xfrm>
        </p:spPr>
        <p:txBody>
          <a:bodyPr>
            <a:normAutofit fontScale="90000"/>
          </a:bodyPr>
          <a:lstStyle/>
          <a:p>
            <a:r>
              <a:rPr lang="en-US" dirty="0" smtClean="0"/>
              <a:t>Usefulness of Ratio: </a:t>
            </a:r>
            <a:br>
              <a:rPr lang="en-US" dirty="0" smtClean="0"/>
            </a:br>
            <a:r>
              <a:rPr lang="en-US" sz="3100" dirty="0" smtClean="0"/>
              <a:t>Liquid Ratio or Quick Ratio or Acid Test Ratio</a:t>
            </a:r>
            <a:r>
              <a:rPr lang="en-US" dirty="0" smtClean="0"/>
              <a:t/>
            </a:r>
            <a:br>
              <a:rPr lang="en-US" dirty="0" smtClean="0"/>
            </a:b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smtClean="0"/>
              <a:t>Example 1:</a:t>
            </a:r>
            <a:r>
              <a:rPr lang="en-US" dirty="0" smtClean="0"/>
              <a:t> A company has following assets and liabilities at the year ended December 31, 2009:</a:t>
            </a:r>
          </a:p>
          <a:p>
            <a:r>
              <a:rPr lang="en-US" dirty="0" smtClean="0"/>
              <a:t>Cash$34,390 , Accounts Receivable 56,200 Prepaid Insurance 9,000 Total Current Assets 111,590, Total Current Liabilities 73,780 Calculate quick ratio (acid test ratio).</a:t>
            </a:r>
          </a:p>
          <a:p>
            <a:r>
              <a:rPr lang="en-US" u="sng" dirty="0" smtClean="0"/>
              <a:t>Solution</a:t>
            </a:r>
            <a:r>
              <a:rPr lang="en-US" dirty="0" smtClean="0"/>
              <a:t/>
            </a:r>
            <a:br>
              <a:rPr lang="en-US" dirty="0" smtClean="0"/>
            </a:br>
            <a:r>
              <a:rPr lang="en-US" dirty="0" smtClean="0"/>
              <a:t>Quick ratio = ( 34,390 + 56,200 ) / 73,780 = 1.23 </a:t>
            </a:r>
            <a:r>
              <a:rPr lang="en-US" b="1" dirty="0" smtClean="0">
                <a:solidFill>
                  <a:srgbClr val="00B050"/>
                </a:solidFill>
              </a:rPr>
              <a:t>(under stocking )</a:t>
            </a:r>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Example: </a:t>
            </a:r>
            <a:r>
              <a:rPr lang="en-US" sz="4400" dirty="0" smtClean="0"/>
              <a:t>Liquid Ratio or Quick Ratio or Acid Test Ratio</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dirty="0" smtClean="0"/>
              <a:t>The term ‘solvency’ implies ability of an enterprise to meet its indebtedness and thus conveys an enterprise’s ability to meet its </a:t>
            </a:r>
          </a:p>
          <a:p>
            <a:pPr algn="just"/>
            <a:r>
              <a:rPr lang="en-US" dirty="0" smtClean="0"/>
              <a:t>long - term obligations.</a:t>
            </a:r>
          </a:p>
          <a:p>
            <a:pPr>
              <a:buNone/>
            </a:pPr>
            <a:endParaRPr lang="en-US" dirty="0" smtClean="0"/>
          </a:p>
          <a:p>
            <a:pPr>
              <a:buNone/>
            </a:pPr>
            <a:r>
              <a:rPr lang="en-US" dirty="0" smtClean="0"/>
              <a:t>Important solvency ratios are: </a:t>
            </a:r>
          </a:p>
          <a:p>
            <a:r>
              <a:rPr lang="en-US" dirty="0" smtClean="0"/>
              <a:t>Debt-Equity Ratio; </a:t>
            </a:r>
          </a:p>
          <a:p>
            <a:r>
              <a:rPr lang="en-US" dirty="0" smtClean="0"/>
              <a:t>Total assets to Debts Ratio and </a:t>
            </a:r>
          </a:p>
          <a:p>
            <a:r>
              <a:rPr lang="en-US" dirty="0" smtClean="0"/>
              <a:t>Total assets to Proprietary Ratio </a:t>
            </a:r>
          </a:p>
          <a:p>
            <a:endParaRPr lang="en-US" dirty="0"/>
          </a:p>
        </p:txBody>
      </p:sp>
      <p:sp>
        <p:nvSpPr>
          <p:cNvPr id="3" name="Title 2"/>
          <p:cNvSpPr>
            <a:spLocks noGrp="1"/>
          </p:cNvSpPr>
          <p:nvPr>
            <p:ph type="title"/>
          </p:nvPr>
        </p:nvSpPr>
        <p:spPr/>
        <p:txBody>
          <a:bodyPr>
            <a:normAutofit/>
          </a:bodyPr>
          <a:lstStyle/>
          <a:p>
            <a:r>
              <a:rPr lang="en-US" dirty="0" smtClean="0"/>
              <a:t>Usefulness of Ratio: </a:t>
            </a:r>
            <a:br>
              <a:rPr lang="en-US" dirty="0" smtClean="0"/>
            </a:br>
            <a:r>
              <a:rPr lang="en-US" sz="2800" dirty="0" smtClean="0"/>
              <a:t>Financial Structure/Solvency Ratio</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Debt- equity Ratio = Debt (long-term loans)/ </a:t>
            </a:r>
          </a:p>
          <a:p>
            <a:pPr>
              <a:buNone/>
            </a:pPr>
            <a:r>
              <a:rPr lang="en-US" dirty="0" smtClean="0"/>
              <a:t>				Equity (shareholders’ Funds) </a:t>
            </a:r>
          </a:p>
          <a:p>
            <a:r>
              <a:rPr lang="en-US" dirty="0" smtClean="0"/>
              <a:t>Higher Ratio indicates risky financial position </a:t>
            </a:r>
          </a:p>
          <a:p>
            <a:r>
              <a:rPr lang="en-US" dirty="0" smtClean="0"/>
              <a:t>lower ratio indicates safe financial position. </a:t>
            </a:r>
          </a:p>
          <a:p>
            <a:r>
              <a:rPr lang="en-US" sz="2800" dirty="0" smtClean="0"/>
              <a:t>Acceptable Debt-Equity Ratio is </a:t>
            </a:r>
            <a:r>
              <a:rPr lang="en-US" sz="2800" b="1" dirty="0" smtClean="0">
                <a:solidFill>
                  <a:srgbClr val="00B050"/>
                </a:solidFill>
              </a:rPr>
              <a:t>2:1</a:t>
            </a:r>
            <a:r>
              <a:rPr lang="en-US" sz="2800" dirty="0" smtClean="0"/>
              <a:t> which means debt can be twice the equity. </a:t>
            </a:r>
          </a:p>
          <a:p>
            <a:pPr algn="just"/>
            <a:r>
              <a:rPr lang="en-US" dirty="0" smtClean="0"/>
              <a:t>This ratio is significant to access the </a:t>
            </a:r>
            <a:r>
              <a:rPr lang="en-US" b="1" dirty="0" smtClean="0">
                <a:solidFill>
                  <a:srgbClr val="00B050"/>
                </a:solidFill>
              </a:rPr>
              <a:t>soundness of long –term financial position. </a:t>
            </a:r>
            <a:r>
              <a:rPr lang="en-US" dirty="0" smtClean="0"/>
              <a:t>It also indicates the extent to which firm depends upon outsiders for its existence. It portrays the proportion of total funds acquired by a firm by way of loans. </a:t>
            </a:r>
          </a:p>
          <a:p>
            <a:endParaRPr lang="en-US" dirty="0"/>
          </a:p>
        </p:txBody>
      </p:sp>
      <p:sp>
        <p:nvSpPr>
          <p:cNvPr id="3" name="Title 2"/>
          <p:cNvSpPr>
            <a:spLocks noGrp="1"/>
          </p:cNvSpPr>
          <p:nvPr>
            <p:ph type="title"/>
          </p:nvPr>
        </p:nvSpPr>
        <p:spPr/>
        <p:txBody>
          <a:bodyPr>
            <a:normAutofit fontScale="90000"/>
          </a:bodyPr>
          <a:lstStyle/>
          <a:p>
            <a:r>
              <a:rPr lang="en-US" dirty="0" smtClean="0"/>
              <a:t>Usefulness of Ratio: </a:t>
            </a:r>
            <a:br>
              <a:rPr lang="en-US" dirty="0" smtClean="0"/>
            </a:br>
            <a:r>
              <a:rPr lang="en-US" sz="4000" dirty="0" smtClean="0"/>
              <a:t>Financial Structure/Solvency Ratio</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solidFill>
                  <a:srgbClr val="00B050"/>
                </a:solidFill>
              </a:rPr>
              <a:t>Total Assets to Debt Ratio </a:t>
            </a:r>
            <a:r>
              <a:rPr lang="en-US" dirty="0" smtClean="0"/>
              <a:t>= Total assets/ 					Long Term Debts </a:t>
            </a:r>
          </a:p>
          <a:p>
            <a:r>
              <a:rPr lang="en-US" dirty="0" smtClean="0"/>
              <a:t>Ideal Ratio is </a:t>
            </a:r>
            <a:r>
              <a:rPr lang="en-US" b="1" dirty="0" smtClean="0">
                <a:solidFill>
                  <a:srgbClr val="00B050"/>
                </a:solidFill>
              </a:rPr>
              <a:t>2:1</a:t>
            </a:r>
            <a:r>
              <a:rPr lang="en-US" dirty="0" smtClean="0"/>
              <a:t> </a:t>
            </a:r>
          </a:p>
          <a:p>
            <a:r>
              <a:rPr lang="en-US" b="1" dirty="0" smtClean="0">
                <a:solidFill>
                  <a:srgbClr val="00B050"/>
                </a:solidFill>
              </a:rPr>
              <a:t>Proprietary Ratio </a:t>
            </a:r>
            <a:r>
              <a:rPr lang="en-US" dirty="0" smtClean="0"/>
              <a:t>= Proprietor’s funds or share holders’ funds/ Total assets (excluding fictitious assets) </a:t>
            </a:r>
          </a:p>
          <a:p>
            <a:pPr algn="just"/>
            <a:r>
              <a:rPr lang="en-US" b="1" dirty="0" smtClean="0">
                <a:solidFill>
                  <a:srgbClr val="00B050"/>
                </a:solidFill>
              </a:rPr>
              <a:t>Higher the ratio the better it is for all concerned. </a:t>
            </a:r>
          </a:p>
          <a:p>
            <a:endParaRPr lang="en-US" dirty="0"/>
          </a:p>
        </p:txBody>
      </p:sp>
      <p:sp>
        <p:nvSpPr>
          <p:cNvPr id="3" name="Title 2"/>
          <p:cNvSpPr>
            <a:spLocks noGrp="1"/>
          </p:cNvSpPr>
          <p:nvPr>
            <p:ph type="title"/>
          </p:nvPr>
        </p:nvSpPr>
        <p:spPr/>
        <p:txBody>
          <a:bodyPr>
            <a:normAutofit fontScale="90000"/>
          </a:bodyPr>
          <a:lstStyle/>
          <a:p>
            <a:r>
              <a:rPr lang="en-US" dirty="0" smtClean="0"/>
              <a:t>Usefulness of Ratio: </a:t>
            </a:r>
            <a:br>
              <a:rPr lang="en-US" dirty="0" smtClean="0"/>
            </a:br>
            <a:r>
              <a:rPr lang="en-US" sz="4000" dirty="0" smtClean="0"/>
              <a:t>Financial Structure/Solvency Ratio</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13B2B76-12D0-4DE6-A7B1-9FC3CFE78240}" type="slidenum">
              <a:rPr lang="en-US"/>
              <a:pPr/>
              <a:t>3</a:t>
            </a:fld>
            <a:endParaRPr lang="en-US"/>
          </a:p>
        </p:txBody>
      </p:sp>
      <p:sp>
        <p:nvSpPr>
          <p:cNvPr id="72706" name="Rectangle 2"/>
          <p:cNvSpPr>
            <a:spLocks noGrp="1" noChangeArrowheads="1"/>
          </p:cNvSpPr>
          <p:nvPr>
            <p:ph type="title"/>
          </p:nvPr>
        </p:nvSpPr>
        <p:spPr/>
        <p:txBody>
          <a:bodyPr/>
          <a:lstStyle/>
          <a:p>
            <a:r>
              <a:rPr lang="en-US"/>
              <a:t>Basic Areas Of Finance</a:t>
            </a:r>
          </a:p>
        </p:txBody>
      </p:sp>
      <p:sp>
        <p:nvSpPr>
          <p:cNvPr id="72707" name="Rectangle 3"/>
          <p:cNvSpPr>
            <a:spLocks noGrp="1" noChangeArrowheads="1"/>
          </p:cNvSpPr>
          <p:nvPr>
            <p:ph type="body" idx="1"/>
          </p:nvPr>
        </p:nvSpPr>
        <p:spPr>
          <a:xfrm>
            <a:off x="762000" y="1600200"/>
            <a:ext cx="7772400" cy="4525963"/>
          </a:xfrm>
        </p:spPr>
        <p:txBody>
          <a:bodyPr>
            <a:normAutofit/>
          </a:bodyPr>
          <a:lstStyle/>
          <a:p>
            <a:r>
              <a:rPr lang="en-US" sz="4400" dirty="0"/>
              <a:t>Corporate </a:t>
            </a:r>
            <a:r>
              <a:rPr lang="en-US" sz="4400" dirty="0" smtClean="0"/>
              <a:t>Finance (Business Finance)</a:t>
            </a:r>
            <a:endParaRPr lang="en-US" sz="4400" dirty="0"/>
          </a:p>
          <a:p>
            <a:r>
              <a:rPr lang="en-US" sz="4400" dirty="0"/>
              <a:t>Investments</a:t>
            </a:r>
          </a:p>
          <a:p>
            <a:r>
              <a:rPr lang="en-US" sz="4400" dirty="0"/>
              <a:t>Financial </a:t>
            </a:r>
            <a:r>
              <a:rPr lang="en-US" sz="4400" dirty="0" smtClean="0"/>
              <a:t>Institutions</a:t>
            </a:r>
            <a:endParaRPr lang="en-US" sz="4400" dirty="0"/>
          </a:p>
          <a:p>
            <a:r>
              <a:rPr lang="en-US" sz="4400" dirty="0"/>
              <a:t>International </a:t>
            </a:r>
            <a:r>
              <a:rPr lang="en-US" sz="4400" dirty="0" smtClean="0"/>
              <a:t>Finance</a:t>
            </a:r>
            <a:endParaRPr lang="en-US"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 calcmode="lin" valueType="num">
                                      <p:cBhvr additive="base">
                                        <p:cTn id="7" dur="500" fill="hold"/>
                                        <p:tgtEl>
                                          <p:spTgt spid="727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707">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2707">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707">
                                            <p:txEl>
                                              <p:pRg st="1" end="1"/>
                                            </p:txEl>
                                          </p:spTgt>
                                        </p:tgtEl>
                                        <p:attrNameLst>
                                          <p:attrName>style.visibility</p:attrName>
                                        </p:attrNameLst>
                                      </p:cBhvr>
                                      <p:to>
                                        <p:strVal val="visible"/>
                                      </p:to>
                                    </p:set>
                                    <p:anim calcmode="lin" valueType="num">
                                      <p:cBhvr additive="base">
                                        <p:cTn id="13" dur="500" fill="hold"/>
                                        <p:tgtEl>
                                          <p:spTgt spid="727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2707">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2707">
                                            <p:txEl>
                                              <p:pRg st="1" end="1"/>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2707">
                                            <p:txEl>
                                              <p:pRg st="2" end="2"/>
                                            </p:txEl>
                                          </p:spTgt>
                                        </p:tgtEl>
                                        <p:attrNameLst>
                                          <p:attrName>style.visibility</p:attrName>
                                        </p:attrNameLst>
                                      </p:cBhvr>
                                      <p:to>
                                        <p:strVal val="visible"/>
                                      </p:to>
                                    </p:set>
                                    <p:anim calcmode="lin" valueType="num">
                                      <p:cBhvr additive="base">
                                        <p:cTn id="19" dur="500" fill="hold"/>
                                        <p:tgtEl>
                                          <p:spTgt spid="727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2707">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2707">
                                            <p:txEl>
                                              <p:pRg st="2" end="2"/>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2707">
                                            <p:txEl>
                                              <p:pRg st="3" end="3"/>
                                            </p:txEl>
                                          </p:spTgt>
                                        </p:tgtEl>
                                        <p:attrNameLst>
                                          <p:attrName>style.visibility</p:attrName>
                                        </p:attrNameLst>
                                      </p:cBhvr>
                                      <p:to>
                                        <p:strVal val="visible"/>
                                      </p:to>
                                    </p:set>
                                    <p:anim calcmode="lin" valueType="num">
                                      <p:cBhvr additive="base">
                                        <p:cTn id="25" dur="500" fill="hold"/>
                                        <p:tgtEl>
                                          <p:spTgt spid="727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2707">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2707">
                                            <p:txEl>
                                              <p:pRg st="3" end="3"/>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CADB97A-582E-4153-88F3-94B1FAF7B90D}" type="slidenum">
              <a:rPr lang="en-US"/>
              <a:pPr/>
              <a:t>4</a:t>
            </a:fld>
            <a:endParaRPr lang="en-US"/>
          </a:p>
        </p:txBody>
      </p:sp>
      <p:sp>
        <p:nvSpPr>
          <p:cNvPr id="80898" name="Rectangle 2"/>
          <p:cNvSpPr>
            <a:spLocks noGrp="1" noChangeArrowheads="1"/>
          </p:cNvSpPr>
          <p:nvPr>
            <p:ph type="title"/>
          </p:nvPr>
        </p:nvSpPr>
        <p:spPr/>
        <p:txBody>
          <a:bodyPr/>
          <a:lstStyle/>
          <a:p>
            <a:r>
              <a:rPr lang="en-US"/>
              <a:t>Why Study Finance?</a:t>
            </a:r>
          </a:p>
        </p:txBody>
      </p:sp>
      <p:sp>
        <p:nvSpPr>
          <p:cNvPr id="80899" name="Rectangle 3"/>
          <p:cNvSpPr>
            <a:spLocks noGrp="1" noChangeArrowheads="1"/>
          </p:cNvSpPr>
          <p:nvPr>
            <p:ph type="body" idx="1"/>
          </p:nvPr>
        </p:nvSpPr>
        <p:spPr>
          <a:xfrm>
            <a:off x="685800" y="1600200"/>
            <a:ext cx="7848600" cy="4525963"/>
          </a:xfrm>
        </p:spPr>
        <p:txBody>
          <a:bodyPr>
            <a:normAutofit lnSpcReduction="10000"/>
          </a:bodyPr>
          <a:lstStyle/>
          <a:p>
            <a:pPr>
              <a:lnSpc>
                <a:spcPct val="90000"/>
              </a:lnSpc>
            </a:pPr>
            <a:r>
              <a:rPr lang="en-US" sz="2800" dirty="0"/>
              <a:t>Marketing</a:t>
            </a:r>
          </a:p>
          <a:p>
            <a:pPr lvl="1">
              <a:lnSpc>
                <a:spcPct val="90000"/>
              </a:lnSpc>
            </a:pPr>
            <a:r>
              <a:rPr lang="en-US" sz="2400" dirty="0"/>
              <a:t>Budgets, marketing research, marketing financial products</a:t>
            </a:r>
          </a:p>
          <a:p>
            <a:pPr>
              <a:lnSpc>
                <a:spcPct val="90000"/>
              </a:lnSpc>
            </a:pPr>
            <a:r>
              <a:rPr lang="en-US" sz="2800" dirty="0"/>
              <a:t>Accounting</a:t>
            </a:r>
          </a:p>
          <a:p>
            <a:pPr lvl="1">
              <a:lnSpc>
                <a:spcPct val="90000"/>
              </a:lnSpc>
            </a:pPr>
            <a:r>
              <a:rPr lang="en-US" sz="2400" dirty="0"/>
              <a:t>Dual accounting and finance function, preparation of financial statements</a:t>
            </a:r>
          </a:p>
          <a:p>
            <a:pPr>
              <a:lnSpc>
                <a:spcPct val="90000"/>
              </a:lnSpc>
            </a:pPr>
            <a:r>
              <a:rPr lang="en-US" sz="2800" dirty="0"/>
              <a:t>Management</a:t>
            </a:r>
          </a:p>
          <a:p>
            <a:pPr lvl="1">
              <a:lnSpc>
                <a:spcPct val="90000"/>
              </a:lnSpc>
            </a:pPr>
            <a:r>
              <a:rPr lang="en-US" sz="2400" dirty="0"/>
              <a:t>Strategic thinking, job performance, profitability</a:t>
            </a:r>
          </a:p>
          <a:p>
            <a:pPr>
              <a:lnSpc>
                <a:spcPct val="90000"/>
              </a:lnSpc>
            </a:pPr>
            <a:r>
              <a:rPr lang="en-US" sz="2800" dirty="0"/>
              <a:t>Personal finance</a:t>
            </a:r>
          </a:p>
          <a:p>
            <a:pPr lvl="1">
              <a:lnSpc>
                <a:spcPct val="90000"/>
              </a:lnSpc>
            </a:pPr>
            <a:r>
              <a:rPr lang="en-US" sz="2400" dirty="0"/>
              <a:t>Budgeting, retirement planning, college planning, day-to-day cash flow issues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 calcmode="lin" valueType="num">
                                      <p:cBhvr additive="base">
                                        <p:cTn id="7" dur="500" fill="hold"/>
                                        <p:tgtEl>
                                          <p:spTgt spid="808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899">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80899">
                                            <p:txEl>
                                              <p:pRg st="0" end="0"/>
                                            </p:txEl>
                                          </p:spTgt>
                                        </p:tgtEl>
                                        <p:attrNameLst>
                                          <p:attrName>ppt_c</p:attrName>
                                        </p:attrNameLst>
                                      </p:cBhvr>
                                      <p:to>
                                        <a:schemeClr val="tx2"/>
                                      </p:to>
                                    </p:animClr>
                                  </p:subTnLst>
                                </p:cTn>
                              </p:par>
                              <p:par>
                                <p:cTn id="9" presetID="2" presetClass="entr" presetSubtype="8" fill="hold" grpId="0" nodeType="with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anim calcmode="lin" valueType="num">
                                      <p:cBhvr additive="base">
                                        <p:cTn id="11" dur="500" fill="hold"/>
                                        <p:tgtEl>
                                          <p:spTgt spid="8089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0899">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80899">
                                            <p:txEl>
                                              <p:pRg st="1" end="1"/>
                                            </p:txEl>
                                          </p:spTgt>
                                        </p:tgtEl>
                                        <p:attrNameLst>
                                          <p:attrName>ppt_c</p:attrName>
                                        </p:attrNameLst>
                                      </p:cBhvr>
                                      <p:to>
                                        <a:schemeClr val="tx2"/>
                                      </p:to>
                                    </p:animClr>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0899">
                                            <p:txEl>
                                              <p:pRg st="2" end="2"/>
                                            </p:txEl>
                                          </p:spTgt>
                                        </p:tgtEl>
                                        <p:attrNameLst>
                                          <p:attrName>style.visibility</p:attrName>
                                        </p:attrNameLst>
                                      </p:cBhvr>
                                      <p:to>
                                        <p:strVal val="visible"/>
                                      </p:to>
                                    </p:set>
                                    <p:anim calcmode="lin" valueType="num">
                                      <p:cBhvr additive="base">
                                        <p:cTn id="17" dur="500" fill="hold"/>
                                        <p:tgtEl>
                                          <p:spTgt spid="8089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0899">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80899">
                                            <p:txEl>
                                              <p:pRg st="2" end="2"/>
                                            </p:txEl>
                                          </p:spTgt>
                                        </p:tgtEl>
                                        <p:attrNameLst>
                                          <p:attrName>ppt_c</p:attrName>
                                        </p:attrNameLst>
                                      </p:cBhvr>
                                      <p:to>
                                        <a:schemeClr val="tx2"/>
                                      </p:to>
                                    </p:animClr>
                                  </p:subTnLst>
                                </p:cTn>
                              </p:par>
                              <p:par>
                                <p:cTn id="19" presetID="2" presetClass="entr" presetSubtype="8" fill="hold" grpId="0" nodeType="withEffect">
                                  <p:stCondLst>
                                    <p:cond delay="0"/>
                                  </p:stCondLst>
                                  <p:childTnLst>
                                    <p:set>
                                      <p:cBhvr>
                                        <p:cTn id="20" dur="1" fill="hold">
                                          <p:stCondLst>
                                            <p:cond delay="0"/>
                                          </p:stCondLst>
                                        </p:cTn>
                                        <p:tgtEl>
                                          <p:spTgt spid="80899">
                                            <p:txEl>
                                              <p:pRg st="3" end="3"/>
                                            </p:txEl>
                                          </p:spTgt>
                                        </p:tgtEl>
                                        <p:attrNameLst>
                                          <p:attrName>style.visibility</p:attrName>
                                        </p:attrNameLst>
                                      </p:cBhvr>
                                      <p:to>
                                        <p:strVal val="visible"/>
                                      </p:to>
                                    </p:set>
                                    <p:anim calcmode="lin" valueType="num">
                                      <p:cBhvr additive="base">
                                        <p:cTn id="21" dur="500" fill="hold"/>
                                        <p:tgtEl>
                                          <p:spTgt spid="8089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80899">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80899">
                                            <p:txEl>
                                              <p:pRg st="3" end="3"/>
                                            </p:txEl>
                                          </p:spTgt>
                                        </p:tgtEl>
                                        <p:attrNameLst>
                                          <p:attrName>ppt_c</p:attrName>
                                        </p:attrNameLst>
                                      </p:cBhvr>
                                      <p:to>
                                        <a:schemeClr val="tx2"/>
                                      </p:to>
                                    </p:animClr>
                                  </p:sub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80899">
                                            <p:txEl>
                                              <p:pRg st="4" end="4"/>
                                            </p:txEl>
                                          </p:spTgt>
                                        </p:tgtEl>
                                        <p:attrNameLst>
                                          <p:attrName>style.visibility</p:attrName>
                                        </p:attrNameLst>
                                      </p:cBhvr>
                                      <p:to>
                                        <p:strVal val="visible"/>
                                      </p:to>
                                    </p:set>
                                    <p:anim calcmode="lin" valueType="num">
                                      <p:cBhvr additive="base">
                                        <p:cTn id="27" dur="500" fill="hold"/>
                                        <p:tgtEl>
                                          <p:spTgt spid="8089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80899">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80899">
                                            <p:txEl>
                                              <p:pRg st="4" end="4"/>
                                            </p:txEl>
                                          </p:spTgt>
                                        </p:tgtEl>
                                        <p:attrNameLst>
                                          <p:attrName>ppt_c</p:attrName>
                                        </p:attrNameLst>
                                      </p:cBhvr>
                                      <p:to>
                                        <a:schemeClr val="tx2"/>
                                      </p:to>
                                    </p:animClr>
                                  </p:subTnLst>
                                </p:cTn>
                              </p:par>
                              <p:par>
                                <p:cTn id="29" presetID="2" presetClass="entr" presetSubtype="8" fill="hold" grpId="0" nodeType="withEffect">
                                  <p:stCondLst>
                                    <p:cond delay="0"/>
                                  </p:stCondLst>
                                  <p:childTnLst>
                                    <p:set>
                                      <p:cBhvr>
                                        <p:cTn id="30" dur="1" fill="hold">
                                          <p:stCondLst>
                                            <p:cond delay="0"/>
                                          </p:stCondLst>
                                        </p:cTn>
                                        <p:tgtEl>
                                          <p:spTgt spid="80899">
                                            <p:txEl>
                                              <p:pRg st="5" end="5"/>
                                            </p:txEl>
                                          </p:spTgt>
                                        </p:tgtEl>
                                        <p:attrNameLst>
                                          <p:attrName>style.visibility</p:attrName>
                                        </p:attrNameLst>
                                      </p:cBhvr>
                                      <p:to>
                                        <p:strVal val="visible"/>
                                      </p:to>
                                    </p:set>
                                    <p:anim calcmode="lin" valueType="num">
                                      <p:cBhvr additive="base">
                                        <p:cTn id="31" dur="500" fill="hold"/>
                                        <p:tgtEl>
                                          <p:spTgt spid="8089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0899">
                                            <p:txEl>
                                              <p:pRg st="5" end="5"/>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80899">
                                            <p:txEl>
                                              <p:pRg st="5" end="5"/>
                                            </p:txEl>
                                          </p:spTgt>
                                        </p:tgtEl>
                                        <p:attrNameLst>
                                          <p:attrName>ppt_c</p:attrName>
                                        </p:attrNameLst>
                                      </p:cBhvr>
                                      <p:to>
                                        <a:schemeClr val="tx2"/>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0899">
                                            <p:txEl>
                                              <p:pRg st="6" end="6"/>
                                            </p:txEl>
                                          </p:spTgt>
                                        </p:tgtEl>
                                        <p:attrNameLst>
                                          <p:attrName>style.visibility</p:attrName>
                                        </p:attrNameLst>
                                      </p:cBhvr>
                                      <p:to>
                                        <p:strVal val="visible"/>
                                      </p:to>
                                    </p:set>
                                    <p:anim calcmode="lin" valueType="num">
                                      <p:cBhvr additive="base">
                                        <p:cTn id="37" dur="500" fill="hold"/>
                                        <p:tgtEl>
                                          <p:spTgt spid="80899">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0899">
                                            <p:txEl>
                                              <p:pRg st="6" end="6"/>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80899">
                                            <p:txEl>
                                              <p:pRg st="6" end="6"/>
                                            </p:txEl>
                                          </p:spTgt>
                                        </p:tgtEl>
                                        <p:attrNameLst>
                                          <p:attrName>ppt_c</p:attrName>
                                        </p:attrNameLst>
                                      </p:cBhvr>
                                      <p:to>
                                        <a:schemeClr val="tx2"/>
                                      </p:to>
                                    </p:animClr>
                                  </p:subTnLst>
                                </p:cTn>
                              </p:par>
                              <p:par>
                                <p:cTn id="39" presetID="2" presetClass="entr" presetSubtype="8" fill="hold" grpId="0" nodeType="withEffect">
                                  <p:stCondLst>
                                    <p:cond delay="0"/>
                                  </p:stCondLst>
                                  <p:childTnLst>
                                    <p:set>
                                      <p:cBhvr>
                                        <p:cTn id="40" dur="1" fill="hold">
                                          <p:stCondLst>
                                            <p:cond delay="0"/>
                                          </p:stCondLst>
                                        </p:cTn>
                                        <p:tgtEl>
                                          <p:spTgt spid="80899">
                                            <p:txEl>
                                              <p:pRg st="7" end="7"/>
                                            </p:txEl>
                                          </p:spTgt>
                                        </p:tgtEl>
                                        <p:attrNameLst>
                                          <p:attrName>style.visibility</p:attrName>
                                        </p:attrNameLst>
                                      </p:cBhvr>
                                      <p:to>
                                        <p:strVal val="visible"/>
                                      </p:to>
                                    </p:set>
                                    <p:anim calcmode="lin" valueType="num">
                                      <p:cBhvr additive="base">
                                        <p:cTn id="41" dur="500" fill="hold"/>
                                        <p:tgtEl>
                                          <p:spTgt spid="80899">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80899">
                                            <p:txEl>
                                              <p:pRg st="7" end="7"/>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80899">
                                            <p:txEl>
                                              <p:pRg st="7" end="7"/>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07ADCBF-6BF4-4EE2-A71C-387A995816EF}" type="slidenum">
              <a:rPr lang="en-US"/>
              <a:pPr/>
              <a:t>5</a:t>
            </a:fld>
            <a:endParaRPr lang="en-US"/>
          </a:p>
        </p:txBody>
      </p:sp>
      <p:sp>
        <p:nvSpPr>
          <p:cNvPr id="82946" name="Rectangle 2"/>
          <p:cNvSpPr>
            <a:spLocks noGrp="1" noChangeArrowheads="1"/>
          </p:cNvSpPr>
          <p:nvPr>
            <p:ph type="title"/>
          </p:nvPr>
        </p:nvSpPr>
        <p:spPr/>
        <p:txBody>
          <a:bodyPr/>
          <a:lstStyle/>
          <a:p>
            <a:r>
              <a:rPr lang="en-US"/>
              <a:t>Business Finance</a:t>
            </a:r>
          </a:p>
        </p:txBody>
      </p:sp>
      <p:sp>
        <p:nvSpPr>
          <p:cNvPr id="82947" name="Rectangle 3"/>
          <p:cNvSpPr>
            <a:spLocks noGrp="1" noChangeArrowheads="1"/>
          </p:cNvSpPr>
          <p:nvPr>
            <p:ph type="body" idx="1"/>
          </p:nvPr>
        </p:nvSpPr>
        <p:spPr>
          <a:xfrm>
            <a:off x="685800" y="1600200"/>
            <a:ext cx="7848600" cy="4495800"/>
          </a:xfrm>
        </p:spPr>
        <p:txBody>
          <a:bodyPr>
            <a:normAutofit/>
          </a:bodyPr>
          <a:lstStyle/>
          <a:p>
            <a:pPr algn="just"/>
            <a:r>
              <a:rPr lang="en-US" sz="3200" dirty="0"/>
              <a:t>Some important questions that are answered using finance</a:t>
            </a:r>
          </a:p>
          <a:p>
            <a:pPr lvl="1" algn="just"/>
            <a:r>
              <a:rPr lang="en-US" sz="2800" dirty="0"/>
              <a:t>What long-term investments should the firm take on?</a:t>
            </a:r>
          </a:p>
          <a:p>
            <a:pPr lvl="1" algn="just"/>
            <a:r>
              <a:rPr lang="en-US" sz="2800" dirty="0"/>
              <a:t>Where will we get the long-term financing to pay for the investments?</a:t>
            </a:r>
          </a:p>
          <a:p>
            <a:pPr lvl="1" algn="just"/>
            <a:r>
              <a:rPr lang="en-US" sz="2800" dirty="0"/>
              <a:t>How will we manage the everyday financial activities of the firm?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 calcmode="lin" valueType="num">
                                      <p:cBhvr additive="base">
                                        <p:cTn id="7" dur="500" fill="hold"/>
                                        <p:tgtEl>
                                          <p:spTgt spid="829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947">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82947">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947">
                                            <p:txEl>
                                              <p:pRg st="1" end="1"/>
                                            </p:txEl>
                                          </p:spTgt>
                                        </p:tgtEl>
                                        <p:attrNameLst>
                                          <p:attrName>style.visibility</p:attrName>
                                        </p:attrNameLst>
                                      </p:cBhvr>
                                      <p:to>
                                        <p:strVal val="visible"/>
                                      </p:to>
                                    </p:set>
                                    <p:anim calcmode="lin" valueType="num">
                                      <p:cBhvr additive="base">
                                        <p:cTn id="13" dur="500" fill="hold"/>
                                        <p:tgtEl>
                                          <p:spTgt spid="829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2947">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82947">
                                            <p:txEl>
                                              <p:pRg st="1" end="1"/>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2947">
                                            <p:txEl>
                                              <p:pRg st="2" end="2"/>
                                            </p:txEl>
                                          </p:spTgt>
                                        </p:tgtEl>
                                        <p:attrNameLst>
                                          <p:attrName>style.visibility</p:attrName>
                                        </p:attrNameLst>
                                      </p:cBhvr>
                                      <p:to>
                                        <p:strVal val="visible"/>
                                      </p:to>
                                    </p:set>
                                    <p:anim calcmode="lin" valueType="num">
                                      <p:cBhvr additive="base">
                                        <p:cTn id="19" dur="500" fill="hold"/>
                                        <p:tgtEl>
                                          <p:spTgt spid="829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2947">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82947">
                                            <p:txEl>
                                              <p:pRg st="2" end="2"/>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2947">
                                            <p:txEl>
                                              <p:pRg st="3" end="3"/>
                                            </p:txEl>
                                          </p:spTgt>
                                        </p:tgtEl>
                                        <p:attrNameLst>
                                          <p:attrName>style.visibility</p:attrName>
                                        </p:attrNameLst>
                                      </p:cBhvr>
                                      <p:to>
                                        <p:strVal val="visible"/>
                                      </p:to>
                                    </p:set>
                                    <p:anim calcmode="lin" valueType="num">
                                      <p:cBhvr additive="base">
                                        <p:cTn id="25" dur="500" fill="hold"/>
                                        <p:tgtEl>
                                          <p:spTgt spid="829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2947">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82947">
                                            <p:txEl>
                                              <p:pRg st="3" end="3"/>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AC102F4-B4A1-4C1C-9D2B-77D9DECAC210}" type="slidenum">
              <a:rPr lang="en-US"/>
              <a:pPr/>
              <a:t>6</a:t>
            </a:fld>
            <a:endParaRPr lang="en-US"/>
          </a:p>
        </p:txBody>
      </p:sp>
      <p:sp>
        <p:nvSpPr>
          <p:cNvPr id="87042" name="Rectangle 2"/>
          <p:cNvSpPr>
            <a:spLocks noGrp="1" noChangeArrowheads="1"/>
          </p:cNvSpPr>
          <p:nvPr>
            <p:ph type="title"/>
          </p:nvPr>
        </p:nvSpPr>
        <p:spPr/>
        <p:txBody>
          <a:bodyPr>
            <a:normAutofit fontScale="90000"/>
          </a:bodyPr>
          <a:lstStyle/>
          <a:p>
            <a:r>
              <a:rPr lang="en-US"/>
              <a:t>Financial Management Decisions</a:t>
            </a:r>
          </a:p>
        </p:txBody>
      </p:sp>
      <p:sp>
        <p:nvSpPr>
          <p:cNvPr id="87043" name="Rectangle 3"/>
          <p:cNvSpPr>
            <a:spLocks noGrp="1" noChangeArrowheads="1"/>
          </p:cNvSpPr>
          <p:nvPr>
            <p:ph type="body" idx="1"/>
          </p:nvPr>
        </p:nvSpPr>
        <p:spPr>
          <a:xfrm>
            <a:off x="685800" y="1600200"/>
            <a:ext cx="7848600" cy="4525963"/>
          </a:xfrm>
        </p:spPr>
        <p:txBody>
          <a:bodyPr/>
          <a:lstStyle/>
          <a:p>
            <a:pPr>
              <a:lnSpc>
                <a:spcPct val="90000"/>
              </a:lnSpc>
            </a:pPr>
            <a:r>
              <a:rPr lang="en-US"/>
              <a:t>Capital budgeting</a:t>
            </a:r>
          </a:p>
          <a:p>
            <a:pPr lvl="1">
              <a:lnSpc>
                <a:spcPct val="90000"/>
              </a:lnSpc>
            </a:pPr>
            <a:r>
              <a:rPr lang="en-US"/>
              <a:t>What long-term investments or projects should the business take on?</a:t>
            </a:r>
          </a:p>
          <a:p>
            <a:pPr>
              <a:lnSpc>
                <a:spcPct val="90000"/>
              </a:lnSpc>
            </a:pPr>
            <a:r>
              <a:rPr lang="en-US"/>
              <a:t>Capital structure</a:t>
            </a:r>
          </a:p>
          <a:p>
            <a:pPr lvl="1">
              <a:lnSpc>
                <a:spcPct val="90000"/>
              </a:lnSpc>
            </a:pPr>
            <a:r>
              <a:rPr lang="en-US"/>
              <a:t>How should we pay for our assets?</a:t>
            </a:r>
          </a:p>
          <a:p>
            <a:pPr lvl="1">
              <a:lnSpc>
                <a:spcPct val="90000"/>
              </a:lnSpc>
            </a:pPr>
            <a:r>
              <a:rPr lang="en-US"/>
              <a:t>Should we use debt or equity?</a:t>
            </a:r>
          </a:p>
          <a:p>
            <a:pPr>
              <a:lnSpc>
                <a:spcPct val="90000"/>
              </a:lnSpc>
            </a:pPr>
            <a:r>
              <a:rPr lang="en-US"/>
              <a:t>Working capital management</a:t>
            </a:r>
          </a:p>
          <a:p>
            <a:pPr lvl="1">
              <a:lnSpc>
                <a:spcPct val="90000"/>
              </a:lnSpc>
            </a:pPr>
            <a:r>
              <a:rPr lang="en-US"/>
              <a:t>How do we manage the day-to-day finances of the firm?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 calcmode="lin" valueType="num">
                                      <p:cBhvr additive="base">
                                        <p:cTn id="7" dur="500" fill="hold"/>
                                        <p:tgtEl>
                                          <p:spTgt spid="870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7043">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87043">
                                            <p:txEl>
                                              <p:pRg st="0" end="0"/>
                                            </p:txEl>
                                          </p:spTgt>
                                        </p:tgtEl>
                                        <p:attrNameLst>
                                          <p:attrName>ppt_c</p:attrName>
                                        </p:attrNameLst>
                                      </p:cBhvr>
                                      <p:to>
                                        <a:schemeClr val="tx2"/>
                                      </p:to>
                                    </p:animClr>
                                  </p:subTnLst>
                                </p:cTn>
                              </p:par>
                              <p:par>
                                <p:cTn id="9" presetID="2" presetClass="entr" presetSubtype="8" fill="hold" grpId="0" nodeType="withEffect">
                                  <p:stCondLst>
                                    <p:cond delay="0"/>
                                  </p:stCondLst>
                                  <p:childTnLst>
                                    <p:set>
                                      <p:cBhvr>
                                        <p:cTn id="10" dur="1" fill="hold">
                                          <p:stCondLst>
                                            <p:cond delay="0"/>
                                          </p:stCondLst>
                                        </p:cTn>
                                        <p:tgtEl>
                                          <p:spTgt spid="87043">
                                            <p:txEl>
                                              <p:pRg st="1" end="1"/>
                                            </p:txEl>
                                          </p:spTgt>
                                        </p:tgtEl>
                                        <p:attrNameLst>
                                          <p:attrName>style.visibility</p:attrName>
                                        </p:attrNameLst>
                                      </p:cBhvr>
                                      <p:to>
                                        <p:strVal val="visible"/>
                                      </p:to>
                                    </p:set>
                                    <p:anim calcmode="lin" valueType="num">
                                      <p:cBhvr additive="base">
                                        <p:cTn id="11" dur="500" fill="hold"/>
                                        <p:tgtEl>
                                          <p:spTgt spid="870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7043">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87043">
                                            <p:txEl>
                                              <p:pRg st="1" end="1"/>
                                            </p:txEl>
                                          </p:spTgt>
                                        </p:tgtEl>
                                        <p:attrNameLst>
                                          <p:attrName>ppt_c</p:attrName>
                                        </p:attrNameLst>
                                      </p:cBhvr>
                                      <p:to>
                                        <a:schemeClr val="tx2"/>
                                      </p:to>
                                    </p:animClr>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7043">
                                            <p:txEl>
                                              <p:pRg st="2" end="2"/>
                                            </p:txEl>
                                          </p:spTgt>
                                        </p:tgtEl>
                                        <p:attrNameLst>
                                          <p:attrName>style.visibility</p:attrName>
                                        </p:attrNameLst>
                                      </p:cBhvr>
                                      <p:to>
                                        <p:strVal val="visible"/>
                                      </p:to>
                                    </p:set>
                                    <p:anim calcmode="lin" valueType="num">
                                      <p:cBhvr additive="base">
                                        <p:cTn id="17" dur="500" fill="hold"/>
                                        <p:tgtEl>
                                          <p:spTgt spid="8704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7043">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87043">
                                            <p:txEl>
                                              <p:pRg st="2" end="2"/>
                                            </p:txEl>
                                          </p:spTgt>
                                        </p:tgtEl>
                                        <p:attrNameLst>
                                          <p:attrName>ppt_c</p:attrName>
                                        </p:attrNameLst>
                                      </p:cBhvr>
                                      <p:to>
                                        <a:schemeClr val="tx2"/>
                                      </p:to>
                                    </p:animClr>
                                  </p:subTnLst>
                                </p:cTn>
                              </p:par>
                              <p:par>
                                <p:cTn id="19" presetID="2" presetClass="entr" presetSubtype="8" fill="hold" grpId="0" nodeType="withEffect">
                                  <p:stCondLst>
                                    <p:cond delay="0"/>
                                  </p:stCondLst>
                                  <p:childTnLst>
                                    <p:set>
                                      <p:cBhvr>
                                        <p:cTn id="20" dur="1" fill="hold">
                                          <p:stCondLst>
                                            <p:cond delay="0"/>
                                          </p:stCondLst>
                                        </p:cTn>
                                        <p:tgtEl>
                                          <p:spTgt spid="87043">
                                            <p:txEl>
                                              <p:pRg st="3" end="3"/>
                                            </p:txEl>
                                          </p:spTgt>
                                        </p:tgtEl>
                                        <p:attrNameLst>
                                          <p:attrName>style.visibility</p:attrName>
                                        </p:attrNameLst>
                                      </p:cBhvr>
                                      <p:to>
                                        <p:strVal val="visible"/>
                                      </p:to>
                                    </p:set>
                                    <p:anim calcmode="lin" valueType="num">
                                      <p:cBhvr additive="base">
                                        <p:cTn id="21" dur="500" fill="hold"/>
                                        <p:tgtEl>
                                          <p:spTgt spid="8704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87043">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87043">
                                            <p:txEl>
                                              <p:pRg st="3" end="3"/>
                                            </p:txEl>
                                          </p:spTgt>
                                        </p:tgtEl>
                                        <p:attrNameLst>
                                          <p:attrName>ppt_c</p:attrName>
                                        </p:attrNameLst>
                                      </p:cBhvr>
                                      <p:to>
                                        <a:schemeClr val="tx2"/>
                                      </p:to>
                                    </p:animClr>
                                  </p:subTnLst>
                                </p:cTn>
                              </p:par>
                              <p:par>
                                <p:cTn id="23" presetID="2" presetClass="entr" presetSubtype="8" fill="hold" grpId="0" nodeType="withEffect">
                                  <p:stCondLst>
                                    <p:cond delay="0"/>
                                  </p:stCondLst>
                                  <p:childTnLst>
                                    <p:set>
                                      <p:cBhvr>
                                        <p:cTn id="24" dur="1" fill="hold">
                                          <p:stCondLst>
                                            <p:cond delay="0"/>
                                          </p:stCondLst>
                                        </p:cTn>
                                        <p:tgtEl>
                                          <p:spTgt spid="87043">
                                            <p:txEl>
                                              <p:pRg st="4" end="4"/>
                                            </p:txEl>
                                          </p:spTgt>
                                        </p:tgtEl>
                                        <p:attrNameLst>
                                          <p:attrName>style.visibility</p:attrName>
                                        </p:attrNameLst>
                                      </p:cBhvr>
                                      <p:to>
                                        <p:strVal val="visible"/>
                                      </p:to>
                                    </p:set>
                                    <p:anim calcmode="lin" valueType="num">
                                      <p:cBhvr additive="base">
                                        <p:cTn id="25" dur="500" fill="hold"/>
                                        <p:tgtEl>
                                          <p:spTgt spid="8704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7043">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87043">
                                            <p:txEl>
                                              <p:pRg st="4" end="4"/>
                                            </p:txEl>
                                          </p:spTgt>
                                        </p:tgtEl>
                                        <p:attrNameLst>
                                          <p:attrName>ppt_c</p:attrName>
                                        </p:attrNameLst>
                                      </p:cBhvr>
                                      <p:to>
                                        <a:schemeClr val="tx2"/>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7043">
                                            <p:txEl>
                                              <p:pRg st="5" end="5"/>
                                            </p:txEl>
                                          </p:spTgt>
                                        </p:tgtEl>
                                        <p:attrNameLst>
                                          <p:attrName>style.visibility</p:attrName>
                                        </p:attrNameLst>
                                      </p:cBhvr>
                                      <p:to>
                                        <p:strVal val="visible"/>
                                      </p:to>
                                    </p:set>
                                    <p:anim calcmode="lin" valueType="num">
                                      <p:cBhvr additive="base">
                                        <p:cTn id="31" dur="500" fill="hold"/>
                                        <p:tgtEl>
                                          <p:spTgt spid="8704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7043">
                                            <p:txEl>
                                              <p:pRg st="5" end="5"/>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87043">
                                            <p:txEl>
                                              <p:pRg st="5" end="5"/>
                                            </p:txEl>
                                          </p:spTgt>
                                        </p:tgtEl>
                                        <p:attrNameLst>
                                          <p:attrName>ppt_c</p:attrName>
                                        </p:attrNameLst>
                                      </p:cBhvr>
                                      <p:to>
                                        <a:schemeClr val="tx2"/>
                                      </p:to>
                                    </p:animClr>
                                  </p:subTnLst>
                                </p:cTn>
                              </p:par>
                              <p:par>
                                <p:cTn id="33" presetID="2" presetClass="entr" presetSubtype="8" fill="hold" grpId="0" nodeType="withEffect">
                                  <p:stCondLst>
                                    <p:cond delay="0"/>
                                  </p:stCondLst>
                                  <p:childTnLst>
                                    <p:set>
                                      <p:cBhvr>
                                        <p:cTn id="34" dur="1" fill="hold">
                                          <p:stCondLst>
                                            <p:cond delay="0"/>
                                          </p:stCondLst>
                                        </p:cTn>
                                        <p:tgtEl>
                                          <p:spTgt spid="87043">
                                            <p:txEl>
                                              <p:pRg st="6" end="6"/>
                                            </p:txEl>
                                          </p:spTgt>
                                        </p:tgtEl>
                                        <p:attrNameLst>
                                          <p:attrName>style.visibility</p:attrName>
                                        </p:attrNameLst>
                                      </p:cBhvr>
                                      <p:to>
                                        <p:strVal val="visible"/>
                                      </p:to>
                                    </p:set>
                                    <p:anim calcmode="lin" valueType="num">
                                      <p:cBhvr additive="base">
                                        <p:cTn id="35" dur="500" fill="hold"/>
                                        <p:tgtEl>
                                          <p:spTgt spid="87043">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87043">
                                            <p:txEl>
                                              <p:pRg st="6" end="6"/>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87043">
                                            <p:txEl>
                                              <p:pRg st="6" end="6"/>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mtClean="0"/>
          </a:p>
          <a:p>
            <a:endParaRPr lang="en-US" dirty="0"/>
          </a:p>
        </p:txBody>
      </p:sp>
      <p:sp>
        <p:nvSpPr>
          <p:cNvPr id="2" name="Title 1"/>
          <p:cNvSpPr>
            <a:spLocks noGrp="1"/>
          </p:cNvSpPr>
          <p:nvPr>
            <p:ph type="title"/>
          </p:nvPr>
        </p:nvSpPr>
        <p:spPr/>
        <p:txBody>
          <a:bodyPr>
            <a:normAutofit fontScale="90000"/>
          </a:bodyPr>
          <a:lstStyle/>
          <a:p>
            <a:r>
              <a:rPr lang="en-US" dirty="0" smtClean="0"/>
              <a:t>Financial Management: Definition</a:t>
            </a:r>
            <a:endParaRPr lang="en-US" dirty="0"/>
          </a:p>
        </p:txBody>
      </p:sp>
      <p:sp>
        <p:nvSpPr>
          <p:cNvPr id="4" name="Rectangle 3"/>
          <p:cNvSpPr/>
          <p:nvPr/>
        </p:nvSpPr>
        <p:spPr>
          <a:xfrm>
            <a:off x="609600" y="1295400"/>
            <a:ext cx="8153400" cy="4247317"/>
          </a:xfrm>
          <a:prstGeom prst="rect">
            <a:avLst/>
          </a:prstGeom>
        </p:spPr>
        <p:txBody>
          <a:bodyPr wrap="square">
            <a:spAutoFit/>
          </a:bodyPr>
          <a:lstStyle/>
          <a:p>
            <a:r>
              <a:rPr lang="en-US" sz="2800" dirty="0" smtClean="0"/>
              <a:t>Financial Management means </a:t>
            </a:r>
          </a:p>
          <a:p>
            <a:pPr lvl="2">
              <a:buFont typeface="Wingdings" pitchFamily="2" charset="2"/>
              <a:buChar char="Ø"/>
            </a:pPr>
            <a:r>
              <a:rPr lang="en-US" sz="2800" dirty="0" smtClean="0"/>
              <a:t>planning, </a:t>
            </a:r>
          </a:p>
          <a:p>
            <a:pPr lvl="2">
              <a:buFont typeface="Wingdings" pitchFamily="2" charset="2"/>
              <a:buChar char="Ø"/>
            </a:pPr>
            <a:r>
              <a:rPr lang="en-US" sz="2800" dirty="0" smtClean="0"/>
              <a:t>organizing, </a:t>
            </a:r>
          </a:p>
          <a:p>
            <a:pPr lvl="2">
              <a:buFont typeface="Wingdings" pitchFamily="2" charset="2"/>
              <a:buChar char="Ø"/>
            </a:pPr>
            <a:r>
              <a:rPr lang="en-US" sz="2800" dirty="0" smtClean="0"/>
              <a:t>directing and </a:t>
            </a:r>
          </a:p>
          <a:p>
            <a:pPr lvl="2">
              <a:buFont typeface="Wingdings" pitchFamily="2" charset="2"/>
              <a:buChar char="Ø"/>
            </a:pPr>
            <a:r>
              <a:rPr lang="en-US" sz="2800" dirty="0" smtClean="0"/>
              <a:t>controlling the financial activities of the enterprise.</a:t>
            </a:r>
          </a:p>
          <a:p>
            <a:pPr algn="just"/>
            <a:r>
              <a:rPr lang="en-US" sz="2400" dirty="0" smtClean="0"/>
              <a:t>It means applying general management principles to financial resources of the enterprise.</a:t>
            </a:r>
          </a:p>
          <a:p>
            <a:endParaRPr lang="en-US" dirty="0" smtClean="0"/>
          </a:p>
          <a:p>
            <a:endParaRPr lang="en-US" dirty="0" smtClean="0"/>
          </a:p>
          <a:p>
            <a:r>
              <a:rPr lang="en-US" sz="2000" dirty="0" smtClean="0">
                <a:solidFill>
                  <a:srgbClr val="FF0000"/>
                </a:solidFill>
              </a:rPr>
              <a:t>For </a:t>
            </a:r>
            <a:r>
              <a:rPr lang="en-US" sz="2000" dirty="0" err="1" smtClean="0">
                <a:solidFill>
                  <a:srgbClr val="FF0000"/>
                </a:solidFill>
              </a:rPr>
              <a:t>eg</a:t>
            </a:r>
            <a:r>
              <a:rPr lang="en-US" sz="2000" dirty="0" smtClean="0">
                <a:solidFill>
                  <a:srgbClr val="FF0000"/>
                </a:solidFill>
              </a:rPr>
              <a:t>.  procurement and utilization of funds of the enterprise.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943600"/>
          </a:xfrm>
        </p:spPr>
        <p:txBody>
          <a:bodyPr>
            <a:normAutofit fontScale="77500" lnSpcReduction="20000"/>
          </a:bodyPr>
          <a:lstStyle/>
          <a:p>
            <a:pPr algn="just"/>
            <a:r>
              <a:rPr lang="en-US" sz="3400" dirty="0" smtClean="0">
                <a:solidFill>
                  <a:srgbClr val="FF0000"/>
                </a:solidFill>
              </a:rPr>
              <a:t>Investment decisions </a:t>
            </a:r>
            <a:r>
              <a:rPr lang="en-US" sz="3400" dirty="0" smtClean="0"/>
              <a:t>includes investment in fixed assets (called as capital budgeting). Investment in current assets are also a part of investment decisions called as working capital decisions. </a:t>
            </a:r>
          </a:p>
          <a:p>
            <a:pPr algn="just"/>
            <a:r>
              <a:rPr lang="en-US" sz="3400" dirty="0" smtClean="0">
                <a:solidFill>
                  <a:srgbClr val="FF0000"/>
                </a:solidFill>
              </a:rPr>
              <a:t>Financial decisions </a:t>
            </a:r>
            <a:r>
              <a:rPr lang="en-US" sz="3400" dirty="0" smtClean="0"/>
              <a:t>- They relate to the raising of finance from various resources which will depend upon decision on type of source, period of financing, cost of financing and the returns thereby. </a:t>
            </a:r>
          </a:p>
          <a:p>
            <a:pPr algn="just"/>
            <a:r>
              <a:rPr lang="en-US" sz="3400" dirty="0" smtClean="0">
                <a:solidFill>
                  <a:srgbClr val="FF0000"/>
                </a:solidFill>
              </a:rPr>
              <a:t>Dividend decision </a:t>
            </a:r>
            <a:r>
              <a:rPr lang="en-US" sz="3400" dirty="0" smtClean="0"/>
              <a:t>- The finance manager has to take decision with regards to the net profit distribution. Net profits are generally divided into two: </a:t>
            </a:r>
          </a:p>
          <a:p>
            <a:pPr lvl="1" algn="just"/>
            <a:r>
              <a:rPr lang="en-US" dirty="0" smtClean="0"/>
              <a:t>Dividend for shareholders- Dividend and the rate of it has to be decided. </a:t>
            </a:r>
          </a:p>
          <a:p>
            <a:pPr lvl="1" algn="just"/>
            <a:endParaRPr lang="en-US" sz="100" dirty="0" smtClean="0"/>
          </a:p>
          <a:p>
            <a:pPr lvl="1" algn="just"/>
            <a:r>
              <a:rPr lang="en-US" dirty="0" smtClean="0"/>
              <a:t>Retained profits- Amount of retained profits has to be finalized which will depend upon expansion and diversification plans of the enterprise. </a:t>
            </a:r>
          </a:p>
          <a:p>
            <a:pPr algn="just"/>
            <a:endParaRPr lang="en-US" dirty="0"/>
          </a:p>
        </p:txBody>
      </p:sp>
      <p:sp>
        <p:nvSpPr>
          <p:cNvPr id="2" name="Title 1"/>
          <p:cNvSpPr>
            <a:spLocks noGrp="1"/>
          </p:cNvSpPr>
          <p:nvPr>
            <p:ph type="title"/>
          </p:nvPr>
        </p:nvSpPr>
        <p:spPr>
          <a:xfrm>
            <a:off x="457200" y="0"/>
            <a:ext cx="8229600" cy="990600"/>
          </a:xfrm>
        </p:spPr>
        <p:txBody>
          <a:bodyPr>
            <a:normAutofit fontScale="90000"/>
          </a:bodyPr>
          <a:lstStyle/>
          <a:p>
            <a:r>
              <a:rPr lang="en-US" dirty="0" smtClean="0"/>
              <a:t>Financial Management: Elements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86800" cy="5791200"/>
          </a:xfrm>
        </p:spPr>
        <p:txBody>
          <a:bodyPr>
            <a:normAutofit fontScale="85000" lnSpcReduction="10000"/>
          </a:bodyPr>
          <a:lstStyle/>
          <a:p>
            <a:pPr algn="just">
              <a:buNone/>
            </a:pPr>
            <a:r>
              <a:rPr lang="en-US" b="1" dirty="0" smtClean="0">
                <a:solidFill>
                  <a:srgbClr val="004C22"/>
                </a:solidFill>
              </a:rPr>
              <a:t>Financial management </a:t>
            </a:r>
            <a:r>
              <a:rPr lang="en-US" b="1" dirty="0" smtClean="0">
                <a:solidFill>
                  <a:srgbClr val="00B050"/>
                </a:solidFill>
              </a:rPr>
              <a:t>is generally concerned with procurement, allocation and control of financial resources of a concern.</a:t>
            </a:r>
            <a:r>
              <a:rPr lang="en-US" b="1" dirty="0" smtClean="0"/>
              <a:t> </a:t>
            </a:r>
          </a:p>
          <a:p>
            <a:pPr algn="just">
              <a:buNone/>
            </a:pPr>
            <a:r>
              <a:rPr lang="en-US" dirty="0" smtClean="0"/>
              <a:t>The objectives can be- To </a:t>
            </a:r>
            <a:r>
              <a:rPr lang="en-US" dirty="0" smtClean="0">
                <a:solidFill>
                  <a:srgbClr val="004C22"/>
                </a:solidFill>
              </a:rPr>
              <a:t>ensure </a:t>
            </a:r>
            <a:r>
              <a:rPr lang="en-US" dirty="0" smtClean="0">
                <a:solidFill>
                  <a:schemeClr val="accent2"/>
                </a:solidFill>
              </a:rPr>
              <a:t>regular and adequate supply</a:t>
            </a:r>
            <a:r>
              <a:rPr lang="en-US" dirty="0" smtClean="0">
                <a:solidFill>
                  <a:srgbClr val="004C22"/>
                </a:solidFill>
              </a:rPr>
              <a:t> </a:t>
            </a:r>
            <a:r>
              <a:rPr lang="en-US" dirty="0" smtClean="0"/>
              <a:t>of funds to the concern. </a:t>
            </a:r>
          </a:p>
          <a:p>
            <a:pPr algn="just"/>
            <a:r>
              <a:rPr lang="en-US" dirty="0" smtClean="0"/>
              <a:t>To ensure </a:t>
            </a:r>
            <a:r>
              <a:rPr lang="en-US" dirty="0" smtClean="0">
                <a:solidFill>
                  <a:schemeClr val="accent2"/>
                </a:solidFill>
              </a:rPr>
              <a:t>adequate returns </a:t>
            </a:r>
            <a:r>
              <a:rPr lang="en-US" dirty="0" smtClean="0"/>
              <a:t>to the shareholders which will depend upon the earning capacity, market price of the share, expectations of the shareholders. </a:t>
            </a:r>
          </a:p>
          <a:p>
            <a:pPr algn="just"/>
            <a:r>
              <a:rPr lang="en-US" dirty="0" smtClean="0"/>
              <a:t>To ensure </a:t>
            </a:r>
            <a:r>
              <a:rPr lang="en-US" dirty="0" smtClean="0">
                <a:solidFill>
                  <a:schemeClr val="accent2"/>
                </a:solidFill>
              </a:rPr>
              <a:t>optimum funds utilization</a:t>
            </a:r>
            <a:r>
              <a:rPr lang="en-US" dirty="0" smtClean="0"/>
              <a:t>. Once the funds are procured, they should be utilized in maximum possible way at least cost. </a:t>
            </a:r>
          </a:p>
          <a:p>
            <a:pPr algn="just"/>
            <a:r>
              <a:rPr lang="en-US" dirty="0" smtClean="0"/>
              <a:t>To ensure </a:t>
            </a:r>
            <a:r>
              <a:rPr lang="en-US" dirty="0" smtClean="0">
                <a:solidFill>
                  <a:schemeClr val="accent2"/>
                </a:solidFill>
              </a:rPr>
              <a:t>safety on investment</a:t>
            </a:r>
            <a:r>
              <a:rPr lang="en-US" dirty="0" smtClean="0"/>
              <a:t>, </a:t>
            </a:r>
            <a:r>
              <a:rPr lang="en-US" dirty="0" err="1" smtClean="0"/>
              <a:t>i.e</a:t>
            </a:r>
            <a:r>
              <a:rPr lang="en-US" dirty="0" smtClean="0"/>
              <a:t>, funds should be invested in safe ventures so that adequate rate of return can be achieved. </a:t>
            </a:r>
          </a:p>
          <a:p>
            <a:pPr algn="just"/>
            <a:r>
              <a:rPr lang="en-US" dirty="0" smtClean="0"/>
              <a:t>To plan a </a:t>
            </a:r>
            <a:r>
              <a:rPr lang="en-US" dirty="0" smtClean="0">
                <a:solidFill>
                  <a:schemeClr val="accent2"/>
                </a:solidFill>
              </a:rPr>
              <a:t>sound capital structure</a:t>
            </a:r>
            <a:r>
              <a:rPr lang="en-US" dirty="0" smtClean="0"/>
              <a:t>-There should be sound and fair composition of capital so that </a:t>
            </a:r>
            <a:r>
              <a:rPr lang="en-US" dirty="0" smtClean="0">
                <a:solidFill>
                  <a:schemeClr val="accent2"/>
                </a:solidFill>
              </a:rPr>
              <a:t>a balance </a:t>
            </a:r>
            <a:r>
              <a:rPr lang="en-US" dirty="0" smtClean="0"/>
              <a:t>is maintained between </a:t>
            </a:r>
            <a:r>
              <a:rPr lang="en-US" dirty="0" smtClean="0">
                <a:solidFill>
                  <a:schemeClr val="accent2"/>
                </a:solidFill>
              </a:rPr>
              <a:t>debt </a:t>
            </a:r>
            <a:r>
              <a:rPr lang="en-US" dirty="0" smtClean="0"/>
              <a:t>and equity </a:t>
            </a:r>
            <a:r>
              <a:rPr lang="en-US" dirty="0" smtClean="0">
                <a:solidFill>
                  <a:schemeClr val="accent2"/>
                </a:solidFill>
              </a:rPr>
              <a:t>capital</a:t>
            </a:r>
            <a:r>
              <a:rPr lang="en-US" dirty="0" smtClean="0"/>
              <a:t>. </a:t>
            </a:r>
          </a:p>
          <a:p>
            <a:pPr algn="just"/>
            <a:endParaRPr lang="en-US" dirty="0"/>
          </a:p>
        </p:txBody>
      </p:sp>
      <p:sp>
        <p:nvSpPr>
          <p:cNvPr id="2" name="Title 1"/>
          <p:cNvSpPr>
            <a:spLocks noGrp="1"/>
          </p:cNvSpPr>
          <p:nvPr>
            <p:ph type="title"/>
          </p:nvPr>
        </p:nvSpPr>
        <p:spPr>
          <a:xfrm>
            <a:off x="609600" y="304800"/>
            <a:ext cx="8229600" cy="563562"/>
          </a:xfrm>
        </p:spPr>
        <p:txBody>
          <a:bodyPr>
            <a:normAutofit fontScale="90000"/>
          </a:bodyPr>
          <a:lstStyle/>
          <a:p>
            <a:r>
              <a:rPr lang="en-US" dirty="0" smtClean="0"/>
              <a:t>Financial Management : Objectives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531</TotalTime>
  <Words>1294</Words>
  <Application>Microsoft Office PowerPoint</Application>
  <PresentationFormat>On-screen Show (4:3)</PresentationFormat>
  <Paragraphs>162</Paragraphs>
  <Slides>26</Slides>
  <Notes>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Concourse</vt:lpstr>
      <vt:lpstr>Financial Management</vt:lpstr>
      <vt:lpstr>Finance : Definition</vt:lpstr>
      <vt:lpstr>Basic Areas Of Finance</vt:lpstr>
      <vt:lpstr>Why Study Finance?</vt:lpstr>
      <vt:lpstr>Business Finance</vt:lpstr>
      <vt:lpstr>Financial Management Decisions</vt:lpstr>
      <vt:lpstr>Financial Management: Definition</vt:lpstr>
      <vt:lpstr>Financial Management: Elements</vt:lpstr>
      <vt:lpstr>Financial Management : Objectives </vt:lpstr>
      <vt:lpstr>Slide 10</vt:lpstr>
      <vt:lpstr>Primary Activities of  the Financial Manager</vt:lpstr>
      <vt:lpstr> RATIO ANALYSIS:   Meaning, Advantages, Limitations, Types of Ratios &amp; Usefulness </vt:lpstr>
      <vt:lpstr>Ratio Analysis: Meaning</vt:lpstr>
      <vt:lpstr>Ratio Analysis: Objectives</vt:lpstr>
      <vt:lpstr>Ratio Analysis: Advantages</vt:lpstr>
      <vt:lpstr>Ratio Analysis: Advantages</vt:lpstr>
      <vt:lpstr>Ratio Analysis: Advantages</vt:lpstr>
      <vt:lpstr>Ratio Analysis: Limitations</vt:lpstr>
      <vt:lpstr>Ratio Analysis: Limitations</vt:lpstr>
      <vt:lpstr>Types of Ratios</vt:lpstr>
      <vt:lpstr>Usefulness of Ratio: Liquidity Ratio (Short Term Solvency)</vt:lpstr>
      <vt:lpstr>Usefulness of Ratio:  Liquid Ratio or Quick Ratio or Acid Test Ratio </vt:lpstr>
      <vt:lpstr>Example: Liquid Ratio or Quick Ratio or Acid Test Ratio</vt:lpstr>
      <vt:lpstr>Usefulness of Ratio:  Financial Structure/Solvency Ratio</vt:lpstr>
      <vt:lpstr>Usefulness of Ratio:  Financial Structure/Solvency Ratio</vt:lpstr>
      <vt:lpstr>Usefulness of Ratio:  Financial Structure/Solvency Ratio</vt:lpstr>
    </vt:vector>
  </TitlesOfParts>
  <Company>PU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Management Unit II</dc:title>
  <dc:creator>DCSA</dc:creator>
  <cp:lastModifiedBy>user</cp:lastModifiedBy>
  <cp:revision>84</cp:revision>
  <dcterms:created xsi:type="dcterms:W3CDTF">2015-02-19T07:20:44Z</dcterms:created>
  <dcterms:modified xsi:type="dcterms:W3CDTF">2016-02-10T05:17:46Z</dcterms:modified>
</cp:coreProperties>
</file>