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92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7CA014-2BB9-4C9C-92FA-E16AF675CD6C}" type="datetimeFigureOut">
              <a:rPr lang="en-US" smtClean="0"/>
              <a:pPr/>
              <a:t>1/18/2016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E2BC0C-D608-4ADB-9572-06D67366B53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E739AF7-BD89-4B98-B00A-4D1B5A6D6C4B}"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C379-196C-46F6-9D76-2A0647C484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39AF7-BD89-4B98-B00A-4D1B5A6D6C4B}"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C379-196C-46F6-9D76-2A0647C484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39AF7-BD89-4B98-B00A-4D1B5A6D6C4B}"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C379-196C-46F6-9D76-2A0647C484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739AF7-BD89-4B98-B00A-4D1B5A6D6C4B}"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C379-196C-46F6-9D76-2A0647C484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739AF7-BD89-4B98-B00A-4D1B5A6D6C4B}" type="datetimeFigureOut">
              <a:rPr lang="en-US" smtClean="0"/>
              <a:pPr/>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FC379-196C-46F6-9D76-2A0647C484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E739AF7-BD89-4B98-B00A-4D1B5A6D6C4B}"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FC379-196C-46F6-9D76-2A0647C484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E739AF7-BD89-4B98-B00A-4D1B5A6D6C4B}" type="datetimeFigureOut">
              <a:rPr lang="en-US" smtClean="0"/>
              <a:pPr/>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FC379-196C-46F6-9D76-2A0647C484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739AF7-BD89-4B98-B00A-4D1B5A6D6C4B}" type="datetimeFigureOut">
              <a:rPr lang="en-US" smtClean="0"/>
              <a:pPr/>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FC379-196C-46F6-9D76-2A0647C484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739AF7-BD89-4B98-B00A-4D1B5A6D6C4B}" type="datetimeFigureOut">
              <a:rPr lang="en-US" smtClean="0"/>
              <a:pPr/>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FC379-196C-46F6-9D76-2A0647C484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739AF7-BD89-4B98-B00A-4D1B5A6D6C4B}"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FC379-196C-46F6-9D76-2A0647C484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739AF7-BD89-4B98-B00A-4D1B5A6D6C4B}" type="datetimeFigureOut">
              <a:rPr lang="en-US" smtClean="0"/>
              <a:pPr/>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FC379-196C-46F6-9D76-2A0647C484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739AF7-BD89-4B98-B00A-4D1B5A6D6C4B}" type="datetimeFigureOut">
              <a:rPr lang="en-US" smtClean="0"/>
              <a:pPr/>
              <a:t>1/18/2016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EFC379-196C-46F6-9D76-2A0647C484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7772400" cy="841375"/>
          </a:xfrm>
        </p:spPr>
        <p:txBody>
          <a:bodyPr/>
          <a:lstStyle/>
          <a:p>
            <a:r>
              <a:rPr lang="en-US" dirty="0" smtClean="0"/>
              <a:t>Numerical Methods</a:t>
            </a:r>
            <a:endParaRPr lang="en-US" dirty="0"/>
          </a:p>
        </p:txBody>
      </p:sp>
      <p:sp>
        <p:nvSpPr>
          <p:cNvPr id="3" name="Subtitle 2"/>
          <p:cNvSpPr>
            <a:spLocks noGrp="1"/>
          </p:cNvSpPr>
          <p:nvPr>
            <p:ph type="subTitle" idx="1"/>
          </p:nvPr>
        </p:nvSpPr>
        <p:spPr>
          <a:xfrm>
            <a:off x="685800" y="1219200"/>
            <a:ext cx="7924800" cy="5410200"/>
          </a:xfrm>
        </p:spPr>
        <p:txBody>
          <a:bodyPr>
            <a:normAutofit fontScale="77500" lnSpcReduction="20000"/>
          </a:bodyPr>
          <a:lstStyle/>
          <a:p>
            <a:pPr algn="just">
              <a:buFont typeface="Arial" pitchFamily="34" charset="0"/>
              <a:buChar char="•"/>
            </a:pPr>
            <a:r>
              <a:rPr lang="en-US" dirty="0" smtClean="0"/>
              <a:t>Certain special type of algebraic methods which give approximate solutions to scientific, engineering and mathematical problems by arithmetic operations on numbers.</a:t>
            </a:r>
          </a:p>
          <a:p>
            <a:pPr algn="just">
              <a:buFont typeface="Arial" pitchFamily="34" charset="0"/>
              <a:buChar char="•"/>
            </a:pPr>
            <a:r>
              <a:rPr lang="en-US" dirty="0" smtClean="0"/>
              <a:t>Large number of arithmetic calculations need to be performed that require fast and efficient computing devices.</a:t>
            </a:r>
          </a:p>
          <a:p>
            <a:pPr algn="just">
              <a:buFont typeface="Arial" pitchFamily="34" charset="0"/>
              <a:buChar char="•"/>
            </a:pPr>
            <a:r>
              <a:rPr lang="en-US" dirty="0" smtClean="0"/>
              <a:t>These methods are generally iterative in nature </a:t>
            </a:r>
            <a:r>
              <a:rPr lang="en-US" dirty="0" err="1" smtClean="0"/>
              <a:t>ie</a:t>
            </a:r>
            <a:r>
              <a:rPr lang="en-US" dirty="0" smtClean="0"/>
              <a:t>. One mathematical formula is repeatedly applied to get successive approximates to a solution.</a:t>
            </a:r>
          </a:p>
          <a:p>
            <a:pPr algn="just">
              <a:buFont typeface="Arial" pitchFamily="34" charset="0"/>
              <a:buChar char="•"/>
            </a:pPr>
            <a:r>
              <a:rPr lang="en-US" dirty="0" smtClean="0"/>
              <a:t>Three types of errors generally effect these methods: round off errors, truncation errors and errors due to finite representation of numbers like 1/3.</a:t>
            </a:r>
          </a:p>
          <a:p>
            <a:pPr algn="just">
              <a:buFont typeface="Arial" pitchFamily="34" charset="0"/>
              <a:buChar char="•"/>
            </a:pPr>
            <a:r>
              <a:rPr lang="en-US" dirty="0" smtClean="0"/>
              <a:t>Various types of numerical methods are: methods of finding roots of equation, numerical integration, numerical differentiation, Interpolation and regression analysis etc.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Some basic concepts</a:t>
            </a:r>
            <a:endParaRPr lang="en-US" dirty="0"/>
          </a:p>
        </p:txBody>
      </p:sp>
      <p:sp>
        <p:nvSpPr>
          <p:cNvPr id="3" name="Content Placeholder 2"/>
          <p:cNvSpPr>
            <a:spLocks noGrp="1"/>
          </p:cNvSpPr>
          <p:nvPr>
            <p:ph idx="1"/>
          </p:nvPr>
        </p:nvSpPr>
        <p:spPr>
          <a:xfrm>
            <a:off x="457200" y="1143000"/>
            <a:ext cx="8229600" cy="5257800"/>
          </a:xfrm>
        </p:spPr>
        <p:txBody>
          <a:bodyPr>
            <a:normAutofit fontScale="85000" lnSpcReduction="10000"/>
          </a:bodyPr>
          <a:lstStyle/>
          <a:p>
            <a:pPr algn="just"/>
            <a:r>
              <a:rPr lang="en-US" dirty="0" smtClean="0"/>
              <a:t>1’s complement of a binary number is obtained by inverting the bits.</a:t>
            </a:r>
          </a:p>
          <a:p>
            <a:pPr algn="just"/>
            <a:r>
              <a:rPr lang="en-US" dirty="0" smtClean="0"/>
              <a:t>For </a:t>
            </a:r>
            <a:r>
              <a:rPr lang="en-US" dirty="0" err="1" smtClean="0"/>
              <a:t>eg</a:t>
            </a:r>
            <a:r>
              <a:rPr lang="en-US" dirty="0" smtClean="0"/>
              <a:t>. 44=binary 101100. Its 1’s complement is 010011. So 010011 is the binary representation of -44 in 1’s complement scheme.</a:t>
            </a:r>
          </a:p>
          <a:p>
            <a:pPr algn="just"/>
            <a:r>
              <a:rPr lang="en-US" dirty="0" smtClean="0"/>
              <a:t>2’s complement of a binary number is obtained by first taking 1’s complement and then adding 1 to the least significant bit. Alternatively examine the binary number from right to left, keep first non zero bit as it is and invert the subsequent bits.</a:t>
            </a:r>
          </a:p>
          <a:p>
            <a:pPr algn="just"/>
            <a:r>
              <a:rPr lang="en-US" dirty="0" smtClean="0"/>
              <a:t>For </a:t>
            </a:r>
            <a:r>
              <a:rPr lang="en-US" dirty="0" err="1" smtClean="0"/>
              <a:t>eg</a:t>
            </a:r>
            <a:r>
              <a:rPr lang="en-US" dirty="0" smtClean="0"/>
              <a:t>. 44=binary 101100, 1’s complement is 010011 and 2’s complement is 010100. So 010100 is the binary representation of -44 in 2’s complement scheme.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Some basic concepts</a:t>
            </a:r>
            <a:endParaRPr lang="en-US" dirty="0"/>
          </a:p>
        </p:txBody>
      </p:sp>
      <p:sp>
        <p:nvSpPr>
          <p:cNvPr id="3" name="Content Placeholder 2"/>
          <p:cNvSpPr>
            <a:spLocks noGrp="1"/>
          </p:cNvSpPr>
          <p:nvPr>
            <p:ph idx="1"/>
          </p:nvPr>
        </p:nvSpPr>
        <p:spPr>
          <a:xfrm>
            <a:off x="457200" y="1219200"/>
            <a:ext cx="8229600" cy="5181600"/>
          </a:xfrm>
        </p:spPr>
        <p:txBody>
          <a:bodyPr>
            <a:normAutofit fontScale="77500" lnSpcReduction="20000"/>
          </a:bodyPr>
          <a:lstStyle/>
          <a:p>
            <a:r>
              <a:rPr lang="en-US" dirty="0" smtClean="0"/>
              <a:t>Storage of Integer numbers:</a:t>
            </a:r>
          </a:p>
          <a:p>
            <a:pPr lvl="1" algn="just"/>
            <a:r>
              <a:rPr lang="en-US" dirty="0" smtClean="0"/>
              <a:t>Signed representation: MSB holds sign and other bits hold magnitude of the number. For </a:t>
            </a:r>
            <a:r>
              <a:rPr lang="en-US" dirty="0" err="1" smtClean="0"/>
              <a:t>eg</a:t>
            </a:r>
            <a:r>
              <a:rPr lang="en-US" dirty="0" smtClean="0"/>
              <a:t>. 44 and -44 in 1 byte format are represented as 00101100 and 10101100 respectively.</a:t>
            </a:r>
          </a:p>
          <a:p>
            <a:pPr lvl="1" algn="just"/>
            <a:r>
              <a:rPr lang="en-US" dirty="0" smtClean="0"/>
              <a:t>1’s complement representation: Positive integers are stored as in signed representation. For negative integers, MSB holds 1 and other bits hold 1’s complement of the integer. For </a:t>
            </a:r>
            <a:r>
              <a:rPr lang="en-US" dirty="0" err="1" smtClean="0"/>
              <a:t>eg</a:t>
            </a:r>
            <a:r>
              <a:rPr lang="en-US" dirty="0" smtClean="0"/>
              <a:t>. 44 and -44 in 1 byte format is represented as 00101100 and 11010011 respectively.</a:t>
            </a:r>
          </a:p>
          <a:p>
            <a:pPr lvl="1"/>
            <a:r>
              <a:rPr lang="en-US" dirty="0" smtClean="0"/>
              <a:t>2’s complement representation: Positive integers are stored as in signed representation. For negative integers, MSB holds 1 and other bits hold 2’s complement of the integer. For </a:t>
            </a:r>
            <a:r>
              <a:rPr lang="en-US" dirty="0" err="1" smtClean="0"/>
              <a:t>eg</a:t>
            </a:r>
            <a:r>
              <a:rPr lang="en-US" dirty="0" smtClean="0"/>
              <a:t>. 44 and -44 in 1 byte format is represented as 00101100 and 11010100 respectively.</a:t>
            </a:r>
          </a:p>
          <a:p>
            <a:pPr algn="just"/>
            <a:r>
              <a:rPr lang="en-US" dirty="0" smtClean="0"/>
              <a:t>In all the representations, MSB is used to store the sign of integer number. If sign bit is 0, then it is positive number otherwise negative number is there.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smtClean="0"/>
              <a:t>Storage of numbers</a:t>
            </a:r>
            <a:endParaRPr lang="en-US" dirty="0"/>
          </a:p>
        </p:txBody>
      </p:sp>
      <p:sp>
        <p:nvSpPr>
          <p:cNvPr id="3" name="Content Placeholder 2"/>
          <p:cNvSpPr>
            <a:spLocks noGrp="1"/>
          </p:cNvSpPr>
          <p:nvPr>
            <p:ph idx="1"/>
          </p:nvPr>
        </p:nvSpPr>
        <p:spPr>
          <a:xfrm>
            <a:off x="228600" y="838200"/>
            <a:ext cx="8686800" cy="5791200"/>
          </a:xfrm>
        </p:spPr>
        <p:txBody>
          <a:bodyPr>
            <a:normAutofit fontScale="77500" lnSpcReduction="20000"/>
          </a:bodyPr>
          <a:lstStyle/>
          <a:p>
            <a:r>
              <a:rPr lang="en-US" dirty="0" smtClean="0"/>
              <a:t>Storage of Real Numbers: Real numbers can be written in two formats:</a:t>
            </a:r>
          </a:p>
          <a:p>
            <a:pPr lvl="1"/>
            <a:r>
              <a:rPr lang="en-US" dirty="0" smtClean="0"/>
              <a:t>Fixed format (without exponent)</a:t>
            </a:r>
          </a:p>
          <a:p>
            <a:pPr lvl="1" algn="just"/>
            <a:r>
              <a:rPr lang="en-US" dirty="0" smtClean="0"/>
              <a:t>Floating point format (with exponent): Here real number consists of two parts - mantissa and exponent. For </a:t>
            </a:r>
            <a:r>
              <a:rPr lang="en-US" dirty="0" err="1" smtClean="0"/>
              <a:t>eg</a:t>
            </a:r>
            <a:r>
              <a:rPr lang="en-US" dirty="0" smtClean="0"/>
              <a:t>. Real number 1.257x10</a:t>
            </a:r>
            <a:r>
              <a:rPr lang="en-US" baseline="30000" dirty="0" smtClean="0"/>
              <a:t>5 </a:t>
            </a:r>
            <a:r>
              <a:rPr lang="en-US" dirty="0" smtClean="0"/>
              <a:t>in the scientific form will be written as 1.257E5 in floating point format. Decimal point can move freely from left to right but standard practice is to put it before the first non zero digit.</a:t>
            </a:r>
          </a:p>
          <a:p>
            <a:pPr algn="just"/>
            <a:r>
              <a:rPr lang="en-US" dirty="0" smtClean="0"/>
              <a:t>Shifting of decimal point to left of the most significant digit is called normalization. Real numbers represented in this format are known as normalized floating point number. Normalization is used to preserve maximum number of useful digits.</a:t>
            </a:r>
          </a:p>
          <a:p>
            <a:pPr algn="just"/>
            <a:r>
              <a:rPr lang="en-US" dirty="0" smtClean="0"/>
              <a:t>Suppose each word in memory can store 6 digits, 4 digits before decimal point and 2 digits after decimal point. Without normalization numbers between 0000.01 and 9999.99 can only be stored.  After normalization numbers between .1000*10</a:t>
            </a:r>
            <a:r>
              <a:rPr lang="en-US" baseline="30000" dirty="0" smtClean="0"/>
              <a:t>99</a:t>
            </a:r>
            <a:r>
              <a:rPr lang="en-US" dirty="0" smtClean="0"/>
              <a:t> and .9999*10</a:t>
            </a:r>
            <a:r>
              <a:rPr lang="en-US" baseline="30000" dirty="0" smtClean="0"/>
              <a:t>99 </a:t>
            </a:r>
            <a:r>
              <a:rPr lang="en-US" dirty="0" smtClean="0"/>
              <a:t>can be stored.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Storage of numbers contd..</a:t>
            </a:r>
            <a:endParaRPr lang="en-US" dirty="0"/>
          </a:p>
        </p:txBody>
      </p:sp>
      <p:sp>
        <p:nvSpPr>
          <p:cNvPr id="3" name="Content Placeholder 2"/>
          <p:cNvSpPr>
            <a:spLocks noGrp="1"/>
          </p:cNvSpPr>
          <p:nvPr>
            <p:ph idx="1"/>
          </p:nvPr>
        </p:nvSpPr>
        <p:spPr>
          <a:xfrm>
            <a:off x="457200" y="1219200"/>
            <a:ext cx="8229600" cy="5257800"/>
          </a:xfrm>
        </p:spPr>
        <p:txBody>
          <a:bodyPr/>
          <a:lstStyle/>
          <a:p>
            <a:r>
              <a:rPr lang="en-US" dirty="0" smtClean="0"/>
              <a:t>In normalized floating point representation, Mantissa should satisfy the condition:</a:t>
            </a:r>
          </a:p>
          <a:p>
            <a:r>
              <a:rPr lang="en-US" dirty="0" smtClean="0"/>
              <a:t>For positive numbers 0.1&lt;=mantissa&lt;1.0</a:t>
            </a:r>
          </a:p>
          <a:p>
            <a:r>
              <a:rPr lang="en-US" dirty="0" smtClean="0"/>
              <a:t>For negative numbers -1.0&lt;mantissa&lt;=-0.1</a:t>
            </a:r>
          </a:p>
          <a:p>
            <a:r>
              <a:rPr lang="en-US" dirty="0" err="1" smtClean="0"/>
              <a:t>ie</a:t>
            </a:r>
            <a:r>
              <a:rPr lang="en-US" dirty="0" smtClean="0"/>
              <a:t>. 0.1&lt;=|mantissa|&lt;1.0</a:t>
            </a:r>
          </a:p>
          <a:p>
            <a:r>
              <a:rPr lang="en-US" dirty="0" smtClean="0"/>
              <a:t>For </a:t>
            </a:r>
            <a:r>
              <a:rPr lang="en-US" dirty="0" err="1" smtClean="0"/>
              <a:t>eg</a:t>
            </a:r>
            <a:r>
              <a:rPr lang="en-US" dirty="0" smtClean="0"/>
              <a:t>. 0.00125e-2 is expressed as 0.125e-4</a:t>
            </a:r>
          </a:p>
          <a:p>
            <a:r>
              <a:rPr lang="en-US" dirty="0" smtClean="0"/>
              <a:t>Floating point numbers are represented in memory in four consecutive bytes.</a:t>
            </a:r>
            <a:endParaRPr lang="en-US" dirty="0"/>
          </a:p>
        </p:txBody>
      </p:sp>
      <p:sp>
        <p:nvSpPr>
          <p:cNvPr id="4" name="Rectangle 3"/>
          <p:cNvSpPr/>
          <p:nvPr/>
        </p:nvSpPr>
        <p:spPr>
          <a:xfrm>
            <a:off x="914400" y="5867400"/>
            <a:ext cx="2514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8 bits (biased exponent)</a:t>
            </a:r>
            <a:endParaRPr lang="en-US" dirty="0">
              <a:solidFill>
                <a:schemeClr val="tx1"/>
              </a:solidFill>
            </a:endParaRPr>
          </a:p>
        </p:txBody>
      </p:sp>
      <p:sp>
        <p:nvSpPr>
          <p:cNvPr id="5" name="Rectangle 4"/>
          <p:cNvSpPr/>
          <p:nvPr/>
        </p:nvSpPr>
        <p:spPr>
          <a:xfrm>
            <a:off x="3429000" y="5867400"/>
            <a:ext cx="7620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 bit (sign)</a:t>
            </a:r>
            <a:endParaRPr lang="en-US" dirty="0">
              <a:solidFill>
                <a:schemeClr val="tx1"/>
              </a:solidFill>
            </a:endParaRPr>
          </a:p>
        </p:txBody>
      </p:sp>
      <p:sp>
        <p:nvSpPr>
          <p:cNvPr id="6" name="Rectangle 5"/>
          <p:cNvSpPr/>
          <p:nvPr/>
        </p:nvSpPr>
        <p:spPr>
          <a:xfrm>
            <a:off x="4191000" y="5867400"/>
            <a:ext cx="4038600" cy="533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23 bits (mantissa)</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Storage of numbers contd..</a:t>
            </a:r>
            <a:endParaRPr lang="en-US" dirty="0"/>
          </a:p>
        </p:txBody>
      </p:sp>
      <p:sp>
        <p:nvSpPr>
          <p:cNvPr id="3" name="Content Placeholder 2"/>
          <p:cNvSpPr>
            <a:spLocks noGrp="1"/>
          </p:cNvSpPr>
          <p:nvPr>
            <p:ph idx="1"/>
          </p:nvPr>
        </p:nvSpPr>
        <p:spPr>
          <a:xfrm>
            <a:off x="457200" y="1143000"/>
            <a:ext cx="8229600" cy="5486400"/>
          </a:xfrm>
        </p:spPr>
        <p:txBody>
          <a:bodyPr>
            <a:normAutofit fontScale="77500" lnSpcReduction="20000"/>
          </a:bodyPr>
          <a:lstStyle/>
          <a:p>
            <a:pPr algn="just"/>
            <a:r>
              <a:rPr lang="en-US" dirty="0" smtClean="0"/>
              <a:t>Exponent of floating point number can be positive or negative. </a:t>
            </a:r>
          </a:p>
          <a:p>
            <a:pPr algn="just"/>
            <a:r>
              <a:rPr lang="en-US" dirty="0" smtClean="0"/>
              <a:t>One way is to reserve MSB of exponent for sign, then the exponent ranges from -128 to +127.</a:t>
            </a:r>
          </a:p>
          <a:p>
            <a:pPr algn="just"/>
            <a:r>
              <a:rPr lang="en-US" dirty="0" smtClean="0"/>
              <a:t>Biased exponent can be used where constant 128 is added to the exponent so that it varies from 0 to 255.</a:t>
            </a:r>
          </a:p>
          <a:p>
            <a:pPr algn="just"/>
            <a:r>
              <a:rPr lang="en-US" dirty="0" smtClean="0"/>
              <a:t>Storing real number in 32 bit format:</a:t>
            </a:r>
          </a:p>
          <a:p>
            <a:pPr lvl="1"/>
            <a:r>
              <a:rPr lang="en-US" dirty="0" smtClean="0"/>
              <a:t>Convert the number into binary.</a:t>
            </a:r>
          </a:p>
          <a:p>
            <a:pPr lvl="1"/>
            <a:r>
              <a:rPr lang="en-US" dirty="0" smtClean="0"/>
              <a:t>Normalize it</a:t>
            </a:r>
          </a:p>
          <a:p>
            <a:pPr lvl="1"/>
            <a:r>
              <a:rPr lang="en-US" dirty="0" smtClean="0"/>
              <a:t>Extend the </a:t>
            </a:r>
            <a:r>
              <a:rPr lang="en-US" dirty="0" err="1" smtClean="0"/>
              <a:t>matissa</a:t>
            </a:r>
            <a:r>
              <a:rPr lang="en-US" dirty="0" smtClean="0"/>
              <a:t> to 23 bits by adding 0s towards right side.</a:t>
            </a:r>
          </a:p>
          <a:p>
            <a:pPr lvl="1"/>
            <a:r>
              <a:rPr lang="en-US" dirty="0" smtClean="0"/>
              <a:t>Take 2’s complement if the number is negative.</a:t>
            </a:r>
          </a:p>
          <a:p>
            <a:pPr lvl="1"/>
            <a:r>
              <a:rPr lang="en-US" dirty="0" smtClean="0"/>
              <a:t>Add sign bit</a:t>
            </a:r>
          </a:p>
          <a:p>
            <a:pPr lvl="1"/>
            <a:r>
              <a:rPr lang="en-US" dirty="0" smtClean="0"/>
              <a:t>Add 128 to the exponent and convert it into binary.</a:t>
            </a:r>
          </a:p>
          <a:p>
            <a:pPr lvl="1"/>
            <a:r>
              <a:rPr lang="en-US" dirty="0" smtClean="0"/>
              <a:t>Store all the bits.</a:t>
            </a:r>
          </a:p>
          <a:p>
            <a:pPr lvl="1"/>
            <a:r>
              <a:rPr lang="en-US" dirty="0" err="1" smtClean="0"/>
              <a:t>Eg</a:t>
            </a:r>
            <a:r>
              <a:rPr lang="en-US" dirty="0" smtClean="0"/>
              <a:t>. 13.5 (1000010001101100000000000000000) and -13.5 (10000100100101000000000000000000)</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Storage of numbers contd..</a:t>
            </a:r>
            <a:endParaRPr lang="en-US" dirty="0"/>
          </a:p>
        </p:txBody>
      </p:sp>
      <p:sp>
        <p:nvSpPr>
          <p:cNvPr id="3" name="Content Placeholder 2"/>
          <p:cNvSpPr>
            <a:spLocks noGrp="1"/>
          </p:cNvSpPr>
          <p:nvPr>
            <p:ph idx="1"/>
          </p:nvPr>
        </p:nvSpPr>
        <p:spPr>
          <a:xfrm>
            <a:off x="457200" y="1143000"/>
            <a:ext cx="8229600" cy="5257800"/>
          </a:xfrm>
        </p:spPr>
        <p:txBody>
          <a:bodyPr/>
          <a:lstStyle/>
          <a:p>
            <a:r>
              <a:rPr lang="en-US" dirty="0" smtClean="0"/>
              <a:t>Possible range of values:</a:t>
            </a:r>
          </a:p>
          <a:p>
            <a:pPr lvl="1" algn="just"/>
            <a:r>
              <a:rPr lang="en-US" dirty="0" smtClean="0"/>
              <a:t>Largest floating point number will have 0 as sign bit followed by all 1s for mantissa and 127 as actual exponent. Order of magnitude in decimal can be found out as 2</a:t>
            </a:r>
            <a:r>
              <a:rPr lang="en-US" baseline="30000" dirty="0" smtClean="0"/>
              <a:t>127</a:t>
            </a:r>
            <a:r>
              <a:rPr lang="en-US" dirty="0" smtClean="0"/>
              <a:t>=10</a:t>
            </a:r>
            <a:r>
              <a:rPr lang="en-US" baseline="30000" dirty="0" smtClean="0"/>
              <a:t>x</a:t>
            </a:r>
            <a:r>
              <a:rPr lang="en-US" dirty="0" smtClean="0"/>
              <a:t> which comes out to be x=38.</a:t>
            </a:r>
          </a:p>
          <a:p>
            <a:pPr lvl="1" algn="just"/>
            <a:r>
              <a:rPr lang="en-US" dirty="0" smtClean="0"/>
              <a:t>Smallest floating point number will have the actual exponent -128. It will be roughly of the order of 10</a:t>
            </a:r>
            <a:r>
              <a:rPr lang="en-US" baseline="30000" dirty="0" smtClean="0"/>
              <a:t>-38</a:t>
            </a:r>
          </a:p>
          <a:p>
            <a:pPr lvl="1" algn="just"/>
            <a:r>
              <a:rPr lang="en-US" dirty="0" smtClean="0"/>
              <a:t>Range of floating point numbers is 10</a:t>
            </a:r>
            <a:r>
              <a:rPr lang="en-US" baseline="30000" dirty="0" smtClean="0"/>
              <a:t>±38</a:t>
            </a:r>
            <a:endParaRPr lang="en-US" baseline="30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Floating Point Arithmetic</a:t>
            </a:r>
            <a:endParaRPr lang="en-US" dirty="0"/>
          </a:p>
        </p:txBody>
      </p:sp>
      <p:sp>
        <p:nvSpPr>
          <p:cNvPr id="3" name="Content Placeholder 2"/>
          <p:cNvSpPr>
            <a:spLocks noGrp="1"/>
          </p:cNvSpPr>
          <p:nvPr>
            <p:ph idx="1"/>
          </p:nvPr>
        </p:nvSpPr>
        <p:spPr>
          <a:xfrm>
            <a:off x="457200" y="990600"/>
            <a:ext cx="8229600" cy="5410200"/>
          </a:xfrm>
        </p:spPr>
        <p:txBody>
          <a:bodyPr>
            <a:normAutofit lnSpcReduction="10000"/>
          </a:bodyPr>
          <a:lstStyle/>
          <a:p>
            <a:pPr algn="just"/>
            <a:r>
              <a:rPr lang="en-US" dirty="0" smtClean="0"/>
              <a:t>Addition: Exponents of two numbers must be made equal by increasing the smaller exponent and add mantissas.</a:t>
            </a:r>
          </a:p>
          <a:p>
            <a:pPr algn="just"/>
            <a:r>
              <a:rPr lang="en-US" dirty="0" smtClean="0"/>
              <a:t>Subtraction: Same as addition </a:t>
            </a:r>
            <a:r>
              <a:rPr lang="en-US" dirty="0" err="1" smtClean="0"/>
              <a:t>ie</a:t>
            </a:r>
            <a:r>
              <a:rPr lang="en-US" dirty="0" smtClean="0"/>
              <a:t> adding a negative number.</a:t>
            </a:r>
          </a:p>
          <a:p>
            <a:pPr algn="just"/>
            <a:r>
              <a:rPr lang="en-US" dirty="0" smtClean="0"/>
              <a:t>Multiplication: Multiply mantissas and add exponents.</a:t>
            </a:r>
          </a:p>
          <a:p>
            <a:pPr algn="just"/>
            <a:r>
              <a:rPr lang="en-US" dirty="0" smtClean="0"/>
              <a:t>Division: Mantissa of numerator is divided by mantissa of denominator. Denominator exponent is subtracted from numerator exponent.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Floating Point Arithmetic</a:t>
            </a:r>
            <a:endParaRPr lang="en-US" dirty="0"/>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r>
              <a:rPr lang="en-US" dirty="0" smtClean="0"/>
              <a:t>Consequences of Normalized Floating Point Representation of Numbers</a:t>
            </a:r>
          </a:p>
          <a:p>
            <a:pPr lvl="1"/>
            <a:r>
              <a:rPr lang="en-US" dirty="0" smtClean="0"/>
              <a:t>Non </a:t>
            </a:r>
            <a:r>
              <a:rPr lang="en-US" dirty="0" err="1" smtClean="0"/>
              <a:t>Associativity</a:t>
            </a:r>
            <a:r>
              <a:rPr lang="en-US" dirty="0" smtClean="0"/>
              <a:t> of Arithmetic</a:t>
            </a:r>
          </a:p>
          <a:p>
            <a:pPr lvl="2"/>
            <a:r>
              <a:rPr lang="en-US" dirty="0" smtClean="0"/>
              <a:t>As numbers need to be truncated to fit into the space. Surprising results are produced sometimes. For </a:t>
            </a:r>
            <a:r>
              <a:rPr lang="en-US" dirty="0" err="1" smtClean="0"/>
              <a:t>eg</a:t>
            </a:r>
            <a:r>
              <a:rPr lang="en-US" dirty="0" smtClean="0"/>
              <a:t>. 2/3*6 =4. .6667 added 6 times produce .4001E1(using round off) or .3997e1 (using truncate)</a:t>
            </a:r>
          </a:p>
          <a:p>
            <a:pPr lvl="2"/>
            <a:r>
              <a:rPr lang="en-US" dirty="0" smtClean="0"/>
              <a:t>Associative and distributive laws or arithmetic are not always valid </a:t>
            </a:r>
            <a:r>
              <a:rPr lang="en-US" dirty="0" err="1" smtClean="0"/>
              <a:t>ie</a:t>
            </a:r>
            <a:r>
              <a:rPr lang="en-US" dirty="0" smtClean="0"/>
              <a:t>. (</a:t>
            </a:r>
            <a:r>
              <a:rPr lang="en-US" dirty="0" err="1" smtClean="0"/>
              <a:t>a+b</a:t>
            </a:r>
            <a:r>
              <a:rPr lang="en-US" dirty="0" smtClean="0"/>
              <a:t>)-c ≠ (a-c)+b and a(b-c) ≠ (</a:t>
            </a:r>
            <a:r>
              <a:rPr lang="en-US" dirty="0" err="1" smtClean="0"/>
              <a:t>ab</a:t>
            </a:r>
            <a:r>
              <a:rPr lang="en-US" dirty="0" smtClean="0"/>
              <a:t>-ac)</a:t>
            </a:r>
          </a:p>
          <a:p>
            <a:pPr lvl="3"/>
            <a:r>
              <a:rPr lang="en-US" dirty="0" smtClean="0"/>
              <a:t>For </a:t>
            </a:r>
            <a:r>
              <a:rPr lang="en-US" dirty="0" err="1" smtClean="0"/>
              <a:t>eg</a:t>
            </a:r>
            <a:r>
              <a:rPr lang="en-US" dirty="0" smtClean="0"/>
              <a:t>. a=.5665E1, b=.5556E-1,c=.5644E1. Evaluating it we get (</a:t>
            </a:r>
            <a:r>
              <a:rPr lang="en-US" dirty="0" err="1" smtClean="0"/>
              <a:t>a+b</a:t>
            </a:r>
            <a:r>
              <a:rPr lang="en-US" dirty="0" smtClean="0"/>
              <a:t>)-c ≠ (a-c)+b.</a:t>
            </a:r>
          </a:p>
          <a:p>
            <a:pPr lvl="3"/>
            <a:r>
              <a:rPr lang="en-US" dirty="0" smtClean="0"/>
              <a:t>For </a:t>
            </a:r>
            <a:r>
              <a:rPr lang="en-US" dirty="0" err="1" smtClean="0"/>
              <a:t>eg</a:t>
            </a:r>
            <a:r>
              <a:rPr lang="en-US" dirty="0" smtClean="0"/>
              <a:t>. a=.5555E1, b=.4545E1, c=.4535E1. Evaluating it we get a(b-c) ≠ </a:t>
            </a:r>
            <a:r>
              <a:rPr lang="en-US" dirty="0" err="1" smtClean="0"/>
              <a:t>ab</a:t>
            </a:r>
            <a:r>
              <a:rPr lang="en-US" dirty="0" smtClean="0"/>
              <a:t>-ac</a:t>
            </a:r>
          </a:p>
          <a:p>
            <a:pPr lvl="2"/>
            <a:r>
              <a:rPr lang="en-US" dirty="0" smtClean="0"/>
              <a:t>Disparity in results is there because difference of two almost equal numbers is involved. So, subtraction operation should be eliminated altogether by following alternate ways.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Floating Point Arithmetic</a:t>
            </a:r>
            <a:endParaRPr lang="en-US" dirty="0"/>
          </a:p>
        </p:txBody>
      </p:sp>
      <p:sp>
        <p:nvSpPr>
          <p:cNvPr id="3" name="Content Placeholder 2"/>
          <p:cNvSpPr>
            <a:spLocks noGrp="1"/>
          </p:cNvSpPr>
          <p:nvPr>
            <p:ph idx="1"/>
          </p:nvPr>
        </p:nvSpPr>
        <p:spPr>
          <a:xfrm>
            <a:off x="457200" y="914400"/>
            <a:ext cx="8229600" cy="5562600"/>
          </a:xfrm>
        </p:spPr>
        <p:txBody>
          <a:bodyPr/>
          <a:lstStyle/>
          <a:p>
            <a:pPr lvl="2" algn="just"/>
            <a:r>
              <a:rPr lang="en-US" dirty="0" smtClean="0"/>
              <a:t>For </a:t>
            </a:r>
            <a:r>
              <a:rPr lang="en-US" dirty="0" err="1" smtClean="0"/>
              <a:t>eg</a:t>
            </a:r>
            <a:r>
              <a:rPr lang="en-US" dirty="0" smtClean="0"/>
              <a:t>. Instead of evaluating (1-cos x) its better to evaluate 2sin</a:t>
            </a:r>
            <a:r>
              <a:rPr lang="en-US" baseline="30000" dirty="0" smtClean="0"/>
              <a:t>2</a:t>
            </a:r>
            <a:r>
              <a:rPr lang="en-US" dirty="0" smtClean="0"/>
              <a:t> x/2 if value of </a:t>
            </a:r>
            <a:r>
              <a:rPr lang="en-US" dirty="0" err="1" smtClean="0"/>
              <a:t>cos</a:t>
            </a:r>
            <a:r>
              <a:rPr lang="en-US" dirty="0" smtClean="0"/>
              <a:t> x is close to 1.</a:t>
            </a:r>
          </a:p>
          <a:p>
            <a:pPr algn="just"/>
            <a:r>
              <a:rPr lang="en-US" dirty="0" smtClean="0"/>
              <a:t>Concept of Zero in floating point number:</a:t>
            </a:r>
          </a:p>
          <a:p>
            <a:pPr lvl="1" algn="just"/>
            <a:r>
              <a:rPr lang="en-US" dirty="0" smtClean="0"/>
              <a:t>Zero has a precise meaning in arithmetic, but in normalized floating point mode, exact equality of a number to zero can never be assured.</a:t>
            </a:r>
          </a:p>
          <a:p>
            <a:pPr lvl="1" algn="just"/>
            <a:r>
              <a:rPr lang="en-US" dirty="0" smtClean="0"/>
              <a:t>For </a:t>
            </a:r>
            <a:r>
              <a:rPr lang="en-US" dirty="0" err="1" smtClean="0"/>
              <a:t>eg</a:t>
            </a:r>
            <a:r>
              <a:rPr lang="en-US" dirty="0" smtClean="0"/>
              <a:t>. Roots of quadratic equation x</a:t>
            </a:r>
            <a:r>
              <a:rPr lang="en-US" baseline="30000" dirty="0" smtClean="0"/>
              <a:t>2</a:t>
            </a:r>
            <a:r>
              <a:rPr lang="en-US" dirty="0" smtClean="0"/>
              <a:t>+2x-2=0 is -1±√3 which in floating point representation is .7320E0 and -.2732E1. When we put .7320E0 in the equation we get -.1000E-2 </a:t>
            </a:r>
            <a:r>
              <a:rPr lang="en-US" dirty="0" err="1" smtClean="0"/>
              <a:t>ie</a:t>
            </a:r>
            <a:r>
              <a:rPr lang="en-US" dirty="0" smtClean="0"/>
              <a:t>. Not exactly zero.</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Floating Point Arithmetic</a:t>
            </a:r>
            <a:endParaRPr lang="en-US" dirty="0"/>
          </a:p>
        </p:txBody>
      </p:sp>
      <p:sp>
        <p:nvSpPr>
          <p:cNvPr id="3" name="Content Placeholder 2"/>
          <p:cNvSpPr>
            <a:spLocks noGrp="1"/>
          </p:cNvSpPr>
          <p:nvPr>
            <p:ph idx="1"/>
          </p:nvPr>
        </p:nvSpPr>
        <p:spPr>
          <a:xfrm>
            <a:off x="457200" y="1219200"/>
            <a:ext cx="8229600" cy="5181600"/>
          </a:xfrm>
        </p:spPr>
        <p:txBody>
          <a:bodyPr/>
          <a:lstStyle/>
          <a:p>
            <a:r>
              <a:rPr lang="en-US" dirty="0" smtClean="0"/>
              <a:t>Pitfalls in computing:</a:t>
            </a:r>
          </a:p>
          <a:p>
            <a:pPr lvl="1" algn="just"/>
            <a:r>
              <a:rPr lang="en-US" dirty="0" smtClean="0"/>
              <a:t>Suppose </a:t>
            </a:r>
            <a:r>
              <a:rPr lang="en-US" dirty="0" err="1" smtClean="0"/>
              <a:t>ax+by</a:t>
            </a:r>
            <a:r>
              <a:rPr lang="en-US" dirty="0" smtClean="0"/>
              <a:t>=c and </a:t>
            </a:r>
            <a:r>
              <a:rPr lang="en-US" dirty="0" err="1" smtClean="0"/>
              <a:t>px+qy</a:t>
            </a:r>
            <a:r>
              <a:rPr lang="en-US" dirty="0" smtClean="0"/>
              <a:t>=r are to be solved for a=2.500, b=5.200, c=6.200, p=1.251, q=2.605, r=3.152. </a:t>
            </a:r>
          </a:p>
          <a:p>
            <a:pPr lvl="2" algn="just"/>
            <a:r>
              <a:rPr lang="en-US" dirty="0" smtClean="0"/>
              <a:t>Using ordinary arithmetic, solution is x=-.32794E2, y=.16958E2. Using floating point arithmetic, we get x=-.3217E2, y=.1666E2. Solutions agree in only 2 most significant digits. This is because the method involves difference of almost equal numbers.</a:t>
            </a:r>
          </a:p>
          <a:p>
            <a:pPr lvl="2" algn="just"/>
            <a:r>
              <a:rPr lang="en-US" dirty="0" smtClean="0"/>
              <a:t>If q is changed to 2.606, using floating point arithmetic we get x=-.2352E2, y=.1250E2. Such problem is said to be </a:t>
            </a:r>
            <a:r>
              <a:rPr lang="en-US" b="1" dirty="0" err="1" smtClean="0"/>
              <a:t>illconditioned</a:t>
            </a:r>
            <a:r>
              <a:rPr lang="en-US" b="1" dirty="0" smtClean="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84238"/>
          </a:xfrm>
        </p:spPr>
        <p:txBody>
          <a:bodyPr/>
          <a:lstStyle/>
          <a:p>
            <a:r>
              <a:rPr lang="en-US" dirty="0" smtClean="0"/>
              <a:t>Numerical Analysis.</a:t>
            </a:r>
            <a:endParaRPr lang="en-US" dirty="0"/>
          </a:p>
        </p:txBody>
      </p:sp>
      <p:sp>
        <p:nvSpPr>
          <p:cNvPr id="3" name="Content Placeholder 2"/>
          <p:cNvSpPr>
            <a:spLocks noGrp="1"/>
          </p:cNvSpPr>
          <p:nvPr>
            <p:ph idx="1"/>
          </p:nvPr>
        </p:nvSpPr>
        <p:spPr>
          <a:xfrm>
            <a:off x="304800" y="1066800"/>
            <a:ext cx="8382000" cy="5486400"/>
          </a:xfrm>
        </p:spPr>
        <p:txBody>
          <a:bodyPr>
            <a:normAutofit fontScale="85000" lnSpcReduction="20000"/>
          </a:bodyPr>
          <a:lstStyle/>
          <a:p>
            <a:pPr algn="just"/>
            <a:r>
              <a:rPr lang="en-US" dirty="0" smtClean="0"/>
              <a:t>Application of numerical methods to mathematical problems to get approximate results and then interpret and analyze the results along with the errors associated.</a:t>
            </a:r>
          </a:p>
          <a:p>
            <a:pPr algn="just"/>
            <a:r>
              <a:rPr lang="en-US" dirty="0" smtClean="0"/>
              <a:t>Numerical Analysis consists of formulation and application of algorithms for numerical solution of problems and interpretation of outputs.</a:t>
            </a:r>
          </a:p>
          <a:p>
            <a:pPr algn="just"/>
            <a:r>
              <a:rPr lang="en-US" dirty="0" smtClean="0"/>
              <a:t>Process of numerical analysis:</a:t>
            </a:r>
          </a:p>
          <a:p>
            <a:pPr lvl="1" algn="just"/>
            <a:r>
              <a:rPr lang="en-US" dirty="0" smtClean="0"/>
              <a:t>Formulation of mathematical model that express essential features of physical system.</a:t>
            </a:r>
          </a:p>
          <a:p>
            <a:pPr lvl="1" algn="just"/>
            <a:r>
              <a:rPr lang="en-US" dirty="0" smtClean="0"/>
              <a:t>Selection of appropriate numerical method keeping in view type of computing device available along with the accuracy and speed of execution desired.</a:t>
            </a:r>
          </a:p>
          <a:p>
            <a:pPr lvl="1" algn="just"/>
            <a:r>
              <a:rPr lang="en-US" dirty="0" smtClean="0"/>
              <a:t>Implementation of method to arrive at solution </a:t>
            </a:r>
            <a:r>
              <a:rPr lang="en-US" dirty="0" err="1" smtClean="0"/>
              <a:t>ie</a:t>
            </a:r>
            <a:r>
              <a:rPr lang="en-US" dirty="0" smtClean="0"/>
              <a:t>. Design of algorithm, writing program and implementing it.</a:t>
            </a:r>
          </a:p>
          <a:p>
            <a:pPr lvl="1" algn="just"/>
            <a:r>
              <a:rPr lang="en-US" dirty="0" smtClean="0"/>
              <a:t>Verification of result for desired level of accuracy, modify the model if required.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Floating Point Arithmetic</a:t>
            </a:r>
            <a:endParaRPr lang="en-US" dirty="0"/>
          </a:p>
        </p:txBody>
      </p:sp>
      <p:sp>
        <p:nvSpPr>
          <p:cNvPr id="3" name="Content Placeholder 2"/>
          <p:cNvSpPr>
            <a:spLocks noGrp="1"/>
          </p:cNvSpPr>
          <p:nvPr>
            <p:ph idx="1"/>
          </p:nvPr>
        </p:nvSpPr>
        <p:spPr>
          <a:xfrm>
            <a:off x="457200" y="1143000"/>
            <a:ext cx="8229600" cy="5181600"/>
          </a:xfrm>
        </p:spPr>
        <p:txBody>
          <a:bodyPr/>
          <a:lstStyle/>
          <a:p>
            <a:pPr lvl="1" algn="just"/>
            <a:r>
              <a:rPr lang="en-US" dirty="0" smtClean="0"/>
              <a:t>Suppose for equations </a:t>
            </a:r>
            <a:r>
              <a:rPr lang="en-US" dirty="0" err="1" smtClean="0"/>
              <a:t>ax+by</a:t>
            </a:r>
            <a:r>
              <a:rPr lang="en-US" dirty="0" smtClean="0"/>
              <a:t>=c, </a:t>
            </a:r>
            <a:r>
              <a:rPr lang="en-US" dirty="0" err="1" smtClean="0"/>
              <a:t>px+qy</a:t>
            </a:r>
            <a:r>
              <a:rPr lang="en-US" dirty="0" smtClean="0"/>
              <a:t>=r, we have a=.2E-4, b=2,c=2,p=1,q=2,r=4. Using floating point arithmetic we get x=0, y=1. If we interchange equations, we get x=2, y=1 which is nearer to true solution x=2.00004, y=.99998. Simply interchanging equations brings improvement.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lstStyle/>
          <a:p>
            <a:r>
              <a:rPr lang="en-US" dirty="0" smtClean="0"/>
              <a:t>Precautions that can be taken</a:t>
            </a:r>
            <a:endParaRPr lang="en-US" dirty="0"/>
          </a:p>
        </p:txBody>
      </p:sp>
      <p:sp>
        <p:nvSpPr>
          <p:cNvPr id="3" name="Content Placeholder 2"/>
          <p:cNvSpPr>
            <a:spLocks noGrp="1"/>
          </p:cNvSpPr>
          <p:nvPr>
            <p:ph idx="1"/>
          </p:nvPr>
        </p:nvSpPr>
        <p:spPr>
          <a:xfrm>
            <a:off x="457200" y="1066800"/>
            <a:ext cx="8229600" cy="5791200"/>
          </a:xfrm>
        </p:spPr>
        <p:txBody>
          <a:bodyPr>
            <a:normAutofit fontScale="77500" lnSpcReduction="20000"/>
          </a:bodyPr>
          <a:lstStyle/>
          <a:p>
            <a:r>
              <a:rPr lang="en-US" dirty="0" smtClean="0"/>
              <a:t>Minimize number of arithmetic operations. Compute n*x instead of </a:t>
            </a:r>
            <a:r>
              <a:rPr lang="en-US" dirty="0" err="1" smtClean="0"/>
              <a:t>x+x+x+x</a:t>
            </a:r>
            <a:r>
              <a:rPr lang="en-US" dirty="0" smtClean="0"/>
              <a:t> </a:t>
            </a:r>
            <a:r>
              <a:rPr lang="en-US" dirty="0" err="1" smtClean="0"/>
              <a:t>upto</a:t>
            </a:r>
            <a:r>
              <a:rPr lang="en-US" dirty="0" smtClean="0"/>
              <a:t> n terms.</a:t>
            </a:r>
          </a:p>
          <a:p>
            <a:pPr algn="just"/>
            <a:r>
              <a:rPr lang="en-US" dirty="0" smtClean="0"/>
              <a:t>Avoid subtraction of two nearly equal numbers.</a:t>
            </a:r>
          </a:p>
          <a:p>
            <a:pPr algn="just"/>
            <a:r>
              <a:rPr lang="en-US" dirty="0" smtClean="0"/>
              <a:t>Do not test a floating point number for zero.</a:t>
            </a:r>
          </a:p>
          <a:p>
            <a:pPr algn="just"/>
            <a:r>
              <a:rPr lang="en-US" dirty="0" smtClean="0"/>
              <a:t>Rebuild your formula if possible so that you use original data rather than derived data.</a:t>
            </a:r>
          </a:p>
          <a:p>
            <a:pPr algn="just"/>
            <a:r>
              <a:rPr lang="en-US" dirty="0" smtClean="0"/>
              <a:t>Reconstruct your formula to reduce arithmetic operations.</a:t>
            </a:r>
          </a:p>
          <a:p>
            <a:pPr algn="just"/>
            <a:r>
              <a:rPr lang="en-US" dirty="0" smtClean="0"/>
              <a:t>Avoid multiplication of large numbers to avoid overflow.</a:t>
            </a:r>
          </a:p>
          <a:p>
            <a:pPr algn="just"/>
            <a:r>
              <a:rPr lang="en-US" dirty="0" smtClean="0"/>
              <a:t>Use integer arithmetic if possible.</a:t>
            </a:r>
          </a:p>
          <a:p>
            <a:pPr algn="just"/>
            <a:r>
              <a:rPr lang="en-US" dirty="0" smtClean="0"/>
              <a:t>After deciding numerical algorithm, always check if it leads to numerical instability or not.</a:t>
            </a:r>
          </a:p>
          <a:p>
            <a:pPr algn="just"/>
            <a:r>
              <a:rPr lang="en-US" dirty="0" smtClean="0"/>
              <a:t>If serious rounding off errors and loss of significant digits are involved use double precision mode for floating point numbers.</a:t>
            </a:r>
          </a:p>
          <a:p>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Error Propagation</a:t>
            </a:r>
            <a:endParaRPr lang="en-US" dirty="0"/>
          </a:p>
        </p:txBody>
      </p:sp>
      <p:sp>
        <p:nvSpPr>
          <p:cNvPr id="3" name="Content Placeholder 2"/>
          <p:cNvSpPr>
            <a:spLocks noGrp="1"/>
          </p:cNvSpPr>
          <p:nvPr>
            <p:ph idx="1"/>
          </p:nvPr>
        </p:nvSpPr>
        <p:spPr>
          <a:xfrm>
            <a:off x="457200" y="1295400"/>
            <a:ext cx="8229600" cy="5181600"/>
          </a:xfrm>
        </p:spPr>
        <p:txBody>
          <a:bodyPr>
            <a:normAutofit lnSpcReduction="10000"/>
          </a:bodyPr>
          <a:lstStyle/>
          <a:p>
            <a:pPr marL="0" indent="0" algn="just">
              <a:buNone/>
            </a:pPr>
            <a:r>
              <a:rPr lang="en-US" dirty="0" smtClean="0"/>
              <a:t>Suppose x</a:t>
            </a:r>
            <a:r>
              <a:rPr lang="en-US" baseline="-25000" dirty="0" smtClean="0"/>
              <a:t>a</a:t>
            </a:r>
            <a:r>
              <a:rPr lang="en-US" dirty="0" smtClean="0"/>
              <a:t> is approximation to x and </a:t>
            </a:r>
            <a:r>
              <a:rPr lang="en-US" dirty="0" err="1" smtClean="0"/>
              <a:t>y</a:t>
            </a:r>
            <a:r>
              <a:rPr lang="en-US" baseline="-25000" dirty="0" err="1" smtClean="0"/>
              <a:t>a</a:t>
            </a:r>
            <a:r>
              <a:rPr lang="en-US" dirty="0" smtClean="0"/>
              <a:t> is approximation to y. </a:t>
            </a:r>
          </a:p>
          <a:p>
            <a:pPr>
              <a:buNone/>
            </a:pPr>
            <a:r>
              <a:rPr lang="en-US" dirty="0" err="1" smtClean="0"/>
              <a:t>e</a:t>
            </a:r>
            <a:r>
              <a:rPr lang="en-US" baseline="-25000" dirty="0" err="1" smtClean="0"/>
              <a:t>ax</a:t>
            </a:r>
            <a:r>
              <a:rPr lang="en-US" dirty="0" smtClean="0"/>
              <a:t>=x-x</a:t>
            </a:r>
            <a:r>
              <a:rPr lang="en-US" baseline="-25000" dirty="0" smtClean="0"/>
              <a:t>a</a:t>
            </a:r>
            <a:r>
              <a:rPr lang="en-US" dirty="0" smtClean="0"/>
              <a:t>, </a:t>
            </a:r>
            <a:r>
              <a:rPr lang="en-US" dirty="0" err="1" smtClean="0"/>
              <a:t>e</a:t>
            </a:r>
            <a:r>
              <a:rPr lang="en-US" baseline="-25000" dirty="0" err="1" smtClean="0"/>
              <a:t>ay</a:t>
            </a:r>
            <a:r>
              <a:rPr lang="en-US" dirty="0" smtClean="0"/>
              <a:t>=y-</a:t>
            </a:r>
            <a:r>
              <a:rPr lang="en-US" dirty="0" err="1" smtClean="0"/>
              <a:t>y</a:t>
            </a:r>
            <a:r>
              <a:rPr lang="en-US" baseline="-25000" dirty="0" err="1" smtClean="0"/>
              <a:t>a</a:t>
            </a:r>
            <a:endParaRPr lang="en-US" baseline="-25000" dirty="0" smtClean="0"/>
          </a:p>
          <a:p>
            <a:pPr>
              <a:buNone/>
            </a:pPr>
            <a:r>
              <a:rPr lang="en-US" dirty="0" err="1" smtClean="0"/>
              <a:t>e</a:t>
            </a:r>
            <a:r>
              <a:rPr lang="en-US" baseline="-25000" dirty="0" err="1" smtClean="0"/>
              <a:t>rx</a:t>
            </a:r>
            <a:r>
              <a:rPr lang="en-US" dirty="0" smtClean="0"/>
              <a:t>=(x-x</a:t>
            </a:r>
            <a:r>
              <a:rPr lang="en-US" baseline="-25000" dirty="0" smtClean="0"/>
              <a:t>a</a:t>
            </a:r>
            <a:r>
              <a:rPr lang="en-US" dirty="0" smtClean="0"/>
              <a:t>)/x, </a:t>
            </a:r>
            <a:r>
              <a:rPr lang="en-US" dirty="0" err="1" smtClean="0"/>
              <a:t>e</a:t>
            </a:r>
            <a:r>
              <a:rPr lang="en-US" baseline="-25000" dirty="0" err="1" smtClean="0"/>
              <a:t>ry</a:t>
            </a:r>
            <a:r>
              <a:rPr lang="en-US" dirty="0" smtClean="0"/>
              <a:t>=(y-</a:t>
            </a:r>
            <a:r>
              <a:rPr lang="en-US" dirty="0" err="1" smtClean="0"/>
              <a:t>y</a:t>
            </a:r>
            <a:r>
              <a:rPr lang="en-US" baseline="-25000" dirty="0" err="1" smtClean="0"/>
              <a:t>a</a:t>
            </a:r>
            <a:r>
              <a:rPr lang="en-US" dirty="0" smtClean="0"/>
              <a:t>)/y</a:t>
            </a:r>
          </a:p>
          <a:p>
            <a:r>
              <a:rPr lang="en-US" dirty="0" smtClean="0"/>
              <a:t>Error Propagation in Addition operation</a:t>
            </a:r>
          </a:p>
          <a:p>
            <a:pPr lvl="1"/>
            <a:r>
              <a:rPr lang="en-US" dirty="0" smtClean="0"/>
              <a:t>|(</a:t>
            </a:r>
            <a:r>
              <a:rPr lang="en-US" dirty="0" err="1" smtClean="0"/>
              <a:t>x+y</a:t>
            </a:r>
            <a:r>
              <a:rPr lang="en-US" dirty="0" smtClean="0"/>
              <a:t>)-(</a:t>
            </a:r>
            <a:r>
              <a:rPr lang="en-US" dirty="0" err="1" smtClean="0"/>
              <a:t>x</a:t>
            </a:r>
            <a:r>
              <a:rPr lang="en-US" sz="3200" baseline="-25000" dirty="0" err="1" smtClean="0"/>
              <a:t>a</a:t>
            </a:r>
            <a:r>
              <a:rPr lang="en-US" dirty="0" err="1" smtClean="0"/>
              <a:t>+y</a:t>
            </a:r>
            <a:r>
              <a:rPr lang="en-US" sz="3200" baseline="-25000" dirty="0" err="1" smtClean="0"/>
              <a:t>a</a:t>
            </a:r>
            <a:r>
              <a:rPr lang="en-US" dirty="0" smtClean="0"/>
              <a:t>)|=|</a:t>
            </a:r>
            <a:r>
              <a:rPr lang="en-US" dirty="0" err="1" smtClean="0"/>
              <a:t>e</a:t>
            </a:r>
            <a:r>
              <a:rPr lang="en-US" sz="3200" baseline="-25000" dirty="0" err="1" smtClean="0"/>
              <a:t>ax</a:t>
            </a:r>
            <a:r>
              <a:rPr lang="en-US" dirty="0" err="1" smtClean="0"/>
              <a:t>+e</a:t>
            </a:r>
            <a:r>
              <a:rPr lang="en-US" sz="3200" baseline="-25000" dirty="0" err="1" smtClean="0"/>
              <a:t>ay</a:t>
            </a:r>
            <a:r>
              <a:rPr lang="en-US" dirty="0" smtClean="0"/>
              <a:t>|</a:t>
            </a:r>
          </a:p>
          <a:p>
            <a:pPr lvl="1"/>
            <a:r>
              <a:rPr lang="en-US" dirty="0" smtClean="0"/>
              <a:t>|</a:t>
            </a:r>
            <a:r>
              <a:rPr lang="en-US" dirty="0" err="1" smtClean="0"/>
              <a:t>e</a:t>
            </a:r>
            <a:r>
              <a:rPr lang="en-US" sz="3200" baseline="-25000" dirty="0" err="1" smtClean="0"/>
              <a:t>ax</a:t>
            </a:r>
            <a:r>
              <a:rPr lang="en-US" dirty="0" err="1" smtClean="0"/>
              <a:t>+e</a:t>
            </a:r>
            <a:r>
              <a:rPr lang="en-US" sz="3200" baseline="-25000" dirty="0" err="1" smtClean="0"/>
              <a:t>ay</a:t>
            </a:r>
            <a:r>
              <a:rPr lang="en-US" dirty="0" smtClean="0"/>
              <a:t>|&lt;=|</a:t>
            </a:r>
            <a:r>
              <a:rPr lang="en-US" dirty="0" err="1" smtClean="0"/>
              <a:t>e</a:t>
            </a:r>
            <a:r>
              <a:rPr lang="en-US" sz="3200" baseline="-25000" dirty="0" err="1" smtClean="0"/>
              <a:t>ax</a:t>
            </a:r>
            <a:r>
              <a:rPr lang="en-US" dirty="0" smtClean="0"/>
              <a:t>|+|</a:t>
            </a:r>
            <a:r>
              <a:rPr lang="en-US" dirty="0" err="1" smtClean="0"/>
              <a:t>e</a:t>
            </a:r>
            <a:r>
              <a:rPr lang="en-US" sz="3200" baseline="-25000" dirty="0" err="1" smtClean="0"/>
              <a:t>ay</a:t>
            </a:r>
            <a:r>
              <a:rPr lang="en-US" dirty="0" smtClean="0"/>
              <a:t>| (By triangle inequality)</a:t>
            </a:r>
          </a:p>
          <a:p>
            <a:r>
              <a:rPr lang="en-US" dirty="0" smtClean="0"/>
              <a:t>Error Propagation in Subtraction operation</a:t>
            </a:r>
          </a:p>
          <a:p>
            <a:pPr lvl="1"/>
            <a:r>
              <a:rPr lang="en-US" dirty="0" smtClean="0"/>
              <a:t>|(x-y)-(x</a:t>
            </a:r>
            <a:r>
              <a:rPr lang="en-US" sz="3200" baseline="-25000" dirty="0" smtClean="0"/>
              <a:t>a</a:t>
            </a:r>
            <a:r>
              <a:rPr lang="en-US" dirty="0" smtClean="0"/>
              <a:t>-</a:t>
            </a:r>
            <a:r>
              <a:rPr lang="en-US" dirty="0" err="1" smtClean="0"/>
              <a:t>y</a:t>
            </a:r>
            <a:r>
              <a:rPr lang="en-US" sz="3200" baseline="-25000" dirty="0" err="1" smtClean="0"/>
              <a:t>a</a:t>
            </a:r>
            <a:r>
              <a:rPr lang="en-US" dirty="0" smtClean="0"/>
              <a:t>)|=|</a:t>
            </a:r>
            <a:r>
              <a:rPr lang="en-US" dirty="0" err="1" smtClean="0"/>
              <a:t>e</a:t>
            </a:r>
            <a:r>
              <a:rPr lang="en-US" sz="3200" baseline="-25000" dirty="0" err="1" smtClean="0"/>
              <a:t>ax</a:t>
            </a:r>
            <a:r>
              <a:rPr lang="en-US" dirty="0" err="1" smtClean="0"/>
              <a:t>-e</a:t>
            </a:r>
            <a:r>
              <a:rPr lang="en-US" sz="3200" baseline="-25000" dirty="0" err="1" smtClean="0"/>
              <a:t>ay</a:t>
            </a:r>
            <a:r>
              <a:rPr lang="en-US" dirty="0" smtClean="0"/>
              <a:t>|</a:t>
            </a:r>
          </a:p>
          <a:p>
            <a:pPr lvl="1"/>
            <a:r>
              <a:rPr lang="en-US" dirty="0" smtClean="0"/>
              <a:t>|</a:t>
            </a:r>
            <a:r>
              <a:rPr lang="en-US" dirty="0" err="1" smtClean="0"/>
              <a:t>e</a:t>
            </a:r>
            <a:r>
              <a:rPr lang="en-US" sz="3200" baseline="-25000" dirty="0" err="1" smtClean="0"/>
              <a:t>ax</a:t>
            </a:r>
            <a:r>
              <a:rPr lang="en-US" dirty="0" err="1" smtClean="0"/>
              <a:t>-e</a:t>
            </a:r>
            <a:r>
              <a:rPr lang="en-US" sz="3200" baseline="-25000" dirty="0" err="1" smtClean="0"/>
              <a:t>ay</a:t>
            </a:r>
            <a:r>
              <a:rPr lang="en-US" dirty="0" smtClean="0"/>
              <a:t>|&lt;=|</a:t>
            </a:r>
            <a:r>
              <a:rPr lang="en-US" dirty="0" err="1" smtClean="0"/>
              <a:t>e</a:t>
            </a:r>
            <a:r>
              <a:rPr lang="en-US" sz="3200" baseline="-25000" dirty="0" err="1" smtClean="0"/>
              <a:t>ax</a:t>
            </a:r>
            <a:r>
              <a:rPr lang="en-US" dirty="0" smtClean="0"/>
              <a:t>|+|</a:t>
            </a:r>
            <a:r>
              <a:rPr lang="en-US" dirty="0" err="1" smtClean="0"/>
              <a:t>e</a:t>
            </a:r>
            <a:r>
              <a:rPr lang="en-US" sz="3200" baseline="-25000" dirty="0" err="1" smtClean="0"/>
              <a:t>ay</a:t>
            </a:r>
            <a:r>
              <a:rPr lang="en-US" dirty="0" smtClean="0"/>
              <a:t>| (By triangle inequality)</a:t>
            </a:r>
          </a:p>
          <a:p>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Error Propagation</a:t>
            </a:r>
            <a:endParaRPr lang="en-US" dirty="0"/>
          </a:p>
        </p:txBody>
      </p:sp>
      <p:sp>
        <p:nvSpPr>
          <p:cNvPr id="3" name="Content Placeholder 2"/>
          <p:cNvSpPr>
            <a:spLocks noGrp="1"/>
          </p:cNvSpPr>
          <p:nvPr>
            <p:ph idx="1"/>
          </p:nvPr>
        </p:nvSpPr>
        <p:spPr>
          <a:xfrm>
            <a:off x="457200" y="1219200"/>
            <a:ext cx="8229600" cy="5181600"/>
          </a:xfrm>
        </p:spPr>
        <p:txBody>
          <a:bodyPr>
            <a:normAutofit fontScale="92500" lnSpcReduction="20000"/>
          </a:bodyPr>
          <a:lstStyle/>
          <a:p>
            <a:r>
              <a:rPr lang="en-US" dirty="0" smtClean="0"/>
              <a:t>For multiplication and division, its convenient to take relative error.</a:t>
            </a:r>
          </a:p>
          <a:p>
            <a:pPr lvl="1"/>
            <a:r>
              <a:rPr lang="en-US" dirty="0" smtClean="0"/>
              <a:t>(x-x</a:t>
            </a:r>
            <a:r>
              <a:rPr lang="en-US" sz="3200" baseline="-25000" dirty="0" smtClean="0"/>
              <a:t>a</a:t>
            </a:r>
            <a:r>
              <a:rPr lang="en-US" dirty="0" smtClean="0"/>
              <a:t>)/x=</a:t>
            </a:r>
            <a:r>
              <a:rPr lang="en-US" dirty="0" err="1" smtClean="0"/>
              <a:t>e</a:t>
            </a:r>
            <a:r>
              <a:rPr lang="en-US" sz="3200" baseline="-25000" dirty="0" err="1" smtClean="0"/>
              <a:t>rx</a:t>
            </a:r>
            <a:endParaRPr lang="en-US" sz="3200" baseline="-25000" dirty="0" smtClean="0"/>
          </a:p>
          <a:p>
            <a:pPr lvl="1"/>
            <a:r>
              <a:rPr lang="en-US" dirty="0" smtClean="0"/>
              <a:t>x-x</a:t>
            </a:r>
            <a:r>
              <a:rPr lang="en-US" sz="3200" baseline="-25000" dirty="0" smtClean="0"/>
              <a:t>a</a:t>
            </a:r>
            <a:r>
              <a:rPr lang="en-US" dirty="0" smtClean="0"/>
              <a:t>=</a:t>
            </a:r>
            <a:r>
              <a:rPr lang="en-US" dirty="0" err="1" smtClean="0"/>
              <a:t>xe</a:t>
            </a:r>
            <a:r>
              <a:rPr lang="en-US" sz="3200" baseline="-25000" dirty="0" err="1" smtClean="0"/>
              <a:t>rx</a:t>
            </a:r>
            <a:endParaRPr lang="en-US" sz="3200" baseline="-25000" dirty="0" smtClean="0"/>
          </a:p>
          <a:p>
            <a:pPr lvl="1"/>
            <a:r>
              <a:rPr lang="en-US" dirty="0" smtClean="0"/>
              <a:t>x</a:t>
            </a:r>
            <a:r>
              <a:rPr lang="en-US" sz="3200" baseline="-25000" dirty="0" smtClean="0"/>
              <a:t>a</a:t>
            </a:r>
            <a:r>
              <a:rPr lang="en-US" dirty="0" smtClean="0"/>
              <a:t>=x-</a:t>
            </a:r>
            <a:r>
              <a:rPr lang="en-US" dirty="0" err="1" smtClean="0"/>
              <a:t>xe</a:t>
            </a:r>
            <a:r>
              <a:rPr lang="en-US" sz="3200" baseline="-25000" dirty="0" err="1" smtClean="0"/>
              <a:t>rx</a:t>
            </a:r>
            <a:endParaRPr lang="en-US" sz="3200" baseline="-25000" dirty="0" smtClean="0"/>
          </a:p>
          <a:p>
            <a:pPr lvl="1"/>
            <a:r>
              <a:rPr lang="en-US" dirty="0" smtClean="0"/>
              <a:t>x</a:t>
            </a:r>
            <a:r>
              <a:rPr lang="en-US" sz="3200" baseline="-25000" dirty="0" smtClean="0"/>
              <a:t>a</a:t>
            </a:r>
            <a:r>
              <a:rPr lang="en-US" dirty="0" smtClean="0"/>
              <a:t>=x(1-e</a:t>
            </a:r>
            <a:r>
              <a:rPr lang="en-US" sz="3200" baseline="-25000" dirty="0" smtClean="0"/>
              <a:t>rx</a:t>
            </a:r>
            <a:r>
              <a:rPr lang="en-US" dirty="0" smtClean="0"/>
              <a:t>)</a:t>
            </a:r>
          </a:p>
          <a:p>
            <a:pPr lvl="1"/>
            <a:r>
              <a:rPr lang="en-US" dirty="0" smtClean="0"/>
              <a:t>As relative error can be negative we take x</a:t>
            </a:r>
            <a:r>
              <a:rPr lang="en-US" sz="3200" baseline="-25000" dirty="0" smtClean="0"/>
              <a:t>a</a:t>
            </a:r>
            <a:r>
              <a:rPr lang="en-US" dirty="0" smtClean="0"/>
              <a:t>=x(1+e</a:t>
            </a:r>
            <a:r>
              <a:rPr lang="en-US" sz="3200" baseline="-25000" dirty="0" smtClean="0"/>
              <a:t>rx</a:t>
            </a:r>
            <a:r>
              <a:rPr lang="en-US" dirty="0" smtClean="0"/>
              <a:t>), </a:t>
            </a:r>
            <a:r>
              <a:rPr lang="en-US" dirty="0" err="1" smtClean="0"/>
              <a:t>y</a:t>
            </a:r>
            <a:r>
              <a:rPr lang="en-US" sz="3200" baseline="-25000" dirty="0" err="1" smtClean="0"/>
              <a:t>a</a:t>
            </a:r>
            <a:r>
              <a:rPr lang="en-US" dirty="0" smtClean="0"/>
              <a:t>=y(1+e</a:t>
            </a:r>
            <a:r>
              <a:rPr lang="en-US" sz="3200" baseline="-25000" dirty="0" smtClean="0"/>
              <a:t>ry</a:t>
            </a:r>
            <a:r>
              <a:rPr lang="en-US" dirty="0" smtClean="0"/>
              <a:t>)</a:t>
            </a:r>
          </a:p>
          <a:p>
            <a:r>
              <a:rPr lang="en-US" dirty="0" smtClean="0"/>
              <a:t>Error Propagation in Multiplication operation</a:t>
            </a:r>
          </a:p>
          <a:p>
            <a:pPr lvl="1"/>
            <a:r>
              <a:rPr lang="en-US" dirty="0" err="1" smtClean="0"/>
              <a:t>x</a:t>
            </a:r>
            <a:r>
              <a:rPr lang="en-US" sz="3200" baseline="-25000" dirty="0" err="1" smtClean="0"/>
              <a:t>a</a:t>
            </a:r>
            <a:r>
              <a:rPr lang="en-US" dirty="0" err="1" smtClean="0"/>
              <a:t>y</a:t>
            </a:r>
            <a:r>
              <a:rPr lang="en-US" sz="3200" baseline="-25000" dirty="0" err="1" smtClean="0"/>
              <a:t>a</a:t>
            </a:r>
            <a:r>
              <a:rPr lang="en-US" dirty="0" smtClean="0"/>
              <a:t>=</a:t>
            </a:r>
            <a:r>
              <a:rPr lang="en-US" dirty="0" err="1" smtClean="0"/>
              <a:t>xy</a:t>
            </a:r>
            <a:r>
              <a:rPr lang="en-US" dirty="0" smtClean="0"/>
              <a:t>(1+e</a:t>
            </a:r>
            <a:r>
              <a:rPr lang="en-US" sz="3200" baseline="-25000" dirty="0" smtClean="0"/>
              <a:t>r</a:t>
            </a:r>
            <a:r>
              <a:rPr lang="en-US" dirty="0" smtClean="0"/>
              <a:t>) where </a:t>
            </a:r>
            <a:r>
              <a:rPr lang="en-US" dirty="0" err="1" smtClean="0"/>
              <a:t>e</a:t>
            </a:r>
            <a:r>
              <a:rPr lang="en-US" sz="3200" baseline="-25000" dirty="0" err="1" smtClean="0"/>
              <a:t>r</a:t>
            </a:r>
            <a:r>
              <a:rPr lang="en-US" dirty="0" smtClean="0"/>
              <a:t>=</a:t>
            </a:r>
            <a:r>
              <a:rPr lang="en-US" dirty="0" err="1" smtClean="0"/>
              <a:t>e</a:t>
            </a:r>
            <a:r>
              <a:rPr lang="en-US" sz="3200" baseline="-25000" dirty="0" err="1" smtClean="0"/>
              <a:t>rx</a:t>
            </a:r>
            <a:r>
              <a:rPr lang="en-US" dirty="0" err="1" smtClean="0"/>
              <a:t>+e</a:t>
            </a:r>
            <a:r>
              <a:rPr lang="en-US" sz="3200" baseline="-25000" dirty="0" err="1" smtClean="0"/>
              <a:t>ry</a:t>
            </a:r>
            <a:endParaRPr lang="en-US" sz="3200" baseline="-25000" dirty="0" smtClean="0"/>
          </a:p>
          <a:p>
            <a:r>
              <a:rPr lang="en-US" dirty="0" smtClean="0"/>
              <a:t>Error Propagation in Division operation</a:t>
            </a:r>
          </a:p>
          <a:p>
            <a:pPr lvl="1"/>
            <a:r>
              <a:rPr lang="en-US" dirty="0" smtClean="0"/>
              <a:t>x</a:t>
            </a:r>
            <a:r>
              <a:rPr lang="en-US" sz="3200" baseline="-25000" dirty="0" smtClean="0"/>
              <a:t>a</a:t>
            </a:r>
            <a:r>
              <a:rPr lang="en-US" dirty="0" smtClean="0"/>
              <a:t>/</a:t>
            </a:r>
            <a:r>
              <a:rPr lang="en-US" dirty="0" err="1" smtClean="0"/>
              <a:t>y</a:t>
            </a:r>
            <a:r>
              <a:rPr lang="en-US" sz="3200" baseline="-25000" dirty="0" err="1" smtClean="0"/>
              <a:t>a</a:t>
            </a:r>
            <a:r>
              <a:rPr lang="en-US" dirty="0" smtClean="0"/>
              <a:t>=x/y(1+e</a:t>
            </a:r>
            <a:r>
              <a:rPr lang="en-US" sz="3200" baseline="-25000" dirty="0" smtClean="0"/>
              <a:t>r</a:t>
            </a:r>
            <a:r>
              <a:rPr lang="en-US" dirty="0" smtClean="0"/>
              <a:t>) where </a:t>
            </a:r>
            <a:r>
              <a:rPr lang="en-US" dirty="0" err="1" smtClean="0"/>
              <a:t>e</a:t>
            </a:r>
            <a:r>
              <a:rPr lang="en-US" sz="3200" baseline="-25000" dirty="0" err="1" smtClean="0"/>
              <a:t>r</a:t>
            </a:r>
            <a:r>
              <a:rPr lang="en-US" dirty="0" smtClean="0"/>
              <a:t>=</a:t>
            </a:r>
            <a:r>
              <a:rPr lang="en-US" dirty="0" err="1" smtClean="0"/>
              <a:t>e</a:t>
            </a:r>
            <a:r>
              <a:rPr lang="en-US" sz="3200" baseline="-25000" dirty="0" err="1" smtClean="0"/>
              <a:t>rx</a:t>
            </a:r>
            <a:r>
              <a:rPr lang="en-US" dirty="0" err="1" smtClean="0"/>
              <a:t>-e</a:t>
            </a:r>
            <a:r>
              <a:rPr lang="en-US" sz="3200" baseline="-25000" dirty="0" err="1" smtClean="0"/>
              <a:t>ry</a:t>
            </a:r>
            <a:endParaRPr lang="en-US" sz="3200" baseline="-250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Non-Linear Equations</a:t>
            </a:r>
            <a:endParaRPr lang="en-US" dirty="0"/>
          </a:p>
        </p:txBody>
      </p:sp>
      <p:sp>
        <p:nvSpPr>
          <p:cNvPr id="3" name="Content Placeholder 2"/>
          <p:cNvSpPr>
            <a:spLocks noGrp="1"/>
          </p:cNvSpPr>
          <p:nvPr>
            <p:ph idx="1"/>
          </p:nvPr>
        </p:nvSpPr>
        <p:spPr>
          <a:xfrm>
            <a:off x="457200" y="1143000"/>
            <a:ext cx="8229600" cy="5257800"/>
          </a:xfrm>
        </p:spPr>
        <p:txBody>
          <a:bodyPr>
            <a:normAutofit fontScale="92500" lnSpcReduction="10000"/>
          </a:bodyPr>
          <a:lstStyle/>
          <a:p>
            <a:pPr algn="just"/>
            <a:r>
              <a:rPr lang="en-US" sz="2800" dirty="0" smtClean="0"/>
              <a:t>Most of the non linear equations can be solved algebraically (algebraic or analytical solution). Sometimes algebraic solution exist but is extremely complicated and impractical, for that numerical solution is found.</a:t>
            </a:r>
          </a:p>
          <a:p>
            <a:pPr algn="just"/>
            <a:r>
              <a:rPr lang="en-US" sz="2800" dirty="0" smtClean="0"/>
              <a:t>Roots of an equation f(x)=0 is also called zero(s) of equation.</a:t>
            </a:r>
          </a:p>
          <a:p>
            <a:pPr algn="just"/>
            <a:r>
              <a:rPr lang="en-US" sz="2800" dirty="0" smtClean="0"/>
              <a:t>Types of Non-Linear Equations:</a:t>
            </a:r>
          </a:p>
          <a:p>
            <a:pPr lvl="1" algn="just"/>
            <a:r>
              <a:rPr lang="en-US" dirty="0" smtClean="0"/>
              <a:t>Polynomial: For </a:t>
            </a:r>
            <a:r>
              <a:rPr lang="en-US" dirty="0" err="1" smtClean="0"/>
              <a:t>eg</a:t>
            </a:r>
            <a:r>
              <a:rPr lang="en-US" dirty="0" smtClean="0"/>
              <a:t>. x</a:t>
            </a:r>
            <a:r>
              <a:rPr lang="en-US" baseline="30000" dirty="0" smtClean="0"/>
              <a:t>2</a:t>
            </a:r>
            <a:r>
              <a:rPr lang="en-US" dirty="0" smtClean="0"/>
              <a:t>+2x+3=0</a:t>
            </a:r>
          </a:p>
          <a:p>
            <a:pPr lvl="2" algn="just"/>
            <a:r>
              <a:rPr lang="en-US" dirty="0" smtClean="0"/>
              <a:t>nth degree polynomial has n roots which can be</a:t>
            </a:r>
          </a:p>
          <a:p>
            <a:pPr lvl="3" algn="just"/>
            <a:r>
              <a:rPr lang="en-US" dirty="0" smtClean="0"/>
              <a:t>Real and different</a:t>
            </a:r>
          </a:p>
          <a:p>
            <a:pPr lvl="3" algn="just"/>
            <a:r>
              <a:rPr lang="en-US" dirty="0" smtClean="0"/>
              <a:t>Real and repeated</a:t>
            </a:r>
          </a:p>
          <a:p>
            <a:pPr lvl="3" algn="just"/>
            <a:r>
              <a:rPr lang="en-US" dirty="0" smtClean="0"/>
              <a:t>Complex</a:t>
            </a:r>
          </a:p>
          <a:p>
            <a:pPr lvl="1" algn="just"/>
            <a:r>
              <a:rPr lang="en-US" dirty="0" smtClean="0"/>
              <a:t>Transcendental (Non-Polynomial): For </a:t>
            </a:r>
            <a:r>
              <a:rPr lang="en-US" dirty="0" err="1" smtClean="0"/>
              <a:t>eg</a:t>
            </a:r>
            <a:r>
              <a:rPr lang="en-US" dirty="0" smtClean="0"/>
              <a:t>. </a:t>
            </a:r>
            <a:r>
              <a:rPr lang="en-US" dirty="0" err="1" smtClean="0"/>
              <a:t>xe</a:t>
            </a:r>
            <a:r>
              <a:rPr lang="en-US" baseline="30000" dirty="0" err="1" smtClean="0"/>
              <a:t>x</a:t>
            </a:r>
            <a:r>
              <a:rPr lang="en-US" dirty="0" err="1" smtClean="0"/>
              <a:t>-xsinx</a:t>
            </a:r>
            <a:r>
              <a:rPr lang="en-US" dirty="0" smtClean="0"/>
              <a:t>=0</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Non-Linear Equations</a:t>
            </a:r>
            <a:endParaRPr lang="en-US" dirty="0"/>
          </a:p>
        </p:txBody>
      </p:sp>
      <p:sp>
        <p:nvSpPr>
          <p:cNvPr id="3" name="Content Placeholder 2"/>
          <p:cNvSpPr>
            <a:spLocks noGrp="1"/>
          </p:cNvSpPr>
          <p:nvPr>
            <p:ph idx="1"/>
          </p:nvPr>
        </p:nvSpPr>
        <p:spPr>
          <a:xfrm>
            <a:off x="228600" y="1143000"/>
            <a:ext cx="8458200" cy="5410200"/>
          </a:xfrm>
        </p:spPr>
        <p:txBody>
          <a:bodyPr>
            <a:normAutofit fontScale="92500" lnSpcReduction="20000"/>
          </a:bodyPr>
          <a:lstStyle/>
          <a:p>
            <a:r>
              <a:rPr lang="en-US" dirty="0" smtClean="0"/>
              <a:t>Two methods to obtain solutions of non-linear equations:</a:t>
            </a:r>
          </a:p>
          <a:p>
            <a:pPr lvl="1"/>
            <a:r>
              <a:rPr lang="en-US" dirty="0" smtClean="0"/>
              <a:t>Direct Method: </a:t>
            </a:r>
          </a:p>
          <a:p>
            <a:pPr lvl="2"/>
            <a:r>
              <a:rPr lang="en-US" dirty="0" smtClean="0"/>
              <a:t>Roots are obtained in finite number of steps</a:t>
            </a:r>
          </a:p>
          <a:p>
            <a:pPr lvl="2"/>
            <a:r>
              <a:rPr lang="en-US" dirty="0" smtClean="0"/>
              <a:t>All roots are found at the same time.</a:t>
            </a:r>
          </a:p>
          <a:p>
            <a:pPr lvl="1"/>
            <a:r>
              <a:rPr lang="en-US" dirty="0" smtClean="0"/>
              <a:t>Iterative Method (Also called Trial &amp; Error Method):</a:t>
            </a:r>
          </a:p>
          <a:p>
            <a:pPr lvl="2"/>
            <a:r>
              <a:rPr lang="en-US" dirty="0" smtClean="0"/>
              <a:t>Based on the idea of successive approximations.</a:t>
            </a:r>
          </a:p>
          <a:p>
            <a:pPr lvl="2"/>
            <a:r>
              <a:rPr lang="en-US" dirty="0" smtClean="0"/>
              <a:t>Start with one or more initial approximation to the root.</a:t>
            </a:r>
          </a:p>
          <a:p>
            <a:pPr lvl="2"/>
            <a:r>
              <a:rPr lang="en-US" dirty="0" smtClean="0"/>
              <a:t>Generally gives one root at a time.</a:t>
            </a:r>
          </a:p>
          <a:p>
            <a:pPr lvl="1"/>
            <a:r>
              <a:rPr lang="en-US" dirty="0" smtClean="0"/>
              <a:t>Iterative methods are best suited for computers as:</a:t>
            </a:r>
          </a:p>
          <a:p>
            <a:pPr lvl="2"/>
            <a:r>
              <a:rPr lang="en-US" dirty="0" smtClean="0"/>
              <a:t>They can be concisely expressed as computational algorithms.</a:t>
            </a:r>
          </a:p>
          <a:p>
            <a:pPr lvl="2"/>
            <a:r>
              <a:rPr lang="en-US" dirty="0" smtClean="0"/>
              <a:t>Possible to formulate algorithms that can handle class of similar problems.</a:t>
            </a:r>
          </a:p>
          <a:p>
            <a:pPr lvl="2"/>
            <a:r>
              <a:rPr lang="en-US" dirty="0" smtClean="0"/>
              <a:t>Round-off errors are negligible in iterative methods as compared to direct methods.</a:t>
            </a:r>
          </a:p>
          <a:p>
            <a:pPr lvl="2">
              <a:buNone/>
            </a:pPr>
            <a:endParaRPr lang="en-US" dirty="0" smtClean="0"/>
          </a:p>
          <a:p>
            <a:pPr lvl="2"/>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Non-Linear Equations</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r>
              <a:rPr lang="en-US" dirty="0" smtClean="0"/>
              <a:t>Choosing Initial Approximation:</a:t>
            </a:r>
          </a:p>
          <a:p>
            <a:pPr lvl="1" algn="just"/>
            <a:r>
              <a:rPr lang="en-US" dirty="0" smtClean="0"/>
              <a:t>Plot the function or tabulate it. Roots of the equation are the points where curve intersects x-axis. For </a:t>
            </a:r>
            <a:r>
              <a:rPr lang="en-US" dirty="0" err="1" smtClean="0"/>
              <a:t>eg</a:t>
            </a:r>
            <a:r>
              <a:rPr lang="en-US" dirty="0" smtClean="0"/>
              <a:t>. 2</a:t>
            </a:r>
            <a:r>
              <a:rPr lang="en-US" baseline="30000" dirty="0" smtClean="0"/>
              <a:t>x</a:t>
            </a:r>
            <a:r>
              <a:rPr lang="en-US" dirty="0" smtClean="0"/>
              <a:t>-x-3=0 has roots between (-3,-2) and (2,3)</a:t>
            </a:r>
          </a:p>
          <a:p>
            <a:pPr lvl="1" algn="just"/>
            <a:r>
              <a:rPr lang="en-US" dirty="0" smtClean="0"/>
              <a:t>If f(x) is a continuous function and f(a)*f(b)&lt;0 then the root lies in the interval (</a:t>
            </a:r>
            <a:r>
              <a:rPr lang="en-US" dirty="0" err="1" smtClean="0"/>
              <a:t>a,b</a:t>
            </a:r>
            <a:r>
              <a:rPr lang="en-US" dirty="0" smtClean="0"/>
              <a:t>) or (</a:t>
            </a:r>
            <a:r>
              <a:rPr lang="en-US" dirty="0" err="1" smtClean="0"/>
              <a:t>b,a</a:t>
            </a:r>
            <a:r>
              <a:rPr lang="en-US" dirty="0" smtClean="0"/>
              <a:t>) if b&lt;a</a:t>
            </a:r>
          </a:p>
          <a:p>
            <a:pPr algn="just"/>
            <a:r>
              <a:rPr lang="en-US" dirty="0" smtClean="0"/>
              <a:t>When to terminate iterative procedure:</a:t>
            </a:r>
          </a:p>
          <a:p>
            <a:pPr lvl="1" algn="just"/>
            <a:r>
              <a:rPr lang="en-US" dirty="0" smtClean="0"/>
              <a:t>When the required degree of accuracy is achieved.  Suppose prescribed tolerance is epsilon</a:t>
            </a:r>
          </a:p>
          <a:p>
            <a:pPr lvl="1" algn="just"/>
            <a:r>
              <a:rPr lang="en-US" dirty="0" smtClean="0"/>
              <a:t>Termination Criteria 1: |f(x</a:t>
            </a:r>
            <a:r>
              <a:rPr lang="en-US" baseline="-25000" dirty="0" smtClean="0"/>
              <a:t>i+1</a:t>
            </a:r>
            <a:r>
              <a:rPr lang="en-US" dirty="0" smtClean="0"/>
              <a:t>)|&lt;=epsilon</a:t>
            </a:r>
          </a:p>
          <a:p>
            <a:pPr lvl="1" algn="just"/>
            <a:r>
              <a:rPr lang="en-US" dirty="0" smtClean="0"/>
              <a:t>Termination Criteria 2: |x</a:t>
            </a:r>
            <a:r>
              <a:rPr lang="en-US" baseline="-25000" dirty="0" smtClean="0"/>
              <a:t>i+1</a:t>
            </a:r>
            <a:r>
              <a:rPr lang="en-US" dirty="0" smtClean="0"/>
              <a:t>-x</a:t>
            </a:r>
            <a:r>
              <a:rPr lang="en-US" baseline="-25000" dirty="0" smtClean="0"/>
              <a:t>i</a:t>
            </a:r>
            <a:r>
              <a:rPr lang="en-US" dirty="0" smtClean="0"/>
              <a:t>|&lt;=epsilon</a:t>
            </a:r>
          </a:p>
          <a:p>
            <a:pPr lvl="1" algn="just"/>
            <a:r>
              <a:rPr lang="en-US" dirty="0" smtClean="0"/>
              <a:t>Termination Criteria 3: |(x</a:t>
            </a:r>
            <a:r>
              <a:rPr lang="en-US" baseline="-25000" dirty="0" smtClean="0"/>
              <a:t>i+1</a:t>
            </a:r>
            <a:r>
              <a:rPr lang="en-US" dirty="0" smtClean="0"/>
              <a:t>-x</a:t>
            </a:r>
            <a:r>
              <a:rPr lang="en-US" baseline="-25000" dirty="0" smtClean="0"/>
              <a:t>i</a:t>
            </a:r>
            <a:r>
              <a:rPr lang="en-US" dirty="0" smtClean="0"/>
              <a:t>)/x</a:t>
            </a:r>
            <a:r>
              <a:rPr lang="en-US" baseline="-25000" dirty="0" smtClean="0"/>
              <a:t>i+1</a:t>
            </a:r>
            <a:r>
              <a:rPr lang="en-US" dirty="0" smtClean="0"/>
              <a:t>|&lt;=epsilon for     x</a:t>
            </a:r>
            <a:r>
              <a:rPr lang="en-US" baseline="-25000" dirty="0" smtClean="0"/>
              <a:t>i+1</a:t>
            </a:r>
            <a:r>
              <a:rPr lang="en-US" dirty="0" smtClean="0"/>
              <a:t> ≠0</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Non-Linear Equations</a:t>
            </a:r>
            <a:endParaRPr lang="en-US" dirty="0"/>
          </a:p>
        </p:txBody>
      </p:sp>
      <p:sp>
        <p:nvSpPr>
          <p:cNvPr id="3" name="Content Placeholder 2"/>
          <p:cNvSpPr>
            <a:spLocks noGrp="1"/>
          </p:cNvSpPr>
          <p:nvPr>
            <p:ph idx="1"/>
          </p:nvPr>
        </p:nvSpPr>
        <p:spPr>
          <a:xfrm>
            <a:off x="457200" y="1143000"/>
            <a:ext cx="8229600" cy="5257800"/>
          </a:xfrm>
        </p:spPr>
        <p:txBody>
          <a:bodyPr/>
          <a:lstStyle/>
          <a:p>
            <a:r>
              <a:rPr lang="en-US" dirty="0" smtClean="0"/>
              <a:t>Bisection Method: </a:t>
            </a:r>
          </a:p>
          <a:p>
            <a:pPr lvl="1" algn="just"/>
            <a:r>
              <a:rPr lang="en-US" dirty="0" smtClean="0"/>
              <a:t>Two initial approximations x</a:t>
            </a:r>
            <a:r>
              <a:rPr lang="en-US" baseline="-25000" dirty="0" smtClean="0"/>
              <a:t>1</a:t>
            </a:r>
            <a:r>
              <a:rPr lang="en-US" dirty="0" smtClean="0"/>
              <a:t>, x</a:t>
            </a:r>
            <a:r>
              <a:rPr lang="en-US" baseline="-25000" dirty="0" smtClean="0"/>
              <a:t>2</a:t>
            </a:r>
            <a:r>
              <a:rPr lang="en-US" dirty="0" smtClean="0"/>
              <a:t>. x</a:t>
            </a:r>
            <a:r>
              <a:rPr lang="en-US" baseline="-25000" dirty="0" smtClean="0"/>
              <a:t>3</a:t>
            </a:r>
            <a:r>
              <a:rPr lang="en-US" dirty="0" smtClean="0"/>
              <a:t> is taken as midpoint of x</a:t>
            </a:r>
            <a:r>
              <a:rPr lang="en-US" baseline="-25000" dirty="0" smtClean="0"/>
              <a:t>1</a:t>
            </a:r>
            <a:r>
              <a:rPr lang="en-US" dirty="0" smtClean="0"/>
              <a:t>, x</a:t>
            </a:r>
            <a:r>
              <a:rPr lang="en-US" baseline="-25000" dirty="0" smtClean="0"/>
              <a:t>2</a:t>
            </a:r>
            <a:r>
              <a:rPr lang="en-US" dirty="0" smtClean="0"/>
              <a:t>.</a:t>
            </a:r>
          </a:p>
          <a:p>
            <a:pPr lvl="1"/>
            <a:r>
              <a:rPr lang="en-US" dirty="0" smtClean="0"/>
              <a:t>If f(x</a:t>
            </a:r>
            <a:r>
              <a:rPr lang="en-US" baseline="-25000" dirty="0" smtClean="0"/>
              <a:t>3</a:t>
            </a:r>
            <a:r>
              <a:rPr lang="en-US" dirty="0" smtClean="0"/>
              <a:t>) = 0, x</a:t>
            </a:r>
            <a:r>
              <a:rPr lang="en-US" baseline="-25000" dirty="0" smtClean="0"/>
              <a:t>3</a:t>
            </a:r>
            <a:r>
              <a:rPr lang="en-US" dirty="0" smtClean="0"/>
              <a:t> is the root.</a:t>
            </a:r>
          </a:p>
          <a:p>
            <a:pPr lvl="1"/>
            <a:r>
              <a:rPr lang="en-US" dirty="0" smtClean="0"/>
              <a:t>If f(x</a:t>
            </a:r>
            <a:r>
              <a:rPr lang="en-US" baseline="-25000" dirty="0" smtClean="0"/>
              <a:t>1</a:t>
            </a:r>
            <a:r>
              <a:rPr lang="en-US" dirty="0" smtClean="0"/>
              <a:t>)*f(x</a:t>
            </a:r>
            <a:r>
              <a:rPr lang="en-US" baseline="-25000" dirty="0" smtClean="0"/>
              <a:t>3</a:t>
            </a:r>
            <a:r>
              <a:rPr lang="en-US" dirty="0" smtClean="0"/>
              <a:t>)&lt;0 then root lies in (x</a:t>
            </a:r>
            <a:r>
              <a:rPr lang="en-US" baseline="-25000" dirty="0" smtClean="0"/>
              <a:t>1</a:t>
            </a:r>
            <a:r>
              <a:rPr lang="en-US" dirty="0" smtClean="0"/>
              <a:t>,x</a:t>
            </a:r>
            <a:r>
              <a:rPr lang="en-US" baseline="-25000" dirty="0" smtClean="0"/>
              <a:t>3</a:t>
            </a:r>
            <a:r>
              <a:rPr lang="en-US" dirty="0" smtClean="0"/>
              <a:t>)</a:t>
            </a:r>
          </a:p>
          <a:p>
            <a:pPr lvl="1"/>
            <a:r>
              <a:rPr lang="en-US" dirty="0" smtClean="0"/>
              <a:t>If f(x</a:t>
            </a:r>
            <a:r>
              <a:rPr lang="en-US" baseline="-25000" dirty="0" smtClean="0"/>
              <a:t>1</a:t>
            </a:r>
            <a:r>
              <a:rPr lang="en-US" dirty="0" smtClean="0"/>
              <a:t>)*f(x</a:t>
            </a:r>
            <a:r>
              <a:rPr lang="en-US" baseline="-25000" dirty="0" smtClean="0"/>
              <a:t>3</a:t>
            </a:r>
            <a:r>
              <a:rPr lang="en-US" dirty="0" smtClean="0"/>
              <a:t>)&gt;0 then root lies in (x</a:t>
            </a:r>
            <a:r>
              <a:rPr lang="en-US" baseline="-25000" dirty="0" smtClean="0"/>
              <a:t>3</a:t>
            </a:r>
            <a:r>
              <a:rPr lang="en-US" dirty="0" smtClean="0"/>
              <a:t>,x</a:t>
            </a:r>
            <a:r>
              <a:rPr lang="en-US" baseline="-25000" dirty="0" smtClean="0"/>
              <a:t>2</a:t>
            </a:r>
            <a:r>
              <a:rPr lang="en-US" dirty="0" smtClean="0"/>
              <a:t>)</a:t>
            </a:r>
          </a:p>
          <a:p>
            <a:pPr lvl="1" algn="just"/>
            <a:r>
              <a:rPr lang="en-US" dirty="0" smtClean="0"/>
              <a:t>Root is enclosed in halved search interval with each iteration.</a:t>
            </a:r>
          </a:p>
          <a:p>
            <a:pPr lvl="1" algn="just"/>
            <a:r>
              <a:rPr lang="en-US" dirty="0" smtClean="0"/>
              <a:t>Iterative cycle is terminated when interval becomes smaller than prescribed tolerance.</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Bisection Method</a:t>
            </a:r>
            <a:endParaRPr lang="en-US" dirty="0"/>
          </a:p>
        </p:txBody>
      </p:sp>
      <p:sp>
        <p:nvSpPr>
          <p:cNvPr id="3" name="Content Placeholder 2"/>
          <p:cNvSpPr>
            <a:spLocks noGrp="1"/>
          </p:cNvSpPr>
          <p:nvPr>
            <p:ph idx="1"/>
          </p:nvPr>
        </p:nvSpPr>
        <p:spPr>
          <a:xfrm>
            <a:off x="457200" y="1143000"/>
            <a:ext cx="8229600" cy="5334000"/>
          </a:xfrm>
        </p:spPr>
        <p:txBody>
          <a:bodyPr>
            <a:normAutofit fontScale="92500" lnSpcReduction="20000"/>
          </a:bodyPr>
          <a:lstStyle/>
          <a:p>
            <a:pPr algn="just"/>
            <a:r>
              <a:rPr lang="en-US" dirty="0" smtClean="0"/>
              <a:t>If the method is repeated n times, search interval is reduced to (x</a:t>
            </a:r>
            <a:r>
              <a:rPr lang="en-US" baseline="-25000" dirty="0" smtClean="0"/>
              <a:t>2</a:t>
            </a:r>
            <a:r>
              <a:rPr lang="en-US" dirty="0" smtClean="0"/>
              <a:t>-x</a:t>
            </a:r>
            <a:r>
              <a:rPr lang="en-US" baseline="-25000" dirty="0" smtClean="0"/>
              <a:t>1</a:t>
            </a:r>
            <a:r>
              <a:rPr lang="en-US" dirty="0" smtClean="0"/>
              <a:t>)/2</a:t>
            </a:r>
            <a:r>
              <a:rPr lang="en-US" baseline="30000" dirty="0" smtClean="0"/>
              <a:t>n</a:t>
            </a:r>
            <a:r>
              <a:rPr lang="en-US" dirty="0" smtClean="0"/>
              <a:t> and the method is stopped when (x</a:t>
            </a:r>
            <a:r>
              <a:rPr lang="en-US" baseline="-25000" dirty="0" smtClean="0"/>
              <a:t>2</a:t>
            </a:r>
            <a:r>
              <a:rPr lang="en-US" dirty="0" smtClean="0"/>
              <a:t>-x</a:t>
            </a:r>
            <a:r>
              <a:rPr lang="en-US" baseline="-25000" dirty="0" smtClean="0"/>
              <a:t>1</a:t>
            </a:r>
            <a:r>
              <a:rPr lang="en-US" dirty="0" smtClean="0"/>
              <a:t>)/2</a:t>
            </a:r>
            <a:r>
              <a:rPr lang="en-US" baseline="30000" dirty="0" smtClean="0"/>
              <a:t>n</a:t>
            </a:r>
            <a:r>
              <a:rPr lang="en-US" dirty="0" smtClean="0"/>
              <a:t>&lt;=epsilon.</a:t>
            </a:r>
          </a:p>
          <a:p>
            <a:pPr algn="just"/>
            <a:r>
              <a:rPr lang="en-US" dirty="0" smtClean="0"/>
              <a:t>Formula can be reduced to </a:t>
            </a:r>
          </a:p>
          <a:p>
            <a:pPr algn="just">
              <a:buNone/>
            </a:pPr>
            <a:r>
              <a:rPr lang="en-US" dirty="0" smtClean="0"/>
              <a:t>		n&gt;=(log(x</a:t>
            </a:r>
            <a:r>
              <a:rPr lang="en-US" baseline="-25000" dirty="0" smtClean="0"/>
              <a:t>2</a:t>
            </a:r>
            <a:r>
              <a:rPr lang="en-US" dirty="0" smtClean="0"/>
              <a:t>-x</a:t>
            </a:r>
            <a:r>
              <a:rPr lang="en-US" baseline="-25000" dirty="0" smtClean="0"/>
              <a:t>1</a:t>
            </a:r>
            <a:r>
              <a:rPr lang="en-US" dirty="0" smtClean="0"/>
              <a:t>)-log epsilon)/log 2</a:t>
            </a:r>
          </a:p>
          <a:p>
            <a:pPr algn="just"/>
            <a:r>
              <a:rPr lang="en-US" dirty="0" err="1" smtClean="0"/>
              <a:t>Eg</a:t>
            </a:r>
            <a:r>
              <a:rPr lang="en-US" dirty="0" smtClean="0"/>
              <a:t>. If root lies between (1,2) then for epsilon 10</a:t>
            </a:r>
            <a:r>
              <a:rPr lang="en-US" baseline="30000" dirty="0" smtClean="0"/>
              <a:t>-2</a:t>
            </a:r>
            <a:r>
              <a:rPr lang="en-US" dirty="0" smtClean="0"/>
              <a:t>, 7 iterations are required.</a:t>
            </a:r>
          </a:p>
          <a:p>
            <a:pPr algn="just"/>
            <a:r>
              <a:rPr lang="en-US" dirty="0" smtClean="0"/>
              <a:t>Bisection method requires large number of iterations to achieve reasonable degree of accuracy.</a:t>
            </a:r>
          </a:p>
          <a:p>
            <a:pPr algn="just"/>
            <a:r>
              <a:rPr lang="en-US" dirty="0" smtClean="0"/>
              <a:t>Problem: </a:t>
            </a:r>
            <a:r>
              <a:rPr lang="en-US" smtClean="0"/>
              <a:t>Given that </a:t>
            </a:r>
            <a:r>
              <a:rPr lang="en-US" dirty="0" smtClean="0"/>
              <a:t>one root of x</a:t>
            </a:r>
            <a:r>
              <a:rPr lang="en-US" baseline="30000" dirty="0" smtClean="0"/>
              <a:t>3</a:t>
            </a:r>
            <a:r>
              <a:rPr lang="en-US" dirty="0" smtClean="0"/>
              <a:t>-4x-9=0 lies between 2.625 and 2.75. Find root correct to four significant digits.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Bisection Method</a:t>
            </a:r>
            <a:endParaRPr lang="en-US" dirty="0"/>
          </a:p>
        </p:txBody>
      </p:sp>
      <p:sp>
        <p:nvSpPr>
          <p:cNvPr id="3" name="Content Placeholder 2"/>
          <p:cNvSpPr>
            <a:spLocks noGrp="1"/>
          </p:cNvSpPr>
          <p:nvPr>
            <p:ph idx="1"/>
          </p:nvPr>
        </p:nvSpPr>
        <p:spPr>
          <a:xfrm>
            <a:off x="457200" y="1143000"/>
            <a:ext cx="8229600" cy="5257800"/>
          </a:xfrm>
        </p:spPr>
        <p:txBody>
          <a:bodyPr>
            <a:normAutofit fontScale="92500" lnSpcReduction="20000"/>
          </a:bodyPr>
          <a:lstStyle/>
          <a:p>
            <a:r>
              <a:rPr lang="en-US" dirty="0" smtClean="0"/>
              <a:t>Algorithm</a:t>
            </a:r>
          </a:p>
          <a:p>
            <a:pPr lvl="1">
              <a:buNone/>
            </a:pPr>
            <a:r>
              <a:rPr lang="en-US" dirty="0" smtClean="0"/>
              <a:t>Begin</a:t>
            </a:r>
          </a:p>
          <a:p>
            <a:pPr lvl="2">
              <a:buNone/>
            </a:pPr>
            <a:r>
              <a:rPr lang="en-US" dirty="0" smtClean="0"/>
              <a:t>read: x1,x2</a:t>
            </a:r>
          </a:p>
          <a:p>
            <a:pPr lvl="2">
              <a:buNone/>
            </a:pPr>
            <a:r>
              <a:rPr lang="en-US" dirty="0" smtClean="0"/>
              <a:t>read: epsilon</a:t>
            </a:r>
          </a:p>
          <a:p>
            <a:pPr lvl="2">
              <a:buNone/>
            </a:pPr>
            <a:r>
              <a:rPr lang="en-US" dirty="0" smtClean="0"/>
              <a:t>do</a:t>
            </a:r>
          </a:p>
          <a:p>
            <a:pPr lvl="3">
              <a:buNone/>
            </a:pPr>
            <a:r>
              <a:rPr lang="en-US" dirty="0" smtClean="0"/>
              <a:t>set x3=(x1+x2)/2</a:t>
            </a:r>
          </a:p>
          <a:p>
            <a:pPr lvl="3">
              <a:buNone/>
            </a:pPr>
            <a:r>
              <a:rPr lang="en-US" dirty="0" smtClean="0"/>
              <a:t>If f(x3)=0, then break</a:t>
            </a:r>
          </a:p>
          <a:p>
            <a:pPr lvl="3">
              <a:buNone/>
            </a:pPr>
            <a:r>
              <a:rPr lang="en-US" dirty="0" smtClean="0"/>
              <a:t>if(f(x1)*f(x3))&lt;0), then:</a:t>
            </a:r>
          </a:p>
          <a:p>
            <a:pPr lvl="4">
              <a:buNone/>
            </a:pPr>
            <a:r>
              <a:rPr lang="en-US" dirty="0" smtClean="0"/>
              <a:t>set x2=x3</a:t>
            </a:r>
          </a:p>
          <a:p>
            <a:pPr lvl="3">
              <a:buNone/>
            </a:pPr>
            <a:r>
              <a:rPr lang="en-US" dirty="0" smtClean="0"/>
              <a:t>else</a:t>
            </a:r>
          </a:p>
          <a:p>
            <a:pPr lvl="4">
              <a:buNone/>
            </a:pPr>
            <a:r>
              <a:rPr lang="en-US" dirty="0" smtClean="0"/>
              <a:t>set x1=x3</a:t>
            </a:r>
          </a:p>
          <a:p>
            <a:pPr lvl="3">
              <a:buNone/>
            </a:pPr>
            <a:r>
              <a:rPr lang="en-US" dirty="0" smtClean="0"/>
              <a:t>end if</a:t>
            </a:r>
          </a:p>
          <a:p>
            <a:pPr lvl="2">
              <a:buNone/>
            </a:pPr>
            <a:r>
              <a:rPr lang="en-US" dirty="0" smtClean="0"/>
              <a:t>while(|x1-x2|&gt;epsilon)</a:t>
            </a:r>
          </a:p>
          <a:p>
            <a:pPr lvl="2">
              <a:buNone/>
            </a:pPr>
            <a:r>
              <a:rPr lang="en-US" dirty="0" smtClean="0"/>
              <a:t>write: x3, ‘as the approx. root’</a:t>
            </a:r>
          </a:p>
          <a:p>
            <a:pPr lvl="1">
              <a:buNone/>
            </a:pPr>
            <a:r>
              <a:rPr lang="en-US" dirty="0" smtClean="0"/>
              <a:t>End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blinds(horizontal)">
                                      <p:cBhvr>
                                        <p:cTn id="55" dur="500"/>
                                        <p:tgtEl>
                                          <p:spTgt spid="3">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blinds(horizontal)">
                                      <p:cBhvr>
                                        <p:cTn id="60" dur="500"/>
                                        <p:tgtEl>
                                          <p:spTgt spid="3">
                                            <p:txEl>
                                              <p:pRg st="11" end="1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Effect transition="in" filter="blinds(horizontal)">
                                      <p:cBhvr>
                                        <p:cTn id="65" dur="500"/>
                                        <p:tgtEl>
                                          <p:spTgt spid="3">
                                            <p:txEl>
                                              <p:pRg st="12" end="1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3">
                                            <p:txEl>
                                              <p:pRg st="13" end="13"/>
                                            </p:txEl>
                                          </p:spTgt>
                                        </p:tgtEl>
                                        <p:attrNameLst>
                                          <p:attrName>style.visibility</p:attrName>
                                        </p:attrNameLst>
                                      </p:cBhvr>
                                      <p:to>
                                        <p:strVal val="visible"/>
                                      </p:to>
                                    </p:set>
                                    <p:animEffect transition="in" filter="blinds(horizontal)">
                                      <p:cBhvr>
                                        <p:cTn id="70" dur="500"/>
                                        <p:tgtEl>
                                          <p:spTgt spid="3">
                                            <p:txEl>
                                              <p:pRg st="13" end="1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3">
                                            <p:txEl>
                                              <p:pRg st="14" end="14"/>
                                            </p:txEl>
                                          </p:spTgt>
                                        </p:tgtEl>
                                        <p:attrNameLst>
                                          <p:attrName>style.visibility</p:attrName>
                                        </p:attrNameLst>
                                      </p:cBhvr>
                                      <p:to>
                                        <p:strVal val="visible"/>
                                      </p:to>
                                    </p:set>
                                    <p:animEffect transition="in" filter="blinds(horizontal)">
                                      <p:cBhvr>
                                        <p:cTn id="7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t>Numerical Methods vs. Numerical Analysis.</a:t>
            </a:r>
            <a:endParaRPr lang="en-US" dirty="0"/>
          </a:p>
        </p:txBody>
      </p:sp>
      <p:sp>
        <p:nvSpPr>
          <p:cNvPr id="3" name="Content Placeholder 2"/>
          <p:cNvSpPr>
            <a:spLocks noGrp="1"/>
          </p:cNvSpPr>
          <p:nvPr>
            <p:ph idx="1"/>
          </p:nvPr>
        </p:nvSpPr>
        <p:spPr>
          <a:xfrm>
            <a:off x="457200" y="1371600"/>
            <a:ext cx="8229600" cy="4754563"/>
          </a:xfrm>
        </p:spPr>
        <p:txBody>
          <a:bodyPr/>
          <a:lstStyle/>
          <a:p>
            <a:pPr algn="just"/>
            <a:r>
              <a:rPr lang="en-US" dirty="0" smtClean="0"/>
              <a:t>Numerical method is a special type of method used to obtain approximate solution to a specific mathematical problem.</a:t>
            </a:r>
          </a:p>
          <a:p>
            <a:pPr algn="just"/>
            <a:r>
              <a:rPr lang="en-US" dirty="0" smtClean="0"/>
              <a:t>Numerical Analysis is application of appropriate numerical method to a problem in a systematic way to get solution and make interpretation of the solution.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False Position Method</a:t>
            </a:r>
            <a:endParaRPr lang="en-US" dirty="0"/>
          </a:p>
        </p:txBody>
      </p:sp>
      <p:sp>
        <p:nvSpPr>
          <p:cNvPr id="3" name="Content Placeholder 2"/>
          <p:cNvSpPr>
            <a:spLocks noGrp="1"/>
          </p:cNvSpPr>
          <p:nvPr>
            <p:ph idx="1"/>
          </p:nvPr>
        </p:nvSpPr>
        <p:spPr>
          <a:xfrm>
            <a:off x="457200" y="1143000"/>
            <a:ext cx="8229600" cy="5486400"/>
          </a:xfrm>
        </p:spPr>
        <p:txBody>
          <a:bodyPr>
            <a:normAutofit fontScale="85000" lnSpcReduction="20000"/>
          </a:bodyPr>
          <a:lstStyle/>
          <a:p>
            <a:r>
              <a:rPr lang="en-US" dirty="0" smtClean="0"/>
              <a:t>Bisection method guarantees convergence but the convergence is quite slow.</a:t>
            </a:r>
          </a:p>
          <a:p>
            <a:pPr algn="just"/>
            <a:r>
              <a:rPr lang="en-US" dirty="0" smtClean="0"/>
              <a:t>False position method is also called </a:t>
            </a:r>
            <a:r>
              <a:rPr lang="en-US" dirty="0" err="1" smtClean="0"/>
              <a:t>regula-falsi</a:t>
            </a:r>
            <a:r>
              <a:rPr lang="en-US" dirty="0" smtClean="0"/>
              <a:t> method or method of linear interpolation.</a:t>
            </a:r>
          </a:p>
          <a:p>
            <a:pPr algn="just"/>
            <a:r>
              <a:rPr lang="en-US" dirty="0" smtClean="0"/>
              <a:t>We find initial interval (x</a:t>
            </a:r>
            <a:r>
              <a:rPr lang="en-US" baseline="-25000" dirty="0" smtClean="0"/>
              <a:t>1</a:t>
            </a:r>
            <a:r>
              <a:rPr lang="en-US" dirty="0" smtClean="0"/>
              <a:t>,x</a:t>
            </a:r>
            <a:r>
              <a:rPr lang="en-US" baseline="-25000" dirty="0" smtClean="0"/>
              <a:t>2</a:t>
            </a:r>
            <a:r>
              <a:rPr lang="en-US" dirty="0" smtClean="0"/>
              <a:t>), find x</a:t>
            </a:r>
            <a:r>
              <a:rPr lang="en-US" baseline="-25000" dirty="0" smtClean="0"/>
              <a:t>3</a:t>
            </a:r>
            <a:r>
              <a:rPr lang="en-US" dirty="0" smtClean="0"/>
              <a:t> based on the formula x</a:t>
            </a:r>
            <a:r>
              <a:rPr lang="en-US" baseline="-25000" dirty="0" smtClean="0"/>
              <a:t>3</a:t>
            </a:r>
            <a:r>
              <a:rPr lang="en-US" dirty="0" smtClean="0"/>
              <a:t>=(x</a:t>
            </a:r>
            <a:r>
              <a:rPr lang="en-US" baseline="-25000" dirty="0" smtClean="0"/>
              <a:t>1</a:t>
            </a:r>
            <a:r>
              <a:rPr lang="en-US" dirty="0" smtClean="0"/>
              <a:t>f(x</a:t>
            </a:r>
            <a:r>
              <a:rPr lang="en-US" baseline="-25000" dirty="0" smtClean="0"/>
              <a:t>2</a:t>
            </a:r>
            <a:r>
              <a:rPr lang="en-US" dirty="0" smtClean="0"/>
              <a:t>)-x</a:t>
            </a:r>
            <a:r>
              <a:rPr lang="en-US" baseline="-25000" dirty="0" smtClean="0"/>
              <a:t>2</a:t>
            </a:r>
            <a:r>
              <a:rPr lang="en-US" dirty="0" smtClean="0"/>
              <a:t>f(x</a:t>
            </a:r>
            <a:r>
              <a:rPr lang="en-US" baseline="-25000" dirty="0" smtClean="0"/>
              <a:t>1</a:t>
            </a:r>
            <a:r>
              <a:rPr lang="en-US" dirty="0" smtClean="0"/>
              <a:t>))/(f(x</a:t>
            </a:r>
            <a:r>
              <a:rPr lang="en-US" baseline="-25000" dirty="0" smtClean="0"/>
              <a:t>2</a:t>
            </a:r>
            <a:r>
              <a:rPr lang="en-US" dirty="0" smtClean="0"/>
              <a:t>)-f(x</a:t>
            </a:r>
            <a:r>
              <a:rPr lang="en-US" baseline="-25000" dirty="0" smtClean="0"/>
              <a:t>1</a:t>
            </a:r>
            <a:r>
              <a:rPr lang="en-US" dirty="0" smtClean="0"/>
              <a:t>)) and change the interval according to the sign of f(x</a:t>
            </a:r>
            <a:r>
              <a:rPr lang="en-US" baseline="-25000" dirty="0" smtClean="0"/>
              <a:t>1</a:t>
            </a:r>
            <a:r>
              <a:rPr lang="en-US" dirty="0" smtClean="0"/>
              <a:t>) and f(x</a:t>
            </a:r>
            <a:r>
              <a:rPr lang="en-US" baseline="-25000" dirty="0" smtClean="0"/>
              <a:t>3</a:t>
            </a:r>
            <a:r>
              <a:rPr lang="en-US" dirty="0" smtClean="0"/>
              <a:t>) </a:t>
            </a:r>
            <a:r>
              <a:rPr lang="en-US" dirty="0" err="1" smtClean="0"/>
              <a:t>ie</a:t>
            </a:r>
            <a:r>
              <a:rPr lang="en-US" dirty="0" smtClean="0"/>
              <a:t> if f(x</a:t>
            </a:r>
            <a:r>
              <a:rPr lang="en-US" baseline="-25000" dirty="0" smtClean="0"/>
              <a:t>1</a:t>
            </a:r>
            <a:r>
              <a:rPr lang="en-US" dirty="0" smtClean="0"/>
              <a:t>)*f(x</a:t>
            </a:r>
            <a:r>
              <a:rPr lang="en-US" baseline="-25000" dirty="0" smtClean="0"/>
              <a:t>3</a:t>
            </a:r>
            <a:r>
              <a:rPr lang="en-US" dirty="0" smtClean="0"/>
              <a:t>)&lt;0 then new interval is (x</a:t>
            </a:r>
            <a:r>
              <a:rPr lang="en-US" baseline="-25000" dirty="0" smtClean="0"/>
              <a:t>1</a:t>
            </a:r>
            <a:r>
              <a:rPr lang="en-US" dirty="0" smtClean="0"/>
              <a:t>,x</a:t>
            </a:r>
            <a:r>
              <a:rPr lang="en-US" baseline="-25000" dirty="0" smtClean="0"/>
              <a:t>3</a:t>
            </a:r>
            <a:r>
              <a:rPr lang="en-US" dirty="0" smtClean="0"/>
              <a:t>) otherwise (x</a:t>
            </a:r>
            <a:r>
              <a:rPr lang="en-US" baseline="-25000" dirty="0" smtClean="0"/>
              <a:t>3</a:t>
            </a:r>
            <a:r>
              <a:rPr lang="en-US" dirty="0" smtClean="0"/>
              <a:t>,x</a:t>
            </a:r>
            <a:r>
              <a:rPr lang="en-US" baseline="-25000" dirty="0" smtClean="0"/>
              <a:t>2</a:t>
            </a:r>
            <a:r>
              <a:rPr lang="en-US" dirty="0" smtClean="0"/>
              <a:t>)</a:t>
            </a:r>
          </a:p>
          <a:p>
            <a:pPr algn="just"/>
            <a:r>
              <a:rPr lang="en-US" dirty="0" smtClean="0"/>
              <a:t>Formula for x</a:t>
            </a:r>
            <a:r>
              <a:rPr lang="en-US" baseline="-25000" dirty="0" smtClean="0"/>
              <a:t>3</a:t>
            </a:r>
            <a:r>
              <a:rPr lang="en-US" dirty="0" smtClean="0"/>
              <a:t> is computed based on the concept of slope of the straight line joining two points representing initial approximation interval.</a:t>
            </a:r>
          </a:p>
          <a:p>
            <a:pPr algn="just"/>
            <a:r>
              <a:rPr lang="en-US" dirty="0" smtClean="0"/>
              <a:t>Problem: One root of non-linear equation x</a:t>
            </a:r>
            <a:r>
              <a:rPr lang="en-US" baseline="30000" dirty="0" smtClean="0"/>
              <a:t>3</a:t>
            </a:r>
            <a:r>
              <a:rPr lang="en-US" dirty="0" smtClean="0"/>
              <a:t>-2x-5=0 lies between (1.75,2.5), Find root correct to four significant digits.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smtClean="0"/>
              <a:t>False Position Method</a:t>
            </a:r>
            <a:endParaRPr lang="en-US" dirty="0"/>
          </a:p>
        </p:txBody>
      </p:sp>
      <p:sp>
        <p:nvSpPr>
          <p:cNvPr id="3" name="Content Placeholder 2"/>
          <p:cNvSpPr>
            <a:spLocks noGrp="1"/>
          </p:cNvSpPr>
          <p:nvPr>
            <p:ph idx="1"/>
          </p:nvPr>
        </p:nvSpPr>
        <p:spPr>
          <a:xfrm>
            <a:off x="457200" y="762000"/>
            <a:ext cx="8229600" cy="5943600"/>
          </a:xfrm>
        </p:spPr>
        <p:txBody>
          <a:bodyPr>
            <a:normAutofit fontScale="77500" lnSpcReduction="20000"/>
          </a:bodyPr>
          <a:lstStyle/>
          <a:p>
            <a:r>
              <a:rPr lang="en-US" dirty="0" smtClean="0"/>
              <a:t>Algorithm</a:t>
            </a:r>
          </a:p>
          <a:p>
            <a:pPr lvl="1">
              <a:buNone/>
            </a:pPr>
            <a:r>
              <a:rPr lang="en-US" dirty="0" smtClean="0"/>
              <a:t>Begin</a:t>
            </a:r>
          </a:p>
          <a:p>
            <a:pPr lvl="2">
              <a:buNone/>
            </a:pPr>
            <a:r>
              <a:rPr lang="en-US" dirty="0" smtClean="0"/>
              <a:t>read: x1,x2,epsilon,delta</a:t>
            </a:r>
          </a:p>
          <a:p>
            <a:pPr lvl="2">
              <a:buNone/>
            </a:pPr>
            <a:r>
              <a:rPr lang="en-US" dirty="0" smtClean="0"/>
              <a:t>Set f1=f(x1),f2=f(x2)</a:t>
            </a:r>
          </a:p>
          <a:p>
            <a:pPr lvl="2">
              <a:buNone/>
            </a:pPr>
            <a:r>
              <a:rPr lang="en-US" dirty="0" smtClean="0"/>
              <a:t>If (f1*f2&gt;0) then</a:t>
            </a:r>
          </a:p>
          <a:p>
            <a:pPr lvl="2">
              <a:buNone/>
            </a:pPr>
            <a:r>
              <a:rPr lang="en-US" dirty="0" smtClean="0"/>
              <a:t>	write: “Initial approximation is unsuitable” and Exit</a:t>
            </a:r>
          </a:p>
          <a:p>
            <a:pPr lvl="2">
              <a:buNone/>
            </a:pPr>
            <a:r>
              <a:rPr lang="en-US" dirty="0" smtClean="0"/>
              <a:t>End If</a:t>
            </a:r>
          </a:p>
          <a:p>
            <a:pPr lvl="2">
              <a:buNone/>
            </a:pPr>
            <a:r>
              <a:rPr lang="en-US" dirty="0" smtClean="0"/>
              <a:t>do</a:t>
            </a:r>
          </a:p>
          <a:p>
            <a:pPr lvl="3">
              <a:buNone/>
            </a:pPr>
            <a:r>
              <a:rPr lang="en-US" dirty="0" smtClean="0"/>
              <a:t>If (|f2-f1|&lt;=delta) then</a:t>
            </a:r>
          </a:p>
          <a:p>
            <a:pPr lvl="3">
              <a:buNone/>
            </a:pPr>
            <a:r>
              <a:rPr lang="en-US" dirty="0" smtClean="0"/>
              <a:t>	write: “Slope of the function becomes too small” and Exit</a:t>
            </a:r>
          </a:p>
          <a:p>
            <a:pPr lvl="3">
              <a:buNone/>
            </a:pPr>
            <a:r>
              <a:rPr lang="en-US" dirty="0" smtClean="0"/>
              <a:t>End If</a:t>
            </a:r>
          </a:p>
          <a:p>
            <a:pPr lvl="3">
              <a:buNone/>
            </a:pPr>
            <a:r>
              <a:rPr lang="en-US" dirty="0" smtClean="0"/>
              <a:t>set x3=(x1*f2-x2*f1)/(f2-f1)</a:t>
            </a:r>
          </a:p>
          <a:p>
            <a:pPr lvl="3">
              <a:buNone/>
            </a:pPr>
            <a:r>
              <a:rPr lang="en-US" dirty="0" smtClean="0"/>
              <a:t>Set f3=f(x3)</a:t>
            </a:r>
          </a:p>
          <a:p>
            <a:pPr lvl="3">
              <a:buNone/>
            </a:pPr>
            <a:r>
              <a:rPr lang="en-US" dirty="0" smtClean="0"/>
              <a:t>if(f1*f3)&lt;0), then:</a:t>
            </a:r>
          </a:p>
          <a:p>
            <a:pPr lvl="4">
              <a:buNone/>
            </a:pPr>
            <a:r>
              <a:rPr lang="en-US" dirty="0" smtClean="0"/>
              <a:t>set x2=x3,f2=f3</a:t>
            </a:r>
          </a:p>
          <a:p>
            <a:pPr lvl="3">
              <a:buNone/>
            </a:pPr>
            <a:r>
              <a:rPr lang="en-US" dirty="0" smtClean="0"/>
              <a:t>else</a:t>
            </a:r>
          </a:p>
          <a:p>
            <a:pPr lvl="4">
              <a:buNone/>
            </a:pPr>
            <a:r>
              <a:rPr lang="en-US" dirty="0" smtClean="0"/>
              <a:t>set x1=x3,f1=f3</a:t>
            </a:r>
          </a:p>
          <a:p>
            <a:pPr lvl="3">
              <a:buNone/>
            </a:pPr>
            <a:r>
              <a:rPr lang="en-US" dirty="0" smtClean="0"/>
              <a:t>end if</a:t>
            </a:r>
          </a:p>
          <a:p>
            <a:pPr lvl="2">
              <a:buNone/>
            </a:pPr>
            <a:r>
              <a:rPr lang="en-US" dirty="0" smtClean="0"/>
              <a:t>while(|x1-x2|&gt;epsilon)</a:t>
            </a:r>
          </a:p>
          <a:p>
            <a:pPr lvl="2">
              <a:buNone/>
            </a:pPr>
            <a:r>
              <a:rPr lang="en-US" dirty="0" smtClean="0"/>
              <a:t>write: x3, ‘as the approx. root’</a:t>
            </a:r>
          </a:p>
          <a:p>
            <a:pPr lvl="1">
              <a:buNone/>
            </a:pPr>
            <a:r>
              <a:rPr lang="en-US" dirty="0" smtClean="0"/>
              <a:t>End</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smtClean="0"/>
              <a:t>Newton-</a:t>
            </a:r>
            <a:r>
              <a:rPr lang="en-US" dirty="0" err="1" smtClean="0"/>
              <a:t>Raphson</a:t>
            </a:r>
            <a:r>
              <a:rPr lang="en-US" dirty="0" smtClean="0"/>
              <a:t> Method </a:t>
            </a:r>
            <a:endParaRPr lang="en-US" dirty="0"/>
          </a:p>
        </p:txBody>
      </p:sp>
      <p:sp>
        <p:nvSpPr>
          <p:cNvPr id="3" name="Content Placeholder 2"/>
          <p:cNvSpPr>
            <a:spLocks noGrp="1"/>
          </p:cNvSpPr>
          <p:nvPr>
            <p:ph idx="1"/>
          </p:nvPr>
        </p:nvSpPr>
        <p:spPr>
          <a:xfrm>
            <a:off x="457200" y="914400"/>
            <a:ext cx="8229600" cy="5715000"/>
          </a:xfrm>
        </p:spPr>
        <p:txBody>
          <a:bodyPr>
            <a:normAutofit fontScale="70000" lnSpcReduction="20000"/>
          </a:bodyPr>
          <a:lstStyle/>
          <a:p>
            <a:r>
              <a:rPr lang="en-US" dirty="0" smtClean="0"/>
              <a:t>Also called Newton’s method of tangents.</a:t>
            </a:r>
          </a:p>
          <a:p>
            <a:r>
              <a:rPr lang="en-US" dirty="0" smtClean="0"/>
              <a:t>One of the fastest iterative methods.</a:t>
            </a:r>
          </a:p>
          <a:p>
            <a:r>
              <a:rPr lang="en-US" dirty="0" smtClean="0"/>
              <a:t>One initial approximation is required.</a:t>
            </a:r>
          </a:p>
          <a:p>
            <a:r>
              <a:rPr lang="en-US" dirty="0" smtClean="0"/>
              <a:t>Method is very sensitive to initial approximation that’s why we keep a check on number of iterations.</a:t>
            </a:r>
          </a:p>
          <a:p>
            <a:r>
              <a:rPr lang="en-US" dirty="0" smtClean="0"/>
              <a:t>Analytical Derivation:</a:t>
            </a:r>
          </a:p>
          <a:p>
            <a:pPr lvl="1"/>
            <a:r>
              <a:rPr lang="en-US" dirty="0" smtClean="0"/>
              <a:t>f(x)=0</a:t>
            </a:r>
          </a:p>
          <a:p>
            <a:pPr lvl="1"/>
            <a:r>
              <a:rPr lang="en-US" dirty="0" smtClean="0"/>
              <a:t>f(x0+h)=0 where x0 is initial approximation, h is correction.</a:t>
            </a:r>
          </a:p>
          <a:p>
            <a:pPr lvl="1"/>
            <a:r>
              <a:rPr lang="en-US" dirty="0" smtClean="0"/>
              <a:t>Expanding by Taylor series and ignoring higher order terms we get f(x0)+hf</a:t>
            </a:r>
            <a:r>
              <a:rPr lang="en-US" baseline="30000" dirty="0" smtClean="0"/>
              <a:t>1</a:t>
            </a:r>
            <a:r>
              <a:rPr lang="en-US" dirty="0" smtClean="0"/>
              <a:t>(x0)=0</a:t>
            </a:r>
          </a:p>
          <a:p>
            <a:pPr lvl="1"/>
            <a:r>
              <a:rPr lang="en-US" dirty="0" smtClean="0"/>
              <a:t>x1=x0-f(x0)/f</a:t>
            </a:r>
            <a:r>
              <a:rPr lang="en-US" baseline="30000" dirty="0" smtClean="0"/>
              <a:t>1</a:t>
            </a:r>
            <a:r>
              <a:rPr lang="en-US" dirty="0" smtClean="0"/>
              <a:t>(x0)</a:t>
            </a:r>
          </a:p>
          <a:p>
            <a:r>
              <a:rPr lang="en-US" dirty="0" smtClean="0"/>
              <a:t>Geometric Derivation (diagram is on next slide):</a:t>
            </a:r>
          </a:p>
          <a:p>
            <a:pPr lvl="1"/>
            <a:r>
              <a:rPr lang="en-US" dirty="0" smtClean="0"/>
              <a:t>tan</a:t>
            </a:r>
            <a:r>
              <a:rPr lang="el-GR" dirty="0" smtClean="0"/>
              <a:t>Θ</a:t>
            </a:r>
            <a:r>
              <a:rPr lang="en-US" dirty="0" smtClean="0"/>
              <a:t> = f(x0)/(x0-x1)=f</a:t>
            </a:r>
            <a:r>
              <a:rPr lang="en-US" baseline="30000" dirty="0" smtClean="0"/>
              <a:t>1</a:t>
            </a:r>
            <a:r>
              <a:rPr lang="en-US" dirty="0" smtClean="0"/>
              <a:t>(x0)</a:t>
            </a:r>
          </a:p>
          <a:p>
            <a:pPr lvl="1"/>
            <a:r>
              <a:rPr lang="en-US" dirty="0" smtClean="0"/>
              <a:t>Solving it we get, x2=x1-f(x1)/f1(x1)</a:t>
            </a:r>
          </a:p>
          <a:p>
            <a:r>
              <a:rPr lang="en-US" dirty="0" smtClean="0"/>
              <a:t>If the slope is too small it will complicate computations, so limit is put on the lower bound of slope.</a:t>
            </a:r>
          </a:p>
          <a:p>
            <a:r>
              <a:rPr lang="en-US" b="1" dirty="0" smtClean="0"/>
              <a:t>Problem</a:t>
            </a:r>
            <a:r>
              <a:rPr lang="en-US" dirty="0" smtClean="0"/>
              <a:t>: One root of non linear equation x</a:t>
            </a:r>
            <a:r>
              <a:rPr lang="en-US" baseline="30000" dirty="0" smtClean="0"/>
              <a:t>3</a:t>
            </a:r>
            <a:r>
              <a:rPr lang="en-US" dirty="0" smtClean="0"/>
              <a:t>-4x-9=0 lies between 2.625 and 3.0 Find root correct to four significant digits.</a:t>
            </a:r>
          </a:p>
          <a:p>
            <a:pPr lvl="1"/>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Newton-</a:t>
            </a:r>
            <a:r>
              <a:rPr lang="en-US" dirty="0" err="1" smtClean="0"/>
              <a:t>Raphson</a:t>
            </a:r>
            <a:r>
              <a:rPr lang="en-US" dirty="0" smtClean="0"/>
              <a:t> Method</a:t>
            </a:r>
            <a:endParaRPr lang="en-US" dirty="0"/>
          </a:p>
        </p:txBody>
      </p:sp>
      <p:pic>
        <p:nvPicPr>
          <p:cNvPr id="4" name="Picture 2"/>
          <p:cNvPicPr>
            <a:picLocks noGrp="1" noChangeAspect="1" noChangeArrowheads="1"/>
          </p:cNvPicPr>
          <p:nvPr>
            <p:ph idx="1"/>
          </p:nvPr>
        </p:nvPicPr>
        <p:blipFill>
          <a:blip r:embed="rId2"/>
          <a:srcRect/>
          <a:stretch>
            <a:fillRect/>
          </a:stretch>
        </p:blipFill>
        <p:spPr bwMode="auto">
          <a:xfrm>
            <a:off x="838200" y="1600200"/>
            <a:ext cx="7162800" cy="4557713"/>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74637"/>
            <a:ext cx="8686800" cy="6354763"/>
          </a:xfrm>
        </p:spPr>
        <p:txBody>
          <a:bodyPr>
            <a:normAutofit fontScale="92500" lnSpcReduction="10000"/>
          </a:bodyPr>
          <a:lstStyle/>
          <a:p>
            <a:r>
              <a:rPr lang="en-US" sz="2800" dirty="0" smtClean="0"/>
              <a:t>Algorithm:</a:t>
            </a:r>
          </a:p>
          <a:p>
            <a:pPr lvl="1">
              <a:buNone/>
            </a:pPr>
            <a:r>
              <a:rPr lang="en-US" sz="2600" dirty="0" smtClean="0"/>
              <a:t>Begin</a:t>
            </a:r>
          </a:p>
          <a:p>
            <a:pPr lvl="2">
              <a:buNone/>
            </a:pPr>
            <a:r>
              <a:rPr lang="en-US" sz="2300" dirty="0" smtClean="0"/>
              <a:t>read: x</a:t>
            </a:r>
            <a:r>
              <a:rPr lang="en-US" sz="2300" baseline="-25000" dirty="0" smtClean="0"/>
              <a:t>0</a:t>
            </a:r>
            <a:r>
              <a:rPr lang="en-US" sz="2300" dirty="0" smtClean="0"/>
              <a:t>, epsilon, delta, n</a:t>
            </a:r>
          </a:p>
          <a:p>
            <a:pPr lvl="2">
              <a:buNone/>
            </a:pPr>
            <a:r>
              <a:rPr lang="en-US" sz="2300" dirty="0" smtClean="0"/>
              <a:t>for </a:t>
            </a:r>
            <a:r>
              <a:rPr lang="en-US" sz="2300" dirty="0" err="1" smtClean="0"/>
              <a:t>i</a:t>
            </a:r>
            <a:r>
              <a:rPr lang="en-US" sz="2300" dirty="0" smtClean="0"/>
              <a:t>=1 to n by 1 do</a:t>
            </a:r>
          </a:p>
          <a:p>
            <a:pPr lvl="3">
              <a:buNone/>
            </a:pPr>
            <a:r>
              <a:rPr lang="en-US" sz="2200" dirty="0" smtClean="0"/>
              <a:t>if (|f’(x</a:t>
            </a:r>
            <a:r>
              <a:rPr lang="en-US" sz="2200" baseline="-25000" dirty="0" smtClean="0"/>
              <a:t>0</a:t>
            </a:r>
            <a:r>
              <a:rPr lang="en-US" sz="2200" dirty="0" smtClean="0"/>
              <a:t>)|&lt;=delta) then</a:t>
            </a:r>
          </a:p>
          <a:p>
            <a:pPr lvl="4">
              <a:buNone/>
            </a:pPr>
            <a:r>
              <a:rPr lang="en-US" sz="2200" dirty="0" smtClean="0"/>
              <a:t>write: “Slope of f(x) becomes too small near x = “, x</a:t>
            </a:r>
            <a:r>
              <a:rPr lang="en-US" sz="2200" baseline="-25000" dirty="0" smtClean="0"/>
              <a:t>0</a:t>
            </a:r>
          </a:p>
          <a:p>
            <a:pPr lvl="4">
              <a:buNone/>
            </a:pPr>
            <a:r>
              <a:rPr lang="en-US" sz="2200" dirty="0" smtClean="0"/>
              <a:t>exit</a:t>
            </a:r>
          </a:p>
          <a:p>
            <a:pPr lvl="3">
              <a:buNone/>
            </a:pPr>
            <a:r>
              <a:rPr lang="en-US" sz="2200" dirty="0" err="1" smtClean="0"/>
              <a:t>endif</a:t>
            </a:r>
            <a:endParaRPr lang="en-US" sz="2200" dirty="0" smtClean="0"/>
          </a:p>
          <a:p>
            <a:pPr lvl="3">
              <a:buNone/>
            </a:pPr>
            <a:r>
              <a:rPr lang="en-US" sz="2200" dirty="0" smtClean="0"/>
              <a:t>set x</a:t>
            </a:r>
            <a:r>
              <a:rPr lang="en-US" sz="2200" baseline="-25000" dirty="0" smtClean="0"/>
              <a:t>1</a:t>
            </a:r>
            <a:r>
              <a:rPr lang="en-US" sz="2200" dirty="0" smtClean="0"/>
              <a:t>=x</a:t>
            </a:r>
            <a:r>
              <a:rPr lang="en-US" sz="2200" baseline="-25000" dirty="0" smtClean="0"/>
              <a:t>0</a:t>
            </a:r>
            <a:r>
              <a:rPr lang="en-US" sz="2200" dirty="0" smtClean="0"/>
              <a:t>-f(x</a:t>
            </a:r>
            <a:r>
              <a:rPr lang="en-US" sz="2200" baseline="-25000" dirty="0" smtClean="0"/>
              <a:t>0</a:t>
            </a:r>
            <a:r>
              <a:rPr lang="en-US" sz="2200" dirty="0" smtClean="0"/>
              <a:t>)/f’(x</a:t>
            </a:r>
            <a:r>
              <a:rPr lang="en-US" sz="2200" baseline="-25000" dirty="0" smtClean="0"/>
              <a:t>0</a:t>
            </a:r>
            <a:r>
              <a:rPr lang="en-US" sz="2200" dirty="0" smtClean="0"/>
              <a:t>)</a:t>
            </a:r>
          </a:p>
          <a:p>
            <a:pPr lvl="3">
              <a:buNone/>
            </a:pPr>
            <a:r>
              <a:rPr lang="en-US" sz="2200" dirty="0" smtClean="0"/>
              <a:t>set </a:t>
            </a:r>
            <a:r>
              <a:rPr lang="en-US" sz="2200" dirty="0" err="1" smtClean="0"/>
              <a:t>rel_error</a:t>
            </a:r>
            <a:r>
              <a:rPr lang="en-US" sz="2200" dirty="0" smtClean="0"/>
              <a:t>=|((x</a:t>
            </a:r>
            <a:r>
              <a:rPr lang="en-US" sz="2200" baseline="-25000" dirty="0" smtClean="0"/>
              <a:t>1</a:t>
            </a:r>
            <a:r>
              <a:rPr lang="en-US" sz="2200" dirty="0" smtClean="0"/>
              <a:t>-x</a:t>
            </a:r>
            <a:r>
              <a:rPr lang="en-US" sz="2200" baseline="-25000" dirty="0" smtClean="0"/>
              <a:t>0</a:t>
            </a:r>
            <a:r>
              <a:rPr lang="en-US" sz="2200" dirty="0" smtClean="0"/>
              <a:t>)/x</a:t>
            </a:r>
            <a:r>
              <a:rPr lang="en-US" sz="2200" baseline="-25000" dirty="0" smtClean="0"/>
              <a:t>1</a:t>
            </a:r>
            <a:r>
              <a:rPr lang="en-US" sz="2200" dirty="0" smtClean="0"/>
              <a:t>)|</a:t>
            </a:r>
          </a:p>
          <a:p>
            <a:pPr lvl="3">
              <a:buNone/>
            </a:pPr>
            <a:r>
              <a:rPr lang="en-US" sz="2200" dirty="0" smtClean="0"/>
              <a:t>set x</a:t>
            </a:r>
            <a:r>
              <a:rPr lang="en-US" sz="2200" baseline="-25000" dirty="0" smtClean="0"/>
              <a:t>0</a:t>
            </a:r>
            <a:r>
              <a:rPr lang="en-US" sz="2200" dirty="0" smtClean="0"/>
              <a:t>=x</a:t>
            </a:r>
            <a:r>
              <a:rPr lang="en-US" sz="2200" baseline="-25000" dirty="0" smtClean="0"/>
              <a:t>1</a:t>
            </a:r>
          </a:p>
          <a:p>
            <a:pPr lvl="3">
              <a:buNone/>
            </a:pPr>
            <a:r>
              <a:rPr lang="en-US" sz="2200" dirty="0" smtClean="0"/>
              <a:t>if(</a:t>
            </a:r>
            <a:r>
              <a:rPr lang="en-US" sz="2200" dirty="0" err="1" smtClean="0"/>
              <a:t>rel_error</a:t>
            </a:r>
            <a:r>
              <a:rPr lang="en-US" sz="2200" dirty="0" smtClean="0"/>
              <a:t>&lt;=epsilon) then</a:t>
            </a:r>
          </a:p>
          <a:p>
            <a:pPr lvl="4">
              <a:buNone/>
            </a:pPr>
            <a:r>
              <a:rPr lang="en-US" sz="2200" dirty="0" smtClean="0"/>
              <a:t>write: x</a:t>
            </a:r>
            <a:r>
              <a:rPr lang="en-US" sz="2200" baseline="-25000" dirty="0" smtClean="0"/>
              <a:t>1</a:t>
            </a:r>
            <a:r>
              <a:rPr lang="en-US" sz="2200" dirty="0" smtClean="0"/>
              <a:t>, “as the approximate root”</a:t>
            </a:r>
          </a:p>
          <a:p>
            <a:pPr lvl="4">
              <a:buNone/>
            </a:pPr>
            <a:r>
              <a:rPr lang="en-US" sz="2200" dirty="0" smtClean="0"/>
              <a:t>exit</a:t>
            </a:r>
          </a:p>
          <a:p>
            <a:pPr lvl="3">
              <a:buNone/>
            </a:pPr>
            <a:r>
              <a:rPr lang="en-US" sz="2200" dirty="0" err="1" smtClean="0"/>
              <a:t>endif</a:t>
            </a:r>
            <a:endParaRPr lang="en-US" sz="2200" dirty="0" smtClean="0"/>
          </a:p>
          <a:p>
            <a:pPr lvl="2">
              <a:buNone/>
            </a:pPr>
            <a:r>
              <a:rPr lang="en-US" sz="2300" dirty="0" smtClean="0"/>
              <a:t>end for</a:t>
            </a:r>
          </a:p>
          <a:p>
            <a:pPr lvl="2">
              <a:buNone/>
            </a:pPr>
            <a:r>
              <a:rPr lang="en-US" sz="2300" dirty="0" smtClean="0"/>
              <a:t>write: “Solution does not converge in “,n, “iterations”.</a:t>
            </a:r>
          </a:p>
          <a:p>
            <a:pPr lvl="1">
              <a:buNone/>
            </a:pPr>
            <a:r>
              <a:rPr lang="en-US" sz="2600" dirty="0" smtClean="0"/>
              <a:t>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lstStyle/>
          <a:p>
            <a:r>
              <a:rPr lang="en-US" dirty="0" smtClean="0"/>
              <a:t>Errors</a:t>
            </a:r>
            <a:endParaRPr lang="en-US" dirty="0"/>
          </a:p>
        </p:txBody>
      </p:sp>
      <p:sp>
        <p:nvSpPr>
          <p:cNvPr id="3" name="Content Placeholder 2"/>
          <p:cNvSpPr>
            <a:spLocks noGrp="1"/>
          </p:cNvSpPr>
          <p:nvPr>
            <p:ph idx="1"/>
          </p:nvPr>
        </p:nvSpPr>
        <p:spPr>
          <a:xfrm>
            <a:off x="457200" y="914400"/>
            <a:ext cx="8229600" cy="5791200"/>
          </a:xfrm>
        </p:spPr>
        <p:txBody>
          <a:bodyPr>
            <a:normAutofit fontScale="85000" lnSpcReduction="10000"/>
          </a:bodyPr>
          <a:lstStyle/>
          <a:p>
            <a:pPr algn="just"/>
            <a:r>
              <a:rPr lang="en-US" dirty="0" smtClean="0"/>
              <a:t>Error is difference between exact and approximate values of certain result.</a:t>
            </a:r>
          </a:p>
          <a:p>
            <a:pPr algn="just"/>
            <a:r>
              <a:rPr lang="en-US" dirty="0" smtClean="0"/>
              <a:t>Err=EV-AV</a:t>
            </a:r>
          </a:p>
          <a:p>
            <a:pPr algn="just"/>
            <a:r>
              <a:rPr lang="en-US" dirty="0" smtClean="0"/>
              <a:t>It can be measured in three different ways:</a:t>
            </a:r>
          </a:p>
          <a:p>
            <a:pPr lvl="1" algn="just"/>
            <a:r>
              <a:rPr lang="en-US" dirty="0" smtClean="0"/>
              <a:t>Absolute way</a:t>
            </a:r>
          </a:p>
          <a:p>
            <a:pPr lvl="1" algn="just"/>
            <a:r>
              <a:rPr lang="en-US" dirty="0" smtClean="0"/>
              <a:t>Relative way</a:t>
            </a:r>
          </a:p>
          <a:p>
            <a:pPr lvl="1" algn="just"/>
            <a:r>
              <a:rPr lang="en-US" dirty="0" smtClean="0"/>
              <a:t>Percentage way</a:t>
            </a:r>
          </a:p>
          <a:p>
            <a:pPr algn="just"/>
            <a:r>
              <a:rPr lang="en-US" dirty="0" smtClean="0"/>
              <a:t>Absolute Error: Absolute difference between EV and AV </a:t>
            </a:r>
            <a:r>
              <a:rPr lang="en-US" dirty="0" err="1" smtClean="0"/>
              <a:t>ie</a:t>
            </a:r>
            <a:r>
              <a:rPr lang="en-US" dirty="0" smtClean="0"/>
              <a:t>. </a:t>
            </a:r>
            <a:r>
              <a:rPr lang="en-US" dirty="0" err="1" smtClean="0"/>
              <a:t>ErrAbs</a:t>
            </a:r>
            <a:r>
              <a:rPr lang="en-US" dirty="0" smtClean="0"/>
              <a:t> = |EV-AV|</a:t>
            </a:r>
          </a:p>
          <a:p>
            <a:pPr algn="just"/>
            <a:r>
              <a:rPr lang="en-US" dirty="0" smtClean="0"/>
              <a:t>Relative Error: Ratio of absolute error to exact or approximate value of result </a:t>
            </a:r>
            <a:r>
              <a:rPr lang="en-US" dirty="0" err="1" smtClean="0"/>
              <a:t>ie</a:t>
            </a:r>
            <a:r>
              <a:rPr lang="en-US" dirty="0" smtClean="0"/>
              <a:t>. </a:t>
            </a:r>
            <a:r>
              <a:rPr lang="en-US" dirty="0" err="1" smtClean="0"/>
              <a:t>ErrRel</a:t>
            </a:r>
            <a:r>
              <a:rPr lang="en-US" dirty="0" smtClean="0"/>
              <a:t>=|EV-AV|/EV or |EV-AV|/AV. Mostly AV is used as denominator.</a:t>
            </a:r>
          </a:p>
          <a:p>
            <a:pPr algn="just"/>
            <a:r>
              <a:rPr lang="en-US" dirty="0" smtClean="0"/>
              <a:t>Percentage Error: </a:t>
            </a:r>
            <a:r>
              <a:rPr lang="en-US" dirty="0" err="1" smtClean="0"/>
              <a:t>ErrPer</a:t>
            </a:r>
            <a:r>
              <a:rPr lang="en-US" dirty="0" smtClean="0"/>
              <a:t>=</a:t>
            </a:r>
            <a:r>
              <a:rPr lang="en-US" dirty="0" err="1" smtClean="0"/>
              <a:t>ErrRel</a:t>
            </a:r>
            <a:r>
              <a:rPr lang="en-US" dirty="0" smtClean="0"/>
              <a:t> * 100. Percentage Error reveals better meaningful results.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lstStyle/>
          <a:p>
            <a:pPr>
              <a:buNone/>
            </a:pPr>
            <a:r>
              <a:rPr lang="en-US" dirty="0" smtClean="0"/>
              <a:t>Numerical:</a:t>
            </a:r>
          </a:p>
          <a:p>
            <a:r>
              <a:rPr lang="en-US" dirty="0" smtClean="0"/>
              <a:t>Two numbers are given 15.2 and 0.0893. Find sum of two numbers in exact manner. Find sum </a:t>
            </a:r>
            <a:r>
              <a:rPr lang="en-US" dirty="0" err="1" smtClean="0"/>
              <a:t>upto</a:t>
            </a:r>
            <a:r>
              <a:rPr lang="en-US" dirty="0" smtClean="0"/>
              <a:t> three significant digits. Determine absolute, relative and percentage errors.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Types of errors</a:t>
            </a:r>
            <a:endParaRPr lang="en-US" dirty="0"/>
          </a:p>
        </p:txBody>
      </p:sp>
      <p:sp>
        <p:nvSpPr>
          <p:cNvPr id="3" name="Content Placeholder 2"/>
          <p:cNvSpPr>
            <a:spLocks noGrp="1"/>
          </p:cNvSpPr>
          <p:nvPr>
            <p:ph idx="1"/>
          </p:nvPr>
        </p:nvSpPr>
        <p:spPr>
          <a:xfrm>
            <a:off x="457200" y="1219200"/>
            <a:ext cx="8229600" cy="5334000"/>
          </a:xfrm>
        </p:spPr>
        <p:txBody>
          <a:bodyPr>
            <a:normAutofit fontScale="85000" lnSpcReduction="10000"/>
          </a:bodyPr>
          <a:lstStyle/>
          <a:p>
            <a:r>
              <a:rPr lang="en-US" dirty="0" smtClean="0"/>
              <a:t>Broadly divided into four types:</a:t>
            </a:r>
          </a:p>
          <a:p>
            <a:pPr lvl="1"/>
            <a:r>
              <a:rPr lang="en-US" dirty="0" smtClean="0"/>
              <a:t>Inherent Errors</a:t>
            </a:r>
          </a:p>
          <a:p>
            <a:pPr lvl="1"/>
            <a:r>
              <a:rPr lang="en-US" dirty="0" smtClean="0"/>
              <a:t>Numerical Errors</a:t>
            </a:r>
          </a:p>
          <a:p>
            <a:pPr lvl="1"/>
            <a:r>
              <a:rPr lang="en-US" dirty="0" err="1" smtClean="0"/>
              <a:t>Modelling</a:t>
            </a:r>
            <a:r>
              <a:rPr lang="en-US" dirty="0" smtClean="0"/>
              <a:t> Errors</a:t>
            </a:r>
          </a:p>
          <a:p>
            <a:pPr lvl="1"/>
            <a:r>
              <a:rPr lang="en-US" dirty="0" smtClean="0"/>
              <a:t>Blunders.</a:t>
            </a:r>
          </a:p>
          <a:p>
            <a:pPr algn="just"/>
            <a:r>
              <a:rPr lang="en-US" dirty="0" smtClean="0"/>
              <a:t>Inherent Errors: Errors that are inherent with the data collected and supplied due to problem in instrument or with investigator. Two types of inherent errors:</a:t>
            </a:r>
          </a:p>
          <a:p>
            <a:pPr lvl="1" algn="just"/>
            <a:r>
              <a:rPr lang="en-US" dirty="0" smtClean="0"/>
              <a:t>Data Errors: Empirical errors due to inexactness of instruments and experimental means used. </a:t>
            </a:r>
          </a:p>
          <a:p>
            <a:pPr lvl="1" algn="just"/>
            <a:r>
              <a:rPr lang="en-US" dirty="0" smtClean="0"/>
              <a:t>Conversion Errors: Representation errors due to inherent limitations of computing machinery. For </a:t>
            </a:r>
            <a:r>
              <a:rPr lang="en-US" dirty="0" err="1" smtClean="0"/>
              <a:t>eg</a:t>
            </a:r>
            <a:r>
              <a:rPr lang="en-US" dirty="0" smtClean="0"/>
              <a:t>. 0.1 cannot be represented in memory accurately.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Types of errors contd..</a:t>
            </a:r>
            <a:endParaRPr lang="en-US" dirty="0"/>
          </a:p>
        </p:txBody>
      </p:sp>
      <p:sp>
        <p:nvSpPr>
          <p:cNvPr id="3" name="Content Placeholder 2"/>
          <p:cNvSpPr>
            <a:spLocks noGrp="1"/>
          </p:cNvSpPr>
          <p:nvPr>
            <p:ph idx="1"/>
          </p:nvPr>
        </p:nvSpPr>
        <p:spPr>
          <a:xfrm>
            <a:off x="457200" y="1143000"/>
            <a:ext cx="8229600" cy="5410200"/>
          </a:xfrm>
        </p:spPr>
        <p:txBody>
          <a:bodyPr>
            <a:normAutofit fontScale="85000" lnSpcReduction="10000"/>
          </a:bodyPr>
          <a:lstStyle/>
          <a:p>
            <a:r>
              <a:rPr lang="en-US" dirty="0" smtClean="0"/>
              <a:t>Numerical Errors: Procedural errors that take place during the process of application of numerical methods. Two types of numerical errors:</a:t>
            </a:r>
          </a:p>
          <a:p>
            <a:pPr lvl="1" algn="just"/>
            <a:r>
              <a:rPr lang="en-US" dirty="0" smtClean="0"/>
              <a:t>Round off Errors: When a calculated figure is rounded off to a fixed number of digits, error is introduced. With symmetric rounding off, cumulative effect of such errors become less significant. With asymmetric rounding off, cumulative effect becomes more significant. Round off errors are committed in two ways:</a:t>
            </a:r>
          </a:p>
          <a:p>
            <a:pPr lvl="2" algn="just"/>
            <a:r>
              <a:rPr lang="en-US" dirty="0" smtClean="0"/>
              <a:t>Chopping: Asymmetric rounding off</a:t>
            </a:r>
          </a:p>
          <a:p>
            <a:pPr lvl="2" algn="just"/>
            <a:r>
              <a:rPr lang="en-US" dirty="0" smtClean="0"/>
              <a:t>Symmetric Rounding: </a:t>
            </a:r>
          </a:p>
          <a:p>
            <a:pPr lvl="1"/>
            <a:r>
              <a:rPr lang="en-US" dirty="0" smtClean="0"/>
              <a:t>Truncation Errors: When certain infinite processes are replaced by finite ones, truncation error is introduced.</a:t>
            </a:r>
          </a:p>
          <a:p>
            <a:pPr lvl="2"/>
            <a:r>
              <a:rPr lang="en-US" dirty="0" smtClean="0"/>
              <a:t>For </a:t>
            </a:r>
            <a:r>
              <a:rPr lang="en-US" dirty="0" err="1" smtClean="0"/>
              <a:t>eg</a:t>
            </a:r>
            <a:r>
              <a:rPr lang="en-US" dirty="0" smtClean="0"/>
              <a:t>. e</a:t>
            </a:r>
            <a:r>
              <a:rPr lang="en-US" baseline="30000" dirty="0" smtClean="0"/>
              <a:t>x</a:t>
            </a:r>
            <a:r>
              <a:rPr lang="en-US" dirty="0" smtClean="0"/>
              <a:t>=1+x+x</a:t>
            </a:r>
            <a:r>
              <a:rPr lang="en-US" baseline="30000" dirty="0" smtClean="0"/>
              <a:t>2</a:t>
            </a:r>
            <a:r>
              <a:rPr lang="en-US" dirty="0" smtClean="0"/>
              <a:t>/2!........ Is replaced by e</a:t>
            </a:r>
            <a:r>
              <a:rPr lang="en-US" baseline="30000" dirty="0" smtClean="0"/>
              <a:t>x</a:t>
            </a:r>
            <a:r>
              <a:rPr lang="en-US" dirty="0" smtClean="0"/>
              <a:t>=1+x </a:t>
            </a:r>
            <a:r>
              <a:rPr lang="en-US" dirty="0" err="1" smtClean="0"/>
              <a:t>upto</a:t>
            </a:r>
            <a:r>
              <a:rPr lang="en-US" dirty="0" smtClean="0"/>
              <a:t> 2 terms only.</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Types of errors contd..</a:t>
            </a:r>
            <a:endParaRPr lang="en-US" dirty="0"/>
          </a:p>
        </p:txBody>
      </p:sp>
      <p:sp>
        <p:nvSpPr>
          <p:cNvPr id="3" name="Content Placeholder 2"/>
          <p:cNvSpPr>
            <a:spLocks noGrp="1"/>
          </p:cNvSpPr>
          <p:nvPr>
            <p:ph idx="1"/>
          </p:nvPr>
        </p:nvSpPr>
        <p:spPr>
          <a:xfrm>
            <a:off x="457200" y="1143000"/>
            <a:ext cx="8229600" cy="5257800"/>
          </a:xfrm>
        </p:spPr>
        <p:txBody>
          <a:bodyPr>
            <a:normAutofit lnSpcReduction="10000"/>
          </a:bodyPr>
          <a:lstStyle/>
          <a:p>
            <a:r>
              <a:rPr lang="en-US" dirty="0" smtClean="0"/>
              <a:t>Modeling Error:</a:t>
            </a:r>
          </a:p>
          <a:p>
            <a:pPr lvl="1" algn="just"/>
            <a:r>
              <a:rPr lang="en-US" dirty="0" smtClean="0"/>
              <a:t>Error that creeps in to the output on evaluation due to certain simplifying assumptions in the formulation of mathematical models.</a:t>
            </a:r>
          </a:p>
          <a:p>
            <a:pPr algn="just"/>
            <a:r>
              <a:rPr lang="en-US" dirty="0" smtClean="0"/>
              <a:t>Blunder:</a:t>
            </a:r>
          </a:p>
          <a:p>
            <a:pPr lvl="1" algn="just"/>
            <a:r>
              <a:rPr lang="en-US" dirty="0" smtClean="0"/>
              <a:t>Error that takes place purely due to limitations and Imperfections of human resources. Certain causes:</a:t>
            </a:r>
          </a:p>
          <a:p>
            <a:pPr lvl="2" algn="just"/>
            <a:r>
              <a:rPr lang="en-US" dirty="0" smtClean="0"/>
              <a:t>Inability to understand the problem.</a:t>
            </a:r>
          </a:p>
          <a:p>
            <a:pPr lvl="2" algn="just"/>
            <a:r>
              <a:rPr lang="en-US" dirty="0" smtClean="0"/>
              <a:t>Drawing wrong assumptions.</a:t>
            </a:r>
          </a:p>
          <a:p>
            <a:pPr lvl="2" algn="just"/>
            <a:r>
              <a:rPr lang="en-US" dirty="0" smtClean="0"/>
              <a:t>Selection of wrong algorithm.</a:t>
            </a:r>
          </a:p>
          <a:p>
            <a:pPr lvl="2" algn="just"/>
            <a:r>
              <a:rPr lang="en-US" dirty="0" smtClean="0"/>
              <a:t>Selection of wrong numerical method etc.</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Some basic Concepts</a:t>
            </a:r>
            <a:endParaRPr lang="en-US" dirty="0"/>
          </a:p>
        </p:txBody>
      </p:sp>
      <p:sp>
        <p:nvSpPr>
          <p:cNvPr id="3" name="Content Placeholder 2"/>
          <p:cNvSpPr>
            <a:spLocks noGrp="1"/>
          </p:cNvSpPr>
          <p:nvPr>
            <p:ph idx="1"/>
          </p:nvPr>
        </p:nvSpPr>
        <p:spPr>
          <a:xfrm>
            <a:off x="457200" y="1219200"/>
            <a:ext cx="8229600" cy="5181600"/>
          </a:xfrm>
        </p:spPr>
        <p:txBody>
          <a:bodyPr>
            <a:normAutofit fontScale="92500" lnSpcReduction="20000"/>
          </a:bodyPr>
          <a:lstStyle/>
          <a:p>
            <a:pPr algn="just"/>
            <a:r>
              <a:rPr lang="en-US" dirty="0" smtClean="0"/>
              <a:t>An approximate number is defined as the number that is used as an approximation to an exact number and differs slightly from exact number. For </a:t>
            </a:r>
            <a:r>
              <a:rPr lang="en-US" dirty="0" err="1" smtClean="0"/>
              <a:t>eg</a:t>
            </a:r>
            <a:r>
              <a:rPr lang="en-US" dirty="0" smtClean="0"/>
              <a:t>. ∏.</a:t>
            </a:r>
          </a:p>
          <a:p>
            <a:pPr algn="just"/>
            <a:r>
              <a:rPr lang="en-US" dirty="0" smtClean="0"/>
              <a:t>Significant Digits: Any digit is significant digit except when it is used to fix the decimal point. Best way is to write number in scientific notation. For </a:t>
            </a:r>
            <a:r>
              <a:rPr lang="en-US" dirty="0" err="1" smtClean="0"/>
              <a:t>eg</a:t>
            </a:r>
            <a:r>
              <a:rPr lang="en-US" dirty="0" smtClean="0"/>
              <a:t>. 0.00263 when written in scientific notation .263X10</a:t>
            </a:r>
            <a:r>
              <a:rPr lang="en-US" baseline="30000" dirty="0" smtClean="0"/>
              <a:t>-2 </a:t>
            </a:r>
            <a:r>
              <a:rPr lang="en-US" dirty="0" smtClean="0"/>
              <a:t>There are 3 significant digits.</a:t>
            </a:r>
          </a:p>
          <a:p>
            <a:pPr algn="just"/>
            <a:r>
              <a:rPr lang="en-US" dirty="0" smtClean="0"/>
              <a:t>Complements: Positive numbers are stored as it is in memory. To store negative numbers complements are used.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3160</Words>
  <Application>Microsoft Office PowerPoint</Application>
  <PresentationFormat>On-screen Show (4:3)</PresentationFormat>
  <Paragraphs>284</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Numerical Methods</vt:lpstr>
      <vt:lpstr>Numerical Analysis.</vt:lpstr>
      <vt:lpstr>Numerical Methods vs. Numerical Analysis.</vt:lpstr>
      <vt:lpstr>Errors</vt:lpstr>
      <vt:lpstr>Slide 5</vt:lpstr>
      <vt:lpstr>Types of errors</vt:lpstr>
      <vt:lpstr>Types of errors contd..</vt:lpstr>
      <vt:lpstr>Types of errors contd..</vt:lpstr>
      <vt:lpstr>Some basic Concepts</vt:lpstr>
      <vt:lpstr>Some basic concepts</vt:lpstr>
      <vt:lpstr>Some basic concepts</vt:lpstr>
      <vt:lpstr>Storage of numbers</vt:lpstr>
      <vt:lpstr>Storage of numbers contd..</vt:lpstr>
      <vt:lpstr>Storage of numbers contd..</vt:lpstr>
      <vt:lpstr>Storage of numbers contd..</vt:lpstr>
      <vt:lpstr>Floating Point Arithmetic</vt:lpstr>
      <vt:lpstr>Floating Point Arithmetic</vt:lpstr>
      <vt:lpstr>Floating Point Arithmetic</vt:lpstr>
      <vt:lpstr>Floating Point Arithmetic</vt:lpstr>
      <vt:lpstr>Floating Point Arithmetic</vt:lpstr>
      <vt:lpstr>Precautions that can be taken</vt:lpstr>
      <vt:lpstr>Error Propagation</vt:lpstr>
      <vt:lpstr>Error Propagation</vt:lpstr>
      <vt:lpstr>Non-Linear Equations</vt:lpstr>
      <vt:lpstr>Non-Linear Equations</vt:lpstr>
      <vt:lpstr>Non-Linear Equations</vt:lpstr>
      <vt:lpstr>Non-Linear Equations</vt:lpstr>
      <vt:lpstr>Bisection Method</vt:lpstr>
      <vt:lpstr>Bisection Method</vt:lpstr>
      <vt:lpstr>False Position Method</vt:lpstr>
      <vt:lpstr>False Position Method</vt:lpstr>
      <vt:lpstr>Newton-Raphson Method </vt:lpstr>
      <vt:lpstr>Newton-Raphson Method</vt:lpstr>
      <vt:lpstr>Slide 34</vt:lpstr>
    </vt:vector>
  </TitlesOfParts>
  <Company>pu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dc:title>
  <dc:creator> dcsa</dc:creator>
  <cp:lastModifiedBy>rohini sharma</cp:lastModifiedBy>
  <cp:revision>197</cp:revision>
  <dcterms:created xsi:type="dcterms:W3CDTF">2012-01-09T19:17:19Z</dcterms:created>
  <dcterms:modified xsi:type="dcterms:W3CDTF">2016-01-18T09:32:30Z</dcterms:modified>
</cp:coreProperties>
</file>