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8" r:id="rId5"/>
    <p:sldId id="269" r:id="rId6"/>
    <p:sldId id="270" r:id="rId7"/>
    <p:sldId id="259" r:id="rId8"/>
    <p:sldId id="267" r:id="rId9"/>
    <p:sldId id="260" r:id="rId10"/>
    <p:sldId id="271" r:id="rId11"/>
    <p:sldId id="272" r:id="rId12"/>
    <p:sldId id="273" r:id="rId13"/>
    <p:sldId id="274" r:id="rId14"/>
    <p:sldId id="27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0E4105A-B384-4E55-ADD0-D7D11FF80357}" type="datetimeFigureOut">
              <a:rPr lang="en-US" smtClean="0"/>
              <a:pPr/>
              <a:t>2/15/2016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4073BE2-101C-46EE-8D55-D305162C095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E4105A-B384-4E55-ADD0-D7D11FF80357}" type="datetimeFigureOut">
              <a:rPr lang="en-US" smtClean="0"/>
              <a:pPr/>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73BE2-101C-46EE-8D55-D305162C09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E4105A-B384-4E55-ADD0-D7D11FF80357}" type="datetimeFigureOut">
              <a:rPr lang="en-US" smtClean="0"/>
              <a:pPr/>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73BE2-101C-46EE-8D55-D305162C09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0E4105A-B384-4E55-ADD0-D7D11FF80357}" type="datetimeFigureOut">
              <a:rPr lang="en-US" smtClean="0"/>
              <a:pPr/>
              <a:t>2/15/2016</a:t>
            </a:fld>
            <a:endParaRPr lang="en-US"/>
          </a:p>
        </p:txBody>
      </p:sp>
      <p:sp>
        <p:nvSpPr>
          <p:cNvPr id="9" name="Slide Number Placeholder 8"/>
          <p:cNvSpPr>
            <a:spLocks noGrp="1"/>
          </p:cNvSpPr>
          <p:nvPr>
            <p:ph type="sldNum" sz="quarter" idx="15"/>
          </p:nvPr>
        </p:nvSpPr>
        <p:spPr/>
        <p:txBody>
          <a:bodyPr rtlCol="0"/>
          <a:lstStyle/>
          <a:p>
            <a:fld id="{B4073BE2-101C-46EE-8D55-D305162C095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0E4105A-B384-4E55-ADD0-D7D11FF80357}" type="datetimeFigureOut">
              <a:rPr lang="en-US" smtClean="0"/>
              <a:pPr/>
              <a:t>2/15/2016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4073BE2-101C-46EE-8D55-D305162C095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0E4105A-B384-4E55-ADD0-D7D11FF80357}" type="datetimeFigureOut">
              <a:rPr lang="en-US" smtClean="0"/>
              <a:pPr/>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73BE2-101C-46EE-8D55-D305162C095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0E4105A-B384-4E55-ADD0-D7D11FF80357}" type="datetimeFigureOut">
              <a:rPr lang="en-US" smtClean="0"/>
              <a:pPr/>
              <a:t>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73BE2-101C-46EE-8D55-D305162C095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0E4105A-B384-4E55-ADD0-D7D11FF80357}" type="datetimeFigureOut">
              <a:rPr lang="en-US" smtClean="0"/>
              <a:pPr/>
              <a:t>2/15/2016</a:t>
            </a:fld>
            <a:endParaRPr lang="en-US"/>
          </a:p>
        </p:txBody>
      </p:sp>
      <p:sp>
        <p:nvSpPr>
          <p:cNvPr id="7" name="Slide Number Placeholder 6"/>
          <p:cNvSpPr>
            <a:spLocks noGrp="1"/>
          </p:cNvSpPr>
          <p:nvPr>
            <p:ph type="sldNum" sz="quarter" idx="11"/>
          </p:nvPr>
        </p:nvSpPr>
        <p:spPr/>
        <p:txBody>
          <a:bodyPr rtlCol="0"/>
          <a:lstStyle/>
          <a:p>
            <a:fld id="{B4073BE2-101C-46EE-8D55-D305162C095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4105A-B384-4E55-ADD0-D7D11FF80357}" type="datetimeFigureOut">
              <a:rPr lang="en-US" smtClean="0"/>
              <a:pPr/>
              <a:t>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73BE2-101C-46EE-8D55-D305162C09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0E4105A-B384-4E55-ADD0-D7D11FF80357}" type="datetimeFigureOut">
              <a:rPr lang="en-US" smtClean="0"/>
              <a:pPr/>
              <a:t>2/15/2016</a:t>
            </a:fld>
            <a:endParaRPr lang="en-US"/>
          </a:p>
        </p:txBody>
      </p:sp>
      <p:sp>
        <p:nvSpPr>
          <p:cNvPr id="22" name="Slide Number Placeholder 21"/>
          <p:cNvSpPr>
            <a:spLocks noGrp="1"/>
          </p:cNvSpPr>
          <p:nvPr>
            <p:ph type="sldNum" sz="quarter" idx="15"/>
          </p:nvPr>
        </p:nvSpPr>
        <p:spPr/>
        <p:txBody>
          <a:bodyPr rtlCol="0"/>
          <a:lstStyle/>
          <a:p>
            <a:fld id="{B4073BE2-101C-46EE-8D55-D305162C095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0E4105A-B384-4E55-ADD0-D7D11FF80357}" type="datetimeFigureOut">
              <a:rPr lang="en-US" smtClean="0"/>
              <a:pPr/>
              <a:t>2/15/2016</a:t>
            </a:fld>
            <a:endParaRPr lang="en-US"/>
          </a:p>
        </p:txBody>
      </p:sp>
      <p:sp>
        <p:nvSpPr>
          <p:cNvPr id="18" name="Slide Number Placeholder 17"/>
          <p:cNvSpPr>
            <a:spLocks noGrp="1"/>
          </p:cNvSpPr>
          <p:nvPr>
            <p:ph type="sldNum" sz="quarter" idx="11"/>
          </p:nvPr>
        </p:nvSpPr>
        <p:spPr/>
        <p:txBody>
          <a:bodyPr rtlCol="0"/>
          <a:lstStyle/>
          <a:p>
            <a:fld id="{B4073BE2-101C-46EE-8D55-D305162C095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0E4105A-B384-4E55-ADD0-D7D11FF80357}" type="datetimeFigureOut">
              <a:rPr lang="en-US" smtClean="0"/>
              <a:pPr/>
              <a:t>2/15/2016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4073BE2-101C-46EE-8D55-D305162C09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inetdaemon.com/tutorials/internet/ip/index.shtml" TargetMode="External"/><Relationship Id="rId7" Type="http://schemas.openxmlformats.org/officeDocument/2006/relationships/image" Target="../media/image2.png"/><Relationship Id="rId2" Type="http://schemas.openxmlformats.org/officeDocument/2006/relationships/hyperlink" Target="http://www.inetdaemon.com/tutorials/internet/icmp/index.shtml" TargetMode="External"/><Relationship Id="rId1" Type="http://schemas.openxmlformats.org/officeDocument/2006/relationships/slideLayout" Target="../slideLayouts/slideLayout2.xml"/><Relationship Id="rId6" Type="http://schemas.openxmlformats.org/officeDocument/2006/relationships/hyperlink" Target="http://www.inetdaemon.com/tutorials/networking/lan/index.shtml" TargetMode="External"/><Relationship Id="rId5" Type="http://schemas.openxmlformats.org/officeDocument/2006/relationships/hyperlink" Target="http://www.inetdaemon.com/tutorials/internet/ip/addresses/index.shtml" TargetMode="External"/><Relationship Id="rId4" Type="http://schemas.openxmlformats.org/officeDocument/2006/relationships/hyperlink" Target="http://www.inetdaemon.com/tutorials/internet/ip/datagram_structure.s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inetdaemon.com/tutorials/internet/icmp/echo.shtml" TargetMode="External"/><Relationship Id="rId7" Type="http://schemas.openxmlformats.org/officeDocument/2006/relationships/hyperlink" Target="http://www.inetdaemon.com/tutorials/internet/ip/addresses/index.shtml" TargetMode="External"/><Relationship Id="rId2" Type="http://schemas.openxmlformats.org/officeDocument/2006/relationships/hyperlink" Target="http://www.inetdaemon.com/tutorials/internet/icmp/index.shtml" TargetMode="External"/><Relationship Id="rId1" Type="http://schemas.openxmlformats.org/officeDocument/2006/relationships/slideLayout" Target="../slideLayouts/slideLayout2.xml"/><Relationship Id="rId6" Type="http://schemas.openxmlformats.org/officeDocument/2006/relationships/hyperlink" Target="http://www.inetdaemon.com/tutorials/internet/icmp/echo_reply.shtml" TargetMode="External"/><Relationship Id="rId5" Type="http://schemas.openxmlformats.org/officeDocument/2006/relationships/hyperlink" Target="http://www.inetdaemon.com/tutorials/internet/ip/datagram_structure.shtml" TargetMode="External"/><Relationship Id="rId4" Type="http://schemas.openxmlformats.org/officeDocument/2006/relationships/hyperlink" Target="http://www.inetdaemon.com/tutorials/internet/ip/index.s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1752600" y="2438400"/>
            <a:ext cx="6858000" cy="990600"/>
          </a:xfrm>
        </p:spPr>
        <p:txBody>
          <a:bodyPr/>
          <a:lstStyle/>
          <a:p>
            <a:r>
              <a:rPr lang="en-US" sz="3600" dirty="0" smtClean="0"/>
              <a:t>Network Trouble Shooting</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                          Ipconfig</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Ipconfig (sometimes written as IPCONFIG) is a command line tool used to control the network connections on Windows NT/2000/XP machines. </a:t>
            </a:r>
          </a:p>
          <a:p>
            <a:r>
              <a:rPr lang="en-US" dirty="0" smtClean="0"/>
              <a:t>There are three main commands: "all", "release", and "renew". </a:t>
            </a:r>
          </a:p>
          <a:p>
            <a:r>
              <a:rPr lang="en-US" dirty="0" smtClean="0"/>
              <a:t>Ipconfig displays all current TCP/IP network configuration values and refreshes Dynamic Host Configuration Protocol (DHCP) and Domain Name System (DNS) settings.</a:t>
            </a:r>
          </a:p>
          <a:p>
            <a:r>
              <a:rPr lang="en-US" dirty="0" smtClean="0"/>
              <a:t> Used without parameters, </a:t>
            </a:r>
            <a:r>
              <a:rPr lang="en-US" dirty="0" err="1" smtClean="0"/>
              <a:t>ipconfig</a:t>
            </a:r>
            <a:r>
              <a:rPr lang="en-US" dirty="0" smtClean="0"/>
              <a:t> displays the IP address, subnet mask, and default gateway for all adapters.</a:t>
            </a:r>
          </a:p>
          <a:p>
            <a:pPr>
              <a:buNone/>
            </a:pPr>
            <a:endParaRPr lang="en-US" dirty="0" smtClean="0"/>
          </a:p>
          <a:p>
            <a:r>
              <a:rPr lang="en-US" dirty="0" smtClean="0"/>
              <a:t> IPCONFIG /all         Display full configuration information.</a:t>
            </a:r>
          </a:p>
          <a:p>
            <a:endParaRPr lang="en-US" dirty="0" smtClean="0"/>
          </a:p>
          <a:p>
            <a:r>
              <a:rPr lang="en-US" dirty="0" smtClean="0"/>
              <a:t>  IPCONFIG /release [adapter]</a:t>
            </a:r>
          </a:p>
          <a:p>
            <a:pPr>
              <a:buNone/>
            </a:pPr>
            <a:r>
              <a:rPr lang="en-US" dirty="0" smtClean="0"/>
              <a:t>                       Release the IP address for the specified adapter.</a:t>
            </a:r>
          </a:p>
          <a:p>
            <a:endParaRPr lang="en-US" dirty="0" smtClean="0"/>
          </a:p>
          <a:p>
            <a:r>
              <a:rPr lang="en-US" dirty="0" smtClean="0"/>
              <a:t>  IPCONFIG /renew [adapter]</a:t>
            </a:r>
          </a:p>
          <a:p>
            <a:pPr>
              <a:buNone/>
            </a:pPr>
            <a:r>
              <a:rPr lang="en-US" dirty="0" smtClean="0"/>
              <a:t>                        Renew the IP address for the specified adapter.</a:t>
            </a:r>
            <a:endParaRPr lang="en-US" dirty="0"/>
          </a:p>
        </p:txBody>
      </p:sp>
    </p:spTree>
    <p:extLst>
      <p:ext uri="{BB962C8B-B14F-4D97-AF65-F5344CB8AC3E}">
        <p14:creationId xmlns="" xmlns:p14="http://schemas.microsoft.com/office/powerpoint/2010/main" val="4210099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                         Netstat</a:t>
            </a:r>
            <a:endParaRPr lang="en-US" dirty="0"/>
          </a:p>
        </p:txBody>
      </p:sp>
      <p:sp>
        <p:nvSpPr>
          <p:cNvPr id="3" name="Content Placeholder 2"/>
          <p:cNvSpPr>
            <a:spLocks noGrp="1"/>
          </p:cNvSpPr>
          <p:nvPr>
            <p:ph sz="quarter" idx="1"/>
          </p:nvPr>
        </p:nvSpPr>
        <p:spPr>
          <a:xfrm>
            <a:off x="457200" y="1066800"/>
            <a:ext cx="7467600" cy="5407152"/>
          </a:xfrm>
        </p:spPr>
        <p:txBody>
          <a:bodyPr>
            <a:normAutofit lnSpcReduction="10000"/>
          </a:bodyPr>
          <a:lstStyle/>
          <a:p>
            <a:r>
              <a:rPr lang="en-US" dirty="0" smtClean="0"/>
              <a:t>In computing, netstat (network statistics) is a command-line tool that displays network connections (both incoming and outgoing), routing tables, and a number of network interface and network protocol statistics.</a:t>
            </a:r>
          </a:p>
          <a:p>
            <a:r>
              <a:rPr lang="en-US" dirty="0" smtClean="0"/>
              <a:t>It is used for finding problems in the network and to determine the amount of traffic on the network as a performance measurement.</a:t>
            </a:r>
          </a:p>
          <a:p>
            <a:r>
              <a:rPr lang="en-US" dirty="0" smtClean="0"/>
              <a:t>It is available on Unix-like operating systems including OS X, Linux, Solaris,  Windows XP, Windows Vista, Windows 7 and Windows 8.</a:t>
            </a:r>
          </a:p>
          <a:p>
            <a:r>
              <a:rPr lang="en-US" dirty="0" smtClean="0"/>
              <a:t>Netstat provides information and statistics about protocols in use and current TCP/IP network connections.</a:t>
            </a:r>
          </a:p>
          <a:p>
            <a:endParaRPr lang="en-US" dirty="0"/>
          </a:p>
        </p:txBody>
      </p:sp>
    </p:spTree>
    <p:extLst>
      <p:ext uri="{BB962C8B-B14F-4D97-AF65-F5344CB8AC3E}">
        <p14:creationId xmlns="" xmlns:p14="http://schemas.microsoft.com/office/powerpoint/2010/main" val="3315429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          Parameters of netstat</a:t>
            </a:r>
            <a:endParaRPr lang="en-US" dirty="0"/>
          </a:p>
        </p:txBody>
      </p:sp>
      <p:sp>
        <p:nvSpPr>
          <p:cNvPr id="3" name="Content Placeholder 2"/>
          <p:cNvSpPr>
            <a:spLocks noGrp="1"/>
          </p:cNvSpPr>
          <p:nvPr>
            <p:ph sz="quarter" idx="1"/>
          </p:nvPr>
        </p:nvSpPr>
        <p:spPr/>
        <p:txBody>
          <a:bodyPr>
            <a:normAutofit/>
          </a:bodyPr>
          <a:lstStyle/>
          <a:p>
            <a:r>
              <a:rPr lang="en-US" dirty="0" smtClean="0"/>
              <a:t>-a 	Displays all active connections and the TCP and UDP ports on which the computer is listening.</a:t>
            </a:r>
          </a:p>
          <a:p>
            <a:r>
              <a:rPr lang="en-US" dirty="0" smtClean="0"/>
              <a:t>-b (Windows) 	Displays the binary (executable) program's name involved in creating each connection or listening port. </a:t>
            </a:r>
          </a:p>
          <a:p>
            <a:r>
              <a:rPr lang="en-US" dirty="0" smtClean="0"/>
              <a:t> -b (OS ) 	Causes -</a:t>
            </a:r>
            <a:r>
              <a:rPr lang="en-US" dirty="0" err="1" smtClean="0"/>
              <a:t>i</a:t>
            </a:r>
            <a:r>
              <a:rPr lang="en-US" dirty="0" smtClean="0"/>
              <a:t> to report the total number of bytes of traffic.</a:t>
            </a:r>
          </a:p>
          <a:p>
            <a:r>
              <a:rPr lang="en-US" dirty="0" smtClean="0"/>
              <a:t>-e 	Displays Ethernet statistics, such as the number of bytes and packets sent and received. </a:t>
            </a:r>
          </a:p>
          <a:p>
            <a:endParaRPr lang="en-US" dirty="0"/>
          </a:p>
        </p:txBody>
      </p:sp>
    </p:spTree>
    <p:extLst>
      <p:ext uri="{BB962C8B-B14F-4D97-AF65-F5344CB8AC3E}">
        <p14:creationId xmlns="" xmlns:p14="http://schemas.microsoft.com/office/powerpoint/2010/main" val="4111390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Nslookup</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name "nslookup" means "name server lookup".</a:t>
            </a:r>
          </a:p>
          <a:p>
            <a:r>
              <a:rPr lang="en-US" dirty="0" smtClean="0"/>
              <a:t>definition:  nslookup is a network utility program used to obtain information about Internet servers.</a:t>
            </a:r>
          </a:p>
          <a:p>
            <a:r>
              <a:rPr lang="en-US" dirty="0" smtClean="0"/>
              <a:t>nslookup is a network administration command-line tool available for many computer operating systems for querying the Domain Name</a:t>
            </a:r>
          </a:p>
          <a:p>
            <a:endParaRPr lang="en-US" dirty="0" smtClean="0"/>
          </a:p>
          <a:p>
            <a:r>
              <a:rPr lang="en-US" dirty="0" smtClean="0"/>
              <a:t> C:\&gt; nslookup</a:t>
            </a:r>
          </a:p>
          <a:p>
            <a:pPr>
              <a:buNone/>
            </a:pPr>
            <a:r>
              <a:rPr lang="en-US" dirty="0" smtClean="0"/>
              <a:t>     Default Server: resolver1.opendns.com</a:t>
            </a:r>
          </a:p>
          <a:p>
            <a:pPr>
              <a:buNone/>
            </a:pPr>
            <a:r>
              <a:rPr lang="en-US" dirty="0" smtClean="0"/>
              <a:t>    Address: 208.67.222.222</a:t>
            </a:r>
          </a:p>
          <a:p>
            <a:endParaRPr lang="en-US" dirty="0"/>
          </a:p>
        </p:txBody>
      </p:sp>
    </p:spTree>
    <p:extLst>
      <p:ext uri="{BB962C8B-B14F-4D97-AF65-F5344CB8AC3E}">
        <p14:creationId xmlns="" xmlns:p14="http://schemas.microsoft.com/office/powerpoint/2010/main" val="1115534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 of nslookup</a:t>
            </a:r>
            <a:endParaRPr lang="en-US" dirty="0"/>
          </a:p>
        </p:txBody>
      </p:sp>
      <p:pic>
        <p:nvPicPr>
          <p:cNvPr id="2050" name="Picture 2"/>
          <p:cNvPicPr>
            <a:picLocks noGrp="1" noChangeAspect="1" noChangeArrowheads="1"/>
          </p:cNvPicPr>
          <p:nvPr>
            <p:ph sz="quarter" idx="1"/>
          </p:nvPr>
        </p:nvPicPr>
        <p:blipFill>
          <a:blip r:embed="rId2"/>
          <a:srcRect l="4267" t="40180" r="63486" b="36332"/>
          <a:stretch>
            <a:fillRect/>
          </a:stretch>
        </p:blipFill>
        <p:spPr bwMode="auto">
          <a:xfrm>
            <a:off x="838200" y="1981200"/>
            <a:ext cx="7162800" cy="4038600"/>
          </a:xfrm>
          <a:prstGeom prst="rect">
            <a:avLst/>
          </a:prstGeom>
          <a:noFill/>
          <a:ln w="9525">
            <a:noFill/>
            <a:miter lim="800000"/>
            <a:headEnd/>
            <a:tailEnd/>
          </a:ln>
          <a:effectLst/>
        </p:spPr>
      </p:pic>
    </p:spTree>
    <p:extLst>
      <p:ext uri="{BB962C8B-B14F-4D97-AF65-F5344CB8AC3E}">
        <p14:creationId xmlns="" xmlns:p14="http://schemas.microsoft.com/office/powerpoint/2010/main" val="1620734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sz="quarter" idx="1"/>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buNone/>
            </a:pPr>
            <a:r>
              <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rPr>
              <a:t>    </a:t>
            </a:r>
          </a:p>
          <a:p>
            <a:pPr>
              <a:buNone/>
            </a:pPr>
            <a:r>
              <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rPr>
              <a:t>         </a:t>
            </a:r>
          </a:p>
          <a:p>
            <a:pPr>
              <a:buNone/>
            </a:pPr>
            <a:r>
              <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rPr>
              <a:t>           THANK YOU</a:t>
            </a:r>
          </a:p>
          <a:p>
            <a:pPr>
              <a:buNone/>
            </a:pPr>
            <a:r>
              <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rPr>
              <a:t>              </a:t>
            </a:r>
          </a:p>
          <a:p>
            <a:pPr>
              <a:buNone/>
            </a:pPr>
            <a:r>
              <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rPr>
              <a:t>                 </a:t>
            </a:r>
          </a:p>
          <a:p>
            <a:pPr>
              <a:buNone/>
            </a:pPr>
            <a:r>
              <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rPr>
              <a:t>                      </a:t>
            </a:r>
          </a:p>
          <a:p>
            <a:pPr>
              <a:buNone/>
            </a:pPr>
            <a:endPar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endParaRPr>
          </a:p>
          <a:p>
            <a:pPr>
              <a:buNone/>
            </a:pPr>
            <a:endPar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endParaRPr>
          </a:p>
          <a:p>
            <a:pPr>
              <a:buNone/>
            </a:pPr>
            <a:endPar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endParaRPr>
          </a:p>
          <a:p>
            <a:pPr>
              <a:buNone/>
            </a:pPr>
            <a:r>
              <a:rPr lang="en-US" sz="1600" b="1"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rPr>
              <a:t>                                                                                 QUERIES  </a:t>
            </a:r>
            <a:r>
              <a:rPr lang="en-US" sz="16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rPr>
              <a:t>WILL BE NEGLECTED</a:t>
            </a:r>
          </a:p>
          <a:p>
            <a:pPr>
              <a:buNone/>
            </a:pPr>
            <a:endPar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endParaRPr>
          </a:p>
          <a:p>
            <a:pPr>
              <a:buNone/>
            </a:pPr>
            <a:endPar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endParaRPr>
          </a:p>
          <a:p>
            <a:pPr>
              <a:buNone/>
            </a:pPr>
            <a:endParaRPr lang="en-US" sz="4000" b="1" dirty="0" smtClean="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endParaRPr>
          </a:p>
          <a:p>
            <a:pPr>
              <a:buNone/>
            </a:pPr>
            <a:endParaRPr lang="en-US" sz="4000" dirty="0">
              <a:solidFill>
                <a:schemeClr val="accent3">
                  <a:lumMod val="60000"/>
                  <a:lumOff val="4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Trouble    Shooting</a:t>
            </a:r>
            <a:endParaRPr lang="en-US" dirty="0"/>
          </a:p>
        </p:txBody>
      </p:sp>
      <p:sp>
        <p:nvSpPr>
          <p:cNvPr id="3" name="Content Placeholder 2"/>
          <p:cNvSpPr>
            <a:spLocks noGrp="1"/>
          </p:cNvSpPr>
          <p:nvPr>
            <p:ph sz="quarter" idx="1"/>
          </p:nvPr>
        </p:nvSpPr>
        <p:spPr/>
        <p:txBody>
          <a:bodyPr>
            <a:normAutofit/>
          </a:bodyPr>
          <a:lstStyle/>
          <a:p>
            <a:r>
              <a:rPr lang="en-US" dirty="0" smtClean="0"/>
              <a:t>Trouble shooting is a form of problem solving, often applied to repair failed products or processes. </a:t>
            </a:r>
          </a:p>
          <a:p>
            <a:r>
              <a:rPr lang="en-US" dirty="0" smtClean="0"/>
              <a:t>It is a logical, systematic search for the source of a problem so that it can be solved, and so the product or process can be made operational again. </a:t>
            </a:r>
          </a:p>
          <a:p>
            <a:r>
              <a:rPr lang="en-US" dirty="0" smtClean="0"/>
              <a:t>Troubleshooting is used in many fields such as engineering, system administration, electronics, automotive repair, and diagnostic medicine. </a:t>
            </a:r>
          </a:p>
          <a:p>
            <a:r>
              <a:rPr lang="en-US" dirty="0" smtClean="0"/>
              <a:t>Troubleshooting requires identification of the malfunction(s) or symptoms within a system. </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TROUBLE SHOOTING    </a:t>
            </a:r>
            <a:br>
              <a:rPr lang="en-US" dirty="0" smtClean="0"/>
            </a:br>
            <a:r>
              <a:rPr lang="en-US" dirty="0" smtClean="0"/>
              <a:t>           USING : PING                                             </a:t>
            </a:r>
            <a:endParaRPr lang="en-US" dirty="0"/>
          </a:p>
        </p:txBody>
      </p:sp>
      <p:sp>
        <p:nvSpPr>
          <p:cNvPr id="3" name="Content Placeholder 2"/>
          <p:cNvSpPr>
            <a:spLocks noGrp="1"/>
          </p:cNvSpPr>
          <p:nvPr>
            <p:ph sz="quarter" idx="1"/>
          </p:nvPr>
        </p:nvSpPr>
        <p:spPr/>
        <p:txBody>
          <a:bodyPr/>
          <a:lstStyle/>
          <a:p>
            <a:r>
              <a:rPr lang="en-US" dirty="0" smtClean="0"/>
              <a:t>Ping is a basic Internet program that allows a user to verify that a particular IP address exists. </a:t>
            </a:r>
          </a:p>
          <a:p>
            <a:r>
              <a:rPr lang="en-US" dirty="0" smtClean="0"/>
              <a:t>Ping is used diagnostically to ensure that a host computer the user is trying to reach is actually operating. </a:t>
            </a:r>
          </a:p>
          <a:p>
            <a:r>
              <a:rPr lang="en-US" dirty="0" smtClean="0"/>
              <a:t>Ping works by sending an Internet Control Message Protocol (ICMP) Echo Request to a specified interface on the network and waiting for a reply. </a:t>
            </a:r>
          </a:p>
          <a:p>
            <a:r>
              <a:rPr lang="en-US" dirty="0" smtClean="0"/>
              <a:t>Ping can be used for troubleshooting to test connectivity and determine response time can accept requests.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            Working of ping</a:t>
            </a:r>
            <a:endParaRPr lang="en-US" dirty="0"/>
          </a:p>
        </p:txBody>
      </p:sp>
      <p:sp>
        <p:nvSpPr>
          <p:cNvPr id="5" name="Content Placeholder 4"/>
          <p:cNvSpPr>
            <a:spLocks noGrp="1"/>
          </p:cNvSpPr>
          <p:nvPr>
            <p:ph sz="quarter" idx="1"/>
          </p:nvPr>
        </p:nvSpPr>
        <p:spPr>
          <a:xfrm>
            <a:off x="457200" y="990600"/>
            <a:ext cx="7467600" cy="5483352"/>
          </a:xfrm>
        </p:spPr>
        <p:txBody>
          <a:bodyPr>
            <a:normAutofit fontScale="77500" lnSpcReduction="20000"/>
          </a:bodyPr>
          <a:lstStyle/>
          <a:p>
            <a:r>
              <a:rPr lang="en-US" dirty="0" smtClean="0"/>
              <a:t>The source host generates an </a:t>
            </a:r>
            <a:r>
              <a:rPr lang="en-US" dirty="0" smtClean="0">
                <a:hlinkClick r:id="rId2"/>
              </a:rPr>
              <a:t>ICMP</a:t>
            </a:r>
            <a:r>
              <a:rPr lang="en-US" dirty="0" smtClean="0"/>
              <a:t> protocol data unit. </a:t>
            </a:r>
          </a:p>
          <a:p>
            <a:r>
              <a:rPr lang="en-US" dirty="0" smtClean="0"/>
              <a:t>The </a:t>
            </a:r>
            <a:r>
              <a:rPr lang="en-US" dirty="0" smtClean="0">
                <a:hlinkClick r:id="rId2"/>
              </a:rPr>
              <a:t>ICMP</a:t>
            </a:r>
            <a:r>
              <a:rPr lang="en-US" dirty="0" smtClean="0"/>
              <a:t> PDU is encapsulated in an </a:t>
            </a:r>
            <a:r>
              <a:rPr lang="en-US" dirty="0" smtClean="0">
                <a:hlinkClick r:id="rId3"/>
              </a:rPr>
              <a:t>IP</a:t>
            </a:r>
            <a:r>
              <a:rPr lang="en-US" dirty="0" smtClean="0"/>
              <a:t> </a:t>
            </a:r>
            <a:r>
              <a:rPr lang="en-US" dirty="0" smtClean="0">
                <a:hlinkClick r:id="rId4"/>
              </a:rPr>
              <a:t>datagram</a:t>
            </a:r>
            <a:r>
              <a:rPr lang="en-US" dirty="0" smtClean="0"/>
              <a:t>, with the </a:t>
            </a:r>
            <a:r>
              <a:rPr lang="en-US" i="1" dirty="0" smtClean="0"/>
              <a:t>source</a:t>
            </a:r>
            <a:r>
              <a:rPr lang="en-US" dirty="0" smtClean="0"/>
              <a:t> and </a:t>
            </a:r>
            <a:r>
              <a:rPr lang="en-US" i="1" dirty="0" smtClean="0"/>
              <a:t>destination</a:t>
            </a:r>
            <a:r>
              <a:rPr lang="en-US" dirty="0" smtClean="0"/>
              <a:t> </a:t>
            </a:r>
            <a:r>
              <a:rPr lang="en-US" dirty="0" smtClean="0">
                <a:hlinkClick r:id="rId3"/>
              </a:rPr>
              <a:t>IP</a:t>
            </a:r>
            <a:r>
              <a:rPr lang="en-US" dirty="0" smtClean="0"/>
              <a:t> </a:t>
            </a:r>
            <a:r>
              <a:rPr lang="en-US" dirty="0" smtClean="0">
                <a:hlinkClick r:id="rId5"/>
              </a:rPr>
              <a:t>addresses</a:t>
            </a:r>
            <a:r>
              <a:rPr lang="en-US" dirty="0" smtClean="0"/>
              <a:t> in the </a:t>
            </a:r>
            <a:r>
              <a:rPr lang="en-US" dirty="0" smtClean="0">
                <a:hlinkClick r:id="rId3"/>
              </a:rPr>
              <a:t>IP</a:t>
            </a:r>
            <a:r>
              <a:rPr lang="en-US" dirty="0" smtClean="0">
                <a:hlinkClick r:id="rId4"/>
              </a:rPr>
              <a:t> header</a:t>
            </a:r>
            <a:r>
              <a:rPr lang="en-US" dirty="0" smtClean="0"/>
              <a:t>. </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The source host notes the local time on it's clock as it transmits the </a:t>
            </a:r>
            <a:r>
              <a:rPr lang="en-US" dirty="0" smtClean="0">
                <a:hlinkClick r:id="rId3"/>
              </a:rPr>
              <a:t>IP</a:t>
            </a:r>
            <a:r>
              <a:rPr lang="en-US" dirty="0" smtClean="0"/>
              <a:t> </a:t>
            </a:r>
            <a:r>
              <a:rPr lang="en-US" dirty="0" smtClean="0">
                <a:hlinkClick r:id="rId4"/>
              </a:rPr>
              <a:t>datagram</a:t>
            </a:r>
            <a:r>
              <a:rPr lang="en-US" dirty="0" smtClean="0"/>
              <a:t> towards the destination. Each host that receives the </a:t>
            </a:r>
            <a:r>
              <a:rPr lang="en-US" dirty="0" smtClean="0">
                <a:hlinkClick r:id="rId3"/>
              </a:rPr>
              <a:t>IP</a:t>
            </a:r>
            <a:r>
              <a:rPr lang="en-US" dirty="0" smtClean="0"/>
              <a:t> </a:t>
            </a:r>
            <a:r>
              <a:rPr lang="en-US" dirty="0" smtClean="0">
                <a:hlinkClick r:id="rId4"/>
              </a:rPr>
              <a:t>datagram</a:t>
            </a:r>
            <a:r>
              <a:rPr lang="en-US" dirty="0" smtClean="0"/>
              <a:t> checks the destination address to see if it matches their own </a:t>
            </a:r>
            <a:r>
              <a:rPr lang="en-US" dirty="0" smtClean="0">
                <a:hlinkClick r:id="rId5"/>
              </a:rPr>
              <a:t>address</a:t>
            </a:r>
            <a:r>
              <a:rPr lang="en-US" dirty="0" smtClean="0"/>
              <a:t> or is the </a:t>
            </a:r>
            <a:r>
              <a:rPr lang="en-US" i="1" dirty="0" smtClean="0"/>
              <a:t>all hosts address</a:t>
            </a:r>
            <a:r>
              <a:rPr lang="en-US" dirty="0" smtClean="0"/>
              <a:t> (all 1's in the host field of the </a:t>
            </a:r>
            <a:r>
              <a:rPr lang="en-US" dirty="0" smtClean="0">
                <a:hlinkClick r:id="rId3"/>
              </a:rPr>
              <a:t>IP</a:t>
            </a:r>
            <a:r>
              <a:rPr lang="en-US" dirty="0" smtClean="0"/>
              <a:t> </a:t>
            </a:r>
            <a:r>
              <a:rPr lang="en-US" dirty="0" smtClean="0">
                <a:hlinkClick r:id="rId5"/>
              </a:rPr>
              <a:t>address</a:t>
            </a:r>
            <a:r>
              <a:rPr lang="en-US" dirty="0" smtClean="0"/>
              <a:t>). </a:t>
            </a:r>
          </a:p>
          <a:p>
            <a:r>
              <a:rPr lang="en-US" dirty="0" smtClean="0"/>
              <a:t>If the destination </a:t>
            </a:r>
            <a:r>
              <a:rPr lang="en-US" dirty="0" smtClean="0">
                <a:hlinkClick r:id="rId3"/>
              </a:rPr>
              <a:t>IP</a:t>
            </a:r>
            <a:r>
              <a:rPr lang="en-US" dirty="0" smtClean="0"/>
              <a:t> </a:t>
            </a:r>
            <a:r>
              <a:rPr lang="en-US" dirty="0" smtClean="0">
                <a:hlinkClick r:id="rId5"/>
              </a:rPr>
              <a:t>address</a:t>
            </a:r>
            <a:r>
              <a:rPr lang="en-US" dirty="0" smtClean="0"/>
              <a:t> in the </a:t>
            </a:r>
            <a:r>
              <a:rPr lang="en-US" dirty="0" smtClean="0">
                <a:hlinkClick r:id="rId3"/>
              </a:rPr>
              <a:t>IP</a:t>
            </a:r>
            <a:r>
              <a:rPr lang="en-US" dirty="0" smtClean="0"/>
              <a:t> </a:t>
            </a:r>
            <a:r>
              <a:rPr lang="en-US" dirty="0" smtClean="0">
                <a:hlinkClick r:id="rId4"/>
              </a:rPr>
              <a:t>datagram</a:t>
            </a:r>
            <a:r>
              <a:rPr lang="en-US" dirty="0" smtClean="0"/>
              <a:t> does not match the local host's address, the </a:t>
            </a:r>
            <a:r>
              <a:rPr lang="en-US" dirty="0" smtClean="0">
                <a:hlinkClick r:id="rId3"/>
              </a:rPr>
              <a:t>IP</a:t>
            </a:r>
            <a:r>
              <a:rPr lang="en-US" dirty="0" smtClean="0"/>
              <a:t> </a:t>
            </a:r>
            <a:r>
              <a:rPr lang="en-US" dirty="0" smtClean="0">
                <a:hlinkClick r:id="rId4"/>
              </a:rPr>
              <a:t>datagram</a:t>
            </a:r>
            <a:r>
              <a:rPr lang="en-US" dirty="0" smtClean="0"/>
              <a:t> is forwarded to the </a:t>
            </a:r>
            <a:r>
              <a:rPr lang="en-US" dirty="0" smtClean="0">
                <a:hlinkClick r:id="rId6"/>
              </a:rPr>
              <a:t>network</a:t>
            </a:r>
            <a:r>
              <a:rPr lang="en-US" dirty="0" smtClean="0"/>
              <a:t> where the </a:t>
            </a:r>
            <a:r>
              <a:rPr lang="en-US" dirty="0" smtClean="0">
                <a:hlinkClick r:id="rId3"/>
              </a:rPr>
              <a:t>IP</a:t>
            </a:r>
            <a:r>
              <a:rPr lang="en-US" dirty="0" smtClean="0"/>
              <a:t> </a:t>
            </a:r>
            <a:r>
              <a:rPr lang="en-US" dirty="0" smtClean="0">
                <a:hlinkClick r:id="rId5"/>
              </a:rPr>
              <a:t>address</a:t>
            </a:r>
            <a:r>
              <a:rPr lang="en-US" dirty="0" smtClean="0"/>
              <a:t> resides.</a:t>
            </a:r>
          </a:p>
          <a:p>
            <a:r>
              <a:rPr lang="en-US" dirty="0" smtClean="0"/>
              <a:t> The destination host receives the </a:t>
            </a:r>
            <a:r>
              <a:rPr lang="en-US" dirty="0" smtClean="0">
                <a:hlinkClick r:id="rId3"/>
              </a:rPr>
              <a:t>IP</a:t>
            </a:r>
            <a:r>
              <a:rPr lang="en-US" dirty="0" smtClean="0"/>
              <a:t> </a:t>
            </a:r>
            <a:r>
              <a:rPr lang="en-US" dirty="0" smtClean="0">
                <a:hlinkClick r:id="rId4"/>
              </a:rPr>
              <a:t>datagram</a:t>
            </a:r>
            <a:r>
              <a:rPr lang="en-US" dirty="0" smtClean="0"/>
              <a:t>, finds a match between itself and the destination address in the </a:t>
            </a:r>
            <a:r>
              <a:rPr lang="en-US" dirty="0" smtClean="0">
                <a:hlinkClick r:id="rId3"/>
              </a:rPr>
              <a:t>IP</a:t>
            </a:r>
            <a:r>
              <a:rPr lang="en-US" dirty="0" smtClean="0"/>
              <a:t> </a:t>
            </a:r>
            <a:r>
              <a:rPr lang="en-US" dirty="0" smtClean="0">
                <a:hlinkClick r:id="rId4"/>
              </a:rPr>
              <a:t>datagram</a:t>
            </a:r>
            <a:r>
              <a:rPr lang="en-US" dirty="0" smtClean="0"/>
              <a:t>. </a:t>
            </a:r>
          </a:p>
          <a:p>
            <a:endParaRPr lang="en-US" dirty="0" smtClean="0"/>
          </a:p>
          <a:p>
            <a:endParaRPr lang="en-US" dirty="0" smtClean="0"/>
          </a:p>
          <a:p>
            <a:endParaRPr lang="en-US" dirty="0" smtClean="0"/>
          </a:p>
          <a:p>
            <a:endParaRPr lang="en-US" dirty="0"/>
          </a:p>
        </p:txBody>
      </p:sp>
      <p:pic>
        <p:nvPicPr>
          <p:cNvPr id="6" name="Picture 2"/>
          <p:cNvPicPr>
            <a:picLocks noChangeAspect="1" noChangeArrowheads="1"/>
          </p:cNvPicPr>
          <p:nvPr/>
        </p:nvPicPr>
        <p:blipFill>
          <a:blip r:embed="rId7"/>
          <a:srcRect l="1922" t="68795" r="68762" b="9316"/>
          <a:stretch>
            <a:fillRect/>
          </a:stretch>
        </p:blipFill>
        <p:spPr bwMode="auto">
          <a:xfrm>
            <a:off x="685800" y="1828800"/>
            <a:ext cx="48006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endParaRPr lang="en-US" dirty="0"/>
          </a:p>
        </p:txBody>
      </p:sp>
      <p:sp>
        <p:nvSpPr>
          <p:cNvPr id="5" name="Content Placeholder 4"/>
          <p:cNvSpPr>
            <a:spLocks noGrp="1"/>
          </p:cNvSpPr>
          <p:nvPr>
            <p:ph sz="quarter" idx="1"/>
          </p:nvPr>
        </p:nvSpPr>
        <p:spPr>
          <a:xfrm>
            <a:off x="457200" y="381000"/>
            <a:ext cx="7467600" cy="6092952"/>
          </a:xfrm>
        </p:spPr>
        <p:txBody>
          <a:bodyPr>
            <a:normAutofit/>
          </a:bodyPr>
          <a:lstStyle/>
          <a:p>
            <a:r>
              <a:rPr lang="en-US" dirty="0" smtClean="0"/>
              <a:t>The destination host notes the </a:t>
            </a:r>
            <a:r>
              <a:rPr lang="en-US" dirty="0" smtClean="0">
                <a:hlinkClick r:id="rId2"/>
              </a:rPr>
              <a:t>ICMP</a:t>
            </a:r>
            <a:r>
              <a:rPr lang="en-US" dirty="0" smtClean="0"/>
              <a:t> </a:t>
            </a:r>
            <a:r>
              <a:rPr lang="en-US" dirty="0" smtClean="0">
                <a:hlinkClick r:id="rId3"/>
              </a:rPr>
              <a:t>ECHO</a:t>
            </a:r>
            <a:r>
              <a:rPr lang="en-US" dirty="0" smtClean="0"/>
              <a:t> information in the </a:t>
            </a:r>
            <a:r>
              <a:rPr lang="en-US" dirty="0" smtClean="0">
                <a:hlinkClick r:id="rId4"/>
              </a:rPr>
              <a:t>IP</a:t>
            </a:r>
            <a:r>
              <a:rPr lang="en-US" dirty="0" smtClean="0"/>
              <a:t> </a:t>
            </a:r>
            <a:r>
              <a:rPr lang="en-US" dirty="0" smtClean="0">
                <a:hlinkClick r:id="rId5"/>
              </a:rPr>
              <a:t>datagram</a:t>
            </a:r>
            <a:r>
              <a:rPr lang="en-US" dirty="0" smtClean="0"/>
              <a:t>, performs any necessary work then destroys the original </a:t>
            </a:r>
            <a:r>
              <a:rPr lang="en-US" dirty="0" smtClean="0">
                <a:hlinkClick r:id="rId4"/>
              </a:rPr>
              <a:t>IP</a:t>
            </a:r>
            <a:r>
              <a:rPr lang="en-US" dirty="0" smtClean="0"/>
              <a:t>/</a:t>
            </a:r>
            <a:r>
              <a:rPr lang="en-US" dirty="0" smtClean="0">
                <a:hlinkClick r:id="rId2"/>
              </a:rPr>
              <a:t>ICMP</a:t>
            </a:r>
            <a:r>
              <a:rPr lang="en-US" dirty="0" smtClean="0"/>
              <a:t> </a:t>
            </a:r>
            <a:r>
              <a:rPr lang="en-US" dirty="0" smtClean="0">
                <a:hlinkClick r:id="rId3"/>
              </a:rPr>
              <a:t>ECHO</a:t>
            </a:r>
            <a:r>
              <a:rPr lang="en-US" dirty="0" smtClean="0"/>
              <a:t> </a:t>
            </a:r>
            <a:r>
              <a:rPr lang="en-US" dirty="0" smtClean="0">
                <a:hlinkClick r:id="rId5"/>
              </a:rPr>
              <a:t>datagram</a:t>
            </a:r>
            <a:r>
              <a:rPr lang="en-US" dirty="0" smtClean="0"/>
              <a:t>. </a:t>
            </a:r>
          </a:p>
          <a:p>
            <a:r>
              <a:rPr lang="en-US" dirty="0" smtClean="0"/>
              <a:t>The destination host creates an </a:t>
            </a:r>
            <a:r>
              <a:rPr lang="en-US" dirty="0" smtClean="0">
                <a:hlinkClick r:id="rId2"/>
              </a:rPr>
              <a:t>ICMP</a:t>
            </a:r>
            <a:r>
              <a:rPr lang="en-US" dirty="0" smtClean="0"/>
              <a:t> </a:t>
            </a:r>
            <a:r>
              <a:rPr lang="en-US" dirty="0" smtClean="0">
                <a:hlinkClick r:id="rId6"/>
              </a:rPr>
              <a:t>ECHO REPLY</a:t>
            </a:r>
            <a:r>
              <a:rPr lang="en-US" dirty="0" smtClean="0"/>
              <a:t>, encapsulates it in an </a:t>
            </a:r>
            <a:r>
              <a:rPr lang="en-US" dirty="0" smtClean="0">
                <a:hlinkClick r:id="rId4"/>
              </a:rPr>
              <a:t>IP</a:t>
            </a:r>
            <a:r>
              <a:rPr lang="en-US" dirty="0" smtClean="0"/>
              <a:t> </a:t>
            </a:r>
            <a:r>
              <a:rPr lang="en-US" dirty="0" smtClean="0">
                <a:hlinkClick r:id="rId5"/>
              </a:rPr>
              <a:t>datagram</a:t>
            </a:r>
            <a:r>
              <a:rPr lang="en-US" dirty="0" smtClean="0"/>
              <a:t> placing it's own </a:t>
            </a:r>
            <a:r>
              <a:rPr lang="en-US" dirty="0" smtClean="0">
                <a:hlinkClick r:id="rId4"/>
              </a:rPr>
              <a:t>IP</a:t>
            </a:r>
            <a:r>
              <a:rPr lang="en-US" dirty="0" smtClean="0"/>
              <a:t> </a:t>
            </a:r>
            <a:r>
              <a:rPr lang="en-US" dirty="0" smtClean="0">
                <a:hlinkClick r:id="rId7"/>
              </a:rPr>
              <a:t>address</a:t>
            </a:r>
            <a:r>
              <a:rPr lang="en-US" dirty="0" smtClean="0"/>
              <a:t> in the source </a:t>
            </a:r>
            <a:r>
              <a:rPr lang="en-US" dirty="0" smtClean="0">
                <a:hlinkClick r:id="rId4"/>
              </a:rPr>
              <a:t>IP</a:t>
            </a:r>
            <a:r>
              <a:rPr lang="en-US" dirty="0" smtClean="0"/>
              <a:t> </a:t>
            </a:r>
            <a:r>
              <a:rPr lang="en-US" dirty="0" smtClean="0">
                <a:hlinkClick r:id="rId7"/>
              </a:rPr>
              <a:t>address</a:t>
            </a:r>
            <a:r>
              <a:rPr lang="en-US" dirty="0" smtClean="0"/>
              <a:t> field, and the original sender's </a:t>
            </a:r>
            <a:r>
              <a:rPr lang="en-US" dirty="0" smtClean="0">
                <a:hlinkClick r:id="rId4"/>
              </a:rPr>
              <a:t>IP</a:t>
            </a:r>
            <a:r>
              <a:rPr lang="en-US" dirty="0" smtClean="0"/>
              <a:t> </a:t>
            </a:r>
            <a:r>
              <a:rPr lang="en-US" dirty="0" smtClean="0">
                <a:hlinkClick r:id="rId7"/>
              </a:rPr>
              <a:t>address</a:t>
            </a:r>
            <a:r>
              <a:rPr lang="en-US" dirty="0" smtClean="0"/>
              <a:t> in the destination field of the </a:t>
            </a:r>
            <a:r>
              <a:rPr lang="en-US" dirty="0" smtClean="0">
                <a:hlinkClick r:id="rId4"/>
              </a:rPr>
              <a:t>IP</a:t>
            </a:r>
            <a:r>
              <a:rPr lang="en-US" dirty="0" smtClean="0"/>
              <a:t> </a:t>
            </a:r>
            <a:r>
              <a:rPr lang="en-US" dirty="0" smtClean="0">
                <a:hlinkClick r:id="rId5"/>
              </a:rPr>
              <a:t>datagram</a:t>
            </a:r>
            <a:r>
              <a:rPr lang="en-US" dirty="0" smtClean="0"/>
              <a:t>. </a:t>
            </a:r>
          </a:p>
          <a:p>
            <a:r>
              <a:rPr lang="en-US" dirty="0" smtClean="0"/>
              <a:t>The new </a:t>
            </a:r>
            <a:r>
              <a:rPr lang="en-US" dirty="0" smtClean="0">
                <a:hlinkClick r:id="rId4"/>
              </a:rPr>
              <a:t>IP</a:t>
            </a:r>
            <a:r>
              <a:rPr lang="en-US" dirty="0" smtClean="0"/>
              <a:t> </a:t>
            </a:r>
            <a:r>
              <a:rPr lang="en-US" dirty="0" smtClean="0">
                <a:hlinkClick r:id="rId5"/>
              </a:rPr>
              <a:t>datagram</a:t>
            </a:r>
            <a:r>
              <a:rPr lang="en-US" dirty="0" smtClean="0"/>
              <a:t> is routed back to the originator of the PING. </a:t>
            </a:r>
          </a:p>
          <a:p>
            <a:r>
              <a:rPr lang="en-US" dirty="0" smtClean="0"/>
              <a:t>The host receives it, notes the time on the clock and finally prints PING output information, including the elapsed time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ping command</a:t>
            </a:r>
            <a:endParaRPr lang="en-US" dirty="0"/>
          </a:p>
        </p:txBody>
      </p:sp>
      <p:pic>
        <p:nvPicPr>
          <p:cNvPr id="4" name="Picture 2"/>
          <p:cNvPicPr>
            <a:picLocks noGrp="1" noChangeAspect="1" noChangeArrowheads="1"/>
          </p:cNvPicPr>
          <p:nvPr>
            <p:ph sz="quarter" idx="1"/>
          </p:nvPr>
        </p:nvPicPr>
        <p:blipFill>
          <a:blip r:embed="rId2"/>
          <a:srcRect l="4240" t="24053"/>
          <a:stretch>
            <a:fillRect/>
          </a:stretch>
        </p:blipFill>
        <p:spPr bwMode="auto">
          <a:xfrm>
            <a:off x="685800" y="1752600"/>
            <a:ext cx="6858000" cy="34085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Traceroute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 computing, traceroute is a computer network diagnostic tool for displaying the route (path) and measuring transit delays of packets across an Internet Protocol.</a:t>
            </a:r>
          </a:p>
          <a:p>
            <a:r>
              <a:rPr lang="en-US" dirty="0" smtClean="0"/>
              <a:t>The history of the route is recorded as the round-trip times of the packets received from each successive host (remote node) in the route (path); the sum of the mean times in each hop indicates the total time spent to establish the connection (IP) network.</a:t>
            </a:r>
          </a:p>
          <a:p>
            <a:r>
              <a:rPr lang="en-US" dirty="0" smtClean="0"/>
              <a:t>Traceroute proceeds unless all (three) sent packets are lost more than twice, then the connection is lost and the route cannot be evaluated. Ping, on the other hand, only computes the final round-trip times from the destination point.</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Working of trace route</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When you execute a traceroute command (</a:t>
            </a:r>
            <a:r>
              <a:rPr lang="en-US" dirty="0" err="1" smtClean="0"/>
              <a:t>ie</a:t>
            </a:r>
            <a:r>
              <a:rPr lang="en-US" dirty="0" smtClean="0"/>
              <a:t> traceroute </a:t>
            </a:r>
            <a:r>
              <a:rPr lang="en-US" dirty="0" smtClean="0">
                <a:hlinkClick r:id="rId2"/>
              </a:rPr>
              <a:t>www.yahoo.com</a:t>
            </a:r>
            <a:r>
              <a:rPr lang="en-US" dirty="0" smtClean="0"/>
              <a:t>), your machine sends out 3 UDP packets with a TTL (Time-to-Live) of 1.  When those packets reach the next hop router, it will decrease the TTL to 0 and thus reject the packet.   TTL equal 0 during transit (Code 0) back to your machine - with a source address of itself, therefore you now know the address of the first router in the path.</a:t>
            </a:r>
            <a:br>
              <a:rPr lang="en-US" dirty="0" smtClean="0"/>
            </a:br>
            <a:endParaRPr lang="en-US" dirty="0" smtClean="0"/>
          </a:p>
          <a:p>
            <a:r>
              <a:rPr lang="en-US" dirty="0" smtClean="0"/>
              <a:t>Next your machine will send 3 UDP packets with a TTL of 2, thus the first router that you already know passes the packets on to the next router after reducing the TTL by 1 to 1.  The next router decreases the TTL to 0, thus rejecting the packet</a:t>
            </a:r>
          </a:p>
          <a:p>
            <a:r>
              <a:rPr lang="en-US" dirty="0" smtClean="0"/>
              <a:t>  If during the session, you receive * * *, this could mean that that router in the path does not return ICMP messages, it returns messages with a TTL too small to reach your machine or a router with buggy </a:t>
            </a:r>
            <a:r>
              <a:rPr lang="en-US" dirty="0" err="1" smtClean="0"/>
              <a:t>softwareyou</a:t>
            </a:r>
            <a:r>
              <a:rPr lang="en-US" dirty="0" smtClean="0"/>
              <a:t> now know the first 2 routers in the path.</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6" name="Picture 2"/>
          <p:cNvPicPr>
            <a:picLocks noGrp="1" noChangeAspect="1" noChangeArrowheads="1"/>
          </p:cNvPicPr>
          <p:nvPr>
            <p:ph sz="quarter" idx="1"/>
          </p:nvPr>
        </p:nvPicPr>
        <p:blipFill>
          <a:blip r:embed="rId2"/>
          <a:srcRect l="4267" t="38347" r="47564" b="15570"/>
          <a:stretch>
            <a:fillRect/>
          </a:stretch>
        </p:blipFill>
        <p:spPr>
          <a:xfrm>
            <a:off x="838200" y="1828800"/>
            <a:ext cx="6781800" cy="4038600"/>
          </a:xfrm>
        </p:spPr>
      </p:pic>
      <p:sp>
        <p:nvSpPr>
          <p:cNvPr id="11" name="TextBox 10"/>
          <p:cNvSpPr txBox="1"/>
          <p:nvPr/>
        </p:nvSpPr>
        <p:spPr>
          <a:xfrm>
            <a:off x="2743200" y="381000"/>
            <a:ext cx="3352800" cy="1077218"/>
          </a:xfrm>
          <a:prstGeom prst="rect">
            <a:avLst/>
          </a:prstGeom>
          <a:noFill/>
        </p:spPr>
        <p:txBody>
          <a:bodyPr wrap="square" rtlCol="0">
            <a:spAutoFit/>
          </a:bodyPr>
          <a:lstStyle/>
          <a:p>
            <a:r>
              <a:rPr lang="en-US" sz="3200" dirty="0" smtClean="0"/>
              <a:t>                                  TRACEROUTE</a:t>
            </a:r>
            <a:endParaRPr lang="en-US"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262</TotalTime>
  <Words>762</Words>
  <Application>Microsoft Office PowerPoint</Application>
  <PresentationFormat>On-screen Show (4:3)</PresentationFormat>
  <Paragraphs>85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    </vt:lpstr>
      <vt:lpstr>              Trouble    Shooting</vt:lpstr>
      <vt:lpstr>NETWORK TROUBLE SHOOTING                USING : PING                                             </vt:lpstr>
      <vt:lpstr>            Working of ping</vt:lpstr>
      <vt:lpstr>Slide 5</vt:lpstr>
      <vt:lpstr>            ping command</vt:lpstr>
      <vt:lpstr>                 Traceroute</vt:lpstr>
      <vt:lpstr>     Working of trace route</vt:lpstr>
      <vt:lpstr>      </vt:lpstr>
      <vt:lpstr>                          Ipconfig</vt:lpstr>
      <vt:lpstr>                         Netstat</vt:lpstr>
      <vt:lpstr>          Parameters of netstat</vt:lpstr>
      <vt:lpstr>                  Nslookup</vt:lpstr>
      <vt:lpstr>      Example of nslookup</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students</dc:creator>
  <cp:lastModifiedBy>User</cp:lastModifiedBy>
  <cp:revision>29</cp:revision>
  <dcterms:created xsi:type="dcterms:W3CDTF">2014-04-01T13:47:56Z</dcterms:created>
  <dcterms:modified xsi:type="dcterms:W3CDTF">2016-02-15T16:51:43Z</dcterms:modified>
</cp:coreProperties>
</file>