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3DC72-4ECA-47B3-8771-46BEEB7D1BCE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2129F-0875-4A21-99BC-DEFA55604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0A7E3-8C56-4E6A-B126-7A64E992CCDE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8A112-A0A0-4C57-9451-8BBEC9C240CA}" type="slidenum">
              <a:rPr lang="en-US"/>
              <a:pPr/>
              <a:t>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</p:spPr>
        <p:txBody>
          <a:bodyPr/>
          <a:lstStyle/>
          <a:p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AC98E-EBF6-47A9-A968-9EBDDA50305B}" type="slidenum">
              <a:rPr lang="en-US"/>
              <a:pPr/>
              <a:t>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370B4-8E84-438B-A14B-A1871BCFCCA1}" type="slidenum">
              <a:rPr lang="en-US"/>
              <a:pPr/>
              <a:t>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674DD3-2514-4823-8492-F9E6D7518EDA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41A561B-DE78-4FC8-9E76-CF2FB9F11C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FINAL ACCOUNTS OF PARTNERSHIP FIRMS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Forms of Business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913C-1AB2-47C9-8CD0-2671E4D39B09}" type="slidenum">
              <a:rPr lang="en-US"/>
              <a:pPr/>
              <a:t>2</a:t>
            </a:fld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525963"/>
          </a:xfrm>
        </p:spPr>
        <p:txBody>
          <a:bodyPr>
            <a:noAutofit/>
          </a:bodyPr>
          <a:lstStyle/>
          <a:p>
            <a:r>
              <a:rPr lang="en-US" sz="3600" dirty="0"/>
              <a:t>Three major forms in the United States</a:t>
            </a:r>
          </a:p>
          <a:p>
            <a:pPr lvl="1"/>
            <a:r>
              <a:rPr lang="en-US" sz="3600" dirty="0"/>
              <a:t>Sole proprietorship</a:t>
            </a:r>
          </a:p>
          <a:p>
            <a:pPr lvl="1"/>
            <a:r>
              <a:rPr lang="en-US" sz="3600" dirty="0"/>
              <a:t>Partnership</a:t>
            </a:r>
          </a:p>
          <a:p>
            <a:pPr lvl="2"/>
            <a:r>
              <a:rPr lang="en-US" sz="3200" dirty="0"/>
              <a:t>General</a:t>
            </a:r>
          </a:p>
          <a:p>
            <a:pPr lvl="2"/>
            <a:r>
              <a:rPr lang="en-US" sz="3200" dirty="0"/>
              <a:t>Limited</a:t>
            </a:r>
          </a:p>
          <a:p>
            <a:pPr lvl="1"/>
            <a:r>
              <a:rPr lang="en-US" sz="3600" dirty="0"/>
              <a:t>Corporation</a:t>
            </a:r>
          </a:p>
          <a:p>
            <a:pPr lvl="2"/>
            <a:r>
              <a:rPr lang="en-US" sz="3200" dirty="0"/>
              <a:t>S-Corp</a:t>
            </a:r>
          </a:p>
          <a:p>
            <a:pPr lvl="2"/>
            <a:r>
              <a:rPr lang="en-US" sz="3200" dirty="0"/>
              <a:t>Limited liability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5" tIns="45718" rIns="91435" bIns="45718" anchor="t"/>
          <a:lstStyle/>
          <a:p>
            <a:pPr defTabSz="809625"/>
            <a:r>
              <a:rPr lang="en-US"/>
              <a:t>Sole Proprietorship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F399C-55D3-4EA8-923B-B8C4729D277B}" type="slidenum">
              <a:rPr lang="en-US"/>
              <a:pPr/>
              <a:t>3</a:t>
            </a:fld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3805238" cy="4525963"/>
          </a:xfrm>
        </p:spPr>
        <p:txBody>
          <a:bodyPr lIns="91435" tIns="45718" rIns="91435" bIns="45718"/>
          <a:lstStyle/>
          <a:p>
            <a:pPr marL="225425" indent="-225425" defTabSz="809625"/>
            <a:r>
              <a:rPr lang="en-US"/>
              <a:t>Advantages</a:t>
            </a:r>
          </a:p>
          <a:p>
            <a:pPr marL="568325" lvl="1" indent="-223838" defTabSz="809625"/>
            <a:r>
              <a:rPr lang="en-US"/>
              <a:t>Easiest to start</a:t>
            </a:r>
          </a:p>
          <a:p>
            <a:pPr marL="568325" lvl="1" indent="-223838" defTabSz="809625"/>
            <a:r>
              <a:rPr lang="en-US"/>
              <a:t>Least regulated</a:t>
            </a:r>
          </a:p>
          <a:p>
            <a:pPr marL="568325" lvl="1" indent="-223838" defTabSz="809625"/>
            <a:r>
              <a:rPr lang="en-US"/>
              <a:t>Single owner keeps all of the profits</a:t>
            </a:r>
          </a:p>
          <a:p>
            <a:pPr marL="568325" lvl="1" indent="-223838" defTabSz="809625"/>
            <a:r>
              <a:rPr lang="en-US"/>
              <a:t>Taxed once as personal income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883025" cy="4525963"/>
          </a:xfrm>
        </p:spPr>
        <p:txBody>
          <a:bodyPr lIns="91435" tIns="45718" rIns="91435" bIns="45718"/>
          <a:lstStyle/>
          <a:p>
            <a:pPr marL="225425" indent="-225425" defTabSz="809625"/>
            <a:r>
              <a:rPr lang="en-US"/>
              <a:t>Disadvantages</a:t>
            </a:r>
          </a:p>
          <a:p>
            <a:pPr marL="568325" lvl="1" indent="-223838" defTabSz="809625"/>
            <a:r>
              <a:rPr lang="en-US"/>
              <a:t>Limited to life of owner</a:t>
            </a:r>
          </a:p>
          <a:p>
            <a:pPr marL="568325" lvl="1" indent="-223838" defTabSz="809625"/>
            <a:r>
              <a:rPr lang="en-US"/>
              <a:t>Equity capital limited to owner’s personal wealth</a:t>
            </a:r>
          </a:p>
          <a:p>
            <a:pPr marL="568325" lvl="1" indent="-223838" defTabSz="809625"/>
            <a:r>
              <a:rPr lang="en-US"/>
              <a:t>Unlimited liability</a:t>
            </a:r>
          </a:p>
          <a:p>
            <a:pPr marL="568325" lvl="1" indent="-223838" defTabSz="809625"/>
            <a:r>
              <a:rPr lang="en-US"/>
              <a:t>Difficult to sell ownership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bldLvl="2" autoUpdateAnimBg="0"/>
      <p:bldP spid="91140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5" tIns="45718" rIns="91435" bIns="45718" anchor="t"/>
          <a:lstStyle/>
          <a:p>
            <a:pPr defTabSz="809625"/>
            <a:r>
              <a:rPr lang="en-US"/>
              <a:t>Partnership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C6A0-7F10-40AD-A092-94E4C371F6A2}" type="slidenum">
              <a:rPr lang="en-US"/>
              <a:pPr/>
              <a:t>4</a:t>
            </a:fld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3805238" cy="4495800"/>
          </a:xfrm>
        </p:spPr>
        <p:txBody>
          <a:bodyPr lIns="91435" tIns="45718" rIns="91435" bIns="45718"/>
          <a:lstStyle/>
          <a:p>
            <a:pPr marL="225425" indent="-225425" defTabSz="809625"/>
            <a:r>
              <a:rPr lang="en-US"/>
              <a:t>Advantages</a:t>
            </a:r>
          </a:p>
          <a:p>
            <a:pPr marL="568325" lvl="1" indent="-223838" defTabSz="809625"/>
            <a:r>
              <a:rPr lang="en-US"/>
              <a:t>Two or more owners</a:t>
            </a:r>
          </a:p>
          <a:p>
            <a:pPr marL="568325" lvl="1" indent="-223838" defTabSz="809625"/>
            <a:r>
              <a:rPr lang="en-US"/>
              <a:t>More capital available</a:t>
            </a:r>
          </a:p>
          <a:p>
            <a:pPr marL="568325" lvl="1" indent="-223838" defTabSz="809625"/>
            <a:r>
              <a:rPr lang="en-US"/>
              <a:t>Relatively easy to start</a:t>
            </a:r>
          </a:p>
          <a:p>
            <a:pPr marL="568325" lvl="1" indent="-223838" defTabSz="809625"/>
            <a:r>
              <a:rPr lang="en-US"/>
              <a:t>Income taxed once as personal income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883025" cy="4495800"/>
          </a:xfrm>
        </p:spPr>
        <p:txBody>
          <a:bodyPr lIns="91435" tIns="45718" rIns="91435" bIns="45718"/>
          <a:lstStyle/>
          <a:p>
            <a:pPr marL="225425" indent="-225425" defTabSz="809625"/>
            <a:r>
              <a:rPr lang="en-US"/>
              <a:t>Disadvantages</a:t>
            </a:r>
          </a:p>
          <a:p>
            <a:pPr marL="568325" lvl="1" indent="-223838" defTabSz="809625"/>
            <a:r>
              <a:rPr lang="en-US"/>
              <a:t>Unlimited liability</a:t>
            </a:r>
          </a:p>
          <a:p>
            <a:pPr marL="912813" lvl="2" indent="-225425" defTabSz="809625"/>
            <a:r>
              <a:rPr lang="en-US"/>
              <a:t>General partnership</a:t>
            </a:r>
          </a:p>
          <a:p>
            <a:pPr marL="912813" lvl="2" indent="-225425" defTabSz="809625"/>
            <a:r>
              <a:rPr lang="en-US"/>
              <a:t>Limited partnership</a:t>
            </a:r>
          </a:p>
          <a:p>
            <a:pPr marL="568325" lvl="1" indent="-223838" defTabSz="809625"/>
            <a:r>
              <a:rPr lang="en-US"/>
              <a:t>Partnership dissolves when one partner dies or wishes to sell</a:t>
            </a:r>
          </a:p>
          <a:p>
            <a:pPr marL="568325" lvl="1" indent="-223838" defTabSz="809625"/>
            <a:r>
              <a:rPr lang="en-US"/>
              <a:t>Difficult to transfer ownership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  <p:bldP spid="93188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5" tIns="45718" rIns="91435" bIns="45718" anchor="t"/>
          <a:lstStyle/>
          <a:p>
            <a:pPr defTabSz="809625"/>
            <a:r>
              <a:rPr lang="en-US"/>
              <a:t>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A09B-DE33-4640-9AD6-F8F38495F3BB}" type="slidenum">
              <a:rPr lang="en-US"/>
              <a:pPr/>
              <a:t>5</a:t>
            </a:fld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3805238" cy="4525963"/>
          </a:xfrm>
        </p:spPr>
        <p:txBody>
          <a:bodyPr lIns="91435" tIns="45718" rIns="91435" bIns="45718"/>
          <a:lstStyle/>
          <a:p>
            <a:pPr marL="225425" indent="-225425" defTabSz="809625">
              <a:lnSpc>
                <a:spcPct val="90000"/>
              </a:lnSpc>
            </a:pPr>
            <a:r>
              <a:rPr lang="en-US"/>
              <a:t>Advantages</a:t>
            </a:r>
          </a:p>
          <a:p>
            <a:pPr marL="568325" lvl="1" indent="-223838" defTabSz="809625">
              <a:lnSpc>
                <a:spcPct val="90000"/>
              </a:lnSpc>
            </a:pPr>
            <a:r>
              <a:rPr lang="en-US"/>
              <a:t>Limited liability</a:t>
            </a:r>
          </a:p>
          <a:p>
            <a:pPr marL="568325" lvl="1" indent="-223838" defTabSz="809625">
              <a:lnSpc>
                <a:spcPct val="90000"/>
              </a:lnSpc>
            </a:pPr>
            <a:r>
              <a:rPr lang="en-US"/>
              <a:t>Unlimited life</a:t>
            </a:r>
          </a:p>
          <a:p>
            <a:pPr marL="568325" lvl="1" indent="-223838" defTabSz="809625">
              <a:lnSpc>
                <a:spcPct val="90000"/>
              </a:lnSpc>
            </a:pPr>
            <a:r>
              <a:rPr lang="en-US"/>
              <a:t>Separation of ownership and management</a:t>
            </a:r>
          </a:p>
          <a:p>
            <a:pPr marL="568325" lvl="1" indent="-223838" defTabSz="809625">
              <a:lnSpc>
                <a:spcPct val="90000"/>
              </a:lnSpc>
            </a:pPr>
            <a:r>
              <a:rPr lang="en-US"/>
              <a:t>Transfer of ownership is easy</a:t>
            </a:r>
          </a:p>
          <a:p>
            <a:pPr marL="568325" lvl="1" indent="-223838" defTabSz="809625">
              <a:lnSpc>
                <a:spcPct val="90000"/>
              </a:lnSpc>
            </a:pPr>
            <a:r>
              <a:rPr lang="en-US"/>
              <a:t>Easier to raise capital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51375" y="1600200"/>
            <a:ext cx="3883025" cy="4525963"/>
          </a:xfrm>
        </p:spPr>
        <p:txBody>
          <a:bodyPr lIns="91435" tIns="45718" rIns="91435" bIns="45718"/>
          <a:lstStyle/>
          <a:p>
            <a:pPr marL="225425" indent="-225425" defTabSz="809625">
              <a:lnSpc>
                <a:spcPct val="90000"/>
              </a:lnSpc>
            </a:pPr>
            <a:r>
              <a:rPr lang="en-US"/>
              <a:t>Disadvantages</a:t>
            </a:r>
          </a:p>
          <a:p>
            <a:pPr marL="568325" lvl="1" indent="-223838" defTabSz="809625">
              <a:lnSpc>
                <a:spcPct val="90000"/>
              </a:lnSpc>
            </a:pPr>
            <a:r>
              <a:rPr lang="en-US"/>
              <a:t>Separation of ownership and management (agency problem)</a:t>
            </a:r>
          </a:p>
          <a:p>
            <a:pPr marL="568325" lvl="1" indent="-223838" defTabSz="809625">
              <a:lnSpc>
                <a:spcPct val="90000"/>
              </a:lnSpc>
            </a:pPr>
            <a:r>
              <a:rPr lang="en-US"/>
              <a:t>Double taxation (income taxed at the corporate rate and then dividends taxed at personal rate, while dividends paid are not tax deductible)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bldLvl="2" autoUpdateAnimBg="0"/>
      <p:bldP spid="95236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</TotalTime>
  <Words>169</Words>
  <Application>Microsoft Office PowerPoint</Application>
  <PresentationFormat>On-screen Show (4:3)</PresentationFormat>
  <Paragraphs>51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FINAL ACCOUNTS OF PARTNERSHIP FIRMS</vt:lpstr>
      <vt:lpstr>Forms of Business Organization</vt:lpstr>
      <vt:lpstr>Sole Proprietorship</vt:lpstr>
      <vt:lpstr>Partnership</vt:lpstr>
      <vt:lpstr>Corporation</vt:lpstr>
      <vt:lpstr>Slide 6</vt:lpstr>
    </vt:vector>
  </TitlesOfParts>
  <Company>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DCSA</dc:creator>
  <cp:lastModifiedBy>DCSA</cp:lastModifiedBy>
  <cp:revision>3</cp:revision>
  <dcterms:created xsi:type="dcterms:W3CDTF">2015-02-24T05:40:39Z</dcterms:created>
  <dcterms:modified xsi:type="dcterms:W3CDTF">2015-02-24T09:02:03Z</dcterms:modified>
</cp:coreProperties>
</file>