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9E351-5EFA-479F-BB70-00075DB887E5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36E2B-D25D-4631-9DCF-F8131C63A2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539750"/>
            <a:ext cx="4857750" cy="3644900"/>
          </a:xfrm>
          <a:ln cap="flat"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926F4F-E779-47AF-999F-95BA67209F8C}" type="datetimeFigureOut">
              <a:rPr lang="en-US" smtClean="0"/>
              <a:pPr/>
              <a:t>1/8/2016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E72F62-D2F9-4BD7-9804-68D90A255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audio" Target="../media/audio1.wav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 07</a:t>
            </a:r>
            <a:br>
              <a:rPr lang="en-US" dirty="0" smtClean="0"/>
            </a:br>
            <a:r>
              <a:rPr lang="en-US" dirty="0" smtClean="0"/>
              <a:t>Accounting and Financial Management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0" y="558106"/>
            <a:ext cx="9144000" cy="608131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LIABILITIES AS A BUILDING BLOCK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idx="1"/>
          </p:nvPr>
        </p:nvSpPr>
        <p:spPr>
          <a:xfrm>
            <a:off x="1191381" y="1971973"/>
            <a:ext cx="6331857" cy="1028402"/>
          </a:xfrm>
          <a:noFill/>
          <a:ln/>
        </p:spPr>
        <p:txBody>
          <a:bodyPr lIns="85593" tIns="42045" rIns="85593" bIns="42045">
            <a:normAutofit fontScale="77500" lnSpcReduction="20000"/>
          </a:bodyPr>
          <a:lstStyle/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Liabilities</a:t>
            </a:r>
            <a:r>
              <a:rPr lang="en-GB" sz="3000" b="1" dirty="0">
                <a:solidFill>
                  <a:schemeClr val="hlink"/>
                </a:solidFill>
              </a:rPr>
              <a:t> </a:t>
            </a:r>
            <a:r>
              <a:rPr lang="en-GB" sz="3000" b="1" dirty="0"/>
              <a:t>are claims against assets.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/>
              <a:t>They are existing debts and obligations.</a:t>
            </a:r>
          </a:p>
        </p:txBody>
      </p:sp>
      <p:pic>
        <p:nvPicPr>
          <p:cNvPr id="63493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214813"/>
            <a:ext cx="3229429" cy="1916906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6405" y="1766591"/>
            <a:ext cx="7771190" cy="4269878"/>
          </a:xfrm>
          <a:noFill/>
          <a:ln/>
        </p:spPr>
        <p:txBody>
          <a:bodyPr/>
          <a:lstStyle/>
          <a:p>
            <a:pPr marL="0" indent="0">
              <a:buFont typeface="Wingdings" pitchFamily="2" charset="2"/>
              <a:buChar char="l"/>
              <a:tabLst>
                <a:tab pos="271793" algn="l"/>
              </a:tabLst>
            </a:pPr>
            <a:r>
              <a:rPr lang="en-GB" sz="2300" b="1" dirty="0">
                <a:solidFill>
                  <a:schemeClr val="hlink"/>
                </a:solidFill>
              </a:rPr>
              <a:t> </a:t>
            </a:r>
            <a:r>
              <a:rPr lang="en-GB" sz="2600" b="1" dirty="0">
                <a:solidFill>
                  <a:srgbClr val="CC0000"/>
                </a:solidFill>
              </a:rPr>
              <a:t>Owner’s Equity</a:t>
            </a:r>
            <a:r>
              <a:rPr lang="en-GB" sz="2600" b="1" dirty="0">
                <a:solidFill>
                  <a:schemeClr val="hlink"/>
                </a:solidFill>
              </a:rPr>
              <a:t> </a:t>
            </a:r>
            <a:r>
              <a:rPr lang="en-GB" sz="2600" b="1" dirty="0"/>
              <a:t>is equal to total assets minus 	total liabilities.</a:t>
            </a:r>
          </a:p>
          <a:p>
            <a:pPr marL="0" indent="0">
              <a:buFont typeface="Wingdings" pitchFamily="2" charset="2"/>
              <a:buChar char="l"/>
              <a:tabLst>
                <a:tab pos="271793" algn="l"/>
              </a:tabLst>
            </a:pPr>
            <a:r>
              <a:rPr lang="en-GB" sz="2600" b="1" dirty="0"/>
              <a:t> Owner’s Equity represents the ownership claim 	on total assets.</a:t>
            </a:r>
          </a:p>
          <a:p>
            <a:pPr marL="0" indent="0">
              <a:buFont typeface="Wingdings" pitchFamily="2" charset="2"/>
              <a:buChar char="l"/>
              <a:tabLst>
                <a:tab pos="271793" algn="l"/>
              </a:tabLst>
            </a:pPr>
            <a:r>
              <a:rPr lang="en-GB" sz="2600" b="1" dirty="0"/>
              <a:t> Subdivisions of Owner’s Equity:</a:t>
            </a:r>
          </a:p>
          <a:p>
            <a:pPr marL="258278" lvl="1" indent="-150162">
              <a:buClr>
                <a:srgbClr val="CC0000"/>
              </a:buClr>
              <a:buNone/>
              <a:tabLst>
                <a:tab pos="271793" algn="l"/>
              </a:tabLst>
            </a:pPr>
            <a:r>
              <a:rPr lang="en-GB" sz="2600" b="1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GB" sz="2600" b="1" dirty="0">
                <a:solidFill>
                  <a:srgbClr val="CC0000"/>
                </a:solidFill>
                <a:latin typeface="Arial" charset="0"/>
              </a:rPr>
              <a:t>1.</a:t>
            </a:r>
            <a:r>
              <a:rPr lang="en-GB" sz="2600" b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GB" sz="2600" b="1" dirty="0"/>
              <a:t>Capital</a:t>
            </a:r>
          </a:p>
          <a:p>
            <a:pPr marL="258278" lvl="1" indent="-150162">
              <a:buClr>
                <a:srgbClr val="CC0000"/>
              </a:buClr>
              <a:buNone/>
              <a:tabLst>
                <a:tab pos="271793" algn="l"/>
              </a:tabLst>
            </a:pPr>
            <a:r>
              <a:rPr lang="en-GB" sz="2600" b="1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GB" sz="2600" b="1" dirty="0">
                <a:solidFill>
                  <a:srgbClr val="CC0000"/>
                </a:solidFill>
                <a:latin typeface="Arial" charset="0"/>
              </a:rPr>
              <a:t>2.</a:t>
            </a:r>
            <a:r>
              <a:rPr lang="en-GB" sz="2600" b="1" dirty="0"/>
              <a:t> Drawings</a:t>
            </a:r>
          </a:p>
          <a:p>
            <a:pPr marL="258278" lvl="1" indent="-150162">
              <a:buClr>
                <a:srgbClr val="CC0000"/>
              </a:buClr>
              <a:buNone/>
              <a:tabLst>
                <a:tab pos="271793" algn="l"/>
              </a:tabLst>
            </a:pPr>
            <a:r>
              <a:rPr lang="en-GB" sz="2600" b="1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GB" sz="2600" b="1" dirty="0">
                <a:solidFill>
                  <a:srgbClr val="CC0000"/>
                </a:solidFill>
                <a:latin typeface="Arial" charset="0"/>
              </a:rPr>
              <a:t>3.</a:t>
            </a:r>
            <a:r>
              <a:rPr lang="en-GB" sz="2600" b="1" dirty="0"/>
              <a:t> Revenues</a:t>
            </a:r>
          </a:p>
          <a:p>
            <a:pPr marL="258278" lvl="1" indent="-150162">
              <a:buClr>
                <a:srgbClr val="CC0000"/>
              </a:buClr>
              <a:buNone/>
              <a:tabLst>
                <a:tab pos="271793" algn="l"/>
              </a:tabLst>
            </a:pPr>
            <a:r>
              <a:rPr lang="en-GB" sz="2600" b="1" dirty="0">
                <a:solidFill>
                  <a:schemeClr val="hlink"/>
                </a:solidFill>
                <a:latin typeface="Arial" charset="0"/>
              </a:rPr>
              <a:t>	</a:t>
            </a:r>
            <a:r>
              <a:rPr lang="en-GB" sz="2600" b="1" dirty="0">
                <a:solidFill>
                  <a:srgbClr val="CC0000"/>
                </a:solidFill>
                <a:latin typeface="Arial" charset="0"/>
              </a:rPr>
              <a:t>4.</a:t>
            </a:r>
            <a:r>
              <a:rPr lang="en-GB" sz="2600" b="1" dirty="0"/>
              <a:t> Expenses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293192"/>
            <a:ext cx="9144000" cy="1162129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OWNER’S EQUITY AS</a:t>
            </a:r>
          </a:p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A BUILDING BLOCK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289656" y="306586"/>
            <a:ext cx="6551083" cy="114895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INVESTMENTS BY OWNERS AS A BUILDING BLOCK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idx="1"/>
          </p:nvPr>
        </p:nvSpPr>
        <p:spPr>
          <a:xfrm>
            <a:off x="653143" y="1884164"/>
            <a:ext cx="7837714" cy="1977926"/>
          </a:xfrm>
          <a:noFill/>
          <a:ln/>
        </p:spPr>
        <p:txBody>
          <a:bodyPr lIns="85593" tIns="42045" rIns="85593" bIns="42045"/>
          <a:lstStyle/>
          <a:p>
            <a:pPr marL="324349" indent="-324349" defTabSz="864931">
              <a:lnSpc>
                <a:spcPct val="90000"/>
              </a:lnSpc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Investments</a:t>
            </a:r>
            <a:r>
              <a:rPr lang="en-GB" sz="3000" b="1" dirty="0">
                <a:solidFill>
                  <a:schemeClr val="tx2"/>
                </a:solidFill>
              </a:rPr>
              <a:t> by owner are the assets put into the business by the owner.</a:t>
            </a:r>
          </a:p>
          <a:p>
            <a:pPr marL="324349" indent="-324349" defTabSz="864931">
              <a:lnSpc>
                <a:spcPct val="90000"/>
              </a:lnSpc>
              <a:buFont typeface="Wingdings" pitchFamily="2" charset="2"/>
              <a:buChar char="l"/>
            </a:pPr>
            <a:r>
              <a:rPr lang="en-GB" sz="3000" b="1" dirty="0">
                <a:solidFill>
                  <a:schemeClr val="tx2"/>
                </a:solidFill>
              </a:rPr>
              <a:t>These investments in the business increase owner’s equity.</a:t>
            </a:r>
          </a:p>
        </p:txBody>
      </p:sp>
      <p:pic>
        <p:nvPicPr>
          <p:cNvPr id="67589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9714" y="3786188"/>
            <a:ext cx="2201333" cy="2536031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651631" y="1884164"/>
            <a:ext cx="7620000" cy="1692176"/>
          </a:xfrm>
          <a:noFill/>
          <a:ln/>
        </p:spPr>
        <p:txBody>
          <a:bodyPr lIns="85593" tIns="42045" rIns="85593" bIns="42045">
            <a:normAutofit fontScale="92500" lnSpcReduction="10000"/>
          </a:bodyPr>
          <a:lstStyle/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Drawings</a:t>
            </a:r>
            <a:r>
              <a:rPr lang="en-GB" sz="3000" b="1" dirty="0"/>
              <a:t> are withdrawals of cash or other assets by the owner for personal use.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/>
              <a:t>Drawings decrease total owner’s equity.</a:t>
            </a:r>
          </a:p>
        </p:txBody>
      </p:sp>
      <p:pic>
        <p:nvPicPr>
          <p:cNvPr id="69636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1143" y="4214813"/>
            <a:ext cx="2358571" cy="2095500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143" y="4572000"/>
            <a:ext cx="2527905" cy="1583531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335894" y="306586"/>
            <a:ext cx="4454071" cy="114895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DRAWINGS AS A BUILDING BLOCK</a:t>
            </a:r>
          </a:p>
        </p:txBody>
      </p:sp>
      <p:sp>
        <p:nvSpPr>
          <p:cNvPr id="69639" name="Freeform 7"/>
          <p:cNvSpPr>
            <a:spLocks/>
          </p:cNvSpPr>
          <p:nvPr/>
        </p:nvSpPr>
        <p:spPr bwMode="auto">
          <a:xfrm>
            <a:off x="3991429" y="4874122"/>
            <a:ext cx="1401536" cy="555128"/>
          </a:xfrm>
          <a:custGeom>
            <a:avLst/>
            <a:gdLst/>
            <a:ahLst/>
            <a:cxnLst>
              <a:cxn ang="0">
                <a:pos x="38" y="165"/>
              </a:cxn>
              <a:cxn ang="0">
                <a:pos x="901" y="165"/>
              </a:cxn>
              <a:cxn ang="0">
                <a:pos x="813" y="78"/>
              </a:cxn>
              <a:cxn ang="0">
                <a:pos x="809" y="71"/>
              </a:cxn>
              <a:cxn ang="0">
                <a:pos x="806" y="63"/>
              </a:cxn>
              <a:cxn ang="0">
                <a:pos x="803" y="50"/>
              </a:cxn>
              <a:cxn ang="0">
                <a:pos x="802" y="29"/>
              </a:cxn>
              <a:cxn ang="0">
                <a:pos x="804" y="20"/>
              </a:cxn>
              <a:cxn ang="0">
                <a:pos x="808" y="13"/>
              </a:cxn>
              <a:cxn ang="0">
                <a:pos x="813" y="7"/>
              </a:cxn>
              <a:cxn ang="0">
                <a:pos x="817" y="5"/>
              </a:cxn>
              <a:cxn ang="0">
                <a:pos x="820" y="4"/>
              </a:cxn>
              <a:cxn ang="0">
                <a:pos x="824" y="2"/>
              </a:cxn>
              <a:cxn ang="0">
                <a:pos x="828" y="1"/>
              </a:cxn>
              <a:cxn ang="0">
                <a:pos x="837" y="0"/>
              </a:cxn>
              <a:cxn ang="0">
                <a:pos x="854" y="1"/>
              </a:cxn>
              <a:cxn ang="0">
                <a:pos x="863" y="4"/>
              </a:cxn>
              <a:cxn ang="0">
                <a:pos x="868" y="6"/>
              </a:cxn>
              <a:cxn ang="0">
                <a:pos x="872" y="8"/>
              </a:cxn>
              <a:cxn ang="0">
                <a:pos x="887" y="20"/>
              </a:cxn>
              <a:cxn ang="0">
                <a:pos x="1073" y="205"/>
              </a:cxn>
              <a:cxn ang="0">
                <a:pos x="842" y="435"/>
              </a:cxn>
              <a:cxn ang="0">
                <a:pos x="833" y="442"/>
              </a:cxn>
              <a:cxn ang="0">
                <a:pos x="828" y="444"/>
              </a:cxn>
              <a:cxn ang="0">
                <a:pos x="824" y="446"/>
              </a:cxn>
              <a:cxn ang="0">
                <a:pos x="819" y="448"/>
              </a:cxn>
              <a:cxn ang="0">
                <a:pos x="815" y="450"/>
              </a:cxn>
              <a:cxn ang="0">
                <a:pos x="807" y="450"/>
              </a:cxn>
              <a:cxn ang="0">
                <a:pos x="801" y="450"/>
              </a:cxn>
              <a:cxn ang="0">
                <a:pos x="793" y="449"/>
              </a:cxn>
              <a:cxn ang="0">
                <a:pos x="787" y="446"/>
              </a:cxn>
              <a:cxn ang="0">
                <a:pos x="781" y="442"/>
              </a:cxn>
              <a:cxn ang="0">
                <a:pos x="773" y="430"/>
              </a:cxn>
              <a:cxn ang="0">
                <a:pos x="771" y="414"/>
              </a:cxn>
              <a:cxn ang="0">
                <a:pos x="771" y="406"/>
              </a:cxn>
              <a:cxn ang="0">
                <a:pos x="774" y="396"/>
              </a:cxn>
              <a:cxn ang="0">
                <a:pos x="778" y="385"/>
              </a:cxn>
              <a:cxn ang="0">
                <a:pos x="781" y="380"/>
              </a:cxn>
              <a:cxn ang="0">
                <a:pos x="784" y="374"/>
              </a:cxn>
              <a:cxn ang="0">
                <a:pos x="890" y="268"/>
              </a:cxn>
              <a:cxn ang="0">
                <a:pos x="38" y="268"/>
              </a:cxn>
              <a:cxn ang="0">
                <a:pos x="34" y="266"/>
              </a:cxn>
              <a:cxn ang="0">
                <a:pos x="31" y="264"/>
              </a:cxn>
              <a:cxn ang="0">
                <a:pos x="27" y="263"/>
              </a:cxn>
              <a:cxn ang="0">
                <a:pos x="24" y="261"/>
              </a:cxn>
              <a:cxn ang="0">
                <a:pos x="12" y="250"/>
              </a:cxn>
              <a:cxn ang="0">
                <a:pos x="4" y="238"/>
              </a:cxn>
              <a:cxn ang="0">
                <a:pos x="0" y="224"/>
              </a:cxn>
              <a:cxn ang="0">
                <a:pos x="0" y="209"/>
              </a:cxn>
              <a:cxn ang="0">
                <a:pos x="2" y="202"/>
              </a:cxn>
              <a:cxn ang="0">
                <a:pos x="6" y="194"/>
              </a:cxn>
              <a:cxn ang="0">
                <a:pos x="11" y="188"/>
              </a:cxn>
              <a:cxn ang="0">
                <a:pos x="19" y="180"/>
              </a:cxn>
              <a:cxn ang="0">
                <a:pos x="27" y="173"/>
              </a:cxn>
              <a:cxn ang="0">
                <a:pos x="30" y="171"/>
              </a:cxn>
              <a:cxn ang="0">
                <a:pos x="32" y="169"/>
              </a:cxn>
              <a:cxn ang="0">
                <a:pos x="35" y="167"/>
              </a:cxn>
              <a:cxn ang="0">
                <a:pos x="38" y="165"/>
              </a:cxn>
            </a:cxnLst>
            <a:rect l="0" t="0" r="r" b="b"/>
            <a:pathLst>
              <a:path w="1074" h="451">
                <a:moveTo>
                  <a:pt x="38" y="165"/>
                </a:moveTo>
                <a:lnTo>
                  <a:pt x="901" y="165"/>
                </a:lnTo>
                <a:lnTo>
                  <a:pt x="813" y="78"/>
                </a:lnTo>
                <a:lnTo>
                  <a:pt x="809" y="71"/>
                </a:lnTo>
                <a:lnTo>
                  <a:pt x="806" y="63"/>
                </a:lnTo>
                <a:lnTo>
                  <a:pt x="803" y="50"/>
                </a:lnTo>
                <a:lnTo>
                  <a:pt x="802" y="29"/>
                </a:lnTo>
                <a:lnTo>
                  <a:pt x="804" y="20"/>
                </a:lnTo>
                <a:lnTo>
                  <a:pt x="808" y="13"/>
                </a:lnTo>
                <a:lnTo>
                  <a:pt x="813" y="7"/>
                </a:lnTo>
                <a:lnTo>
                  <a:pt x="817" y="5"/>
                </a:lnTo>
                <a:lnTo>
                  <a:pt x="820" y="4"/>
                </a:lnTo>
                <a:lnTo>
                  <a:pt x="824" y="2"/>
                </a:lnTo>
                <a:lnTo>
                  <a:pt x="828" y="1"/>
                </a:lnTo>
                <a:lnTo>
                  <a:pt x="837" y="0"/>
                </a:lnTo>
                <a:lnTo>
                  <a:pt x="854" y="1"/>
                </a:lnTo>
                <a:lnTo>
                  <a:pt x="863" y="4"/>
                </a:lnTo>
                <a:lnTo>
                  <a:pt x="868" y="6"/>
                </a:lnTo>
                <a:lnTo>
                  <a:pt x="872" y="8"/>
                </a:lnTo>
                <a:lnTo>
                  <a:pt x="887" y="20"/>
                </a:lnTo>
                <a:lnTo>
                  <a:pt x="1073" y="205"/>
                </a:lnTo>
                <a:lnTo>
                  <a:pt x="842" y="435"/>
                </a:lnTo>
                <a:lnTo>
                  <a:pt x="833" y="442"/>
                </a:lnTo>
                <a:lnTo>
                  <a:pt x="828" y="444"/>
                </a:lnTo>
                <a:lnTo>
                  <a:pt x="824" y="446"/>
                </a:lnTo>
                <a:lnTo>
                  <a:pt x="819" y="448"/>
                </a:lnTo>
                <a:lnTo>
                  <a:pt x="815" y="450"/>
                </a:lnTo>
                <a:lnTo>
                  <a:pt x="807" y="450"/>
                </a:lnTo>
                <a:lnTo>
                  <a:pt x="801" y="450"/>
                </a:lnTo>
                <a:lnTo>
                  <a:pt x="793" y="449"/>
                </a:lnTo>
                <a:lnTo>
                  <a:pt x="787" y="446"/>
                </a:lnTo>
                <a:lnTo>
                  <a:pt x="781" y="442"/>
                </a:lnTo>
                <a:lnTo>
                  <a:pt x="773" y="430"/>
                </a:lnTo>
                <a:lnTo>
                  <a:pt x="771" y="414"/>
                </a:lnTo>
                <a:lnTo>
                  <a:pt x="771" y="406"/>
                </a:lnTo>
                <a:lnTo>
                  <a:pt x="774" y="396"/>
                </a:lnTo>
                <a:lnTo>
                  <a:pt x="778" y="385"/>
                </a:lnTo>
                <a:lnTo>
                  <a:pt x="781" y="380"/>
                </a:lnTo>
                <a:lnTo>
                  <a:pt x="784" y="374"/>
                </a:lnTo>
                <a:lnTo>
                  <a:pt x="890" y="268"/>
                </a:lnTo>
                <a:lnTo>
                  <a:pt x="38" y="268"/>
                </a:lnTo>
                <a:lnTo>
                  <a:pt x="34" y="266"/>
                </a:lnTo>
                <a:lnTo>
                  <a:pt x="31" y="264"/>
                </a:lnTo>
                <a:lnTo>
                  <a:pt x="27" y="263"/>
                </a:lnTo>
                <a:lnTo>
                  <a:pt x="24" y="261"/>
                </a:lnTo>
                <a:lnTo>
                  <a:pt x="12" y="250"/>
                </a:lnTo>
                <a:lnTo>
                  <a:pt x="4" y="238"/>
                </a:lnTo>
                <a:lnTo>
                  <a:pt x="0" y="224"/>
                </a:lnTo>
                <a:lnTo>
                  <a:pt x="0" y="209"/>
                </a:lnTo>
                <a:lnTo>
                  <a:pt x="2" y="202"/>
                </a:lnTo>
                <a:lnTo>
                  <a:pt x="6" y="194"/>
                </a:lnTo>
                <a:lnTo>
                  <a:pt x="11" y="188"/>
                </a:lnTo>
                <a:lnTo>
                  <a:pt x="19" y="180"/>
                </a:lnTo>
                <a:lnTo>
                  <a:pt x="27" y="173"/>
                </a:lnTo>
                <a:lnTo>
                  <a:pt x="30" y="171"/>
                </a:lnTo>
                <a:lnTo>
                  <a:pt x="32" y="169"/>
                </a:lnTo>
                <a:lnTo>
                  <a:pt x="35" y="167"/>
                </a:lnTo>
                <a:lnTo>
                  <a:pt x="38" y="165"/>
                </a:lnTo>
              </a:path>
            </a:pathLst>
          </a:custGeom>
          <a:solidFill>
            <a:srgbClr val="037C03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rgbClr val="A2FFA3"/>
            </a:outerShdw>
          </a:effectLst>
        </p:spPr>
        <p:txBody>
          <a:bodyPr lIns="86493" tIns="43247" rIns="86493" bIns="43247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2390322" y="305098"/>
            <a:ext cx="4363357" cy="114895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REVENUES AS A BUILDING BLOCK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idx="1"/>
          </p:nvPr>
        </p:nvSpPr>
        <p:spPr>
          <a:xfrm>
            <a:off x="223762" y="1736825"/>
            <a:ext cx="8817429" cy="4889003"/>
          </a:xfrm>
          <a:noFill/>
          <a:ln/>
        </p:spPr>
        <p:txBody>
          <a:bodyPr lIns="85593" tIns="42045" rIns="85593" bIns="42045"/>
          <a:lstStyle/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Revenues</a:t>
            </a:r>
            <a:r>
              <a:rPr lang="en-GB" sz="3000" b="1" dirty="0">
                <a:solidFill>
                  <a:srgbClr val="FF5008"/>
                </a:solidFill>
              </a:rPr>
              <a:t> </a:t>
            </a:r>
            <a:r>
              <a:rPr lang="en-GB" sz="3000" b="1" dirty="0">
                <a:solidFill>
                  <a:schemeClr val="tx2"/>
                </a:solidFill>
              </a:rPr>
              <a:t>are the gross increases in owner’s equity resulting from business activities entered into for the purpose of earning income.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chemeClr val="tx2"/>
                </a:solidFill>
              </a:rPr>
              <a:t>Revenues may result from sale of merchandise, performance of services, rental of property, or lending of money.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chemeClr val="tx2"/>
                </a:solidFill>
              </a:rPr>
              <a:t>Revenues usually result in an increase in an asset.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2408465" y="305098"/>
            <a:ext cx="4327071" cy="114895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EXPENSES AS A BUILDING BLOCK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idx="1"/>
          </p:nvPr>
        </p:nvSpPr>
        <p:spPr>
          <a:xfrm>
            <a:off x="231322" y="1768078"/>
            <a:ext cx="8817429" cy="4304109"/>
          </a:xfrm>
          <a:noFill/>
          <a:ln/>
        </p:spPr>
        <p:txBody>
          <a:bodyPr lIns="85593" tIns="42045" rIns="85593" bIns="42045">
            <a:normAutofit/>
          </a:bodyPr>
          <a:lstStyle/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Expenses</a:t>
            </a:r>
            <a:r>
              <a:rPr lang="en-GB" sz="3000" b="1" dirty="0"/>
              <a:t> are the decreases in owner’s equity that result from operating the business.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/>
              <a:t>Expenses are the cost of assets consumed or services used in the process of earning revenue.</a:t>
            </a:r>
          </a:p>
          <a:p>
            <a:pPr marL="324349" indent="-324349" defTabSz="864931">
              <a:buFont typeface="Wingdings" pitchFamily="2" charset="2"/>
              <a:buChar char="l"/>
            </a:pPr>
            <a:r>
              <a:rPr lang="en-GB" sz="3000" b="1" dirty="0"/>
              <a:t>Examples of expenses include utility expense, rent expense, and supplies </a:t>
            </a:r>
            <a:r>
              <a:rPr lang="en-GB" sz="3000" b="1" dirty="0">
                <a:solidFill>
                  <a:srgbClr val="010000"/>
                </a:solidFill>
              </a:rPr>
              <a:t>expense.</a:t>
            </a:r>
            <a:endParaRPr lang="en-GB" sz="3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739323" y="318492"/>
            <a:ext cx="7647214" cy="1026707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INCREASES AND DECREASES IN OWNER’S  EQUITY</a:t>
            </a:r>
            <a:endParaRPr lang="en-GB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483428" y="3429000"/>
            <a:ext cx="2165048" cy="2041922"/>
          </a:xfrm>
          <a:prstGeom prst="rect">
            <a:avLst/>
          </a:prstGeom>
          <a:solidFill>
            <a:srgbClr val="00DFCA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4E47"/>
            </a:outer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08000" y="3357562"/>
            <a:ext cx="1880810" cy="762000"/>
          </a:xfrm>
          <a:prstGeom prst="rect">
            <a:avLst/>
          </a:prstGeom>
          <a:solidFill>
            <a:srgbClr val="EAEC5E"/>
          </a:solidFill>
          <a:ln w="12700">
            <a:solidFill>
              <a:srgbClr val="714400"/>
            </a:solidFill>
            <a:miter lim="800000"/>
            <a:headEnd/>
            <a:tailEnd/>
          </a:ln>
          <a:effectLst>
            <a:outerShdw dist="107763" dir="2700000" algn="ctr" rotWithShape="0">
              <a:srgbClr val="4E4F00"/>
            </a:outerShdw>
          </a:effectLst>
        </p:spPr>
        <p:txBody>
          <a:bodyPr lIns="86493" tIns="43247" rIns="86493" bIns="43247" anchor="ctr"/>
          <a:lstStyle/>
          <a:p>
            <a:pPr algn="ctr"/>
            <a:r>
              <a:rPr lang="en-GB" b="1"/>
              <a:t>Investments by Owner</a:t>
            </a:r>
            <a:endParaRPr lang="en-US" b="1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08000" y="4786312"/>
            <a:ext cx="1880810" cy="690563"/>
          </a:xfrm>
          <a:prstGeom prst="rect">
            <a:avLst/>
          </a:prstGeom>
          <a:solidFill>
            <a:srgbClr val="EAEC5E"/>
          </a:solidFill>
          <a:ln w="12700">
            <a:solidFill>
              <a:srgbClr val="714400"/>
            </a:solidFill>
            <a:miter lim="800000"/>
            <a:headEnd/>
            <a:tailEnd/>
          </a:ln>
          <a:effectLst>
            <a:outerShdw dist="107763" dir="2700000" algn="ctr" rotWithShape="0">
              <a:srgbClr val="4E4F00"/>
            </a:outerShdw>
          </a:effectLst>
        </p:spPr>
        <p:txBody>
          <a:bodyPr wrap="none" lIns="86493" tIns="43247" rIns="86493" bIns="43247" anchor="ctr"/>
          <a:lstStyle/>
          <a:p>
            <a:pPr algn="ctr"/>
            <a:r>
              <a:rPr lang="en-GB" b="1"/>
              <a:t>Revenues</a:t>
            </a:r>
            <a:endParaRPr lang="en-US" b="1"/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894286" y="3429000"/>
            <a:ext cx="1947333" cy="684609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14400"/>
            </a:outerShdw>
          </a:effectLst>
        </p:spPr>
        <p:txBody>
          <a:bodyPr lIns="86493" tIns="43247" rIns="86493" bIns="43247" anchor="ctr"/>
          <a:lstStyle/>
          <a:p>
            <a:pPr algn="ctr">
              <a:spcBef>
                <a:spcPct val="50000"/>
              </a:spcBef>
            </a:pPr>
            <a:r>
              <a:rPr lang="en-GB" b="1"/>
              <a:t>Withdrawals by Owner</a:t>
            </a:r>
            <a:endParaRPr lang="en-US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6894285" y="4786312"/>
            <a:ext cx="1880810" cy="690563"/>
          </a:xfrm>
          <a:prstGeom prst="rect">
            <a:avLst/>
          </a:prstGeom>
          <a:solidFill>
            <a:srgbClr val="F6BF6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714400"/>
            </a:outerShdw>
          </a:effectLst>
        </p:spPr>
        <p:txBody>
          <a:bodyPr wrap="none" lIns="86493" tIns="43247" rIns="86493" bIns="43247" anchor="ctr"/>
          <a:lstStyle/>
          <a:p>
            <a:pPr algn="ctr">
              <a:spcBef>
                <a:spcPct val="50000"/>
              </a:spcBef>
            </a:pPr>
            <a:r>
              <a:rPr lang="en-GB" b="1"/>
              <a:t>Expenses</a:t>
            </a:r>
            <a:endParaRPr lang="en-US"/>
          </a:p>
        </p:txBody>
      </p:sp>
      <p:sp>
        <p:nvSpPr>
          <p:cNvPr id="75785" name="Rectangle 9"/>
          <p:cNvSpPr>
            <a:spLocks noGrp="1" noChangeArrowheads="1"/>
          </p:cNvSpPr>
          <p:nvPr>
            <p:ph idx="1"/>
          </p:nvPr>
        </p:nvSpPr>
        <p:spPr>
          <a:xfrm>
            <a:off x="241905" y="2625328"/>
            <a:ext cx="8811381" cy="517922"/>
          </a:xfrm>
          <a:noFill/>
          <a:ln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000" b="1" dirty="0">
                <a:solidFill>
                  <a:srgbClr val="CC0000"/>
                </a:solidFill>
              </a:rPr>
              <a:t>INCREASES</a:t>
            </a:r>
            <a:r>
              <a:rPr lang="en-GB" sz="2300" b="1" dirty="0">
                <a:solidFill>
                  <a:srgbClr val="CC0000"/>
                </a:solidFill>
              </a:rPr>
              <a:t>                                                        </a:t>
            </a:r>
            <a:r>
              <a:rPr lang="en-GB" sz="3000" b="1" dirty="0">
                <a:solidFill>
                  <a:srgbClr val="CC0000"/>
                </a:solidFill>
              </a:rPr>
              <a:t>DECREASES</a:t>
            </a:r>
            <a:endParaRPr lang="en-GB" sz="3000" b="1" dirty="0">
              <a:solidFill>
                <a:schemeClr val="hlink"/>
              </a:solidFill>
            </a:endParaRPr>
          </a:p>
        </p:txBody>
      </p:sp>
      <p:sp>
        <p:nvSpPr>
          <p:cNvPr id="75788" name="Rectangle 12"/>
          <p:cNvSpPr>
            <a:spLocks noChangeArrowheads="1"/>
          </p:cNvSpPr>
          <p:nvPr/>
        </p:nvSpPr>
        <p:spPr bwMode="auto">
          <a:xfrm>
            <a:off x="3660322" y="3960317"/>
            <a:ext cx="1859643" cy="919758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600" b="1" dirty="0"/>
              <a:t>Owner’s Equity</a:t>
            </a:r>
          </a:p>
        </p:txBody>
      </p:sp>
      <p:sp>
        <p:nvSpPr>
          <p:cNvPr id="75791" name="AutoShape 15"/>
          <p:cNvSpPr>
            <a:spLocks noChangeArrowheads="1"/>
          </p:cNvSpPr>
          <p:nvPr/>
        </p:nvSpPr>
        <p:spPr bwMode="auto">
          <a:xfrm>
            <a:off x="2540000" y="3555505"/>
            <a:ext cx="870857" cy="300633"/>
          </a:xfrm>
          <a:prstGeom prst="rightArrow">
            <a:avLst>
              <a:gd name="adj1" fmla="val 50000"/>
              <a:gd name="adj2" fmla="val 142706"/>
            </a:avLst>
          </a:prstGeom>
          <a:solidFill>
            <a:srgbClr val="CF0E30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5792" name="AutoShape 16"/>
          <p:cNvSpPr>
            <a:spLocks noChangeArrowheads="1"/>
          </p:cNvSpPr>
          <p:nvPr/>
        </p:nvSpPr>
        <p:spPr bwMode="auto">
          <a:xfrm>
            <a:off x="2540000" y="4912817"/>
            <a:ext cx="870857" cy="300633"/>
          </a:xfrm>
          <a:prstGeom prst="rightArrow">
            <a:avLst>
              <a:gd name="adj1" fmla="val 50000"/>
              <a:gd name="adj2" fmla="val 142706"/>
            </a:avLst>
          </a:prstGeom>
          <a:solidFill>
            <a:srgbClr val="CF0E30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5793" name="AutoShape 17"/>
          <p:cNvSpPr>
            <a:spLocks noChangeArrowheads="1"/>
          </p:cNvSpPr>
          <p:nvPr/>
        </p:nvSpPr>
        <p:spPr bwMode="auto">
          <a:xfrm>
            <a:off x="5878286" y="3555505"/>
            <a:ext cx="870857" cy="300633"/>
          </a:xfrm>
          <a:prstGeom prst="rightArrow">
            <a:avLst>
              <a:gd name="adj1" fmla="val 50000"/>
              <a:gd name="adj2" fmla="val 142706"/>
            </a:avLst>
          </a:prstGeom>
          <a:solidFill>
            <a:srgbClr val="CF0E30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5878286" y="4912817"/>
            <a:ext cx="870857" cy="300633"/>
          </a:xfrm>
          <a:prstGeom prst="rightArrow">
            <a:avLst>
              <a:gd name="adj1" fmla="val 50000"/>
              <a:gd name="adj2" fmla="val 142706"/>
            </a:avLst>
          </a:prstGeom>
          <a:solidFill>
            <a:srgbClr val="CF0E30"/>
          </a:solidFill>
          <a:ln w="12700">
            <a:solidFill>
              <a:srgbClr val="CF0E30"/>
            </a:solidFill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4579" name="Freeform 3"/>
          <p:cNvSpPr>
            <a:spLocks/>
          </p:cNvSpPr>
          <p:nvPr/>
        </p:nvSpPr>
        <p:spPr bwMode="auto">
          <a:xfrm>
            <a:off x="515561" y="3558482"/>
            <a:ext cx="57452" cy="25300"/>
          </a:xfrm>
          <a:custGeom>
            <a:avLst/>
            <a:gdLst/>
            <a:ahLst/>
            <a:cxnLst>
              <a:cxn ang="0">
                <a:pos x="17" y="0"/>
              </a:cxn>
              <a:cxn ang="0">
                <a:pos x="25" y="0"/>
              </a:cxn>
              <a:cxn ang="0">
                <a:pos x="33" y="4"/>
              </a:cxn>
              <a:cxn ang="0">
                <a:pos x="37" y="4"/>
              </a:cxn>
              <a:cxn ang="0">
                <a:pos x="37" y="7"/>
              </a:cxn>
              <a:cxn ang="0">
                <a:pos x="33" y="12"/>
              </a:cxn>
              <a:cxn ang="0">
                <a:pos x="30" y="16"/>
              </a:cxn>
              <a:cxn ang="0">
                <a:pos x="21" y="16"/>
              </a:cxn>
              <a:cxn ang="0">
                <a:pos x="8" y="16"/>
              </a:cxn>
              <a:cxn ang="0">
                <a:pos x="4" y="12"/>
              </a:cxn>
              <a:cxn ang="0">
                <a:pos x="0" y="7"/>
              </a:cxn>
              <a:cxn ang="0">
                <a:pos x="0" y="4"/>
              </a:cxn>
              <a:cxn ang="0">
                <a:pos x="8" y="0"/>
              </a:cxn>
              <a:cxn ang="0">
                <a:pos x="13" y="0"/>
              </a:cxn>
              <a:cxn ang="0">
                <a:pos x="17" y="0"/>
              </a:cxn>
            </a:cxnLst>
            <a:rect l="0" t="0" r="r" b="b"/>
            <a:pathLst>
              <a:path w="38" h="17">
                <a:moveTo>
                  <a:pt x="17" y="0"/>
                </a:moveTo>
                <a:lnTo>
                  <a:pt x="25" y="0"/>
                </a:lnTo>
                <a:lnTo>
                  <a:pt x="33" y="4"/>
                </a:lnTo>
                <a:lnTo>
                  <a:pt x="37" y="4"/>
                </a:lnTo>
                <a:lnTo>
                  <a:pt x="37" y="7"/>
                </a:lnTo>
                <a:lnTo>
                  <a:pt x="33" y="12"/>
                </a:lnTo>
                <a:lnTo>
                  <a:pt x="30" y="16"/>
                </a:lnTo>
                <a:lnTo>
                  <a:pt x="21" y="16"/>
                </a:lnTo>
                <a:lnTo>
                  <a:pt x="8" y="16"/>
                </a:lnTo>
                <a:lnTo>
                  <a:pt x="4" y="12"/>
                </a:lnTo>
                <a:lnTo>
                  <a:pt x="0" y="7"/>
                </a:lnTo>
                <a:lnTo>
                  <a:pt x="0" y="4"/>
                </a:lnTo>
                <a:lnTo>
                  <a:pt x="8" y="0"/>
                </a:lnTo>
                <a:lnTo>
                  <a:pt x="13" y="0"/>
                </a:lnTo>
                <a:lnTo>
                  <a:pt x="17" y="0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0" name="Freeform 4"/>
          <p:cNvSpPr>
            <a:spLocks/>
          </p:cNvSpPr>
          <p:nvPr/>
        </p:nvSpPr>
        <p:spPr bwMode="auto">
          <a:xfrm>
            <a:off x="511024" y="3484067"/>
            <a:ext cx="43846" cy="34230"/>
          </a:xfrm>
          <a:custGeom>
            <a:avLst/>
            <a:gdLst/>
            <a:ahLst/>
            <a:cxnLst>
              <a:cxn ang="0">
                <a:pos x="11" y="4"/>
              </a:cxn>
              <a:cxn ang="0">
                <a:pos x="20" y="0"/>
              </a:cxn>
              <a:cxn ang="0">
                <a:pos x="24" y="0"/>
              </a:cxn>
              <a:cxn ang="0">
                <a:pos x="28" y="4"/>
              </a:cxn>
              <a:cxn ang="0">
                <a:pos x="28" y="9"/>
              </a:cxn>
              <a:cxn ang="0">
                <a:pos x="28" y="13"/>
              </a:cxn>
              <a:cxn ang="0">
                <a:pos x="20" y="18"/>
              </a:cxn>
              <a:cxn ang="0">
                <a:pos x="16" y="22"/>
              </a:cxn>
              <a:cxn ang="0">
                <a:pos x="7" y="22"/>
              </a:cxn>
              <a:cxn ang="0">
                <a:pos x="3" y="22"/>
              </a:cxn>
              <a:cxn ang="0">
                <a:pos x="0" y="13"/>
              </a:cxn>
              <a:cxn ang="0">
                <a:pos x="3" y="9"/>
              </a:cxn>
              <a:cxn ang="0">
                <a:pos x="7" y="4"/>
              </a:cxn>
              <a:cxn ang="0">
                <a:pos x="11" y="4"/>
              </a:cxn>
            </a:cxnLst>
            <a:rect l="0" t="0" r="r" b="b"/>
            <a:pathLst>
              <a:path w="29" h="23">
                <a:moveTo>
                  <a:pt x="11" y="4"/>
                </a:moveTo>
                <a:lnTo>
                  <a:pt x="20" y="0"/>
                </a:lnTo>
                <a:lnTo>
                  <a:pt x="24" y="0"/>
                </a:lnTo>
                <a:lnTo>
                  <a:pt x="28" y="4"/>
                </a:lnTo>
                <a:lnTo>
                  <a:pt x="28" y="9"/>
                </a:lnTo>
                <a:lnTo>
                  <a:pt x="28" y="13"/>
                </a:lnTo>
                <a:lnTo>
                  <a:pt x="20" y="18"/>
                </a:lnTo>
                <a:lnTo>
                  <a:pt x="16" y="22"/>
                </a:lnTo>
                <a:lnTo>
                  <a:pt x="7" y="22"/>
                </a:lnTo>
                <a:lnTo>
                  <a:pt x="3" y="22"/>
                </a:lnTo>
                <a:lnTo>
                  <a:pt x="0" y="13"/>
                </a:lnTo>
                <a:lnTo>
                  <a:pt x="3" y="9"/>
                </a:lnTo>
                <a:lnTo>
                  <a:pt x="7" y="4"/>
                </a:lnTo>
                <a:lnTo>
                  <a:pt x="11" y="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1" name="Freeform 5"/>
          <p:cNvSpPr>
            <a:spLocks/>
          </p:cNvSpPr>
          <p:nvPr/>
        </p:nvSpPr>
        <p:spPr bwMode="auto">
          <a:xfrm>
            <a:off x="498928" y="3527227"/>
            <a:ext cx="74084" cy="26789"/>
          </a:xfrm>
          <a:custGeom>
            <a:avLst/>
            <a:gdLst/>
            <a:ahLst/>
            <a:cxnLst>
              <a:cxn ang="0">
                <a:pos x="48" y="4"/>
              </a:cxn>
              <a:cxn ang="0">
                <a:pos x="24" y="0"/>
              </a:cxn>
              <a:cxn ang="0">
                <a:pos x="4" y="0"/>
              </a:cxn>
              <a:cxn ang="0">
                <a:pos x="0" y="13"/>
              </a:cxn>
              <a:cxn ang="0">
                <a:pos x="8" y="17"/>
              </a:cxn>
              <a:cxn ang="0">
                <a:pos x="28" y="13"/>
              </a:cxn>
              <a:cxn ang="0">
                <a:pos x="48" y="4"/>
              </a:cxn>
            </a:cxnLst>
            <a:rect l="0" t="0" r="r" b="b"/>
            <a:pathLst>
              <a:path w="49" h="18">
                <a:moveTo>
                  <a:pt x="48" y="4"/>
                </a:moveTo>
                <a:lnTo>
                  <a:pt x="24" y="0"/>
                </a:lnTo>
                <a:lnTo>
                  <a:pt x="4" y="0"/>
                </a:lnTo>
                <a:lnTo>
                  <a:pt x="0" y="13"/>
                </a:lnTo>
                <a:lnTo>
                  <a:pt x="8" y="17"/>
                </a:lnTo>
                <a:lnTo>
                  <a:pt x="28" y="13"/>
                </a:lnTo>
                <a:lnTo>
                  <a:pt x="48" y="4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2" name="Freeform 6"/>
          <p:cNvSpPr>
            <a:spLocks/>
          </p:cNvSpPr>
          <p:nvPr/>
        </p:nvSpPr>
        <p:spPr bwMode="auto">
          <a:xfrm>
            <a:off x="2447775" y="3552528"/>
            <a:ext cx="63500" cy="50602"/>
          </a:xfrm>
          <a:custGeom>
            <a:avLst/>
            <a:gdLst/>
            <a:ahLst/>
            <a:cxnLst>
              <a:cxn ang="0">
                <a:pos x="0" y="33"/>
              </a:cxn>
              <a:cxn ang="0">
                <a:pos x="16" y="16"/>
              </a:cxn>
              <a:cxn ang="0">
                <a:pos x="33" y="0"/>
              </a:cxn>
              <a:cxn ang="0">
                <a:pos x="41" y="4"/>
              </a:cxn>
              <a:cxn ang="0">
                <a:pos x="41" y="16"/>
              </a:cxn>
              <a:cxn ang="0">
                <a:pos x="20" y="24"/>
              </a:cxn>
              <a:cxn ang="0">
                <a:pos x="0" y="33"/>
              </a:cxn>
            </a:cxnLst>
            <a:rect l="0" t="0" r="r" b="b"/>
            <a:pathLst>
              <a:path w="42" h="34">
                <a:moveTo>
                  <a:pt x="0" y="33"/>
                </a:moveTo>
                <a:lnTo>
                  <a:pt x="16" y="16"/>
                </a:lnTo>
                <a:lnTo>
                  <a:pt x="33" y="0"/>
                </a:lnTo>
                <a:lnTo>
                  <a:pt x="41" y="4"/>
                </a:lnTo>
                <a:lnTo>
                  <a:pt x="41" y="16"/>
                </a:lnTo>
                <a:lnTo>
                  <a:pt x="20" y="24"/>
                </a:lnTo>
                <a:lnTo>
                  <a:pt x="0" y="33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3" name="Freeform 7"/>
          <p:cNvSpPr>
            <a:spLocks/>
          </p:cNvSpPr>
          <p:nvPr/>
        </p:nvSpPr>
        <p:spPr bwMode="auto">
          <a:xfrm>
            <a:off x="830037" y="2839641"/>
            <a:ext cx="51405" cy="62508"/>
          </a:xfrm>
          <a:custGeom>
            <a:avLst/>
            <a:gdLst/>
            <a:ahLst/>
            <a:cxnLst>
              <a:cxn ang="0">
                <a:pos x="33" y="41"/>
              </a:cxn>
              <a:cxn ang="0">
                <a:pos x="17" y="29"/>
              </a:cxn>
              <a:cxn ang="0">
                <a:pos x="0" y="12"/>
              </a:cxn>
              <a:cxn ang="0">
                <a:pos x="4" y="0"/>
              </a:cxn>
              <a:cxn ang="0">
                <a:pos x="17" y="4"/>
              </a:cxn>
              <a:cxn ang="0">
                <a:pos x="24" y="20"/>
              </a:cxn>
              <a:cxn ang="0">
                <a:pos x="33" y="41"/>
              </a:cxn>
            </a:cxnLst>
            <a:rect l="0" t="0" r="r" b="b"/>
            <a:pathLst>
              <a:path w="34" h="42">
                <a:moveTo>
                  <a:pt x="33" y="41"/>
                </a:moveTo>
                <a:lnTo>
                  <a:pt x="17" y="29"/>
                </a:lnTo>
                <a:lnTo>
                  <a:pt x="0" y="12"/>
                </a:lnTo>
                <a:lnTo>
                  <a:pt x="4" y="0"/>
                </a:lnTo>
                <a:lnTo>
                  <a:pt x="17" y="4"/>
                </a:lnTo>
                <a:lnTo>
                  <a:pt x="24" y="20"/>
                </a:lnTo>
                <a:lnTo>
                  <a:pt x="33" y="41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4" name="Freeform 8"/>
          <p:cNvSpPr>
            <a:spLocks/>
          </p:cNvSpPr>
          <p:nvPr/>
        </p:nvSpPr>
        <p:spPr bwMode="auto">
          <a:xfrm>
            <a:off x="2146905" y="3429000"/>
            <a:ext cx="43846" cy="50602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2" y="0"/>
              </a:cxn>
              <a:cxn ang="0">
                <a:pos x="17" y="26"/>
              </a:cxn>
              <a:cxn ang="0">
                <a:pos x="24" y="4"/>
              </a:cxn>
              <a:cxn ang="0">
                <a:pos x="28" y="9"/>
              </a:cxn>
              <a:cxn ang="0">
                <a:pos x="17" y="33"/>
              </a:cxn>
              <a:cxn ang="0">
                <a:pos x="12" y="33"/>
              </a:cxn>
              <a:cxn ang="0">
                <a:pos x="12" y="4"/>
              </a:cxn>
              <a:cxn ang="0">
                <a:pos x="4" y="26"/>
              </a:cxn>
              <a:cxn ang="0">
                <a:pos x="0" y="26"/>
              </a:cxn>
            </a:cxnLst>
            <a:rect l="0" t="0" r="r" b="b"/>
            <a:pathLst>
              <a:path w="29" h="34">
                <a:moveTo>
                  <a:pt x="0" y="26"/>
                </a:moveTo>
                <a:lnTo>
                  <a:pt x="12" y="0"/>
                </a:lnTo>
                <a:lnTo>
                  <a:pt x="17" y="26"/>
                </a:lnTo>
                <a:lnTo>
                  <a:pt x="24" y="4"/>
                </a:lnTo>
                <a:lnTo>
                  <a:pt x="28" y="9"/>
                </a:lnTo>
                <a:lnTo>
                  <a:pt x="17" y="33"/>
                </a:lnTo>
                <a:lnTo>
                  <a:pt x="12" y="33"/>
                </a:lnTo>
                <a:lnTo>
                  <a:pt x="12" y="4"/>
                </a:lnTo>
                <a:lnTo>
                  <a:pt x="4" y="26"/>
                </a:lnTo>
                <a:lnTo>
                  <a:pt x="0" y="26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>
            <a:off x="2189239" y="3460255"/>
            <a:ext cx="33262" cy="32742"/>
          </a:xfrm>
          <a:custGeom>
            <a:avLst/>
            <a:gdLst/>
            <a:ahLst/>
            <a:cxnLst>
              <a:cxn ang="0">
                <a:pos x="17" y="17"/>
              </a:cxn>
              <a:cxn ang="0">
                <a:pos x="13" y="17"/>
              </a:cxn>
              <a:cxn ang="0">
                <a:pos x="17" y="12"/>
              </a:cxn>
              <a:cxn ang="0">
                <a:pos x="17" y="8"/>
              </a:cxn>
              <a:cxn ang="0">
                <a:pos x="17" y="4"/>
              </a:cxn>
              <a:cxn ang="0">
                <a:pos x="13" y="4"/>
              </a:cxn>
              <a:cxn ang="0">
                <a:pos x="8" y="4"/>
              </a:cxn>
              <a:cxn ang="0">
                <a:pos x="4" y="8"/>
              </a:cxn>
              <a:cxn ang="0">
                <a:pos x="4" y="12"/>
              </a:cxn>
              <a:cxn ang="0">
                <a:pos x="8" y="17"/>
              </a:cxn>
              <a:cxn ang="0">
                <a:pos x="13" y="17"/>
              </a:cxn>
              <a:cxn ang="0">
                <a:pos x="17" y="17"/>
              </a:cxn>
              <a:cxn ang="0">
                <a:pos x="13" y="21"/>
              </a:cxn>
              <a:cxn ang="0">
                <a:pos x="13" y="17"/>
              </a:cxn>
              <a:cxn ang="0">
                <a:pos x="8" y="21"/>
              </a:cxn>
              <a:cxn ang="0">
                <a:pos x="4" y="21"/>
              </a:cxn>
              <a:cxn ang="0">
                <a:pos x="4" y="17"/>
              </a:cxn>
              <a:cxn ang="0">
                <a:pos x="0" y="17"/>
              </a:cxn>
              <a:cxn ang="0">
                <a:pos x="0" y="12"/>
              </a:cxn>
              <a:cxn ang="0">
                <a:pos x="0" y="8"/>
              </a:cxn>
              <a:cxn ang="0">
                <a:pos x="0" y="4"/>
              </a:cxn>
              <a:cxn ang="0">
                <a:pos x="4" y="4"/>
              </a:cxn>
              <a:cxn ang="0">
                <a:pos x="8" y="0"/>
              </a:cxn>
              <a:cxn ang="0">
                <a:pos x="13" y="0"/>
              </a:cxn>
              <a:cxn ang="0">
                <a:pos x="17" y="4"/>
              </a:cxn>
              <a:cxn ang="0">
                <a:pos x="21" y="4"/>
              </a:cxn>
              <a:cxn ang="0">
                <a:pos x="21" y="8"/>
              </a:cxn>
              <a:cxn ang="0">
                <a:pos x="21" y="12"/>
              </a:cxn>
              <a:cxn ang="0">
                <a:pos x="21" y="17"/>
              </a:cxn>
              <a:cxn ang="0">
                <a:pos x="17" y="17"/>
              </a:cxn>
            </a:cxnLst>
            <a:rect l="0" t="0" r="r" b="b"/>
            <a:pathLst>
              <a:path w="22" h="22">
                <a:moveTo>
                  <a:pt x="17" y="17"/>
                </a:moveTo>
                <a:lnTo>
                  <a:pt x="13" y="17"/>
                </a:lnTo>
                <a:lnTo>
                  <a:pt x="17" y="12"/>
                </a:lnTo>
                <a:lnTo>
                  <a:pt x="17" y="8"/>
                </a:lnTo>
                <a:lnTo>
                  <a:pt x="17" y="4"/>
                </a:lnTo>
                <a:lnTo>
                  <a:pt x="13" y="4"/>
                </a:lnTo>
                <a:lnTo>
                  <a:pt x="8" y="4"/>
                </a:lnTo>
                <a:lnTo>
                  <a:pt x="4" y="8"/>
                </a:lnTo>
                <a:lnTo>
                  <a:pt x="4" y="12"/>
                </a:lnTo>
                <a:lnTo>
                  <a:pt x="8" y="17"/>
                </a:lnTo>
                <a:lnTo>
                  <a:pt x="13" y="17"/>
                </a:lnTo>
                <a:lnTo>
                  <a:pt x="17" y="17"/>
                </a:lnTo>
                <a:lnTo>
                  <a:pt x="13" y="21"/>
                </a:lnTo>
                <a:lnTo>
                  <a:pt x="13" y="17"/>
                </a:lnTo>
                <a:lnTo>
                  <a:pt x="8" y="21"/>
                </a:lnTo>
                <a:lnTo>
                  <a:pt x="4" y="21"/>
                </a:lnTo>
                <a:lnTo>
                  <a:pt x="4" y="17"/>
                </a:lnTo>
                <a:lnTo>
                  <a:pt x="0" y="17"/>
                </a:lnTo>
                <a:lnTo>
                  <a:pt x="0" y="12"/>
                </a:lnTo>
                <a:lnTo>
                  <a:pt x="0" y="8"/>
                </a:lnTo>
                <a:lnTo>
                  <a:pt x="0" y="4"/>
                </a:lnTo>
                <a:lnTo>
                  <a:pt x="4" y="4"/>
                </a:lnTo>
                <a:lnTo>
                  <a:pt x="8" y="0"/>
                </a:lnTo>
                <a:lnTo>
                  <a:pt x="13" y="0"/>
                </a:lnTo>
                <a:lnTo>
                  <a:pt x="17" y="4"/>
                </a:lnTo>
                <a:lnTo>
                  <a:pt x="21" y="4"/>
                </a:lnTo>
                <a:lnTo>
                  <a:pt x="21" y="8"/>
                </a:lnTo>
                <a:lnTo>
                  <a:pt x="21" y="12"/>
                </a:lnTo>
                <a:lnTo>
                  <a:pt x="21" y="17"/>
                </a:lnTo>
                <a:lnTo>
                  <a:pt x="17" y="17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2220988" y="3491508"/>
            <a:ext cx="6048" cy="7442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3" y="0"/>
              </a:cxn>
              <a:cxn ang="0">
                <a:pos x="3" y="4"/>
              </a:cxn>
              <a:cxn ang="0">
                <a:pos x="0" y="4"/>
              </a:cxn>
            </a:cxnLst>
            <a:rect l="0" t="0" r="r" b="b"/>
            <a:pathLst>
              <a:path w="4" h="5">
                <a:moveTo>
                  <a:pt x="0" y="4"/>
                </a:moveTo>
                <a:lnTo>
                  <a:pt x="3" y="0"/>
                </a:lnTo>
                <a:lnTo>
                  <a:pt x="3" y="4"/>
                </a:lnTo>
                <a:lnTo>
                  <a:pt x="0" y="4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2263323" y="3478114"/>
            <a:ext cx="19654" cy="40183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8" y="9"/>
              </a:cxn>
              <a:cxn ang="0">
                <a:pos x="0" y="4"/>
              </a:cxn>
              <a:cxn ang="0">
                <a:pos x="4" y="4"/>
              </a:cxn>
              <a:cxn ang="0">
                <a:pos x="8" y="4"/>
              </a:cxn>
              <a:cxn ang="0">
                <a:pos x="12" y="0"/>
              </a:cxn>
              <a:cxn ang="0">
                <a:pos x="0" y="26"/>
              </a:cxn>
            </a:cxnLst>
            <a:rect l="0" t="0" r="r" b="b"/>
            <a:pathLst>
              <a:path w="13" h="27">
                <a:moveTo>
                  <a:pt x="0" y="26"/>
                </a:moveTo>
                <a:lnTo>
                  <a:pt x="8" y="9"/>
                </a:lnTo>
                <a:lnTo>
                  <a:pt x="0" y="4"/>
                </a:lnTo>
                <a:lnTo>
                  <a:pt x="4" y="4"/>
                </a:lnTo>
                <a:lnTo>
                  <a:pt x="8" y="4"/>
                </a:lnTo>
                <a:lnTo>
                  <a:pt x="12" y="0"/>
                </a:lnTo>
                <a:lnTo>
                  <a:pt x="0" y="26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8" name="Freeform 12"/>
          <p:cNvSpPr>
            <a:spLocks/>
          </p:cNvSpPr>
          <p:nvPr/>
        </p:nvSpPr>
        <p:spPr bwMode="auto">
          <a:xfrm>
            <a:off x="2275417" y="3491508"/>
            <a:ext cx="39310" cy="3720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4" y="13"/>
              </a:cxn>
              <a:cxn ang="0">
                <a:pos x="4" y="17"/>
              </a:cxn>
              <a:cxn ang="0">
                <a:pos x="4" y="20"/>
              </a:cxn>
              <a:cxn ang="0">
                <a:pos x="8" y="20"/>
              </a:cxn>
              <a:cxn ang="0">
                <a:pos x="8" y="24"/>
              </a:cxn>
              <a:cxn ang="0">
                <a:pos x="8" y="20"/>
              </a:cxn>
              <a:cxn ang="0">
                <a:pos x="12" y="20"/>
              </a:cxn>
              <a:cxn ang="0">
                <a:pos x="17" y="20"/>
              </a:cxn>
              <a:cxn ang="0">
                <a:pos x="17" y="17"/>
              </a:cxn>
              <a:cxn ang="0">
                <a:pos x="17" y="13"/>
              </a:cxn>
              <a:cxn ang="0">
                <a:pos x="12" y="13"/>
              </a:cxn>
              <a:cxn ang="0">
                <a:pos x="8" y="13"/>
              </a:cxn>
              <a:cxn ang="0">
                <a:pos x="4" y="8"/>
              </a:cxn>
              <a:cxn ang="0">
                <a:pos x="12" y="0"/>
              </a:cxn>
              <a:cxn ang="0">
                <a:pos x="25" y="4"/>
              </a:cxn>
              <a:cxn ang="0">
                <a:pos x="25" y="8"/>
              </a:cxn>
              <a:cxn ang="0">
                <a:pos x="12" y="4"/>
              </a:cxn>
              <a:cxn ang="0">
                <a:pos x="8" y="8"/>
              </a:cxn>
              <a:cxn ang="0">
                <a:pos x="8" y="13"/>
              </a:cxn>
              <a:cxn ang="0">
                <a:pos x="12" y="8"/>
              </a:cxn>
              <a:cxn ang="0">
                <a:pos x="17" y="8"/>
              </a:cxn>
              <a:cxn ang="0">
                <a:pos x="17" y="13"/>
              </a:cxn>
              <a:cxn ang="0">
                <a:pos x="21" y="13"/>
              </a:cxn>
              <a:cxn ang="0">
                <a:pos x="21" y="17"/>
              </a:cxn>
              <a:cxn ang="0">
                <a:pos x="17" y="17"/>
              </a:cxn>
              <a:cxn ang="0">
                <a:pos x="17" y="20"/>
              </a:cxn>
              <a:cxn ang="0">
                <a:pos x="17" y="24"/>
              </a:cxn>
              <a:cxn ang="0">
                <a:pos x="12" y="24"/>
              </a:cxn>
              <a:cxn ang="0">
                <a:pos x="8" y="24"/>
              </a:cxn>
              <a:cxn ang="0">
                <a:pos x="4" y="24"/>
              </a:cxn>
              <a:cxn ang="0">
                <a:pos x="4" y="20"/>
              </a:cxn>
              <a:cxn ang="0">
                <a:pos x="0" y="17"/>
              </a:cxn>
              <a:cxn ang="0">
                <a:pos x="0" y="13"/>
              </a:cxn>
            </a:cxnLst>
            <a:rect l="0" t="0" r="r" b="b"/>
            <a:pathLst>
              <a:path w="26" h="25">
                <a:moveTo>
                  <a:pt x="0" y="13"/>
                </a:moveTo>
                <a:lnTo>
                  <a:pt x="4" y="13"/>
                </a:lnTo>
                <a:lnTo>
                  <a:pt x="4" y="17"/>
                </a:lnTo>
                <a:lnTo>
                  <a:pt x="4" y="20"/>
                </a:lnTo>
                <a:lnTo>
                  <a:pt x="8" y="20"/>
                </a:lnTo>
                <a:lnTo>
                  <a:pt x="8" y="24"/>
                </a:lnTo>
                <a:lnTo>
                  <a:pt x="8" y="20"/>
                </a:lnTo>
                <a:lnTo>
                  <a:pt x="12" y="20"/>
                </a:lnTo>
                <a:lnTo>
                  <a:pt x="17" y="20"/>
                </a:lnTo>
                <a:lnTo>
                  <a:pt x="17" y="17"/>
                </a:lnTo>
                <a:lnTo>
                  <a:pt x="17" y="13"/>
                </a:lnTo>
                <a:lnTo>
                  <a:pt x="12" y="13"/>
                </a:lnTo>
                <a:lnTo>
                  <a:pt x="8" y="13"/>
                </a:lnTo>
                <a:lnTo>
                  <a:pt x="4" y="8"/>
                </a:lnTo>
                <a:lnTo>
                  <a:pt x="12" y="0"/>
                </a:lnTo>
                <a:lnTo>
                  <a:pt x="25" y="4"/>
                </a:lnTo>
                <a:lnTo>
                  <a:pt x="25" y="8"/>
                </a:lnTo>
                <a:lnTo>
                  <a:pt x="12" y="4"/>
                </a:lnTo>
                <a:lnTo>
                  <a:pt x="8" y="8"/>
                </a:lnTo>
                <a:lnTo>
                  <a:pt x="8" y="13"/>
                </a:lnTo>
                <a:lnTo>
                  <a:pt x="12" y="8"/>
                </a:lnTo>
                <a:lnTo>
                  <a:pt x="17" y="8"/>
                </a:lnTo>
                <a:lnTo>
                  <a:pt x="17" y="13"/>
                </a:lnTo>
                <a:lnTo>
                  <a:pt x="21" y="13"/>
                </a:lnTo>
                <a:lnTo>
                  <a:pt x="21" y="17"/>
                </a:lnTo>
                <a:lnTo>
                  <a:pt x="17" y="17"/>
                </a:lnTo>
                <a:lnTo>
                  <a:pt x="17" y="20"/>
                </a:lnTo>
                <a:lnTo>
                  <a:pt x="17" y="24"/>
                </a:lnTo>
                <a:lnTo>
                  <a:pt x="12" y="24"/>
                </a:lnTo>
                <a:lnTo>
                  <a:pt x="8" y="24"/>
                </a:lnTo>
                <a:lnTo>
                  <a:pt x="4" y="24"/>
                </a:lnTo>
                <a:lnTo>
                  <a:pt x="4" y="20"/>
                </a:lnTo>
                <a:lnTo>
                  <a:pt x="0" y="17"/>
                </a:lnTo>
                <a:lnTo>
                  <a:pt x="0" y="13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89" name="Freeform 13"/>
          <p:cNvSpPr>
            <a:spLocks/>
          </p:cNvSpPr>
          <p:nvPr/>
        </p:nvSpPr>
        <p:spPr bwMode="auto">
          <a:xfrm>
            <a:off x="2313214" y="3503415"/>
            <a:ext cx="37798" cy="44648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4" y="16"/>
              </a:cxn>
              <a:cxn ang="0">
                <a:pos x="4" y="20"/>
              </a:cxn>
              <a:cxn ang="0">
                <a:pos x="7" y="25"/>
              </a:cxn>
              <a:cxn ang="0">
                <a:pos x="7" y="29"/>
              </a:cxn>
              <a:cxn ang="0">
                <a:pos x="7" y="25"/>
              </a:cxn>
              <a:cxn ang="0">
                <a:pos x="11" y="25"/>
              </a:cxn>
              <a:cxn ang="0">
                <a:pos x="16" y="25"/>
              </a:cxn>
              <a:cxn ang="0">
                <a:pos x="16" y="20"/>
              </a:cxn>
              <a:cxn ang="0">
                <a:pos x="16" y="16"/>
              </a:cxn>
              <a:cxn ang="0">
                <a:pos x="11" y="12"/>
              </a:cxn>
              <a:cxn ang="0">
                <a:pos x="7" y="12"/>
              </a:cxn>
              <a:cxn ang="0">
                <a:pos x="4" y="12"/>
              </a:cxn>
              <a:cxn ang="0">
                <a:pos x="11" y="0"/>
              </a:cxn>
              <a:cxn ang="0">
                <a:pos x="24" y="4"/>
              </a:cxn>
              <a:cxn ang="0">
                <a:pos x="24" y="9"/>
              </a:cxn>
              <a:cxn ang="0">
                <a:pos x="11" y="4"/>
              </a:cxn>
              <a:cxn ang="0">
                <a:pos x="7" y="12"/>
              </a:cxn>
              <a:cxn ang="0">
                <a:pos x="11" y="9"/>
              </a:cxn>
              <a:cxn ang="0">
                <a:pos x="16" y="12"/>
              </a:cxn>
              <a:cxn ang="0">
                <a:pos x="16" y="16"/>
              </a:cxn>
              <a:cxn ang="0">
                <a:pos x="20" y="16"/>
              </a:cxn>
              <a:cxn ang="0">
                <a:pos x="16" y="20"/>
              </a:cxn>
              <a:cxn ang="0">
                <a:pos x="16" y="25"/>
              </a:cxn>
              <a:cxn ang="0">
                <a:pos x="16" y="29"/>
              </a:cxn>
              <a:cxn ang="0">
                <a:pos x="11" y="29"/>
              </a:cxn>
              <a:cxn ang="0">
                <a:pos x="7" y="29"/>
              </a:cxn>
              <a:cxn ang="0">
                <a:pos x="4" y="29"/>
              </a:cxn>
              <a:cxn ang="0">
                <a:pos x="4" y="25"/>
              </a:cxn>
              <a:cxn ang="0">
                <a:pos x="0" y="20"/>
              </a:cxn>
              <a:cxn ang="0">
                <a:pos x="0" y="16"/>
              </a:cxn>
            </a:cxnLst>
            <a:rect l="0" t="0" r="r" b="b"/>
            <a:pathLst>
              <a:path w="25" h="30">
                <a:moveTo>
                  <a:pt x="0" y="16"/>
                </a:moveTo>
                <a:lnTo>
                  <a:pt x="4" y="16"/>
                </a:lnTo>
                <a:lnTo>
                  <a:pt x="4" y="20"/>
                </a:lnTo>
                <a:lnTo>
                  <a:pt x="7" y="25"/>
                </a:lnTo>
                <a:lnTo>
                  <a:pt x="7" y="29"/>
                </a:lnTo>
                <a:lnTo>
                  <a:pt x="7" y="25"/>
                </a:lnTo>
                <a:lnTo>
                  <a:pt x="11" y="25"/>
                </a:lnTo>
                <a:lnTo>
                  <a:pt x="16" y="25"/>
                </a:lnTo>
                <a:lnTo>
                  <a:pt x="16" y="20"/>
                </a:lnTo>
                <a:lnTo>
                  <a:pt x="16" y="16"/>
                </a:lnTo>
                <a:lnTo>
                  <a:pt x="11" y="12"/>
                </a:lnTo>
                <a:lnTo>
                  <a:pt x="7" y="12"/>
                </a:lnTo>
                <a:lnTo>
                  <a:pt x="4" y="12"/>
                </a:lnTo>
                <a:lnTo>
                  <a:pt x="11" y="0"/>
                </a:lnTo>
                <a:lnTo>
                  <a:pt x="24" y="4"/>
                </a:lnTo>
                <a:lnTo>
                  <a:pt x="24" y="9"/>
                </a:lnTo>
                <a:lnTo>
                  <a:pt x="11" y="4"/>
                </a:lnTo>
                <a:lnTo>
                  <a:pt x="7" y="12"/>
                </a:lnTo>
                <a:lnTo>
                  <a:pt x="11" y="9"/>
                </a:lnTo>
                <a:lnTo>
                  <a:pt x="16" y="12"/>
                </a:lnTo>
                <a:lnTo>
                  <a:pt x="16" y="16"/>
                </a:lnTo>
                <a:lnTo>
                  <a:pt x="20" y="16"/>
                </a:lnTo>
                <a:lnTo>
                  <a:pt x="16" y="20"/>
                </a:lnTo>
                <a:lnTo>
                  <a:pt x="16" y="25"/>
                </a:lnTo>
                <a:lnTo>
                  <a:pt x="16" y="29"/>
                </a:lnTo>
                <a:lnTo>
                  <a:pt x="11" y="29"/>
                </a:lnTo>
                <a:lnTo>
                  <a:pt x="7" y="29"/>
                </a:lnTo>
                <a:lnTo>
                  <a:pt x="4" y="29"/>
                </a:lnTo>
                <a:lnTo>
                  <a:pt x="4" y="25"/>
                </a:lnTo>
                <a:lnTo>
                  <a:pt x="0" y="20"/>
                </a:lnTo>
                <a:lnTo>
                  <a:pt x="0" y="16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1956405" y="3772794"/>
            <a:ext cx="49893" cy="38695"/>
          </a:xfrm>
          <a:custGeom>
            <a:avLst/>
            <a:gdLst/>
            <a:ahLst/>
            <a:cxnLst>
              <a:cxn ang="0">
                <a:pos x="32" y="0"/>
              </a:cxn>
              <a:cxn ang="0">
                <a:pos x="28" y="4"/>
              </a:cxn>
              <a:cxn ang="0">
                <a:pos x="20" y="13"/>
              </a:cxn>
              <a:cxn ang="0">
                <a:pos x="12" y="21"/>
              </a:cxn>
              <a:cxn ang="0">
                <a:pos x="8" y="21"/>
              </a:cxn>
              <a:cxn ang="0">
                <a:pos x="4" y="25"/>
              </a:cxn>
              <a:cxn ang="0">
                <a:pos x="0" y="25"/>
              </a:cxn>
            </a:cxnLst>
            <a:rect l="0" t="0" r="r" b="b"/>
            <a:pathLst>
              <a:path w="33" h="26">
                <a:moveTo>
                  <a:pt x="32" y="0"/>
                </a:moveTo>
                <a:lnTo>
                  <a:pt x="28" y="4"/>
                </a:lnTo>
                <a:lnTo>
                  <a:pt x="20" y="13"/>
                </a:lnTo>
                <a:lnTo>
                  <a:pt x="12" y="21"/>
                </a:lnTo>
                <a:lnTo>
                  <a:pt x="8" y="21"/>
                </a:lnTo>
                <a:lnTo>
                  <a:pt x="4" y="25"/>
                </a:lnTo>
                <a:lnTo>
                  <a:pt x="0" y="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1948846" y="3766840"/>
            <a:ext cx="63500" cy="58043"/>
          </a:xfrm>
          <a:custGeom>
            <a:avLst/>
            <a:gdLst/>
            <a:ahLst/>
            <a:cxnLst>
              <a:cxn ang="0">
                <a:pos x="33" y="4"/>
              </a:cxn>
              <a:cxn ang="0">
                <a:pos x="28" y="13"/>
              </a:cxn>
              <a:cxn ang="0">
                <a:pos x="20" y="25"/>
              </a:cxn>
              <a:cxn ang="0">
                <a:pos x="13" y="29"/>
              </a:cxn>
              <a:cxn ang="0">
                <a:pos x="8" y="29"/>
              </a:cxn>
              <a:cxn ang="0">
                <a:pos x="4" y="34"/>
              </a:cxn>
              <a:cxn ang="0">
                <a:pos x="0" y="29"/>
              </a:cxn>
              <a:cxn ang="0">
                <a:pos x="0" y="25"/>
              </a:cxn>
              <a:cxn ang="0">
                <a:pos x="4" y="25"/>
              </a:cxn>
              <a:cxn ang="0">
                <a:pos x="8" y="25"/>
              </a:cxn>
              <a:cxn ang="0">
                <a:pos x="8" y="29"/>
              </a:cxn>
              <a:cxn ang="0">
                <a:pos x="13" y="34"/>
              </a:cxn>
              <a:cxn ang="0">
                <a:pos x="17" y="38"/>
              </a:cxn>
              <a:cxn ang="0">
                <a:pos x="24" y="38"/>
              </a:cxn>
              <a:cxn ang="0">
                <a:pos x="28" y="38"/>
              </a:cxn>
              <a:cxn ang="0">
                <a:pos x="33" y="29"/>
              </a:cxn>
              <a:cxn ang="0">
                <a:pos x="37" y="22"/>
              </a:cxn>
              <a:cxn ang="0">
                <a:pos x="41" y="17"/>
              </a:cxn>
              <a:cxn ang="0">
                <a:pos x="41" y="13"/>
              </a:cxn>
              <a:cxn ang="0">
                <a:pos x="41" y="9"/>
              </a:cxn>
              <a:cxn ang="0">
                <a:pos x="37" y="4"/>
              </a:cxn>
              <a:cxn ang="0">
                <a:pos x="28" y="0"/>
              </a:cxn>
              <a:cxn ang="0">
                <a:pos x="20" y="0"/>
              </a:cxn>
              <a:cxn ang="0">
                <a:pos x="17" y="4"/>
              </a:cxn>
              <a:cxn ang="0">
                <a:pos x="13" y="9"/>
              </a:cxn>
              <a:cxn ang="0">
                <a:pos x="17" y="9"/>
              </a:cxn>
              <a:cxn ang="0">
                <a:pos x="20" y="13"/>
              </a:cxn>
              <a:cxn ang="0">
                <a:pos x="24" y="9"/>
              </a:cxn>
            </a:cxnLst>
            <a:rect l="0" t="0" r="r" b="b"/>
            <a:pathLst>
              <a:path w="42" h="39">
                <a:moveTo>
                  <a:pt x="33" y="4"/>
                </a:moveTo>
                <a:lnTo>
                  <a:pt x="28" y="13"/>
                </a:lnTo>
                <a:lnTo>
                  <a:pt x="20" y="25"/>
                </a:lnTo>
                <a:lnTo>
                  <a:pt x="13" y="29"/>
                </a:lnTo>
                <a:lnTo>
                  <a:pt x="8" y="29"/>
                </a:lnTo>
                <a:lnTo>
                  <a:pt x="4" y="34"/>
                </a:lnTo>
                <a:lnTo>
                  <a:pt x="0" y="29"/>
                </a:lnTo>
                <a:lnTo>
                  <a:pt x="0" y="25"/>
                </a:lnTo>
                <a:lnTo>
                  <a:pt x="4" y="25"/>
                </a:lnTo>
                <a:lnTo>
                  <a:pt x="8" y="25"/>
                </a:lnTo>
                <a:lnTo>
                  <a:pt x="8" y="29"/>
                </a:lnTo>
                <a:lnTo>
                  <a:pt x="13" y="34"/>
                </a:lnTo>
                <a:lnTo>
                  <a:pt x="17" y="38"/>
                </a:lnTo>
                <a:lnTo>
                  <a:pt x="24" y="38"/>
                </a:lnTo>
                <a:lnTo>
                  <a:pt x="28" y="38"/>
                </a:lnTo>
                <a:lnTo>
                  <a:pt x="33" y="29"/>
                </a:lnTo>
                <a:lnTo>
                  <a:pt x="37" y="22"/>
                </a:lnTo>
                <a:lnTo>
                  <a:pt x="41" y="17"/>
                </a:lnTo>
                <a:lnTo>
                  <a:pt x="41" y="13"/>
                </a:lnTo>
                <a:lnTo>
                  <a:pt x="41" y="9"/>
                </a:lnTo>
                <a:lnTo>
                  <a:pt x="37" y="4"/>
                </a:lnTo>
                <a:lnTo>
                  <a:pt x="28" y="0"/>
                </a:lnTo>
                <a:lnTo>
                  <a:pt x="20" y="0"/>
                </a:lnTo>
                <a:lnTo>
                  <a:pt x="17" y="4"/>
                </a:lnTo>
                <a:lnTo>
                  <a:pt x="13" y="9"/>
                </a:lnTo>
                <a:lnTo>
                  <a:pt x="17" y="9"/>
                </a:lnTo>
                <a:lnTo>
                  <a:pt x="20" y="13"/>
                </a:lnTo>
                <a:lnTo>
                  <a:pt x="24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>
            <a:off x="2004786" y="3815954"/>
            <a:ext cx="37798" cy="26789"/>
          </a:xfrm>
          <a:custGeom>
            <a:avLst/>
            <a:gdLst/>
            <a:ahLst/>
            <a:cxnLst>
              <a:cxn ang="0">
                <a:pos x="16" y="4"/>
              </a:cxn>
              <a:cxn ang="0">
                <a:pos x="13" y="0"/>
              </a:cxn>
              <a:cxn ang="0">
                <a:pos x="8" y="0"/>
              </a:cxn>
              <a:cxn ang="0">
                <a:pos x="4" y="0"/>
              </a:cxn>
              <a:cxn ang="0">
                <a:pos x="4" y="4"/>
              </a:cxn>
              <a:cxn ang="0">
                <a:pos x="0" y="8"/>
              </a:cxn>
              <a:cxn ang="0">
                <a:pos x="0" y="13"/>
              </a:cxn>
              <a:cxn ang="0">
                <a:pos x="4" y="17"/>
              </a:cxn>
              <a:cxn ang="0">
                <a:pos x="8" y="17"/>
              </a:cxn>
              <a:cxn ang="0">
                <a:pos x="13" y="17"/>
              </a:cxn>
              <a:cxn ang="0">
                <a:pos x="13" y="13"/>
              </a:cxn>
              <a:cxn ang="0">
                <a:pos x="16" y="13"/>
              </a:cxn>
              <a:cxn ang="0">
                <a:pos x="20" y="8"/>
              </a:cxn>
              <a:cxn ang="0">
                <a:pos x="20" y="4"/>
              </a:cxn>
              <a:cxn ang="0">
                <a:pos x="16" y="4"/>
              </a:cxn>
              <a:cxn ang="0">
                <a:pos x="13" y="8"/>
              </a:cxn>
              <a:cxn ang="0">
                <a:pos x="13" y="13"/>
              </a:cxn>
              <a:cxn ang="0">
                <a:pos x="16" y="17"/>
              </a:cxn>
              <a:cxn ang="0">
                <a:pos x="20" y="17"/>
              </a:cxn>
              <a:cxn ang="0">
                <a:pos x="24" y="13"/>
              </a:cxn>
            </a:cxnLst>
            <a:rect l="0" t="0" r="r" b="b"/>
            <a:pathLst>
              <a:path w="25" h="18">
                <a:moveTo>
                  <a:pt x="16" y="4"/>
                </a:moveTo>
                <a:lnTo>
                  <a:pt x="13" y="0"/>
                </a:lnTo>
                <a:lnTo>
                  <a:pt x="8" y="0"/>
                </a:lnTo>
                <a:lnTo>
                  <a:pt x="4" y="0"/>
                </a:lnTo>
                <a:lnTo>
                  <a:pt x="4" y="4"/>
                </a:lnTo>
                <a:lnTo>
                  <a:pt x="0" y="8"/>
                </a:lnTo>
                <a:lnTo>
                  <a:pt x="0" y="13"/>
                </a:lnTo>
                <a:lnTo>
                  <a:pt x="4" y="17"/>
                </a:lnTo>
                <a:lnTo>
                  <a:pt x="8" y="17"/>
                </a:lnTo>
                <a:lnTo>
                  <a:pt x="13" y="17"/>
                </a:lnTo>
                <a:lnTo>
                  <a:pt x="13" y="13"/>
                </a:lnTo>
                <a:lnTo>
                  <a:pt x="16" y="13"/>
                </a:lnTo>
                <a:lnTo>
                  <a:pt x="20" y="8"/>
                </a:lnTo>
                <a:lnTo>
                  <a:pt x="20" y="4"/>
                </a:lnTo>
                <a:lnTo>
                  <a:pt x="16" y="4"/>
                </a:lnTo>
                <a:lnTo>
                  <a:pt x="13" y="8"/>
                </a:lnTo>
                <a:lnTo>
                  <a:pt x="13" y="13"/>
                </a:lnTo>
                <a:lnTo>
                  <a:pt x="16" y="17"/>
                </a:lnTo>
                <a:lnTo>
                  <a:pt x="20" y="17"/>
                </a:lnTo>
                <a:lnTo>
                  <a:pt x="24" y="1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>
            <a:off x="2010834" y="3815954"/>
            <a:ext cx="15119" cy="26789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4" y="0"/>
              </a:cxn>
              <a:cxn ang="0">
                <a:pos x="0" y="4"/>
              </a:cxn>
              <a:cxn ang="0">
                <a:pos x="0" y="8"/>
              </a:cxn>
              <a:cxn ang="0">
                <a:pos x="0" y="17"/>
              </a:cxn>
              <a:cxn ang="0">
                <a:pos x="4" y="17"/>
              </a:cxn>
            </a:cxnLst>
            <a:rect l="0" t="0" r="r" b="b"/>
            <a:pathLst>
              <a:path w="10" h="18">
                <a:moveTo>
                  <a:pt x="9" y="0"/>
                </a:move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lnTo>
                  <a:pt x="0" y="17"/>
                </a:lnTo>
                <a:lnTo>
                  <a:pt x="4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2041072" y="3823396"/>
            <a:ext cx="21167" cy="13394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9" y="8"/>
              </a:cxn>
              <a:cxn ang="0">
                <a:pos x="13" y="0"/>
              </a:cxn>
            </a:cxnLst>
            <a:rect l="0" t="0" r="r" b="b"/>
            <a:pathLst>
              <a:path w="14" h="9">
                <a:moveTo>
                  <a:pt x="0" y="8"/>
                </a:moveTo>
                <a:lnTo>
                  <a:pt x="9" y="8"/>
                </a:lnTo>
                <a:lnTo>
                  <a:pt x="13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5" name="Freeform 19"/>
          <p:cNvSpPr>
            <a:spLocks/>
          </p:cNvSpPr>
          <p:nvPr/>
        </p:nvSpPr>
        <p:spPr bwMode="auto">
          <a:xfrm>
            <a:off x="2041071" y="3804047"/>
            <a:ext cx="37798" cy="50602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26"/>
              </a:cxn>
              <a:cxn ang="0">
                <a:pos x="0" y="30"/>
              </a:cxn>
              <a:cxn ang="0">
                <a:pos x="4" y="33"/>
              </a:cxn>
              <a:cxn ang="0">
                <a:pos x="8" y="33"/>
              </a:cxn>
              <a:cxn ang="0">
                <a:pos x="8" y="30"/>
              </a:cxn>
              <a:cxn ang="0">
                <a:pos x="17" y="30"/>
              </a:cxn>
            </a:cxnLst>
            <a:rect l="0" t="0" r="r" b="b"/>
            <a:pathLst>
              <a:path w="25" h="34">
                <a:moveTo>
                  <a:pt x="24" y="0"/>
                </a:moveTo>
                <a:lnTo>
                  <a:pt x="0" y="26"/>
                </a:lnTo>
                <a:lnTo>
                  <a:pt x="0" y="30"/>
                </a:lnTo>
                <a:lnTo>
                  <a:pt x="4" y="33"/>
                </a:lnTo>
                <a:lnTo>
                  <a:pt x="8" y="33"/>
                </a:lnTo>
                <a:lnTo>
                  <a:pt x="8" y="30"/>
                </a:lnTo>
                <a:lnTo>
                  <a:pt x="17" y="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6" name="Freeform 20"/>
          <p:cNvSpPr>
            <a:spLocks/>
          </p:cNvSpPr>
          <p:nvPr/>
        </p:nvSpPr>
        <p:spPr bwMode="auto">
          <a:xfrm>
            <a:off x="2041071" y="3804047"/>
            <a:ext cx="37798" cy="50602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30"/>
              </a:cxn>
              <a:cxn ang="0">
                <a:pos x="0" y="33"/>
              </a:cxn>
            </a:cxnLst>
            <a:rect l="0" t="0" r="r" b="b"/>
            <a:pathLst>
              <a:path w="25" h="34">
                <a:moveTo>
                  <a:pt x="24" y="0"/>
                </a:moveTo>
                <a:lnTo>
                  <a:pt x="0" y="30"/>
                </a:lnTo>
                <a:lnTo>
                  <a:pt x="0" y="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7" name="Freeform 21"/>
          <p:cNvSpPr>
            <a:spLocks/>
          </p:cNvSpPr>
          <p:nvPr/>
        </p:nvSpPr>
        <p:spPr bwMode="auto">
          <a:xfrm>
            <a:off x="2060727" y="3829349"/>
            <a:ext cx="18143" cy="20836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4" y="9"/>
              </a:cxn>
              <a:cxn ang="0">
                <a:pos x="11" y="0"/>
              </a:cxn>
            </a:cxnLst>
            <a:rect l="0" t="0" r="r" b="b"/>
            <a:pathLst>
              <a:path w="12" h="14">
                <a:moveTo>
                  <a:pt x="0" y="13"/>
                </a:moveTo>
                <a:lnTo>
                  <a:pt x="4" y="9"/>
                </a:lnTo>
                <a:lnTo>
                  <a:pt x="11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8" name="Freeform 22"/>
          <p:cNvSpPr>
            <a:spLocks/>
          </p:cNvSpPr>
          <p:nvPr/>
        </p:nvSpPr>
        <p:spPr bwMode="auto">
          <a:xfrm>
            <a:off x="2060727" y="3815954"/>
            <a:ext cx="37797" cy="4464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25"/>
              </a:cxn>
              <a:cxn ang="0">
                <a:pos x="0" y="29"/>
              </a:cxn>
              <a:cxn ang="0">
                <a:pos x="8" y="29"/>
              </a:cxn>
              <a:cxn ang="0">
                <a:pos x="11" y="25"/>
              </a:cxn>
            </a:cxnLst>
            <a:rect l="0" t="0" r="r" b="b"/>
            <a:pathLst>
              <a:path w="25" h="30">
                <a:moveTo>
                  <a:pt x="24" y="0"/>
                </a:moveTo>
                <a:lnTo>
                  <a:pt x="0" y="25"/>
                </a:lnTo>
                <a:lnTo>
                  <a:pt x="0" y="29"/>
                </a:lnTo>
                <a:lnTo>
                  <a:pt x="8" y="29"/>
                </a:lnTo>
                <a:lnTo>
                  <a:pt x="11" y="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599" name="Freeform 23"/>
          <p:cNvSpPr>
            <a:spLocks/>
          </p:cNvSpPr>
          <p:nvPr/>
        </p:nvSpPr>
        <p:spPr bwMode="auto">
          <a:xfrm>
            <a:off x="2060727" y="3815954"/>
            <a:ext cx="37797" cy="4464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0" y="25"/>
              </a:cxn>
              <a:cxn ang="0">
                <a:pos x="0" y="29"/>
              </a:cxn>
            </a:cxnLst>
            <a:rect l="0" t="0" r="r" b="b"/>
            <a:pathLst>
              <a:path w="25" h="30">
                <a:moveTo>
                  <a:pt x="24" y="0"/>
                </a:moveTo>
                <a:lnTo>
                  <a:pt x="0" y="25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0" name="Freeform 24"/>
          <p:cNvSpPr>
            <a:spLocks/>
          </p:cNvSpPr>
          <p:nvPr/>
        </p:nvSpPr>
        <p:spPr bwMode="auto">
          <a:xfrm>
            <a:off x="2077358" y="3848695"/>
            <a:ext cx="33262" cy="25301"/>
          </a:xfrm>
          <a:custGeom>
            <a:avLst/>
            <a:gdLst/>
            <a:ahLst/>
            <a:cxnLst>
              <a:cxn ang="0">
                <a:pos x="21" y="7"/>
              </a:cxn>
              <a:cxn ang="0">
                <a:pos x="17" y="3"/>
              </a:cxn>
              <a:cxn ang="0">
                <a:pos x="13" y="0"/>
              </a:cxn>
              <a:cxn ang="0">
                <a:pos x="8" y="0"/>
              </a:cxn>
              <a:cxn ang="0">
                <a:pos x="4" y="3"/>
              </a:cxn>
              <a:cxn ang="0">
                <a:pos x="0" y="7"/>
              </a:cxn>
              <a:cxn ang="0">
                <a:pos x="0" y="12"/>
              </a:cxn>
              <a:cxn ang="0">
                <a:pos x="4" y="16"/>
              </a:cxn>
              <a:cxn ang="0">
                <a:pos x="8" y="16"/>
              </a:cxn>
              <a:cxn ang="0">
                <a:pos x="13" y="16"/>
              </a:cxn>
              <a:cxn ang="0">
                <a:pos x="17" y="16"/>
              </a:cxn>
            </a:cxnLst>
            <a:rect l="0" t="0" r="r" b="b"/>
            <a:pathLst>
              <a:path w="22" h="17">
                <a:moveTo>
                  <a:pt x="21" y="7"/>
                </a:moveTo>
                <a:lnTo>
                  <a:pt x="17" y="3"/>
                </a:lnTo>
                <a:lnTo>
                  <a:pt x="13" y="0"/>
                </a:lnTo>
                <a:lnTo>
                  <a:pt x="8" y="0"/>
                </a:lnTo>
                <a:lnTo>
                  <a:pt x="4" y="3"/>
                </a:lnTo>
                <a:lnTo>
                  <a:pt x="0" y="7"/>
                </a:lnTo>
                <a:lnTo>
                  <a:pt x="0" y="12"/>
                </a:lnTo>
                <a:lnTo>
                  <a:pt x="4" y="16"/>
                </a:lnTo>
                <a:lnTo>
                  <a:pt x="8" y="16"/>
                </a:lnTo>
                <a:lnTo>
                  <a:pt x="13" y="16"/>
                </a:lnTo>
                <a:lnTo>
                  <a:pt x="17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1" name="Freeform 25"/>
          <p:cNvSpPr>
            <a:spLocks/>
          </p:cNvSpPr>
          <p:nvPr/>
        </p:nvSpPr>
        <p:spPr bwMode="auto">
          <a:xfrm>
            <a:off x="2084917" y="3853161"/>
            <a:ext cx="13607" cy="20836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4" y="0"/>
              </a:cxn>
              <a:cxn ang="0">
                <a:pos x="4" y="4"/>
              </a:cxn>
              <a:cxn ang="0">
                <a:pos x="0" y="9"/>
              </a:cxn>
              <a:cxn ang="0">
                <a:pos x="0" y="13"/>
              </a:cxn>
            </a:cxnLst>
            <a:rect l="0" t="0" r="r" b="b"/>
            <a:pathLst>
              <a:path w="9" h="14">
                <a:moveTo>
                  <a:pt x="8" y="0"/>
                </a:moveTo>
                <a:lnTo>
                  <a:pt x="4" y="0"/>
                </a:lnTo>
                <a:lnTo>
                  <a:pt x="4" y="4"/>
                </a:lnTo>
                <a:lnTo>
                  <a:pt x="0" y="9"/>
                </a:lnTo>
                <a:lnTo>
                  <a:pt x="0" y="1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2" name="Freeform 26"/>
          <p:cNvSpPr>
            <a:spLocks/>
          </p:cNvSpPr>
          <p:nvPr/>
        </p:nvSpPr>
        <p:spPr bwMode="auto">
          <a:xfrm>
            <a:off x="2103060" y="3859114"/>
            <a:ext cx="21167" cy="20836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0" y="9"/>
              </a:cxn>
              <a:cxn ang="0">
                <a:pos x="0" y="13"/>
              </a:cxn>
              <a:cxn ang="0">
                <a:pos x="4" y="13"/>
              </a:cxn>
              <a:cxn ang="0">
                <a:pos x="9" y="13"/>
              </a:cxn>
              <a:cxn ang="0">
                <a:pos x="13" y="9"/>
              </a:cxn>
            </a:cxnLst>
            <a:rect l="0" t="0" r="r" b="b"/>
            <a:pathLst>
              <a:path w="14" h="14">
                <a:moveTo>
                  <a:pt x="9" y="0"/>
                </a:moveTo>
                <a:lnTo>
                  <a:pt x="0" y="9"/>
                </a:lnTo>
                <a:lnTo>
                  <a:pt x="0" y="13"/>
                </a:lnTo>
                <a:lnTo>
                  <a:pt x="4" y="13"/>
                </a:lnTo>
                <a:lnTo>
                  <a:pt x="9" y="13"/>
                </a:lnTo>
                <a:lnTo>
                  <a:pt x="13" y="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3" name="Freeform 27"/>
          <p:cNvSpPr>
            <a:spLocks/>
          </p:cNvSpPr>
          <p:nvPr/>
        </p:nvSpPr>
        <p:spPr bwMode="auto">
          <a:xfrm>
            <a:off x="2103061" y="3859114"/>
            <a:ext cx="15119" cy="20836"/>
          </a:xfrm>
          <a:custGeom>
            <a:avLst/>
            <a:gdLst/>
            <a:ahLst/>
            <a:cxnLst>
              <a:cxn ang="0">
                <a:pos x="9" y="0"/>
              </a:cxn>
              <a:cxn ang="0">
                <a:pos x="4" y="9"/>
              </a:cxn>
              <a:cxn ang="0">
                <a:pos x="0" y="9"/>
              </a:cxn>
              <a:cxn ang="0">
                <a:pos x="0" y="13"/>
              </a:cxn>
            </a:cxnLst>
            <a:rect l="0" t="0" r="r" b="b"/>
            <a:pathLst>
              <a:path w="10" h="14">
                <a:moveTo>
                  <a:pt x="9" y="0"/>
                </a:moveTo>
                <a:lnTo>
                  <a:pt x="4" y="9"/>
                </a:lnTo>
                <a:lnTo>
                  <a:pt x="0" y="9"/>
                </a:lnTo>
                <a:lnTo>
                  <a:pt x="0" y="1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4" name="Freeform 28"/>
          <p:cNvSpPr>
            <a:spLocks/>
          </p:cNvSpPr>
          <p:nvPr/>
        </p:nvSpPr>
        <p:spPr bwMode="auto">
          <a:xfrm>
            <a:off x="2122714" y="3865067"/>
            <a:ext cx="18143" cy="26789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3" y="0"/>
              </a:cxn>
              <a:cxn ang="0">
                <a:pos x="7" y="0"/>
              </a:cxn>
              <a:cxn ang="0">
                <a:pos x="11" y="4"/>
              </a:cxn>
              <a:cxn ang="0">
                <a:pos x="11" y="8"/>
              </a:cxn>
              <a:cxn ang="0">
                <a:pos x="3" y="17"/>
              </a:cxn>
            </a:cxnLst>
            <a:rect l="0" t="0" r="r" b="b"/>
            <a:pathLst>
              <a:path w="12" h="18">
                <a:moveTo>
                  <a:pt x="0" y="4"/>
                </a:moveTo>
                <a:lnTo>
                  <a:pt x="3" y="0"/>
                </a:lnTo>
                <a:lnTo>
                  <a:pt x="7" y="0"/>
                </a:lnTo>
                <a:lnTo>
                  <a:pt x="11" y="4"/>
                </a:lnTo>
                <a:lnTo>
                  <a:pt x="11" y="8"/>
                </a:lnTo>
                <a:lnTo>
                  <a:pt x="3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5" name="Freeform 29"/>
          <p:cNvSpPr>
            <a:spLocks/>
          </p:cNvSpPr>
          <p:nvPr/>
        </p:nvSpPr>
        <p:spPr bwMode="auto">
          <a:xfrm>
            <a:off x="2122714" y="3865067"/>
            <a:ext cx="18143" cy="26789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11" y="4"/>
              </a:cxn>
              <a:cxn ang="0">
                <a:pos x="0" y="17"/>
              </a:cxn>
            </a:cxnLst>
            <a:rect l="0" t="0" r="r" b="b"/>
            <a:pathLst>
              <a:path w="12" h="18">
                <a:moveTo>
                  <a:pt x="11" y="0"/>
                </a:moveTo>
                <a:lnTo>
                  <a:pt x="11" y="4"/>
                </a:lnTo>
                <a:lnTo>
                  <a:pt x="0" y="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6" name="Freeform 30"/>
          <p:cNvSpPr>
            <a:spLocks/>
          </p:cNvSpPr>
          <p:nvPr/>
        </p:nvSpPr>
        <p:spPr bwMode="auto">
          <a:xfrm>
            <a:off x="2139346" y="3872508"/>
            <a:ext cx="15119" cy="744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0"/>
              </a:cxn>
              <a:cxn ang="0">
                <a:pos x="9" y="0"/>
              </a:cxn>
              <a:cxn ang="0">
                <a:pos x="9" y="4"/>
              </a:cxn>
            </a:cxnLst>
            <a:rect l="0" t="0" r="r" b="b"/>
            <a:pathLst>
              <a:path w="10" h="5">
                <a:moveTo>
                  <a:pt x="0" y="0"/>
                </a:moveTo>
                <a:lnTo>
                  <a:pt x="4" y="0"/>
                </a:lnTo>
                <a:lnTo>
                  <a:pt x="9" y="0"/>
                </a:lnTo>
                <a:lnTo>
                  <a:pt x="9" y="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7" name="Freeform 31"/>
          <p:cNvSpPr>
            <a:spLocks/>
          </p:cNvSpPr>
          <p:nvPr/>
        </p:nvSpPr>
        <p:spPr bwMode="auto">
          <a:xfrm>
            <a:off x="2146905" y="3872508"/>
            <a:ext cx="13608" cy="19348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4" y="4"/>
              </a:cxn>
              <a:cxn ang="0">
                <a:pos x="0" y="12"/>
              </a:cxn>
              <a:cxn ang="0">
                <a:pos x="4" y="12"/>
              </a:cxn>
              <a:cxn ang="0">
                <a:pos x="8" y="12"/>
              </a:cxn>
            </a:cxnLst>
            <a:rect l="0" t="0" r="r" b="b"/>
            <a:pathLst>
              <a:path w="9" h="13">
                <a:moveTo>
                  <a:pt x="4" y="0"/>
                </a:moveTo>
                <a:lnTo>
                  <a:pt x="4" y="4"/>
                </a:lnTo>
                <a:lnTo>
                  <a:pt x="0" y="12"/>
                </a:lnTo>
                <a:lnTo>
                  <a:pt x="4" y="12"/>
                </a:lnTo>
                <a:lnTo>
                  <a:pt x="8" y="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8" name="Freeform 32"/>
          <p:cNvSpPr>
            <a:spLocks/>
          </p:cNvSpPr>
          <p:nvPr/>
        </p:nvSpPr>
        <p:spPr bwMode="auto">
          <a:xfrm>
            <a:off x="2152953" y="3878461"/>
            <a:ext cx="19655" cy="25301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8" y="4"/>
              </a:cxn>
              <a:cxn ang="0">
                <a:pos x="8" y="0"/>
              </a:cxn>
              <a:cxn ang="0">
                <a:pos x="8" y="4"/>
              </a:cxn>
              <a:cxn ang="0">
                <a:pos x="12" y="9"/>
              </a:cxn>
              <a:cxn ang="0">
                <a:pos x="12" y="13"/>
              </a:cxn>
              <a:cxn ang="0">
                <a:pos x="12" y="16"/>
              </a:cxn>
              <a:cxn ang="0">
                <a:pos x="8" y="16"/>
              </a:cxn>
              <a:cxn ang="0">
                <a:pos x="4" y="16"/>
              </a:cxn>
            </a:cxnLst>
            <a:rect l="0" t="0" r="r" b="b"/>
            <a:pathLst>
              <a:path w="13" h="17">
                <a:moveTo>
                  <a:pt x="0" y="4"/>
                </a:moveTo>
                <a:lnTo>
                  <a:pt x="8" y="4"/>
                </a:lnTo>
                <a:lnTo>
                  <a:pt x="8" y="0"/>
                </a:lnTo>
                <a:lnTo>
                  <a:pt x="8" y="4"/>
                </a:lnTo>
                <a:lnTo>
                  <a:pt x="12" y="9"/>
                </a:lnTo>
                <a:lnTo>
                  <a:pt x="12" y="13"/>
                </a:lnTo>
                <a:lnTo>
                  <a:pt x="12" y="16"/>
                </a:lnTo>
                <a:lnTo>
                  <a:pt x="8" y="16"/>
                </a:lnTo>
                <a:lnTo>
                  <a:pt x="4" y="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09" name="Freeform 33"/>
          <p:cNvSpPr>
            <a:spLocks/>
          </p:cNvSpPr>
          <p:nvPr/>
        </p:nvSpPr>
        <p:spPr bwMode="auto">
          <a:xfrm>
            <a:off x="2159000" y="3884414"/>
            <a:ext cx="13608" cy="1934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4"/>
              </a:cxn>
              <a:cxn ang="0">
                <a:pos x="8" y="9"/>
              </a:cxn>
              <a:cxn ang="0">
                <a:pos x="4" y="12"/>
              </a:cxn>
              <a:cxn ang="0">
                <a:pos x="0" y="12"/>
              </a:cxn>
            </a:cxnLst>
            <a:rect l="0" t="0" r="r" b="b"/>
            <a:pathLst>
              <a:path w="9" h="13">
                <a:moveTo>
                  <a:pt x="8" y="0"/>
                </a:moveTo>
                <a:lnTo>
                  <a:pt x="8" y="4"/>
                </a:lnTo>
                <a:lnTo>
                  <a:pt x="8" y="9"/>
                </a:lnTo>
                <a:lnTo>
                  <a:pt x="4" y="12"/>
                </a:lnTo>
                <a:lnTo>
                  <a:pt x="0" y="1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0" name="Freeform 34"/>
          <p:cNvSpPr>
            <a:spLocks/>
          </p:cNvSpPr>
          <p:nvPr/>
        </p:nvSpPr>
        <p:spPr bwMode="auto">
          <a:xfrm>
            <a:off x="2152953" y="3897809"/>
            <a:ext cx="31750" cy="119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" y="3"/>
              </a:cxn>
              <a:cxn ang="0">
                <a:pos x="13" y="7"/>
              </a:cxn>
              <a:cxn ang="0">
                <a:pos x="20" y="3"/>
              </a:cxn>
            </a:cxnLst>
            <a:rect l="0" t="0" r="r" b="b"/>
            <a:pathLst>
              <a:path w="21" h="8">
                <a:moveTo>
                  <a:pt x="0" y="0"/>
                </a:moveTo>
                <a:lnTo>
                  <a:pt x="4" y="3"/>
                </a:lnTo>
                <a:lnTo>
                  <a:pt x="13" y="7"/>
                </a:lnTo>
                <a:lnTo>
                  <a:pt x="20" y="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1" name="Freeform 35"/>
          <p:cNvSpPr>
            <a:spLocks/>
          </p:cNvSpPr>
          <p:nvPr/>
        </p:nvSpPr>
        <p:spPr bwMode="auto">
          <a:xfrm>
            <a:off x="737810" y="3116462"/>
            <a:ext cx="51405" cy="44648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29" y="0"/>
              </a:cxn>
              <a:cxn ang="0">
                <a:pos x="24" y="4"/>
              </a:cxn>
              <a:cxn ang="0">
                <a:pos x="20" y="12"/>
              </a:cxn>
              <a:cxn ang="0">
                <a:pos x="13" y="20"/>
              </a:cxn>
              <a:cxn ang="0">
                <a:pos x="13" y="25"/>
              </a:cxn>
              <a:cxn ang="0">
                <a:pos x="4" y="29"/>
              </a:cxn>
              <a:cxn ang="0">
                <a:pos x="0" y="29"/>
              </a:cxn>
            </a:cxnLst>
            <a:rect l="0" t="0" r="r" b="b"/>
            <a:pathLst>
              <a:path w="34" h="30">
                <a:moveTo>
                  <a:pt x="33" y="0"/>
                </a:moveTo>
                <a:lnTo>
                  <a:pt x="29" y="0"/>
                </a:lnTo>
                <a:lnTo>
                  <a:pt x="24" y="4"/>
                </a:lnTo>
                <a:lnTo>
                  <a:pt x="20" y="12"/>
                </a:lnTo>
                <a:lnTo>
                  <a:pt x="13" y="20"/>
                </a:lnTo>
                <a:lnTo>
                  <a:pt x="13" y="25"/>
                </a:lnTo>
                <a:lnTo>
                  <a:pt x="4" y="29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2" name="Freeform 36"/>
          <p:cNvSpPr>
            <a:spLocks/>
          </p:cNvSpPr>
          <p:nvPr/>
        </p:nvSpPr>
        <p:spPr bwMode="auto">
          <a:xfrm>
            <a:off x="725715" y="3116462"/>
            <a:ext cx="63500" cy="44648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7" y="4"/>
              </a:cxn>
              <a:cxn ang="0">
                <a:pos x="24" y="20"/>
              </a:cxn>
              <a:cxn ang="0">
                <a:pos x="17" y="25"/>
              </a:cxn>
              <a:cxn ang="0">
                <a:pos x="13" y="29"/>
              </a:cxn>
              <a:cxn ang="0">
                <a:pos x="4" y="29"/>
              </a:cxn>
              <a:cxn ang="0">
                <a:pos x="4" y="25"/>
              </a:cxn>
              <a:cxn ang="0">
                <a:pos x="0" y="25"/>
              </a:cxn>
              <a:cxn ang="0">
                <a:pos x="4" y="20"/>
              </a:cxn>
              <a:cxn ang="0">
                <a:pos x="4" y="16"/>
              </a:cxn>
              <a:cxn ang="0">
                <a:pos x="8" y="20"/>
              </a:cxn>
              <a:cxn ang="0">
                <a:pos x="4" y="20"/>
              </a:cxn>
            </a:cxnLst>
            <a:rect l="0" t="0" r="r" b="b"/>
            <a:pathLst>
              <a:path w="42" h="30">
                <a:moveTo>
                  <a:pt x="41" y="0"/>
                </a:moveTo>
                <a:lnTo>
                  <a:pt x="37" y="4"/>
                </a:lnTo>
                <a:lnTo>
                  <a:pt x="24" y="20"/>
                </a:lnTo>
                <a:lnTo>
                  <a:pt x="17" y="25"/>
                </a:lnTo>
                <a:lnTo>
                  <a:pt x="13" y="29"/>
                </a:lnTo>
                <a:lnTo>
                  <a:pt x="4" y="29"/>
                </a:lnTo>
                <a:lnTo>
                  <a:pt x="4" y="25"/>
                </a:lnTo>
                <a:lnTo>
                  <a:pt x="0" y="25"/>
                </a:lnTo>
                <a:lnTo>
                  <a:pt x="4" y="20"/>
                </a:lnTo>
                <a:lnTo>
                  <a:pt x="4" y="16"/>
                </a:lnTo>
                <a:lnTo>
                  <a:pt x="8" y="20"/>
                </a:lnTo>
                <a:lnTo>
                  <a:pt x="4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3" name="Freeform 37"/>
          <p:cNvSpPr>
            <a:spLocks/>
          </p:cNvSpPr>
          <p:nvPr/>
        </p:nvSpPr>
        <p:spPr bwMode="auto">
          <a:xfrm>
            <a:off x="751418" y="3110508"/>
            <a:ext cx="49892" cy="37208"/>
          </a:xfrm>
          <a:custGeom>
            <a:avLst/>
            <a:gdLst/>
            <a:ahLst/>
            <a:cxnLst>
              <a:cxn ang="0">
                <a:pos x="11" y="8"/>
              </a:cxn>
              <a:cxn ang="0">
                <a:pos x="7" y="13"/>
              </a:cxn>
              <a:cxn ang="0">
                <a:pos x="4" y="13"/>
              </a:cxn>
              <a:cxn ang="0">
                <a:pos x="0" y="13"/>
              </a:cxn>
              <a:cxn ang="0">
                <a:pos x="0" y="8"/>
              </a:cxn>
              <a:cxn ang="0">
                <a:pos x="0" y="4"/>
              </a:cxn>
              <a:cxn ang="0">
                <a:pos x="4" y="4"/>
              </a:cxn>
              <a:cxn ang="0">
                <a:pos x="11" y="0"/>
              </a:cxn>
              <a:cxn ang="0">
                <a:pos x="20" y="0"/>
              </a:cxn>
              <a:cxn ang="0">
                <a:pos x="24" y="4"/>
              </a:cxn>
              <a:cxn ang="0">
                <a:pos x="32" y="8"/>
              </a:cxn>
              <a:cxn ang="0">
                <a:pos x="32" y="13"/>
              </a:cxn>
              <a:cxn ang="0">
                <a:pos x="32" y="16"/>
              </a:cxn>
              <a:cxn ang="0">
                <a:pos x="32" y="20"/>
              </a:cxn>
              <a:cxn ang="0">
                <a:pos x="28" y="24"/>
              </a:cxn>
              <a:cxn ang="0">
                <a:pos x="24" y="24"/>
              </a:cxn>
              <a:cxn ang="0">
                <a:pos x="15" y="24"/>
              </a:cxn>
              <a:cxn ang="0">
                <a:pos x="11" y="20"/>
              </a:cxn>
            </a:cxnLst>
            <a:rect l="0" t="0" r="r" b="b"/>
            <a:pathLst>
              <a:path w="33" h="25">
                <a:moveTo>
                  <a:pt x="11" y="8"/>
                </a:moveTo>
                <a:lnTo>
                  <a:pt x="7" y="13"/>
                </a:lnTo>
                <a:lnTo>
                  <a:pt x="4" y="13"/>
                </a:lnTo>
                <a:lnTo>
                  <a:pt x="0" y="13"/>
                </a:lnTo>
                <a:lnTo>
                  <a:pt x="0" y="8"/>
                </a:lnTo>
                <a:lnTo>
                  <a:pt x="0" y="4"/>
                </a:lnTo>
                <a:lnTo>
                  <a:pt x="4" y="4"/>
                </a:lnTo>
                <a:lnTo>
                  <a:pt x="11" y="0"/>
                </a:lnTo>
                <a:lnTo>
                  <a:pt x="20" y="0"/>
                </a:lnTo>
                <a:lnTo>
                  <a:pt x="24" y="4"/>
                </a:lnTo>
                <a:lnTo>
                  <a:pt x="32" y="8"/>
                </a:lnTo>
                <a:lnTo>
                  <a:pt x="32" y="13"/>
                </a:lnTo>
                <a:lnTo>
                  <a:pt x="32" y="16"/>
                </a:lnTo>
                <a:lnTo>
                  <a:pt x="32" y="20"/>
                </a:lnTo>
                <a:lnTo>
                  <a:pt x="28" y="24"/>
                </a:lnTo>
                <a:lnTo>
                  <a:pt x="24" y="24"/>
                </a:lnTo>
                <a:lnTo>
                  <a:pt x="15" y="24"/>
                </a:lnTo>
                <a:lnTo>
                  <a:pt x="11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81656" y="3110508"/>
            <a:ext cx="19654" cy="31254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12" y="4"/>
              </a:cxn>
              <a:cxn ang="0">
                <a:pos x="12" y="8"/>
              </a:cxn>
              <a:cxn ang="0">
                <a:pos x="12" y="13"/>
              </a:cxn>
              <a:cxn ang="0">
                <a:pos x="12" y="16"/>
              </a:cxn>
              <a:cxn ang="0">
                <a:pos x="8" y="20"/>
              </a:cxn>
              <a:cxn ang="0">
                <a:pos x="4" y="20"/>
              </a:cxn>
              <a:cxn ang="0">
                <a:pos x="0" y="20"/>
              </a:cxn>
            </a:cxnLst>
            <a:rect l="0" t="0" r="r" b="b"/>
            <a:pathLst>
              <a:path w="13" h="21">
                <a:moveTo>
                  <a:pt x="8" y="0"/>
                </a:moveTo>
                <a:lnTo>
                  <a:pt x="12" y="4"/>
                </a:lnTo>
                <a:lnTo>
                  <a:pt x="12" y="8"/>
                </a:lnTo>
                <a:lnTo>
                  <a:pt x="12" y="13"/>
                </a:lnTo>
                <a:lnTo>
                  <a:pt x="12" y="16"/>
                </a:lnTo>
                <a:lnTo>
                  <a:pt x="8" y="20"/>
                </a:lnTo>
                <a:lnTo>
                  <a:pt x="4" y="20"/>
                </a:lnTo>
                <a:lnTo>
                  <a:pt x="0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5" name="Freeform 39"/>
          <p:cNvSpPr>
            <a:spLocks/>
          </p:cNvSpPr>
          <p:nvPr/>
        </p:nvSpPr>
        <p:spPr bwMode="auto">
          <a:xfrm>
            <a:off x="787703" y="3140274"/>
            <a:ext cx="74083" cy="44648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5" y="4"/>
              </a:cxn>
              <a:cxn ang="0">
                <a:pos x="41" y="9"/>
              </a:cxn>
              <a:cxn ang="0">
                <a:pos x="28" y="17"/>
              </a:cxn>
              <a:cxn ang="0">
                <a:pos x="24" y="21"/>
              </a:cxn>
              <a:cxn ang="0">
                <a:pos x="16" y="26"/>
              </a:cxn>
              <a:cxn ang="0">
                <a:pos x="8" y="29"/>
              </a:cxn>
              <a:cxn ang="0">
                <a:pos x="4" y="29"/>
              </a:cxn>
              <a:cxn ang="0">
                <a:pos x="0" y="29"/>
              </a:cxn>
              <a:cxn ang="0">
                <a:pos x="0" y="26"/>
              </a:cxn>
              <a:cxn ang="0">
                <a:pos x="0" y="21"/>
              </a:cxn>
              <a:cxn ang="0">
                <a:pos x="4" y="17"/>
              </a:cxn>
              <a:cxn ang="0">
                <a:pos x="4" y="21"/>
              </a:cxn>
            </a:cxnLst>
            <a:rect l="0" t="0" r="r" b="b"/>
            <a:pathLst>
              <a:path w="49" h="30">
                <a:moveTo>
                  <a:pt x="48" y="0"/>
                </a:moveTo>
                <a:lnTo>
                  <a:pt x="45" y="4"/>
                </a:lnTo>
                <a:lnTo>
                  <a:pt x="41" y="9"/>
                </a:lnTo>
                <a:lnTo>
                  <a:pt x="28" y="17"/>
                </a:lnTo>
                <a:lnTo>
                  <a:pt x="24" y="21"/>
                </a:lnTo>
                <a:lnTo>
                  <a:pt x="16" y="26"/>
                </a:lnTo>
                <a:lnTo>
                  <a:pt x="8" y="29"/>
                </a:lnTo>
                <a:lnTo>
                  <a:pt x="4" y="29"/>
                </a:lnTo>
                <a:lnTo>
                  <a:pt x="0" y="29"/>
                </a:lnTo>
                <a:lnTo>
                  <a:pt x="0" y="26"/>
                </a:lnTo>
                <a:lnTo>
                  <a:pt x="0" y="21"/>
                </a:lnTo>
                <a:lnTo>
                  <a:pt x="4" y="17"/>
                </a:lnTo>
                <a:lnTo>
                  <a:pt x="4" y="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6" name="Freeform 40"/>
          <p:cNvSpPr>
            <a:spLocks/>
          </p:cNvSpPr>
          <p:nvPr/>
        </p:nvSpPr>
        <p:spPr bwMode="auto">
          <a:xfrm>
            <a:off x="823989" y="3140274"/>
            <a:ext cx="37797" cy="56555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1" y="8"/>
              </a:cxn>
              <a:cxn ang="0">
                <a:pos x="8" y="25"/>
              </a:cxn>
              <a:cxn ang="0">
                <a:pos x="0" y="37"/>
              </a:cxn>
            </a:cxnLst>
            <a:rect l="0" t="0" r="r" b="b"/>
            <a:pathLst>
              <a:path w="25" h="38">
                <a:moveTo>
                  <a:pt x="24" y="0"/>
                </a:moveTo>
                <a:lnTo>
                  <a:pt x="21" y="8"/>
                </a:lnTo>
                <a:lnTo>
                  <a:pt x="8" y="25"/>
                </a:lnTo>
                <a:lnTo>
                  <a:pt x="0" y="3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7" name="Freeform 41"/>
          <p:cNvSpPr>
            <a:spLocks/>
          </p:cNvSpPr>
          <p:nvPr/>
        </p:nvSpPr>
        <p:spPr bwMode="auto">
          <a:xfrm>
            <a:off x="830036" y="3140274"/>
            <a:ext cx="31750" cy="56555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0" y="37"/>
              </a:cxn>
            </a:cxnLst>
            <a:rect l="0" t="0" r="r" b="b"/>
            <a:pathLst>
              <a:path w="21" h="38">
                <a:moveTo>
                  <a:pt x="20" y="0"/>
                </a:moveTo>
                <a:lnTo>
                  <a:pt x="0" y="3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8" name="Freeform 42"/>
          <p:cNvSpPr>
            <a:spLocks/>
          </p:cNvSpPr>
          <p:nvPr/>
        </p:nvSpPr>
        <p:spPr bwMode="auto">
          <a:xfrm>
            <a:off x="811894" y="3159622"/>
            <a:ext cx="25702" cy="37207"/>
          </a:xfrm>
          <a:custGeom>
            <a:avLst/>
            <a:gdLst/>
            <a:ahLst/>
            <a:cxnLst>
              <a:cxn ang="0">
                <a:pos x="12" y="24"/>
              </a:cxn>
              <a:cxn ang="0">
                <a:pos x="12" y="20"/>
              </a:cxn>
              <a:cxn ang="0">
                <a:pos x="12" y="13"/>
              </a:cxn>
              <a:cxn ang="0">
                <a:pos x="8" y="4"/>
              </a:cxn>
              <a:cxn ang="0">
                <a:pos x="8" y="0"/>
              </a:cxn>
              <a:cxn ang="0">
                <a:pos x="4" y="0"/>
              </a:cxn>
              <a:cxn ang="0">
                <a:pos x="0" y="0"/>
              </a:cxn>
              <a:cxn ang="0">
                <a:pos x="0" y="4"/>
              </a:cxn>
              <a:cxn ang="0">
                <a:pos x="0" y="8"/>
              </a:cxn>
              <a:cxn ang="0">
                <a:pos x="4" y="16"/>
              </a:cxn>
              <a:cxn ang="0">
                <a:pos x="8" y="20"/>
              </a:cxn>
              <a:cxn ang="0">
                <a:pos x="16" y="24"/>
              </a:cxn>
            </a:cxnLst>
            <a:rect l="0" t="0" r="r" b="b"/>
            <a:pathLst>
              <a:path w="17" h="25">
                <a:moveTo>
                  <a:pt x="12" y="24"/>
                </a:moveTo>
                <a:lnTo>
                  <a:pt x="12" y="20"/>
                </a:lnTo>
                <a:lnTo>
                  <a:pt x="12" y="13"/>
                </a:lnTo>
                <a:lnTo>
                  <a:pt x="8" y="4"/>
                </a:lnTo>
                <a:lnTo>
                  <a:pt x="8" y="0"/>
                </a:lnTo>
                <a:lnTo>
                  <a:pt x="4" y="0"/>
                </a:lnTo>
                <a:lnTo>
                  <a:pt x="0" y="0"/>
                </a:lnTo>
                <a:lnTo>
                  <a:pt x="0" y="4"/>
                </a:lnTo>
                <a:lnTo>
                  <a:pt x="0" y="8"/>
                </a:lnTo>
                <a:lnTo>
                  <a:pt x="4" y="16"/>
                </a:lnTo>
                <a:lnTo>
                  <a:pt x="8" y="20"/>
                </a:lnTo>
                <a:lnTo>
                  <a:pt x="16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73881" y="3159622"/>
            <a:ext cx="25703" cy="37207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" y="0"/>
              </a:cxn>
              <a:cxn ang="0">
                <a:pos x="12" y="0"/>
              </a:cxn>
              <a:cxn ang="0">
                <a:pos x="16" y="4"/>
              </a:cxn>
              <a:cxn ang="0">
                <a:pos x="16" y="8"/>
              </a:cxn>
              <a:cxn ang="0">
                <a:pos x="4" y="16"/>
              </a:cxn>
              <a:cxn ang="0">
                <a:pos x="4" y="20"/>
              </a:cxn>
              <a:cxn ang="0">
                <a:pos x="4" y="24"/>
              </a:cxn>
            </a:cxnLst>
            <a:rect l="0" t="0" r="r" b="b"/>
            <a:pathLst>
              <a:path w="17" h="25">
                <a:moveTo>
                  <a:pt x="0" y="4"/>
                </a:moveTo>
                <a:lnTo>
                  <a:pt x="4" y="0"/>
                </a:lnTo>
                <a:lnTo>
                  <a:pt x="12" y="0"/>
                </a:lnTo>
                <a:lnTo>
                  <a:pt x="16" y="4"/>
                </a:lnTo>
                <a:lnTo>
                  <a:pt x="16" y="8"/>
                </a:lnTo>
                <a:lnTo>
                  <a:pt x="4" y="16"/>
                </a:lnTo>
                <a:lnTo>
                  <a:pt x="4" y="20"/>
                </a:lnTo>
                <a:lnTo>
                  <a:pt x="4" y="2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0" name="Freeform 44"/>
          <p:cNvSpPr>
            <a:spLocks/>
          </p:cNvSpPr>
          <p:nvPr/>
        </p:nvSpPr>
        <p:spPr bwMode="auto">
          <a:xfrm>
            <a:off x="873881" y="3159622"/>
            <a:ext cx="43846" cy="43160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2" y="4"/>
              </a:cxn>
              <a:cxn ang="0">
                <a:pos x="12" y="8"/>
              </a:cxn>
              <a:cxn ang="0">
                <a:pos x="4" y="16"/>
              </a:cxn>
              <a:cxn ang="0">
                <a:pos x="0" y="20"/>
              </a:cxn>
              <a:cxn ang="0">
                <a:pos x="4" y="28"/>
              </a:cxn>
              <a:cxn ang="0">
                <a:pos x="8" y="28"/>
              </a:cxn>
              <a:cxn ang="0">
                <a:pos x="12" y="28"/>
              </a:cxn>
              <a:cxn ang="0">
                <a:pos x="17" y="24"/>
              </a:cxn>
              <a:cxn ang="0">
                <a:pos x="24" y="20"/>
              </a:cxn>
              <a:cxn ang="0">
                <a:pos x="28" y="20"/>
              </a:cxn>
            </a:cxnLst>
            <a:rect l="0" t="0" r="r" b="b"/>
            <a:pathLst>
              <a:path w="29" h="29">
                <a:moveTo>
                  <a:pt x="12" y="0"/>
                </a:moveTo>
                <a:lnTo>
                  <a:pt x="12" y="4"/>
                </a:lnTo>
                <a:lnTo>
                  <a:pt x="12" y="8"/>
                </a:lnTo>
                <a:lnTo>
                  <a:pt x="4" y="16"/>
                </a:lnTo>
                <a:lnTo>
                  <a:pt x="0" y="20"/>
                </a:lnTo>
                <a:lnTo>
                  <a:pt x="4" y="28"/>
                </a:lnTo>
                <a:lnTo>
                  <a:pt x="8" y="28"/>
                </a:lnTo>
                <a:lnTo>
                  <a:pt x="12" y="28"/>
                </a:lnTo>
                <a:lnTo>
                  <a:pt x="17" y="24"/>
                </a:lnTo>
                <a:lnTo>
                  <a:pt x="24" y="20"/>
                </a:lnTo>
                <a:lnTo>
                  <a:pt x="28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1" name="Freeform 45"/>
          <p:cNvSpPr>
            <a:spLocks/>
          </p:cNvSpPr>
          <p:nvPr/>
        </p:nvSpPr>
        <p:spPr bwMode="auto">
          <a:xfrm>
            <a:off x="885976" y="3171529"/>
            <a:ext cx="43846" cy="44648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0" y="12"/>
              </a:cxn>
              <a:cxn ang="0">
                <a:pos x="8" y="25"/>
              </a:cxn>
              <a:cxn ang="0">
                <a:pos x="0" y="29"/>
              </a:cxn>
            </a:cxnLst>
            <a:rect l="0" t="0" r="r" b="b"/>
            <a:pathLst>
              <a:path w="29" h="30">
                <a:moveTo>
                  <a:pt x="28" y="0"/>
                </a:moveTo>
                <a:lnTo>
                  <a:pt x="20" y="12"/>
                </a:lnTo>
                <a:lnTo>
                  <a:pt x="8" y="25"/>
                </a:lnTo>
                <a:lnTo>
                  <a:pt x="0" y="29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2" name="Freeform 46"/>
          <p:cNvSpPr>
            <a:spLocks/>
          </p:cNvSpPr>
          <p:nvPr/>
        </p:nvSpPr>
        <p:spPr bwMode="auto">
          <a:xfrm>
            <a:off x="855738" y="3171528"/>
            <a:ext cx="74084" cy="50602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0" y="7"/>
              </a:cxn>
              <a:cxn ang="0">
                <a:pos x="31" y="20"/>
              </a:cxn>
              <a:cxn ang="0">
                <a:pos x="28" y="24"/>
              </a:cxn>
              <a:cxn ang="0">
                <a:pos x="20" y="29"/>
              </a:cxn>
              <a:cxn ang="0">
                <a:pos x="16" y="33"/>
              </a:cxn>
              <a:cxn ang="0">
                <a:pos x="11" y="33"/>
              </a:cxn>
              <a:cxn ang="0">
                <a:pos x="3" y="29"/>
              </a:cxn>
              <a:cxn ang="0">
                <a:pos x="0" y="24"/>
              </a:cxn>
              <a:cxn ang="0">
                <a:pos x="0" y="20"/>
              </a:cxn>
              <a:cxn ang="0">
                <a:pos x="0" y="16"/>
              </a:cxn>
              <a:cxn ang="0">
                <a:pos x="3" y="16"/>
              </a:cxn>
              <a:cxn ang="0">
                <a:pos x="3" y="20"/>
              </a:cxn>
            </a:cxnLst>
            <a:rect l="0" t="0" r="r" b="b"/>
            <a:pathLst>
              <a:path w="49" h="34">
                <a:moveTo>
                  <a:pt x="48" y="0"/>
                </a:moveTo>
                <a:lnTo>
                  <a:pt x="40" y="7"/>
                </a:lnTo>
                <a:lnTo>
                  <a:pt x="31" y="20"/>
                </a:lnTo>
                <a:lnTo>
                  <a:pt x="28" y="24"/>
                </a:lnTo>
                <a:lnTo>
                  <a:pt x="20" y="29"/>
                </a:lnTo>
                <a:lnTo>
                  <a:pt x="16" y="33"/>
                </a:lnTo>
                <a:lnTo>
                  <a:pt x="11" y="33"/>
                </a:lnTo>
                <a:lnTo>
                  <a:pt x="3" y="29"/>
                </a:lnTo>
                <a:lnTo>
                  <a:pt x="0" y="24"/>
                </a:lnTo>
                <a:lnTo>
                  <a:pt x="0" y="20"/>
                </a:lnTo>
                <a:lnTo>
                  <a:pt x="0" y="16"/>
                </a:lnTo>
                <a:lnTo>
                  <a:pt x="3" y="16"/>
                </a:lnTo>
                <a:lnTo>
                  <a:pt x="3" y="2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3" name="Freeform 47"/>
          <p:cNvSpPr>
            <a:spLocks/>
          </p:cNvSpPr>
          <p:nvPr/>
        </p:nvSpPr>
        <p:spPr bwMode="auto">
          <a:xfrm>
            <a:off x="1906513" y="3625453"/>
            <a:ext cx="57452" cy="69950"/>
          </a:xfrm>
          <a:custGeom>
            <a:avLst/>
            <a:gdLst/>
            <a:ahLst/>
            <a:cxnLst>
              <a:cxn ang="0">
                <a:pos x="24" y="9"/>
              </a:cxn>
              <a:cxn ang="0">
                <a:pos x="16" y="9"/>
              </a:cxn>
              <a:cxn ang="0">
                <a:pos x="16" y="17"/>
              </a:cxn>
              <a:cxn ang="0">
                <a:pos x="20" y="21"/>
              </a:cxn>
              <a:cxn ang="0">
                <a:pos x="29" y="9"/>
              </a:cxn>
              <a:cxn ang="0">
                <a:pos x="24" y="25"/>
              </a:cxn>
              <a:cxn ang="0">
                <a:pos x="29" y="29"/>
              </a:cxn>
              <a:cxn ang="0">
                <a:pos x="29" y="37"/>
              </a:cxn>
              <a:cxn ang="0">
                <a:pos x="24" y="42"/>
              </a:cxn>
              <a:cxn ang="0">
                <a:pos x="20" y="42"/>
              </a:cxn>
              <a:cxn ang="0">
                <a:pos x="13" y="42"/>
              </a:cxn>
              <a:cxn ang="0">
                <a:pos x="8" y="46"/>
              </a:cxn>
              <a:cxn ang="0">
                <a:pos x="8" y="37"/>
              </a:cxn>
              <a:cxn ang="0">
                <a:pos x="4" y="33"/>
              </a:cxn>
              <a:cxn ang="0">
                <a:pos x="4" y="25"/>
              </a:cxn>
              <a:cxn ang="0">
                <a:pos x="8" y="29"/>
              </a:cxn>
              <a:cxn ang="0">
                <a:pos x="8" y="33"/>
              </a:cxn>
              <a:cxn ang="0">
                <a:pos x="13" y="37"/>
              </a:cxn>
              <a:cxn ang="0">
                <a:pos x="20" y="25"/>
              </a:cxn>
              <a:cxn ang="0">
                <a:pos x="24" y="29"/>
              </a:cxn>
              <a:cxn ang="0">
                <a:pos x="24" y="37"/>
              </a:cxn>
              <a:cxn ang="0">
                <a:pos x="16" y="42"/>
              </a:cxn>
              <a:cxn ang="0">
                <a:pos x="16" y="25"/>
              </a:cxn>
              <a:cxn ang="0">
                <a:pos x="13" y="21"/>
              </a:cxn>
              <a:cxn ang="0">
                <a:pos x="8" y="17"/>
              </a:cxn>
              <a:cxn ang="0">
                <a:pos x="8" y="13"/>
              </a:cxn>
              <a:cxn ang="0">
                <a:pos x="16" y="4"/>
              </a:cxn>
              <a:cxn ang="0">
                <a:pos x="24" y="4"/>
              </a:cxn>
              <a:cxn ang="0">
                <a:pos x="29" y="0"/>
              </a:cxn>
              <a:cxn ang="0">
                <a:pos x="29" y="4"/>
              </a:cxn>
              <a:cxn ang="0">
                <a:pos x="37" y="13"/>
              </a:cxn>
              <a:cxn ang="0">
                <a:pos x="37" y="21"/>
              </a:cxn>
              <a:cxn ang="0">
                <a:pos x="33" y="13"/>
              </a:cxn>
            </a:cxnLst>
            <a:rect l="0" t="0" r="r" b="b"/>
            <a:pathLst>
              <a:path w="38" h="47">
                <a:moveTo>
                  <a:pt x="29" y="9"/>
                </a:moveTo>
                <a:lnTo>
                  <a:pt x="24" y="9"/>
                </a:lnTo>
                <a:lnTo>
                  <a:pt x="20" y="9"/>
                </a:lnTo>
                <a:lnTo>
                  <a:pt x="16" y="9"/>
                </a:lnTo>
                <a:lnTo>
                  <a:pt x="16" y="13"/>
                </a:lnTo>
                <a:lnTo>
                  <a:pt x="16" y="17"/>
                </a:lnTo>
                <a:lnTo>
                  <a:pt x="16" y="21"/>
                </a:lnTo>
                <a:lnTo>
                  <a:pt x="20" y="21"/>
                </a:lnTo>
                <a:lnTo>
                  <a:pt x="24" y="9"/>
                </a:lnTo>
                <a:lnTo>
                  <a:pt x="29" y="9"/>
                </a:lnTo>
                <a:lnTo>
                  <a:pt x="24" y="21"/>
                </a:lnTo>
                <a:lnTo>
                  <a:pt x="24" y="25"/>
                </a:lnTo>
                <a:lnTo>
                  <a:pt x="29" y="25"/>
                </a:lnTo>
                <a:lnTo>
                  <a:pt x="29" y="29"/>
                </a:lnTo>
                <a:lnTo>
                  <a:pt x="29" y="33"/>
                </a:lnTo>
                <a:lnTo>
                  <a:pt x="29" y="37"/>
                </a:lnTo>
                <a:lnTo>
                  <a:pt x="29" y="42"/>
                </a:lnTo>
                <a:lnTo>
                  <a:pt x="24" y="42"/>
                </a:lnTo>
                <a:lnTo>
                  <a:pt x="24" y="46"/>
                </a:lnTo>
                <a:lnTo>
                  <a:pt x="20" y="42"/>
                </a:lnTo>
                <a:lnTo>
                  <a:pt x="20" y="46"/>
                </a:lnTo>
                <a:lnTo>
                  <a:pt x="13" y="42"/>
                </a:lnTo>
                <a:lnTo>
                  <a:pt x="13" y="46"/>
                </a:lnTo>
                <a:lnTo>
                  <a:pt x="8" y="46"/>
                </a:lnTo>
                <a:lnTo>
                  <a:pt x="13" y="42"/>
                </a:lnTo>
                <a:lnTo>
                  <a:pt x="8" y="37"/>
                </a:lnTo>
                <a:lnTo>
                  <a:pt x="4" y="37"/>
                </a:lnTo>
                <a:lnTo>
                  <a:pt x="4" y="33"/>
                </a:lnTo>
                <a:lnTo>
                  <a:pt x="0" y="29"/>
                </a:lnTo>
                <a:lnTo>
                  <a:pt x="4" y="25"/>
                </a:lnTo>
                <a:lnTo>
                  <a:pt x="8" y="25"/>
                </a:lnTo>
                <a:lnTo>
                  <a:pt x="8" y="29"/>
                </a:lnTo>
                <a:lnTo>
                  <a:pt x="4" y="29"/>
                </a:lnTo>
                <a:lnTo>
                  <a:pt x="8" y="33"/>
                </a:lnTo>
                <a:lnTo>
                  <a:pt x="8" y="37"/>
                </a:lnTo>
                <a:lnTo>
                  <a:pt x="13" y="37"/>
                </a:lnTo>
                <a:lnTo>
                  <a:pt x="16" y="42"/>
                </a:lnTo>
                <a:lnTo>
                  <a:pt x="20" y="25"/>
                </a:lnTo>
                <a:lnTo>
                  <a:pt x="20" y="29"/>
                </a:lnTo>
                <a:lnTo>
                  <a:pt x="24" y="29"/>
                </a:lnTo>
                <a:lnTo>
                  <a:pt x="24" y="33"/>
                </a:lnTo>
                <a:lnTo>
                  <a:pt x="24" y="37"/>
                </a:lnTo>
                <a:lnTo>
                  <a:pt x="20" y="37"/>
                </a:lnTo>
                <a:lnTo>
                  <a:pt x="16" y="42"/>
                </a:lnTo>
                <a:lnTo>
                  <a:pt x="13" y="37"/>
                </a:lnTo>
                <a:lnTo>
                  <a:pt x="16" y="25"/>
                </a:lnTo>
                <a:lnTo>
                  <a:pt x="16" y="21"/>
                </a:lnTo>
                <a:lnTo>
                  <a:pt x="13" y="21"/>
                </a:lnTo>
                <a:lnTo>
                  <a:pt x="13" y="17"/>
                </a:lnTo>
                <a:lnTo>
                  <a:pt x="8" y="17"/>
                </a:lnTo>
                <a:lnTo>
                  <a:pt x="13" y="13"/>
                </a:lnTo>
                <a:lnTo>
                  <a:pt x="8" y="13"/>
                </a:lnTo>
                <a:lnTo>
                  <a:pt x="13" y="9"/>
                </a:lnTo>
                <a:lnTo>
                  <a:pt x="16" y="4"/>
                </a:lnTo>
                <a:lnTo>
                  <a:pt x="20" y="4"/>
                </a:lnTo>
                <a:lnTo>
                  <a:pt x="24" y="4"/>
                </a:lnTo>
                <a:lnTo>
                  <a:pt x="29" y="4"/>
                </a:lnTo>
                <a:lnTo>
                  <a:pt x="29" y="0"/>
                </a:lnTo>
                <a:lnTo>
                  <a:pt x="33" y="0"/>
                </a:lnTo>
                <a:lnTo>
                  <a:pt x="29" y="4"/>
                </a:lnTo>
                <a:lnTo>
                  <a:pt x="33" y="9"/>
                </a:lnTo>
                <a:lnTo>
                  <a:pt x="37" y="13"/>
                </a:lnTo>
                <a:lnTo>
                  <a:pt x="37" y="17"/>
                </a:lnTo>
                <a:lnTo>
                  <a:pt x="37" y="21"/>
                </a:lnTo>
                <a:lnTo>
                  <a:pt x="33" y="17"/>
                </a:lnTo>
                <a:lnTo>
                  <a:pt x="33" y="13"/>
                </a:lnTo>
                <a:lnTo>
                  <a:pt x="29" y="9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4" name="Freeform 48"/>
          <p:cNvSpPr>
            <a:spLocks/>
          </p:cNvSpPr>
          <p:nvPr/>
        </p:nvSpPr>
        <p:spPr bwMode="auto">
          <a:xfrm>
            <a:off x="2010834" y="3552528"/>
            <a:ext cx="15119" cy="19347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0" y="9"/>
              </a:cxn>
              <a:cxn ang="0">
                <a:pos x="4" y="9"/>
              </a:cxn>
              <a:cxn ang="0">
                <a:pos x="4" y="4"/>
              </a:cxn>
              <a:cxn ang="0">
                <a:pos x="4" y="0"/>
              </a:cxn>
              <a:cxn ang="0">
                <a:pos x="9" y="0"/>
              </a:cxn>
              <a:cxn ang="0">
                <a:pos x="9" y="4"/>
              </a:cxn>
              <a:cxn ang="0">
                <a:pos x="4" y="9"/>
              </a:cxn>
              <a:cxn ang="0">
                <a:pos x="4" y="12"/>
              </a:cxn>
              <a:cxn ang="0">
                <a:pos x="0" y="12"/>
              </a:cxn>
            </a:cxnLst>
            <a:rect l="0" t="0" r="r" b="b"/>
            <a:pathLst>
              <a:path w="10" h="13">
                <a:moveTo>
                  <a:pt x="0" y="12"/>
                </a:moveTo>
                <a:lnTo>
                  <a:pt x="0" y="9"/>
                </a:lnTo>
                <a:lnTo>
                  <a:pt x="4" y="9"/>
                </a:lnTo>
                <a:lnTo>
                  <a:pt x="4" y="4"/>
                </a:lnTo>
                <a:lnTo>
                  <a:pt x="4" y="0"/>
                </a:lnTo>
                <a:lnTo>
                  <a:pt x="9" y="0"/>
                </a:lnTo>
                <a:lnTo>
                  <a:pt x="9" y="4"/>
                </a:lnTo>
                <a:lnTo>
                  <a:pt x="4" y="9"/>
                </a:lnTo>
                <a:lnTo>
                  <a:pt x="4" y="12"/>
                </a:lnTo>
                <a:lnTo>
                  <a:pt x="0" y="12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5" name="Freeform 49"/>
          <p:cNvSpPr>
            <a:spLocks/>
          </p:cNvSpPr>
          <p:nvPr/>
        </p:nvSpPr>
        <p:spPr bwMode="auto">
          <a:xfrm>
            <a:off x="879929" y="3448348"/>
            <a:ext cx="31750" cy="37207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8" y="4"/>
              </a:cxn>
              <a:cxn ang="0">
                <a:pos x="0" y="0"/>
              </a:cxn>
              <a:cxn ang="0">
                <a:pos x="4" y="0"/>
              </a:cxn>
              <a:cxn ang="0">
                <a:pos x="20" y="8"/>
              </a:cxn>
              <a:cxn ang="0">
                <a:pos x="13" y="4"/>
              </a:cxn>
              <a:cxn ang="0">
                <a:pos x="4" y="24"/>
              </a:cxn>
              <a:cxn ang="0">
                <a:pos x="0" y="24"/>
              </a:cxn>
            </a:cxnLst>
            <a:rect l="0" t="0" r="r" b="b"/>
            <a:pathLst>
              <a:path w="21" h="25">
                <a:moveTo>
                  <a:pt x="0" y="24"/>
                </a:moveTo>
                <a:lnTo>
                  <a:pt x="8" y="4"/>
                </a:lnTo>
                <a:lnTo>
                  <a:pt x="0" y="0"/>
                </a:lnTo>
                <a:lnTo>
                  <a:pt x="4" y="0"/>
                </a:lnTo>
                <a:lnTo>
                  <a:pt x="20" y="8"/>
                </a:lnTo>
                <a:lnTo>
                  <a:pt x="13" y="4"/>
                </a:lnTo>
                <a:lnTo>
                  <a:pt x="4" y="24"/>
                </a:lnTo>
                <a:lnTo>
                  <a:pt x="0" y="24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6" name="Freeform 50"/>
          <p:cNvSpPr>
            <a:spLocks/>
          </p:cNvSpPr>
          <p:nvPr/>
        </p:nvSpPr>
        <p:spPr bwMode="auto">
          <a:xfrm>
            <a:off x="910167" y="3460255"/>
            <a:ext cx="43846" cy="50602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8" y="0"/>
              </a:cxn>
              <a:cxn ang="0">
                <a:pos x="12" y="0"/>
              </a:cxn>
              <a:cxn ang="0">
                <a:pos x="8" y="12"/>
              </a:cxn>
              <a:cxn ang="0">
                <a:pos x="21" y="16"/>
              </a:cxn>
              <a:cxn ang="0">
                <a:pos x="25" y="7"/>
              </a:cxn>
              <a:cxn ang="0">
                <a:pos x="28" y="7"/>
              </a:cxn>
              <a:cxn ang="0">
                <a:pos x="21" y="33"/>
              </a:cxn>
              <a:cxn ang="0">
                <a:pos x="17" y="33"/>
              </a:cxn>
              <a:cxn ang="0">
                <a:pos x="21" y="20"/>
              </a:cxn>
              <a:cxn ang="0">
                <a:pos x="8" y="16"/>
              </a:cxn>
              <a:cxn ang="0">
                <a:pos x="4" y="24"/>
              </a:cxn>
              <a:cxn ang="0">
                <a:pos x="0" y="24"/>
              </a:cxn>
            </a:cxnLst>
            <a:rect l="0" t="0" r="r" b="b"/>
            <a:pathLst>
              <a:path w="29" h="34">
                <a:moveTo>
                  <a:pt x="0" y="24"/>
                </a:moveTo>
                <a:lnTo>
                  <a:pt x="8" y="0"/>
                </a:lnTo>
                <a:lnTo>
                  <a:pt x="12" y="0"/>
                </a:lnTo>
                <a:lnTo>
                  <a:pt x="8" y="12"/>
                </a:lnTo>
                <a:lnTo>
                  <a:pt x="21" y="16"/>
                </a:lnTo>
                <a:lnTo>
                  <a:pt x="25" y="7"/>
                </a:lnTo>
                <a:lnTo>
                  <a:pt x="28" y="7"/>
                </a:lnTo>
                <a:lnTo>
                  <a:pt x="21" y="33"/>
                </a:lnTo>
                <a:lnTo>
                  <a:pt x="17" y="33"/>
                </a:lnTo>
                <a:lnTo>
                  <a:pt x="21" y="20"/>
                </a:lnTo>
                <a:lnTo>
                  <a:pt x="8" y="16"/>
                </a:lnTo>
                <a:lnTo>
                  <a:pt x="4" y="24"/>
                </a:lnTo>
                <a:lnTo>
                  <a:pt x="0" y="24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7" name="Freeform 51"/>
          <p:cNvSpPr>
            <a:spLocks/>
          </p:cNvSpPr>
          <p:nvPr/>
        </p:nvSpPr>
        <p:spPr bwMode="auto">
          <a:xfrm>
            <a:off x="947965" y="3478114"/>
            <a:ext cx="43845" cy="4464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1" y="0"/>
              </a:cxn>
              <a:cxn ang="0">
                <a:pos x="28" y="9"/>
              </a:cxn>
              <a:cxn ang="0">
                <a:pos x="11" y="4"/>
              </a:cxn>
              <a:cxn ang="0">
                <a:pos x="7" y="13"/>
              </a:cxn>
              <a:cxn ang="0">
                <a:pos x="24" y="17"/>
              </a:cxn>
              <a:cxn ang="0">
                <a:pos x="24" y="21"/>
              </a:cxn>
              <a:cxn ang="0">
                <a:pos x="7" y="13"/>
              </a:cxn>
              <a:cxn ang="0">
                <a:pos x="3" y="21"/>
              </a:cxn>
              <a:cxn ang="0">
                <a:pos x="16" y="29"/>
              </a:cxn>
              <a:cxn ang="0">
                <a:pos x="0" y="21"/>
              </a:cxn>
            </a:cxnLst>
            <a:rect l="0" t="0" r="r" b="b"/>
            <a:pathLst>
              <a:path w="29" h="30">
                <a:moveTo>
                  <a:pt x="0" y="21"/>
                </a:moveTo>
                <a:lnTo>
                  <a:pt x="11" y="0"/>
                </a:lnTo>
                <a:lnTo>
                  <a:pt x="28" y="9"/>
                </a:lnTo>
                <a:lnTo>
                  <a:pt x="11" y="4"/>
                </a:lnTo>
                <a:lnTo>
                  <a:pt x="7" y="13"/>
                </a:lnTo>
                <a:lnTo>
                  <a:pt x="24" y="17"/>
                </a:lnTo>
                <a:lnTo>
                  <a:pt x="24" y="21"/>
                </a:lnTo>
                <a:lnTo>
                  <a:pt x="7" y="13"/>
                </a:lnTo>
                <a:lnTo>
                  <a:pt x="3" y="21"/>
                </a:lnTo>
                <a:lnTo>
                  <a:pt x="16" y="29"/>
                </a:lnTo>
                <a:lnTo>
                  <a:pt x="0" y="21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8" name="Freeform 52"/>
          <p:cNvSpPr>
            <a:spLocks/>
          </p:cNvSpPr>
          <p:nvPr/>
        </p:nvSpPr>
        <p:spPr bwMode="auto">
          <a:xfrm>
            <a:off x="1002394" y="3503415"/>
            <a:ext cx="39310" cy="4464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0"/>
              </a:cxn>
              <a:cxn ang="0">
                <a:pos x="21" y="4"/>
              </a:cxn>
              <a:cxn ang="0">
                <a:pos x="21" y="9"/>
              </a:cxn>
              <a:cxn ang="0">
                <a:pos x="25" y="9"/>
              </a:cxn>
              <a:cxn ang="0">
                <a:pos x="25" y="12"/>
              </a:cxn>
              <a:cxn ang="0">
                <a:pos x="25" y="16"/>
              </a:cxn>
              <a:cxn ang="0">
                <a:pos x="21" y="16"/>
              </a:cxn>
              <a:cxn ang="0">
                <a:pos x="17" y="16"/>
              </a:cxn>
              <a:cxn ang="0">
                <a:pos x="21" y="12"/>
              </a:cxn>
              <a:cxn ang="0">
                <a:pos x="21" y="9"/>
              </a:cxn>
              <a:cxn ang="0">
                <a:pos x="17" y="9"/>
              </a:cxn>
              <a:cxn ang="0">
                <a:pos x="12" y="4"/>
              </a:cxn>
              <a:cxn ang="0">
                <a:pos x="8" y="12"/>
              </a:cxn>
              <a:cxn ang="0">
                <a:pos x="17" y="12"/>
              </a:cxn>
              <a:cxn ang="0">
                <a:pos x="17" y="16"/>
              </a:cxn>
              <a:cxn ang="0">
                <a:pos x="21" y="16"/>
              </a:cxn>
              <a:cxn ang="0">
                <a:pos x="17" y="16"/>
              </a:cxn>
              <a:cxn ang="0">
                <a:pos x="21" y="20"/>
              </a:cxn>
              <a:cxn ang="0">
                <a:pos x="17" y="20"/>
              </a:cxn>
              <a:cxn ang="0">
                <a:pos x="17" y="16"/>
              </a:cxn>
              <a:cxn ang="0">
                <a:pos x="12" y="16"/>
              </a:cxn>
              <a:cxn ang="0">
                <a:pos x="8" y="12"/>
              </a:cxn>
              <a:cxn ang="0">
                <a:pos x="4" y="20"/>
              </a:cxn>
              <a:cxn ang="0">
                <a:pos x="12" y="25"/>
              </a:cxn>
              <a:cxn ang="0">
                <a:pos x="17" y="25"/>
              </a:cxn>
              <a:cxn ang="0">
                <a:pos x="21" y="20"/>
              </a:cxn>
              <a:cxn ang="0">
                <a:pos x="17" y="20"/>
              </a:cxn>
              <a:cxn ang="0">
                <a:pos x="21" y="20"/>
              </a:cxn>
              <a:cxn ang="0">
                <a:pos x="21" y="25"/>
              </a:cxn>
              <a:cxn ang="0">
                <a:pos x="17" y="29"/>
              </a:cxn>
              <a:cxn ang="0">
                <a:pos x="12" y="29"/>
              </a:cxn>
              <a:cxn ang="0">
                <a:pos x="0" y="20"/>
              </a:cxn>
            </a:cxnLst>
            <a:rect l="0" t="0" r="r" b="b"/>
            <a:pathLst>
              <a:path w="26" h="30">
                <a:moveTo>
                  <a:pt x="0" y="20"/>
                </a:moveTo>
                <a:lnTo>
                  <a:pt x="8" y="0"/>
                </a:lnTo>
                <a:lnTo>
                  <a:pt x="21" y="4"/>
                </a:lnTo>
                <a:lnTo>
                  <a:pt x="21" y="9"/>
                </a:lnTo>
                <a:lnTo>
                  <a:pt x="25" y="9"/>
                </a:lnTo>
                <a:lnTo>
                  <a:pt x="25" y="12"/>
                </a:lnTo>
                <a:lnTo>
                  <a:pt x="25" y="16"/>
                </a:lnTo>
                <a:lnTo>
                  <a:pt x="21" y="16"/>
                </a:lnTo>
                <a:lnTo>
                  <a:pt x="17" y="16"/>
                </a:lnTo>
                <a:lnTo>
                  <a:pt x="21" y="12"/>
                </a:lnTo>
                <a:lnTo>
                  <a:pt x="21" y="9"/>
                </a:lnTo>
                <a:lnTo>
                  <a:pt x="17" y="9"/>
                </a:lnTo>
                <a:lnTo>
                  <a:pt x="12" y="4"/>
                </a:lnTo>
                <a:lnTo>
                  <a:pt x="8" y="12"/>
                </a:lnTo>
                <a:lnTo>
                  <a:pt x="17" y="12"/>
                </a:lnTo>
                <a:lnTo>
                  <a:pt x="17" y="16"/>
                </a:lnTo>
                <a:lnTo>
                  <a:pt x="21" y="16"/>
                </a:lnTo>
                <a:lnTo>
                  <a:pt x="17" y="16"/>
                </a:lnTo>
                <a:lnTo>
                  <a:pt x="21" y="20"/>
                </a:lnTo>
                <a:lnTo>
                  <a:pt x="17" y="20"/>
                </a:lnTo>
                <a:lnTo>
                  <a:pt x="17" y="16"/>
                </a:lnTo>
                <a:lnTo>
                  <a:pt x="12" y="16"/>
                </a:lnTo>
                <a:lnTo>
                  <a:pt x="8" y="12"/>
                </a:lnTo>
                <a:lnTo>
                  <a:pt x="4" y="20"/>
                </a:lnTo>
                <a:lnTo>
                  <a:pt x="12" y="25"/>
                </a:lnTo>
                <a:lnTo>
                  <a:pt x="17" y="25"/>
                </a:lnTo>
                <a:lnTo>
                  <a:pt x="21" y="20"/>
                </a:lnTo>
                <a:lnTo>
                  <a:pt x="17" y="20"/>
                </a:lnTo>
                <a:lnTo>
                  <a:pt x="21" y="20"/>
                </a:lnTo>
                <a:lnTo>
                  <a:pt x="21" y="25"/>
                </a:lnTo>
                <a:lnTo>
                  <a:pt x="17" y="29"/>
                </a:lnTo>
                <a:lnTo>
                  <a:pt x="12" y="29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29" name="Freeform 53"/>
          <p:cNvSpPr>
            <a:spLocks/>
          </p:cNvSpPr>
          <p:nvPr/>
        </p:nvSpPr>
        <p:spPr bwMode="auto">
          <a:xfrm>
            <a:off x="1040190" y="3521274"/>
            <a:ext cx="18143" cy="38695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7" y="0"/>
              </a:cxn>
              <a:cxn ang="0">
                <a:pos x="11" y="4"/>
              </a:cxn>
              <a:cxn ang="0">
                <a:pos x="4" y="25"/>
              </a:cxn>
              <a:cxn ang="0">
                <a:pos x="0" y="25"/>
              </a:cxn>
            </a:cxnLst>
            <a:rect l="0" t="0" r="r" b="b"/>
            <a:pathLst>
              <a:path w="12" h="26">
                <a:moveTo>
                  <a:pt x="0" y="25"/>
                </a:moveTo>
                <a:lnTo>
                  <a:pt x="7" y="0"/>
                </a:lnTo>
                <a:lnTo>
                  <a:pt x="11" y="4"/>
                </a:lnTo>
                <a:lnTo>
                  <a:pt x="4" y="25"/>
                </a:lnTo>
                <a:lnTo>
                  <a:pt x="0" y="25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0" name="Freeform 54"/>
          <p:cNvSpPr>
            <a:spLocks/>
          </p:cNvSpPr>
          <p:nvPr/>
        </p:nvSpPr>
        <p:spPr bwMode="auto">
          <a:xfrm>
            <a:off x="1056822" y="3533180"/>
            <a:ext cx="45357" cy="44648"/>
          </a:xfrm>
          <a:custGeom>
            <a:avLst/>
            <a:gdLst/>
            <a:ahLst/>
            <a:cxnLst>
              <a:cxn ang="0">
                <a:pos x="17" y="13"/>
              </a:cxn>
              <a:cxn ang="0">
                <a:pos x="26" y="17"/>
              </a:cxn>
              <a:cxn ang="0">
                <a:pos x="21" y="29"/>
              </a:cxn>
              <a:cxn ang="0">
                <a:pos x="17" y="29"/>
              </a:cxn>
              <a:cxn ang="0">
                <a:pos x="21" y="25"/>
              </a:cxn>
              <a:cxn ang="0">
                <a:pos x="17" y="29"/>
              </a:cxn>
              <a:cxn ang="0">
                <a:pos x="13" y="25"/>
              </a:cxn>
              <a:cxn ang="0">
                <a:pos x="9" y="29"/>
              </a:cxn>
              <a:cxn ang="0">
                <a:pos x="9" y="25"/>
              </a:cxn>
              <a:cxn ang="0">
                <a:pos x="4" y="25"/>
              </a:cxn>
              <a:cxn ang="0">
                <a:pos x="4" y="21"/>
              </a:cxn>
              <a:cxn ang="0">
                <a:pos x="0" y="21"/>
              </a:cxn>
              <a:cxn ang="0">
                <a:pos x="4" y="17"/>
              </a:cxn>
              <a:cxn ang="0">
                <a:pos x="0" y="17"/>
              </a:cxn>
              <a:cxn ang="0">
                <a:pos x="0" y="13"/>
              </a:cxn>
              <a:cxn ang="0">
                <a:pos x="4" y="13"/>
              </a:cxn>
              <a:cxn ang="0">
                <a:pos x="4" y="9"/>
              </a:cxn>
              <a:cxn ang="0">
                <a:pos x="4" y="4"/>
              </a:cxn>
              <a:cxn ang="0">
                <a:pos x="9" y="4"/>
              </a:cxn>
              <a:cxn ang="0">
                <a:pos x="13" y="0"/>
              </a:cxn>
              <a:cxn ang="0">
                <a:pos x="17" y="0"/>
              </a:cxn>
              <a:cxn ang="0">
                <a:pos x="21" y="0"/>
              </a:cxn>
              <a:cxn ang="0">
                <a:pos x="21" y="4"/>
              </a:cxn>
              <a:cxn ang="0">
                <a:pos x="26" y="4"/>
              </a:cxn>
              <a:cxn ang="0">
                <a:pos x="29" y="4"/>
              </a:cxn>
              <a:cxn ang="0">
                <a:pos x="29" y="9"/>
              </a:cxn>
              <a:cxn ang="0">
                <a:pos x="29" y="13"/>
              </a:cxn>
              <a:cxn ang="0">
                <a:pos x="26" y="13"/>
              </a:cxn>
              <a:cxn ang="0">
                <a:pos x="26" y="9"/>
              </a:cxn>
              <a:cxn ang="0">
                <a:pos x="26" y="4"/>
              </a:cxn>
              <a:cxn ang="0">
                <a:pos x="21" y="4"/>
              </a:cxn>
              <a:cxn ang="0">
                <a:pos x="17" y="4"/>
              </a:cxn>
              <a:cxn ang="0">
                <a:pos x="13" y="4"/>
              </a:cxn>
              <a:cxn ang="0">
                <a:pos x="9" y="9"/>
              </a:cxn>
              <a:cxn ang="0">
                <a:pos x="4" y="9"/>
              </a:cxn>
              <a:cxn ang="0">
                <a:pos x="4" y="13"/>
              </a:cxn>
              <a:cxn ang="0">
                <a:pos x="9" y="13"/>
              </a:cxn>
              <a:cxn ang="0">
                <a:pos x="4" y="17"/>
              </a:cxn>
              <a:cxn ang="0">
                <a:pos x="9" y="21"/>
              </a:cxn>
              <a:cxn ang="0">
                <a:pos x="4" y="21"/>
              </a:cxn>
              <a:cxn ang="0">
                <a:pos x="9" y="21"/>
              </a:cxn>
              <a:cxn ang="0">
                <a:pos x="13" y="25"/>
              </a:cxn>
              <a:cxn ang="0">
                <a:pos x="17" y="25"/>
              </a:cxn>
              <a:cxn ang="0">
                <a:pos x="17" y="21"/>
              </a:cxn>
              <a:cxn ang="0">
                <a:pos x="21" y="21"/>
              </a:cxn>
              <a:cxn ang="0">
                <a:pos x="13" y="17"/>
              </a:cxn>
              <a:cxn ang="0">
                <a:pos x="17" y="13"/>
              </a:cxn>
            </a:cxnLst>
            <a:rect l="0" t="0" r="r" b="b"/>
            <a:pathLst>
              <a:path w="30" h="30">
                <a:moveTo>
                  <a:pt x="17" y="13"/>
                </a:moveTo>
                <a:lnTo>
                  <a:pt x="26" y="17"/>
                </a:lnTo>
                <a:lnTo>
                  <a:pt x="21" y="29"/>
                </a:lnTo>
                <a:lnTo>
                  <a:pt x="17" y="29"/>
                </a:lnTo>
                <a:lnTo>
                  <a:pt x="21" y="25"/>
                </a:lnTo>
                <a:lnTo>
                  <a:pt x="17" y="29"/>
                </a:lnTo>
                <a:lnTo>
                  <a:pt x="13" y="25"/>
                </a:lnTo>
                <a:lnTo>
                  <a:pt x="9" y="29"/>
                </a:lnTo>
                <a:lnTo>
                  <a:pt x="9" y="25"/>
                </a:lnTo>
                <a:lnTo>
                  <a:pt x="4" y="25"/>
                </a:lnTo>
                <a:lnTo>
                  <a:pt x="4" y="21"/>
                </a:lnTo>
                <a:lnTo>
                  <a:pt x="0" y="21"/>
                </a:lnTo>
                <a:lnTo>
                  <a:pt x="4" y="17"/>
                </a:lnTo>
                <a:lnTo>
                  <a:pt x="0" y="17"/>
                </a:lnTo>
                <a:lnTo>
                  <a:pt x="0" y="13"/>
                </a:lnTo>
                <a:lnTo>
                  <a:pt x="4" y="13"/>
                </a:lnTo>
                <a:lnTo>
                  <a:pt x="4" y="9"/>
                </a:lnTo>
                <a:lnTo>
                  <a:pt x="4" y="4"/>
                </a:lnTo>
                <a:lnTo>
                  <a:pt x="9" y="4"/>
                </a:lnTo>
                <a:lnTo>
                  <a:pt x="13" y="0"/>
                </a:lnTo>
                <a:lnTo>
                  <a:pt x="17" y="0"/>
                </a:lnTo>
                <a:lnTo>
                  <a:pt x="21" y="0"/>
                </a:lnTo>
                <a:lnTo>
                  <a:pt x="21" y="4"/>
                </a:lnTo>
                <a:lnTo>
                  <a:pt x="26" y="4"/>
                </a:lnTo>
                <a:lnTo>
                  <a:pt x="29" y="4"/>
                </a:lnTo>
                <a:lnTo>
                  <a:pt x="29" y="9"/>
                </a:lnTo>
                <a:lnTo>
                  <a:pt x="29" y="13"/>
                </a:lnTo>
                <a:lnTo>
                  <a:pt x="26" y="13"/>
                </a:lnTo>
                <a:lnTo>
                  <a:pt x="26" y="9"/>
                </a:lnTo>
                <a:lnTo>
                  <a:pt x="26" y="4"/>
                </a:lnTo>
                <a:lnTo>
                  <a:pt x="21" y="4"/>
                </a:lnTo>
                <a:lnTo>
                  <a:pt x="17" y="4"/>
                </a:lnTo>
                <a:lnTo>
                  <a:pt x="13" y="4"/>
                </a:lnTo>
                <a:lnTo>
                  <a:pt x="9" y="9"/>
                </a:lnTo>
                <a:lnTo>
                  <a:pt x="4" y="9"/>
                </a:lnTo>
                <a:lnTo>
                  <a:pt x="4" y="13"/>
                </a:lnTo>
                <a:lnTo>
                  <a:pt x="9" y="13"/>
                </a:lnTo>
                <a:lnTo>
                  <a:pt x="4" y="17"/>
                </a:lnTo>
                <a:lnTo>
                  <a:pt x="9" y="21"/>
                </a:lnTo>
                <a:lnTo>
                  <a:pt x="4" y="21"/>
                </a:lnTo>
                <a:lnTo>
                  <a:pt x="9" y="21"/>
                </a:lnTo>
                <a:lnTo>
                  <a:pt x="13" y="25"/>
                </a:lnTo>
                <a:lnTo>
                  <a:pt x="17" y="25"/>
                </a:lnTo>
                <a:lnTo>
                  <a:pt x="17" y="21"/>
                </a:lnTo>
                <a:lnTo>
                  <a:pt x="21" y="21"/>
                </a:lnTo>
                <a:lnTo>
                  <a:pt x="13" y="17"/>
                </a:lnTo>
                <a:lnTo>
                  <a:pt x="17" y="13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1" name="Freeform 55"/>
          <p:cNvSpPr>
            <a:spLocks/>
          </p:cNvSpPr>
          <p:nvPr/>
        </p:nvSpPr>
        <p:spPr bwMode="auto">
          <a:xfrm>
            <a:off x="1118810" y="3552529"/>
            <a:ext cx="37798" cy="4464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0"/>
              </a:cxn>
              <a:cxn ang="0">
                <a:pos x="17" y="4"/>
              </a:cxn>
              <a:cxn ang="0">
                <a:pos x="20" y="4"/>
              </a:cxn>
              <a:cxn ang="0">
                <a:pos x="20" y="9"/>
              </a:cxn>
              <a:cxn ang="0">
                <a:pos x="24" y="9"/>
              </a:cxn>
              <a:cxn ang="0">
                <a:pos x="24" y="12"/>
              </a:cxn>
              <a:cxn ang="0">
                <a:pos x="20" y="16"/>
              </a:cxn>
              <a:cxn ang="0">
                <a:pos x="17" y="16"/>
              </a:cxn>
              <a:cxn ang="0">
                <a:pos x="20" y="12"/>
              </a:cxn>
              <a:cxn ang="0">
                <a:pos x="20" y="9"/>
              </a:cxn>
              <a:cxn ang="0">
                <a:pos x="17" y="9"/>
              </a:cxn>
              <a:cxn ang="0">
                <a:pos x="20" y="9"/>
              </a:cxn>
              <a:cxn ang="0">
                <a:pos x="17" y="9"/>
              </a:cxn>
              <a:cxn ang="0">
                <a:pos x="13" y="4"/>
              </a:cxn>
              <a:cxn ang="0">
                <a:pos x="8" y="12"/>
              </a:cxn>
              <a:cxn ang="0">
                <a:pos x="13" y="16"/>
              </a:cxn>
              <a:cxn ang="0">
                <a:pos x="17" y="16"/>
              </a:cxn>
              <a:cxn ang="0">
                <a:pos x="20" y="16"/>
              </a:cxn>
              <a:cxn ang="0">
                <a:pos x="17" y="16"/>
              </a:cxn>
              <a:cxn ang="0">
                <a:pos x="17" y="20"/>
              </a:cxn>
              <a:cxn ang="0">
                <a:pos x="20" y="20"/>
              </a:cxn>
              <a:cxn ang="0">
                <a:pos x="17" y="20"/>
              </a:cxn>
              <a:cxn ang="0">
                <a:pos x="17" y="16"/>
              </a:cxn>
              <a:cxn ang="0">
                <a:pos x="13" y="16"/>
              </a:cxn>
              <a:cxn ang="0">
                <a:pos x="8" y="12"/>
              </a:cxn>
              <a:cxn ang="0">
                <a:pos x="4" y="20"/>
              </a:cxn>
              <a:cxn ang="0">
                <a:pos x="13" y="25"/>
              </a:cxn>
              <a:cxn ang="0">
                <a:pos x="17" y="25"/>
              </a:cxn>
              <a:cxn ang="0">
                <a:pos x="17" y="20"/>
              </a:cxn>
              <a:cxn ang="0">
                <a:pos x="20" y="20"/>
              </a:cxn>
              <a:cxn ang="0">
                <a:pos x="20" y="25"/>
              </a:cxn>
              <a:cxn ang="0">
                <a:pos x="17" y="25"/>
              </a:cxn>
              <a:cxn ang="0">
                <a:pos x="17" y="29"/>
              </a:cxn>
              <a:cxn ang="0">
                <a:pos x="13" y="29"/>
              </a:cxn>
              <a:cxn ang="0">
                <a:pos x="0" y="20"/>
              </a:cxn>
            </a:cxnLst>
            <a:rect l="0" t="0" r="r" b="b"/>
            <a:pathLst>
              <a:path w="25" h="30">
                <a:moveTo>
                  <a:pt x="0" y="20"/>
                </a:moveTo>
                <a:lnTo>
                  <a:pt x="8" y="0"/>
                </a:lnTo>
                <a:lnTo>
                  <a:pt x="17" y="4"/>
                </a:lnTo>
                <a:lnTo>
                  <a:pt x="20" y="4"/>
                </a:lnTo>
                <a:lnTo>
                  <a:pt x="20" y="9"/>
                </a:lnTo>
                <a:lnTo>
                  <a:pt x="24" y="9"/>
                </a:lnTo>
                <a:lnTo>
                  <a:pt x="24" y="12"/>
                </a:lnTo>
                <a:lnTo>
                  <a:pt x="20" y="16"/>
                </a:lnTo>
                <a:lnTo>
                  <a:pt x="17" y="16"/>
                </a:lnTo>
                <a:lnTo>
                  <a:pt x="20" y="12"/>
                </a:lnTo>
                <a:lnTo>
                  <a:pt x="20" y="9"/>
                </a:lnTo>
                <a:lnTo>
                  <a:pt x="17" y="9"/>
                </a:lnTo>
                <a:lnTo>
                  <a:pt x="20" y="9"/>
                </a:lnTo>
                <a:lnTo>
                  <a:pt x="17" y="9"/>
                </a:lnTo>
                <a:lnTo>
                  <a:pt x="13" y="4"/>
                </a:lnTo>
                <a:lnTo>
                  <a:pt x="8" y="12"/>
                </a:lnTo>
                <a:lnTo>
                  <a:pt x="13" y="16"/>
                </a:lnTo>
                <a:lnTo>
                  <a:pt x="17" y="16"/>
                </a:lnTo>
                <a:lnTo>
                  <a:pt x="20" y="16"/>
                </a:lnTo>
                <a:lnTo>
                  <a:pt x="17" y="16"/>
                </a:lnTo>
                <a:lnTo>
                  <a:pt x="17" y="20"/>
                </a:lnTo>
                <a:lnTo>
                  <a:pt x="20" y="20"/>
                </a:lnTo>
                <a:lnTo>
                  <a:pt x="17" y="20"/>
                </a:lnTo>
                <a:lnTo>
                  <a:pt x="17" y="16"/>
                </a:lnTo>
                <a:lnTo>
                  <a:pt x="13" y="16"/>
                </a:lnTo>
                <a:lnTo>
                  <a:pt x="8" y="12"/>
                </a:lnTo>
                <a:lnTo>
                  <a:pt x="4" y="20"/>
                </a:lnTo>
                <a:lnTo>
                  <a:pt x="13" y="25"/>
                </a:lnTo>
                <a:lnTo>
                  <a:pt x="17" y="25"/>
                </a:lnTo>
                <a:lnTo>
                  <a:pt x="17" y="20"/>
                </a:lnTo>
                <a:lnTo>
                  <a:pt x="20" y="20"/>
                </a:lnTo>
                <a:lnTo>
                  <a:pt x="20" y="25"/>
                </a:lnTo>
                <a:lnTo>
                  <a:pt x="17" y="25"/>
                </a:lnTo>
                <a:lnTo>
                  <a:pt x="17" y="29"/>
                </a:lnTo>
                <a:lnTo>
                  <a:pt x="13" y="29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2" name="Freeform 56"/>
          <p:cNvSpPr>
            <a:spLocks/>
          </p:cNvSpPr>
          <p:nvPr/>
        </p:nvSpPr>
        <p:spPr bwMode="auto">
          <a:xfrm>
            <a:off x="1149048" y="3576341"/>
            <a:ext cx="33262" cy="38695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17" y="0"/>
              </a:cxn>
              <a:cxn ang="0">
                <a:pos x="21" y="0"/>
              </a:cxn>
              <a:cxn ang="0">
                <a:pos x="21" y="17"/>
              </a:cxn>
              <a:cxn ang="0">
                <a:pos x="17" y="17"/>
              </a:cxn>
              <a:cxn ang="0">
                <a:pos x="17" y="4"/>
              </a:cxn>
              <a:cxn ang="0">
                <a:pos x="8" y="13"/>
              </a:cxn>
              <a:cxn ang="0">
                <a:pos x="17" y="17"/>
              </a:cxn>
              <a:cxn ang="0">
                <a:pos x="21" y="17"/>
              </a:cxn>
              <a:cxn ang="0">
                <a:pos x="21" y="25"/>
              </a:cxn>
              <a:cxn ang="0">
                <a:pos x="17" y="25"/>
              </a:cxn>
              <a:cxn ang="0">
                <a:pos x="17" y="17"/>
              </a:cxn>
              <a:cxn ang="0">
                <a:pos x="8" y="13"/>
              </a:cxn>
              <a:cxn ang="0">
                <a:pos x="4" y="17"/>
              </a:cxn>
              <a:cxn ang="0">
                <a:pos x="0" y="17"/>
              </a:cxn>
            </a:cxnLst>
            <a:rect l="0" t="0" r="r" b="b"/>
            <a:pathLst>
              <a:path w="22" h="26">
                <a:moveTo>
                  <a:pt x="0" y="17"/>
                </a:moveTo>
                <a:lnTo>
                  <a:pt x="17" y="0"/>
                </a:lnTo>
                <a:lnTo>
                  <a:pt x="21" y="0"/>
                </a:lnTo>
                <a:lnTo>
                  <a:pt x="21" y="17"/>
                </a:lnTo>
                <a:lnTo>
                  <a:pt x="17" y="17"/>
                </a:lnTo>
                <a:lnTo>
                  <a:pt x="17" y="4"/>
                </a:lnTo>
                <a:lnTo>
                  <a:pt x="8" y="13"/>
                </a:lnTo>
                <a:lnTo>
                  <a:pt x="17" y="17"/>
                </a:lnTo>
                <a:lnTo>
                  <a:pt x="21" y="17"/>
                </a:lnTo>
                <a:lnTo>
                  <a:pt x="21" y="25"/>
                </a:lnTo>
                <a:lnTo>
                  <a:pt x="17" y="25"/>
                </a:lnTo>
                <a:lnTo>
                  <a:pt x="17" y="17"/>
                </a:lnTo>
                <a:lnTo>
                  <a:pt x="8" y="13"/>
                </a:lnTo>
                <a:lnTo>
                  <a:pt x="4" y="17"/>
                </a:lnTo>
                <a:lnTo>
                  <a:pt x="0" y="17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3" name="Freeform 57"/>
          <p:cNvSpPr>
            <a:spLocks/>
          </p:cNvSpPr>
          <p:nvPr/>
        </p:nvSpPr>
        <p:spPr bwMode="auto">
          <a:xfrm>
            <a:off x="1186846" y="3589735"/>
            <a:ext cx="45357" cy="4464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8" y="0"/>
              </a:cxn>
              <a:cxn ang="0">
                <a:pos x="12" y="0"/>
              </a:cxn>
              <a:cxn ang="0">
                <a:pos x="20" y="25"/>
              </a:cxn>
              <a:cxn ang="0">
                <a:pos x="29" y="9"/>
              </a:cxn>
              <a:cxn ang="0">
                <a:pos x="20" y="29"/>
              </a:cxn>
              <a:cxn ang="0">
                <a:pos x="16" y="29"/>
              </a:cxn>
              <a:cxn ang="0">
                <a:pos x="12" y="4"/>
              </a:cxn>
              <a:cxn ang="0">
                <a:pos x="4" y="25"/>
              </a:cxn>
              <a:cxn ang="0">
                <a:pos x="0" y="20"/>
              </a:cxn>
            </a:cxnLst>
            <a:rect l="0" t="0" r="r" b="b"/>
            <a:pathLst>
              <a:path w="30" h="30">
                <a:moveTo>
                  <a:pt x="0" y="20"/>
                </a:moveTo>
                <a:lnTo>
                  <a:pt x="8" y="0"/>
                </a:lnTo>
                <a:lnTo>
                  <a:pt x="12" y="0"/>
                </a:lnTo>
                <a:lnTo>
                  <a:pt x="20" y="25"/>
                </a:lnTo>
                <a:lnTo>
                  <a:pt x="29" y="9"/>
                </a:lnTo>
                <a:lnTo>
                  <a:pt x="20" y="29"/>
                </a:lnTo>
                <a:lnTo>
                  <a:pt x="16" y="29"/>
                </a:lnTo>
                <a:lnTo>
                  <a:pt x="12" y="4"/>
                </a:lnTo>
                <a:lnTo>
                  <a:pt x="4" y="25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4" name="Freeform 58"/>
          <p:cNvSpPr>
            <a:spLocks/>
          </p:cNvSpPr>
          <p:nvPr/>
        </p:nvSpPr>
        <p:spPr bwMode="auto">
          <a:xfrm>
            <a:off x="1230691" y="3601641"/>
            <a:ext cx="37798" cy="50602"/>
          </a:xfrm>
          <a:custGeom>
            <a:avLst/>
            <a:gdLst/>
            <a:ahLst/>
            <a:cxnLst>
              <a:cxn ang="0">
                <a:pos x="0" y="24"/>
              </a:cxn>
              <a:cxn ang="0">
                <a:pos x="8" y="0"/>
              </a:cxn>
              <a:cxn ang="0">
                <a:pos x="11" y="4"/>
              </a:cxn>
              <a:cxn ang="0">
                <a:pos x="8" y="16"/>
              </a:cxn>
              <a:cxn ang="0">
                <a:pos x="20" y="7"/>
              </a:cxn>
              <a:cxn ang="0">
                <a:pos x="24" y="7"/>
              </a:cxn>
              <a:cxn ang="0">
                <a:pos x="11" y="16"/>
              </a:cxn>
              <a:cxn ang="0">
                <a:pos x="16" y="33"/>
              </a:cxn>
              <a:cxn ang="0">
                <a:pos x="11" y="33"/>
              </a:cxn>
              <a:cxn ang="0">
                <a:pos x="11" y="16"/>
              </a:cxn>
              <a:cxn ang="0">
                <a:pos x="8" y="16"/>
              </a:cxn>
              <a:cxn ang="0">
                <a:pos x="4" y="24"/>
              </a:cxn>
              <a:cxn ang="0">
                <a:pos x="0" y="24"/>
              </a:cxn>
            </a:cxnLst>
            <a:rect l="0" t="0" r="r" b="b"/>
            <a:pathLst>
              <a:path w="25" h="34">
                <a:moveTo>
                  <a:pt x="0" y="24"/>
                </a:moveTo>
                <a:lnTo>
                  <a:pt x="8" y="0"/>
                </a:lnTo>
                <a:lnTo>
                  <a:pt x="11" y="4"/>
                </a:lnTo>
                <a:lnTo>
                  <a:pt x="8" y="16"/>
                </a:lnTo>
                <a:lnTo>
                  <a:pt x="20" y="7"/>
                </a:lnTo>
                <a:lnTo>
                  <a:pt x="24" y="7"/>
                </a:lnTo>
                <a:lnTo>
                  <a:pt x="11" y="16"/>
                </a:lnTo>
                <a:lnTo>
                  <a:pt x="16" y="33"/>
                </a:lnTo>
                <a:lnTo>
                  <a:pt x="11" y="33"/>
                </a:lnTo>
                <a:lnTo>
                  <a:pt x="11" y="16"/>
                </a:lnTo>
                <a:lnTo>
                  <a:pt x="8" y="16"/>
                </a:lnTo>
                <a:lnTo>
                  <a:pt x="4" y="24"/>
                </a:lnTo>
                <a:lnTo>
                  <a:pt x="0" y="24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5" name="Freeform 59"/>
          <p:cNvSpPr>
            <a:spLocks/>
          </p:cNvSpPr>
          <p:nvPr/>
        </p:nvSpPr>
        <p:spPr bwMode="auto">
          <a:xfrm>
            <a:off x="843643" y="3509368"/>
            <a:ext cx="37798" cy="4464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0" y="0"/>
              </a:cxn>
              <a:cxn ang="0">
                <a:pos x="24" y="0"/>
              </a:cxn>
              <a:cxn ang="0">
                <a:pos x="24" y="20"/>
              </a:cxn>
              <a:cxn ang="0">
                <a:pos x="20" y="16"/>
              </a:cxn>
              <a:cxn ang="0">
                <a:pos x="20" y="4"/>
              </a:cxn>
              <a:cxn ang="0">
                <a:pos x="11" y="12"/>
              </a:cxn>
              <a:cxn ang="0">
                <a:pos x="20" y="16"/>
              </a:cxn>
              <a:cxn ang="0">
                <a:pos x="24" y="20"/>
              </a:cxn>
              <a:cxn ang="0">
                <a:pos x="20" y="29"/>
              </a:cxn>
              <a:cxn ang="0">
                <a:pos x="20" y="20"/>
              </a:cxn>
              <a:cxn ang="0">
                <a:pos x="11" y="16"/>
              </a:cxn>
              <a:cxn ang="0">
                <a:pos x="4" y="20"/>
              </a:cxn>
              <a:cxn ang="0">
                <a:pos x="0" y="20"/>
              </a:cxn>
            </a:cxnLst>
            <a:rect l="0" t="0" r="r" b="b"/>
            <a:pathLst>
              <a:path w="25" h="30">
                <a:moveTo>
                  <a:pt x="0" y="20"/>
                </a:moveTo>
                <a:lnTo>
                  <a:pt x="20" y="0"/>
                </a:lnTo>
                <a:lnTo>
                  <a:pt x="24" y="0"/>
                </a:lnTo>
                <a:lnTo>
                  <a:pt x="24" y="20"/>
                </a:lnTo>
                <a:lnTo>
                  <a:pt x="20" y="16"/>
                </a:lnTo>
                <a:lnTo>
                  <a:pt x="20" y="4"/>
                </a:lnTo>
                <a:lnTo>
                  <a:pt x="11" y="12"/>
                </a:lnTo>
                <a:lnTo>
                  <a:pt x="20" y="16"/>
                </a:lnTo>
                <a:lnTo>
                  <a:pt x="24" y="20"/>
                </a:lnTo>
                <a:lnTo>
                  <a:pt x="20" y="29"/>
                </a:lnTo>
                <a:lnTo>
                  <a:pt x="20" y="20"/>
                </a:lnTo>
                <a:lnTo>
                  <a:pt x="11" y="16"/>
                </a:lnTo>
                <a:lnTo>
                  <a:pt x="4" y="20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6" name="Freeform 60"/>
          <p:cNvSpPr>
            <a:spLocks/>
          </p:cNvSpPr>
          <p:nvPr/>
        </p:nvSpPr>
        <p:spPr bwMode="auto">
          <a:xfrm>
            <a:off x="879929" y="3521274"/>
            <a:ext cx="49893" cy="46137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" y="0"/>
              </a:cxn>
              <a:cxn ang="0">
                <a:pos x="15" y="0"/>
              </a:cxn>
              <a:cxn ang="0">
                <a:pos x="20" y="26"/>
              </a:cxn>
              <a:cxn ang="0">
                <a:pos x="28" y="9"/>
              </a:cxn>
              <a:cxn ang="0">
                <a:pos x="32" y="9"/>
              </a:cxn>
              <a:cxn ang="0">
                <a:pos x="20" y="30"/>
              </a:cxn>
              <a:cxn ang="0">
                <a:pos x="15" y="4"/>
              </a:cxn>
              <a:cxn ang="0">
                <a:pos x="4" y="26"/>
              </a:cxn>
              <a:cxn ang="0">
                <a:pos x="0" y="21"/>
              </a:cxn>
            </a:cxnLst>
            <a:rect l="0" t="0" r="r" b="b"/>
            <a:pathLst>
              <a:path w="33" h="31">
                <a:moveTo>
                  <a:pt x="0" y="21"/>
                </a:moveTo>
                <a:lnTo>
                  <a:pt x="12" y="0"/>
                </a:lnTo>
                <a:lnTo>
                  <a:pt x="15" y="0"/>
                </a:lnTo>
                <a:lnTo>
                  <a:pt x="20" y="26"/>
                </a:lnTo>
                <a:lnTo>
                  <a:pt x="28" y="9"/>
                </a:lnTo>
                <a:lnTo>
                  <a:pt x="32" y="9"/>
                </a:lnTo>
                <a:lnTo>
                  <a:pt x="20" y="30"/>
                </a:lnTo>
                <a:lnTo>
                  <a:pt x="15" y="4"/>
                </a:lnTo>
                <a:lnTo>
                  <a:pt x="4" y="26"/>
                </a:lnTo>
                <a:lnTo>
                  <a:pt x="0" y="21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7" name="Freeform 61"/>
          <p:cNvSpPr>
            <a:spLocks/>
          </p:cNvSpPr>
          <p:nvPr/>
        </p:nvSpPr>
        <p:spPr bwMode="auto">
          <a:xfrm>
            <a:off x="941917" y="3540622"/>
            <a:ext cx="24190" cy="43160"/>
          </a:xfrm>
          <a:custGeom>
            <a:avLst/>
            <a:gdLst/>
            <a:ahLst/>
            <a:cxnLst>
              <a:cxn ang="0">
                <a:pos x="0" y="28"/>
              </a:cxn>
              <a:cxn ang="0">
                <a:pos x="4" y="20"/>
              </a:cxn>
              <a:cxn ang="0">
                <a:pos x="0" y="0"/>
              </a:cxn>
              <a:cxn ang="0">
                <a:pos x="4" y="4"/>
              </a:cxn>
              <a:cxn ang="0">
                <a:pos x="4" y="17"/>
              </a:cxn>
              <a:cxn ang="0">
                <a:pos x="15" y="8"/>
              </a:cxn>
              <a:cxn ang="0">
                <a:pos x="4" y="20"/>
              </a:cxn>
              <a:cxn ang="0">
                <a:pos x="0" y="28"/>
              </a:cxn>
            </a:cxnLst>
            <a:rect l="0" t="0" r="r" b="b"/>
            <a:pathLst>
              <a:path w="16" h="29">
                <a:moveTo>
                  <a:pt x="0" y="28"/>
                </a:moveTo>
                <a:lnTo>
                  <a:pt x="4" y="20"/>
                </a:lnTo>
                <a:lnTo>
                  <a:pt x="0" y="0"/>
                </a:lnTo>
                <a:lnTo>
                  <a:pt x="4" y="4"/>
                </a:lnTo>
                <a:lnTo>
                  <a:pt x="4" y="17"/>
                </a:lnTo>
                <a:lnTo>
                  <a:pt x="15" y="8"/>
                </a:lnTo>
                <a:lnTo>
                  <a:pt x="4" y="20"/>
                </a:lnTo>
                <a:lnTo>
                  <a:pt x="0" y="2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8" name="Freeform 62"/>
          <p:cNvSpPr>
            <a:spLocks/>
          </p:cNvSpPr>
          <p:nvPr/>
        </p:nvSpPr>
        <p:spPr bwMode="auto">
          <a:xfrm>
            <a:off x="964595" y="3558482"/>
            <a:ext cx="39310" cy="38695"/>
          </a:xfrm>
          <a:custGeom>
            <a:avLst/>
            <a:gdLst/>
            <a:ahLst/>
            <a:cxnLst>
              <a:cxn ang="0">
                <a:pos x="0" y="25"/>
              </a:cxn>
              <a:cxn ang="0">
                <a:pos x="13" y="0"/>
              </a:cxn>
              <a:cxn ang="0">
                <a:pos x="22" y="4"/>
              </a:cxn>
              <a:cxn ang="0">
                <a:pos x="22" y="8"/>
              </a:cxn>
              <a:cxn ang="0">
                <a:pos x="25" y="8"/>
              </a:cxn>
              <a:cxn ang="0">
                <a:pos x="25" y="12"/>
              </a:cxn>
              <a:cxn ang="0">
                <a:pos x="25" y="16"/>
              </a:cxn>
              <a:cxn ang="0">
                <a:pos x="22" y="16"/>
              </a:cxn>
              <a:cxn ang="0">
                <a:pos x="22" y="21"/>
              </a:cxn>
              <a:cxn ang="0">
                <a:pos x="17" y="16"/>
              </a:cxn>
              <a:cxn ang="0">
                <a:pos x="22" y="12"/>
              </a:cxn>
              <a:cxn ang="0">
                <a:pos x="22" y="8"/>
              </a:cxn>
              <a:cxn ang="0">
                <a:pos x="13" y="4"/>
              </a:cxn>
              <a:cxn ang="0">
                <a:pos x="9" y="12"/>
              </a:cxn>
              <a:cxn ang="0">
                <a:pos x="13" y="16"/>
              </a:cxn>
              <a:cxn ang="0">
                <a:pos x="17" y="16"/>
              </a:cxn>
              <a:cxn ang="0">
                <a:pos x="22" y="21"/>
              </a:cxn>
              <a:cxn ang="0">
                <a:pos x="22" y="16"/>
              </a:cxn>
              <a:cxn ang="0">
                <a:pos x="17" y="21"/>
              </a:cxn>
              <a:cxn ang="0">
                <a:pos x="13" y="21"/>
              </a:cxn>
              <a:cxn ang="0">
                <a:pos x="9" y="16"/>
              </a:cxn>
              <a:cxn ang="0">
                <a:pos x="4" y="25"/>
              </a:cxn>
              <a:cxn ang="0">
                <a:pos x="0" y="25"/>
              </a:cxn>
            </a:cxnLst>
            <a:rect l="0" t="0" r="r" b="b"/>
            <a:pathLst>
              <a:path w="26" h="26">
                <a:moveTo>
                  <a:pt x="0" y="25"/>
                </a:moveTo>
                <a:lnTo>
                  <a:pt x="13" y="0"/>
                </a:lnTo>
                <a:lnTo>
                  <a:pt x="22" y="4"/>
                </a:lnTo>
                <a:lnTo>
                  <a:pt x="22" y="8"/>
                </a:lnTo>
                <a:lnTo>
                  <a:pt x="25" y="8"/>
                </a:lnTo>
                <a:lnTo>
                  <a:pt x="25" y="12"/>
                </a:lnTo>
                <a:lnTo>
                  <a:pt x="25" y="16"/>
                </a:lnTo>
                <a:lnTo>
                  <a:pt x="22" y="16"/>
                </a:lnTo>
                <a:lnTo>
                  <a:pt x="22" y="21"/>
                </a:lnTo>
                <a:lnTo>
                  <a:pt x="17" y="16"/>
                </a:lnTo>
                <a:lnTo>
                  <a:pt x="22" y="12"/>
                </a:lnTo>
                <a:lnTo>
                  <a:pt x="22" y="8"/>
                </a:lnTo>
                <a:lnTo>
                  <a:pt x="13" y="4"/>
                </a:lnTo>
                <a:lnTo>
                  <a:pt x="9" y="12"/>
                </a:lnTo>
                <a:lnTo>
                  <a:pt x="13" y="16"/>
                </a:lnTo>
                <a:lnTo>
                  <a:pt x="17" y="16"/>
                </a:lnTo>
                <a:lnTo>
                  <a:pt x="22" y="21"/>
                </a:lnTo>
                <a:lnTo>
                  <a:pt x="22" y="16"/>
                </a:lnTo>
                <a:lnTo>
                  <a:pt x="17" y="21"/>
                </a:lnTo>
                <a:lnTo>
                  <a:pt x="13" y="21"/>
                </a:lnTo>
                <a:lnTo>
                  <a:pt x="9" y="16"/>
                </a:lnTo>
                <a:lnTo>
                  <a:pt x="4" y="25"/>
                </a:lnTo>
                <a:lnTo>
                  <a:pt x="0" y="25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39" name="Freeform 63"/>
          <p:cNvSpPr>
            <a:spLocks/>
          </p:cNvSpPr>
          <p:nvPr/>
        </p:nvSpPr>
        <p:spPr bwMode="auto">
          <a:xfrm>
            <a:off x="1002394" y="3570387"/>
            <a:ext cx="25702" cy="50602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8" y="0"/>
              </a:cxn>
              <a:cxn ang="0">
                <a:pos x="12" y="0"/>
              </a:cxn>
              <a:cxn ang="0">
                <a:pos x="4" y="21"/>
              </a:cxn>
              <a:cxn ang="0">
                <a:pos x="16" y="29"/>
              </a:cxn>
              <a:cxn ang="0">
                <a:pos x="16" y="33"/>
              </a:cxn>
              <a:cxn ang="0">
                <a:pos x="0" y="26"/>
              </a:cxn>
            </a:cxnLst>
            <a:rect l="0" t="0" r="r" b="b"/>
            <a:pathLst>
              <a:path w="17" h="34">
                <a:moveTo>
                  <a:pt x="0" y="26"/>
                </a:moveTo>
                <a:lnTo>
                  <a:pt x="8" y="0"/>
                </a:lnTo>
                <a:lnTo>
                  <a:pt x="12" y="0"/>
                </a:lnTo>
                <a:lnTo>
                  <a:pt x="4" y="21"/>
                </a:lnTo>
                <a:lnTo>
                  <a:pt x="16" y="29"/>
                </a:lnTo>
                <a:lnTo>
                  <a:pt x="16" y="33"/>
                </a:lnTo>
                <a:lnTo>
                  <a:pt x="0" y="26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0" name="Freeform 64"/>
          <p:cNvSpPr>
            <a:spLocks/>
          </p:cNvSpPr>
          <p:nvPr/>
        </p:nvSpPr>
        <p:spPr bwMode="auto">
          <a:xfrm>
            <a:off x="1034143" y="3589735"/>
            <a:ext cx="30238" cy="50602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9" y="0"/>
              </a:cxn>
              <a:cxn ang="0">
                <a:pos x="19" y="20"/>
              </a:cxn>
              <a:cxn ang="0">
                <a:pos x="19" y="4"/>
              </a:cxn>
              <a:cxn ang="0">
                <a:pos x="11" y="16"/>
              </a:cxn>
              <a:cxn ang="0">
                <a:pos x="19" y="20"/>
              </a:cxn>
              <a:cxn ang="0">
                <a:pos x="19" y="33"/>
              </a:cxn>
              <a:cxn ang="0">
                <a:pos x="15" y="33"/>
              </a:cxn>
              <a:cxn ang="0">
                <a:pos x="15" y="20"/>
              </a:cxn>
              <a:cxn ang="0">
                <a:pos x="8" y="16"/>
              </a:cxn>
              <a:cxn ang="0">
                <a:pos x="4" y="24"/>
              </a:cxn>
              <a:cxn ang="0">
                <a:pos x="0" y="20"/>
              </a:cxn>
            </a:cxnLst>
            <a:rect l="0" t="0" r="r" b="b"/>
            <a:pathLst>
              <a:path w="20" h="34">
                <a:moveTo>
                  <a:pt x="0" y="20"/>
                </a:moveTo>
                <a:lnTo>
                  <a:pt x="19" y="0"/>
                </a:lnTo>
                <a:lnTo>
                  <a:pt x="19" y="20"/>
                </a:lnTo>
                <a:lnTo>
                  <a:pt x="19" y="4"/>
                </a:lnTo>
                <a:lnTo>
                  <a:pt x="11" y="16"/>
                </a:lnTo>
                <a:lnTo>
                  <a:pt x="19" y="20"/>
                </a:lnTo>
                <a:lnTo>
                  <a:pt x="19" y="33"/>
                </a:lnTo>
                <a:lnTo>
                  <a:pt x="15" y="33"/>
                </a:lnTo>
                <a:lnTo>
                  <a:pt x="15" y="20"/>
                </a:lnTo>
                <a:lnTo>
                  <a:pt x="8" y="16"/>
                </a:lnTo>
                <a:lnTo>
                  <a:pt x="4" y="24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1" name="Freeform 65"/>
          <p:cNvSpPr>
            <a:spLocks/>
          </p:cNvSpPr>
          <p:nvPr/>
        </p:nvSpPr>
        <p:spPr bwMode="auto">
          <a:xfrm>
            <a:off x="1070429" y="3601641"/>
            <a:ext cx="37798" cy="44648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17" y="20"/>
              </a:cxn>
              <a:cxn ang="0">
                <a:pos x="17" y="25"/>
              </a:cxn>
              <a:cxn ang="0">
                <a:pos x="13" y="25"/>
              </a:cxn>
              <a:cxn ang="0">
                <a:pos x="8" y="25"/>
              </a:cxn>
              <a:cxn ang="0">
                <a:pos x="8" y="20"/>
              </a:cxn>
              <a:cxn ang="0">
                <a:pos x="4" y="20"/>
              </a:cxn>
              <a:cxn ang="0">
                <a:pos x="4" y="16"/>
              </a:cxn>
              <a:cxn ang="0">
                <a:pos x="4" y="12"/>
              </a:cxn>
              <a:cxn ang="0">
                <a:pos x="8" y="8"/>
              </a:cxn>
              <a:cxn ang="0">
                <a:pos x="8" y="4"/>
              </a:cxn>
              <a:cxn ang="0">
                <a:pos x="13" y="4"/>
              </a:cxn>
              <a:cxn ang="0">
                <a:pos x="17" y="4"/>
              </a:cxn>
              <a:cxn ang="0">
                <a:pos x="20" y="8"/>
              </a:cxn>
              <a:cxn ang="0">
                <a:pos x="20" y="12"/>
              </a:cxn>
              <a:cxn ang="0">
                <a:pos x="24" y="16"/>
              </a:cxn>
              <a:cxn ang="0">
                <a:pos x="24" y="12"/>
              </a:cxn>
              <a:cxn ang="0">
                <a:pos x="24" y="8"/>
              </a:cxn>
              <a:cxn ang="0">
                <a:pos x="20" y="8"/>
              </a:cxn>
              <a:cxn ang="0">
                <a:pos x="24" y="4"/>
              </a:cxn>
              <a:cxn ang="0">
                <a:pos x="20" y="4"/>
              </a:cxn>
              <a:cxn ang="0">
                <a:pos x="17" y="0"/>
              </a:cxn>
              <a:cxn ang="0">
                <a:pos x="13" y="0"/>
              </a:cxn>
              <a:cxn ang="0">
                <a:pos x="8" y="0"/>
              </a:cxn>
              <a:cxn ang="0">
                <a:pos x="8" y="4"/>
              </a:cxn>
              <a:cxn ang="0">
                <a:pos x="4" y="4"/>
              </a:cxn>
              <a:cxn ang="0">
                <a:pos x="0" y="8"/>
              </a:cxn>
              <a:cxn ang="0">
                <a:pos x="0" y="12"/>
              </a:cxn>
              <a:cxn ang="0">
                <a:pos x="0" y="16"/>
              </a:cxn>
              <a:cxn ang="0">
                <a:pos x="0" y="20"/>
              </a:cxn>
              <a:cxn ang="0">
                <a:pos x="4" y="25"/>
              </a:cxn>
              <a:cxn ang="0">
                <a:pos x="8" y="29"/>
              </a:cxn>
              <a:cxn ang="0">
                <a:pos x="13" y="29"/>
              </a:cxn>
              <a:cxn ang="0">
                <a:pos x="17" y="25"/>
              </a:cxn>
              <a:cxn ang="0">
                <a:pos x="20" y="25"/>
              </a:cxn>
              <a:cxn ang="0">
                <a:pos x="20" y="20"/>
              </a:cxn>
            </a:cxnLst>
            <a:rect l="0" t="0" r="r" b="b"/>
            <a:pathLst>
              <a:path w="25" h="30">
                <a:moveTo>
                  <a:pt x="20" y="20"/>
                </a:moveTo>
                <a:lnTo>
                  <a:pt x="17" y="20"/>
                </a:lnTo>
                <a:lnTo>
                  <a:pt x="17" y="25"/>
                </a:lnTo>
                <a:lnTo>
                  <a:pt x="13" y="25"/>
                </a:lnTo>
                <a:lnTo>
                  <a:pt x="8" y="25"/>
                </a:lnTo>
                <a:lnTo>
                  <a:pt x="8" y="20"/>
                </a:lnTo>
                <a:lnTo>
                  <a:pt x="4" y="20"/>
                </a:lnTo>
                <a:lnTo>
                  <a:pt x="4" y="16"/>
                </a:lnTo>
                <a:lnTo>
                  <a:pt x="4" y="12"/>
                </a:lnTo>
                <a:lnTo>
                  <a:pt x="8" y="8"/>
                </a:lnTo>
                <a:lnTo>
                  <a:pt x="8" y="4"/>
                </a:lnTo>
                <a:lnTo>
                  <a:pt x="13" y="4"/>
                </a:lnTo>
                <a:lnTo>
                  <a:pt x="17" y="4"/>
                </a:lnTo>
                <a:lnTo>
                  <a:pt x="20" y="8"/>
                </a:lnTo>
                <a:lnTo>
                  <a:pt x="20" y="12"/>
                </a:lnTo>
                <a:lnTo>
                  <a:pt x="24" y="16"/>
                </a:lnTo>
                <a:lnTo>
                  <a:pt x="24" y="12"/>
                </a:lnTo>
                <a:lnTo>
                  <a:pt x="24" y="8"/>
                </a:lnTo>
                <a:lnTo>
                  <a:pt x="20" y="8"/>
                </a:lnTo>
                <a:lnTo>
                  <a:pt x="24" y="4"/>
                </a:lnTo>
                <a:lnTo>
                  <a:pt x="20" y="4"/>
                </a:lnTo>
                <a:lnTo>
                  <a:pt x="17" y="0"/>
                </a:lnTo>
                <a:lnTo>
                  <a:pt x="13" y="0"/>
                </a:lnTo>
                <a:lnTo>
                  <a:pt x="8" y="0"/>
                </a:lnTo>
                <a:lnTo>
                  <a:pt x="8" y="4"/>
                </a:lnTo>
                <a:lnTo>
                  <a:pt x="4" y="4"/>
                </a:lnTo>
                <a:lnTo>
                  <a:pt x="0" y="8"/>
                </a:lnTo>
                <a:lnTo>
                  <a:pt x="0" y="12"/>
                </a:lnTo>
                <a:lnTo>
                  <a:pt x="0" y="16"/>
                </a:lnTo>
                <a:lnTo>
                  <a:pt x="0" y="20"/>
                </a:lnTo>
                <a:lnTo>
                  <a:pt x="4" y="25"/>
                </a:lnTo>
                <a:lnTo>
                  <a:pt x="8" y="29"/>
                </a:lnTo>
                <a:lnTo>
                  <a:pt x="13" y="29"/>
                </a:lnTo>
                <a:lnTo>
                  <a:pt x="17" y="25"/>
                </a:lnTo>
                <a:lnTo>
                  <a:pt x="20" y="25"/>
                </a:lnTo>
                <a:lnTo>
                  <a:pt x="2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2" name="Freeform 66"/>
          <p:cNvSpPr>
            <a:spLocks/>
          </p:cNvSpPr>
          <p:nvPr/>
        </p:nvSpPr>
        <p:spPr bwMode="auto">
          <a:xfrm>
            <a:off x="1106714" y="3619501"/>
            <a:ext cx="43846" cy="44648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" y="0"/>
              </a:cxn>
              <a:cxn ang="0">
                <a:pos x="28" y="9"/>
              </a:cxn>
              <a:cxn ang="0">
                <a:pos x="12" y="4"/>
              </a:cxn>
              <a:cxn ang="0">
                <a:pos x="8" y="13"/>
              </a:cxn>
              <a:cxn ang="0">
                <a:pos x="21" y="17"/>
              </a:cxn>
              <a:cxn ang="0">
                <a:pos x="8" y="13"/>
              </a:cxn>
              <a:cxn ang="0">
                <a:pos x="4" y="21"/>
              </a:cxn>
              <a:cxn ang="0">
                <a:pos x="21" y="26"/>
              </a:cxn>
              <a:cxn ang="0">
                <a:pos x="17" y="29"/>
              </a:cxn>
              <a:cxn ang="0">
                <a:pos x="0" y="21"/>
              </a:cxn>
            </a:cxnLst>
            <a:rect l="0" t="0" r="r" b="b"/>
            <a:pathLst>
              <a:path w="29" h="30">
                <a:moveTo>
                  <a:pt x="0" y="21"/>
                </a:moveTo>
                <a:lnTo>
                  <a:pt x="12" y="0"/>
                </a:lnTo>
                <a:lnTo>
                  <a:pt x="28" y="9"/>
                </a:lnTo>
                <a:lnTo>
                  <a:pt x="12" y="4"/>
                </a:lnTo>
                <a:lnTo>
                  <a:pt x="8" y="13"/>
                </a:lnTo>
                <a:lnTo>
                  <a:pt x="21" y="17"/>
                </a:lnTo>
                <a:lnTo>
                  <a:pt x="8" y="13"/>
                </a:lnTo>
                <a:lnTo>
                  <a:pt x="4" y="21"/>
                </a:lnTo>
                <a:lnTo>
                  <a:pt x="21" y="26"/>
                </a:lnTo>
                <a:lnTo>
                  <a:pt x="17" y="29"/>
                </a:lnTo>
                <a:lnTo>
                  <a:pt x="0" y="21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3" name="Freeform 67"/>
          <p:cNvSpPr>
            <a:spLocks/>
          </p:cNvSpPr>
          <p:nvPr/>
        </p:nvSpPr>
        <p:spPr bwMode="auto">
          <a:xfrm>
            <a:off x="1138465" y="3662661"/>
            <a:ext cx="7559" cy="13394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0" y="4"/>
              </a:cxn>
              <a:cxn ang="0">
                <a:pos x="0" y="8"/>
              </a:cxn>
              <a:cxn ang="0">
                <a:pos x="4" y="4"/>
              </a:cxn>
              <a:cxn ang="0">
                <a:pos x="0" y="4"/>
              </a:cxn>
              <a:cxn ang="0">
                <a:pos x="4" y="0"/>
              </a:cxn>
              <a:cxn ang="0">
                <a:pos x="4" y="4"/>
              </a:cxn>
              <a:cxn ang="0">
                <a:pos x="4" y="8"/>
              </a:cxn>
              <a:cxn ang="0">
                <a:pos x="0" y="8"/>
              </a:cxn>
            </a:cxnLst>
            <a:rect l="0" t="0" r="r" b="b"/>
            <a:pathLst>
              <a:path w="5" h="9">
                <a:moveTo>
                  <a:pt x="0" y="8"/>
                </a:moveTo>
                <a:lnTo>
                  <a:pt x="0" y="4"/>
                </a:lnTo>
                <a:lnTo>
                  <a:pt x="0" y="8"/>
                </a:lnTo>
                <a:lnTo>
                  <a:pt x="4" y="4"/>
                </a:lnTo>
                <a:lnTo>
                  <a:pt x="0" y="4"/>
                </a:lnTo>
                <a:lnTo>
                  <a:pt x="4" y="0"/>
                </a:lnTo>
                <a:lnTo>
                  <a:pt x="4" y="4"/>
                </a:lnTo>
                <a:lnTo>
                  <a:pt x="4" y="8"/>
                </a:lnTo>
                <a:lnTo>
                  <a:pt x="0" y="8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4" name="Freeform 68"/>
          <p:cNvSpPr>
            <a:spLocks/>
          </p:cNvSpPr>
          <p:nvPr/>
        </p:nvSpPr>
        <p:spPr bwMode="auto">
          <a:xfrm>
            <a:off x="1180799" y="3650755"/>
            <a:ext cx="37797" cy="44648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0" y="16"/>
              </a:cxn>
              <a:cxn ang="0">
                <a:pos x="0" y="20"/>
              </a:cxn>
              <a:cxn ang="0">
                <a:pos x="4" y="25"/>
              </a:cxn>
              <a:cxn ang="0">
                <a:pos x="8" y="29"/>
              </a:cxn>
              <a:cxn ang="0">
                <a:pos x="11" y="29"/>
              </a:cxn>
              <a:cxn ang="0">
                <a:pos x="11" y="25"/>
              </a:cxn>
              <a:cxn ang="0">
                <a:pos x="16" y="25"/>
              </a:cxn>
              <a:cxn ang="0">
                <a:pos x="24" y="8"/>
              </a:cxn>
              <a:cxn ang="0">
                <a:pos x="16" y="20"/>
              </a:cxn>
              <a:cxn ang="0">
                <a:pos x="11" y="25"/>
              </a:cxn>
              <a:cxn ang="0">
                <a:pos x="8" y="25"/>
              </a:cxn>
              <a:cxn ang="0">
                <a:pos x="4" y="25"/>
              </a:cxn>
              <a:cxn ang="0">
                <a:pos x="4" y="20"/>
              </a:cxn>
              <a:cxn ang="0">
                <a:pos x="4" y="16"/>
              </a:cxn>
              <a:cxn ang="0">
                <a:pos x="11" y="0"/>
              </a:cxn>
              <a:cxn ang="0">
                <a:pos x="8" y="0"/>
              </a:cxn>
            </a:cxnLst>
            <a:rect l="0" t="0" r="r" b="b"/>
            <a:pathLst>
              <a:path w="25" h="30">
                <a:moveTo>
                  <a:pt x="8" y="0"/>
                </a:moveTo>
                <a:lnTo>
                  <a:pt x="0" y="16"/>
                </a:lnTo>
                <a:lnTo>
                  <a:pt x="0" y="20"/>
                </a:lnTo>
                <a:lnTo>
                  <a:pt x="4" y="25"/>
                </a:lnTo>
                <a:lnTo>
                  <a:pt x="8" y="29"/>
                </a:lnTo>
                <a:lnTo>
                  <a:pt x="11" y="29"/>
                </a:lnTo>
                <a:lnTo>
                  <a:pt x="11" y="25"/>
                </a:lnTo>
                <a:lnTo>
                  <a:pt x="16" y="25"/>
                </a:lnTo>
                <a:lnTo>
                  <a:pt x="24" y="8"/>
                </a:lnTo>
                <a:lnTo>
                  <a:pt x="16" y="20"/>
                </a:lnTo>
                <a:lnTo>
                  <a:pt x="11" y="25"/>
                </a:lnTo>
                <a:lnTo>
                  <a:pt x="8" y="25"/>
                </a:lnTo>
                <a:lnTo>
                  <a:pt x="4" y="25"/>
                </a:lnTo>
                <a:lnTo>
                  <a:pt x="4" y="20"/>
                </a:lnTo>
                <a:lnTo>
                  <a:pt x="4" y="16"/>
                </a:lnTo>
                <a:lnTo>
                  <a:pt x="11" y="0"/>
                </a:lnTo>
                <a:lnTo>
                  <a:pt x="8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5" name="Freeform 69"/>
          <p:cNvSpPr>
            <a:spLocks/>
          </p:cNvSpPr>
          <p:nvPr/>
        </p:nvSpPr>
        <p:spPr bwMode="auto">
          <a:xfrm>
            <a:off x="1217084" y="3668614"/>
            <a:ext cx="37797" cy="4464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4" y="17"/>
              </a:cxn>
              <a:cxn ang="0">
                <a:pos x="4" y="21"/>
              </a:cxn>
              <a:cxn ang="0">
                <a:pos x="8" y="21"/>
              </a:cxn>
              <a:cxn ang="0">
                <a:pos x="4" y="26"/>
              </a:cxn>
              <a:cxn ang="0">
                <a:pos x="8" y="26"/>
              </a:cxn>
              <a:cxn ang="0">
                <a:pos x="13" y="26"/>
              </a:cxn>
              <a:cxn ang="0">
                <a:pos x="17" y="26"/>
              </a:cxn>
              <a:cxn ang="0">
                <a:pos x="20" y="21"/>
              </a:cxn>
              <a:cxn ang="0">
                <a:pos x="17" y="21"/>
              </a:cxn>
              <a:cxn ang="0">
                <a:pos x="13" y="17"/>
              </a:cxn>
              <a:cxn ang="0">
                <a:pos x="13" y="13"/>
              </a:cxn>
              <a:cxn ang="0">
                <a:pos x="8" y="13"/>
              </a:cxn>
              <a:cxn ang="0">
                <a:pos x="4" y="13"/>
              </a:cxn>
              <a:cxn ang="0">
                <a:pos x="8" y="9"/>
              </a:cxn>
              <a:cxn ang="0">
                <a:pos x="4" y="9"/>
              </a:cxn>
              <a:cxn ang="0">
                <a:pos x="8" y="4"/>
              </a:cxn>
              <a:cxn ang="0">
                <a:pos x="13" y="0"/>
              </a:cxn>
              <a:cxn ang="0">
                <a:pos x="17" y="0"/>
              </a:cxn>
              <a:cxn ang="0">
                <a:pos x="20" y="4"/>
              </a:cxn>
              <a:cxn ang="0">
                <a:pos x="24" y="4"/>
              </a:cxn>
              <a:cxn ang="0">
                <a:pos x="20" y="9"/>
              </a:cxn>
              <a:cxn ang="0">
                <a:pos x="24" y="9"/>
              </a:cxn>
              <a:cxn ang="0">
                <a:pos x="24" y="13"/>
              </a:cxn>
              <a:cxn ang="0">
                <a:pos x="24" y="17"/>
              </a:cxn>
              <a:cxn ang="0">
                <a:pos x="20" y="13"/>
              </a:cxn>
              <a:cxn ang="0">
                <a:pos x="20" y="9"/>
              </a:cxn>
              <a:cxn ang="0">
                <a:pos x="20" y="4"/>
              </a:cxn>
              <a:cxn ang="0">
                <a:pos x="17" y="4"/>
              </a:cxn>
              <a:cxn ang="0">
                <a:pos x="13" y="4"/>
              </a:cxn>
              <a:cxn ang="0">
                <a:pos x="8" y="4"/>
              </a:cxn>
              <a:cxn ang="0">
                <a:pos x="8" y="9"/>
              </a:cxn>
              <a:cxn ang="0">
                <a:pos x="13" y="13"/>
              </a:cxn>
              <a:cxn ang="0">
                <a:pos x="17" y="17"/>
              </a:cxn>
              <a:cxn ang="0">
                <a:pos x="20" y="17"/>
              </a:cxn>
              <a:cxn ang="0">
                <a:pos x="17" y="17"/>
              </a:cxn>
              <a:cxn ang="0">
                <a:pos x="20" y="17"/>
              </a:cxn>
              <a:cxn ang="0">
                <a:pos x="20" y="21"/>
              </a:cxn>
              <a:cxn ang="0">
                <a:pos x="20" y="26"/>
              </a:cxn>
              <a:cxn ang="0">
                <a:pos x="17" y="26"/>
              </a:cxn>
              <a:cxn ang="0">
                <a:pos x="17" y="29"/>
              </a:cxn>
              <a:cxn ang="0">
                <a:pos x="13" y="29"/>
              </a:cxn>
              <a:cxn ang="0">
                <a:pos x="8" y="29"/>
              </a:cxn>
              <a:cxn ang="0">
                <a:pos x="8" y="26"/>
              </a:cxn>
              <a:cxn ang="0">
                <a:pos x="4" y="26"/>
              </a:cxn>
              <a:cxn ang="0">
                <a:pos x="4" y="21"/>
              </a:cxn>
              <a:cxn ang="0">
                <a:pos x="0" y="21"/>
              </a:cxn>
              <a:cxn ang="0">
                <a:pos x="4" y="21"/>
              </a:cxn>
              <a:cxn ang="0">
                <a:pos x="0" y="21"/>
              </a:cxn>
              <a:cxn ang="0">
                <a:pos x="0" y="17"/>
              </a:cxn>
              <a:cxn ang="0">
                <a:pos x="4" y="17"/>
              </a:cxn>
              <a:cxn ang="0">
                <a:pos x="0" y="13"/>
              </a:cxn>
            </a:cxnLst>
            <a:rect l="0" t="0" r="r" b="b"/>
            <a:pathLst>
              <a:path w="25" h="30">
                <a:moveTo>
                  <a:pt x="0" y="13"/>
                </a:moveTo>
                <a:lnTo>
                  <a:pt x="4" y="17"/>
                </a:lnTo>
                <a:lnTo>
                  <a:pt x="4" y="21"/>
                </a:lnTo>
                <a:lnTo>
                  <a:pt x="8" y="21"/>
                </a:lnTo>
                <a:lnTo>
                  <a:pt x="4" y="26"/>
                </a:lnTo>
                <a:lnTo>
                  <a:pt x="8" y="26"/>
                </a:lnTo>
                <a:lnTo>
                  <a:pt x="13" y="26"/>
                </a:lnTo>
                <a:lnTo>
                  <a:pt x="17" y="26"/>
                </a:lnTo>
                <a:lnTo>
                  <a:pt x="20" y="21"/>
                </a:lnTo>
                <a:lnTo>
                  <a:pt x="17" y="21"/>
                </a:lnTo>
                <a:lnTo>
                  <a:pt x="13" y="17"/>
                </a:lnTo>
                <a:lnTo>
                  <a:pt x="13" y="13"/>
                </a:lnTo>
                <a:lnTo>
                  <a:pt x="8" y="13"/>
                </a:lnTo>
                <a:lnTo>
                  <a:pt x="4" y="13"/>
                </a:lnTo>
                <a:lnTo>
                  <a:pt x="8" y="9"/>
                </a:lnTo>
                <a:lnTo>
                  <a:pt x="4" y="9"/>
                </a:lnTo>
                <a:lnTo>
                  <a:pt x="8" y="4"/>
                </a:lnTo>
                <a:lnTo>
                  <a:pt x="13" y="0"/>
                </a:lnTo>
                <a:lnTo>
                  <a:pt x="17" y="0"/>
                </a:lnTo>
                <a:lnTo>
                  <a:pt x="20" y="4"/>
                </a:lnTo>
                <a:lnTo>
                  <a:pt x="24" y="4"/>
                </a:lnTo>
                <a:lnTo>
                  <a:pt x="20" y="9"/>
                </a:lnTo>
                <a:lnTo>
                  <a:pt x="24" y="9"/>
                </a:lnTo>
                <a:lnTo>
                  <a:pt x="24" y="13"/>
                </a:lnTo>
                <a:lnTo>
                  <a:pt x="24" y="17"/>
                </a:lnTo>
                <a:lnTo>
                  <a:pt x="20" y="13"/>
                </a:lnTo>
                <a:lnTo>
                  <a:pt x="20" y="9"/>
                </a:lnTo>
                <a:lnTo>
                  <a:pt x="20" y="4"/>
                </a:lnTo>
                <a:lnTo>
                  <a:pt x="17" y="4"/>
                </a:lnTo>
                <a:lnTo>
                  <a:pt x="13" y="4"/>
                </a:lnTo>
                <a:lnTo>
                  <a:pt x="8" y="4"/>
                </a:lnTo>
                <a:lnTo>
                  <a:pt x="8" y="9"/>
                </a:lnTo>
                <a:lnTo>
                  <a:pt x="13" y="13"/>
                </a:lnTo>
                <a:lnTo>
                  <a:pt x="17" y="17"/>
                </a:lnTo>
                <a:lnTo>
                  <a:pt x="20" y="17"/>
                </a:lnTo>
                <a:lnTo>
                  <a:pt x="17" y="17"/>
                </a:lnTo>
                <a:lnTo>
                  <a:pt x="20" y="17"/>
                </a:lnTo>
                <a:lnTo>
                  <a:pt x="20" y="21"/>
                </a:lnTo>
                <a:lnTo>
                  <a:pt x="20" y="26"/>
                </a:lnTo>
                <a:lnTo>
                  <a:pt x="17" y="26"/>
                </a:lnTo>
                <a:lnTo>
                  <a:pt x="17" y="29"/>
                </a:lnTo>
                <a:lnTo>
                  <a:pt x="13" y="29"/>
                </a:lnTo>
                <a:lnTo>
                  <a:pt x="8" y="29"/>
                </a:lnTo>
                <a:lnTo>
                  <a:pt x="8" y="26"/>
                </a:lnTo>
                <a:lnTo>
                  <a:pt x="4" y="26"/>
                </a:lnTo>
                <a:lnTo>
                  <a:pt x="4" y="21"/>
                </a:lnTo>
                <a:lnTo>
                  <a:pt x="0" y="21"/>
                </a:lnTo>
                <a:lnTo>
                  <a:pt x="4" y="21"/>
                </a:lnTo>
                <a:lnTo>
                  <a:pt x="0" y="21"/>
                </a:lnTo>
                <a:lnTo>
                  <a:pt x="0" y="17"/>
                </a:lnTo>
                <a:lnTo>
                  <a:pt x="4" y="17"/>
                </a:lnTo>
                <a:lnTo>
                  <a:pt x="0" y="13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6" name="Freeform 70"/>
          <p:cNvSpPr>
            <a:spLocks/>
          </p:cNvSpPr>
          <p:nvPr/>
        </p:nvSpPr>
        <p:spPr bwMode="auto">
          <a:xfrm>
            <a:off x="1247322" y="3687962"/>
            <a:ext cx="33262" cy="44648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21" y="0"/>
              </a:cxn>
              <a:cxn ang="0">
                <a:pos x="21" y="16"/>
              </a:cxn>
              <a:cxn ang="0">
                <a:pos x="17" y="16"/>
              </a:cxn>
              <a:cxn ang="0">
                <a:pos x="17" y="4"/>
              </a:cxn>
              <a:cxn ang="0">
                <a:pos x="13" y="13"/>
              </a:cxn>
              <a:cxn ang="0">
                <a:pos x="17" y="16"/>
              </a:cxn>
              <a:cxn ang="0">
                <a:pos x="21" y="16"/>
              </a:cxn>
              <a:cxn ang="0">
                <a:pos x="21" y="29"/>
              </a:cxn>
              <a:cxn ang="0">
                <a:pos x="17" y="29"/>
              </a:cxn>
              <a:cxn ang="0">
                <a:pos x="17" y="16"/>
              </a:cxn>
              <a:cxn ang="0">
                <a:pos x="8" y="13"/>
              </a:cxn>
              <a:cxn ang="0">
                <a:pos x="4" y="20"/>
              </a:cxn>
              <a:cxn ang="0">
                <a:pos x="0" y="20"/>
              </a:cxn>
            </a:cxnLst>
            <a:rect l="0" t="0" r="r" b="b"/>
            <a:pathLst>
              <a:path w="22" h="30">
                <a:moveTo>
                  <a:pt x="0" y="20"/>
                </a:moveTo>
                <a:lnTo>
                  <a:pt x="21" y="0"/>
                </a:lnTo>
                <a:lnTo>
                  <a:pt x="21" y="16"/>
                </a:lnTo>
                <a:lnTo>
                  <a:pt x="17" y="16"/>
                </a:lnTo>
                <a:lnTo>
                  <a:pt x="17" y="4"/>
                </a:lnTo>
                <a:lnTo>
                  <a:pt x="13" y="13"/>
                </a:lnTo>
                <a:lnTo>
                  <a:pt x="17" y="16"/>
                </a:lnTo>
                <a:lnTo>
                  <a:pt x="21" y="16"/>
                </a:lnTo>
                <a:lnTo>
                  <a:pt x="21" y="29"/>
                </a:lnTo>
                <a:lnTo>
                  <a:pt x="17" y="29"/>
                </a:lnTo>
                <a:lnTo>
                  <a:pt x="17" y="16"/>
                </a:lnTo>
                <a:lnTo>
                  <a:pt x="8" y="13"/>
                </a:lnTo>
                <a:lnTo>
                  <a:pt x="4" y="20"/>
                </a:lnTo>
                <a:lnTo>
                  <a:pt x="0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7" name="Freeform 71"/>
          <p:cNvSpPr>
            <a:spLocks/>
          </p:cNvSpPr>
          <p:nvPr/>
        </p:nvSpPr>
        <p:spPr bwMode="auto">
          <a:xfrm>
            <a:off x="1008441" y="3140274"/>
            <a:ext cx="33262" cy="32742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8" y="0"/>
              </a:cxn>
              <a:cxn ang="0">
                <a:pos x="13" y="0"/>
              </a:cxn>
              <a:cxn ang="0">
                <a:pos x="13" y="4"/>
              </a:cxn>
              <a:cxn ang="0">
                <a:pos x="17" y="4"/>
              </a:cxn>
              <a:cxn ang="0">
                <a:pos x="21" y="4"/>
              </a:cxn>
              <a:cxn ang="0">
                <a:pos x="21" y="8"/>
              </a:cxn>
              <a:cxn ang="0">
                <a:pos x="17" y="8"/>
              </a:cxn>
              <a:cxn ang="0">
                <a:pos x="13" y="8"/>
              </a:cxn>
              <a:cxn ang="0">
                <a:pos x="8" y="8"/>
              </a:cxn>
              <a:cxn ang="0">
                <a:pos x="8" y="13"/>
              </a:cxn>
              <a:cxn ang="0">
                <a:pos x="4" y="21"/>
              </a:cxn>
              <a:cxn ang="0">
                <a:pos x="0" y="21"/>
              </a:cxn>
            </a:cxnLst>
            <a:rect l="0" t="0" r="r" b="b"/>
            <a:pathLst>
              <a:path w="22" h="22">
                <a:moveTo>
                  <a:pt x="0" y="21"/>
                </a:moveTo>
                <a:lnTo>
                  <a:pt x="8" y="0"/>
                </a:lnTo>
                <a:lnTo>
                  <a:pt x="13" y="0"/>
                </a:lnTo>
                <a:lnTo>
                  <a:pt x="13" y="4"/>
                </a:lnTo>
                <a:lnTo>
                  <a:pt x="17" y="4"/>
                </a:lnTo>
                <a:lnTo>
                  <a:pt x="21" y="4"/>
                </a:lnTo>
                <a:lnTo>
                  <a:pt x="21" y="8"/>
                </a:lnTo>
                <a:lnTo>
                  <a:pt x="17" y="8"/>
                </a:lnTo>
                <a:lnTo>
                  <a:pt x="13" y="8"/>
                </a:lnTo>
                <a:lnTo>
                  <a:pt x="8" y="8"/>
                </a:lnTo>
                <a:lnTo>
                  <a:pt x="8" y="13"/>
                </a:lnTo>
                <a:lnTo>
                  <a:pt x="4" y="21"/>
                </a:lnTo>
                <a:lnTo>
                  <a:pt x="0" y="21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8" name="Freeform 72"/>
          <p:cNvSpPr>
            <a:spLocks/>
          </p:cNvSpPr>
          <p:nvPr/>
        </p:nvSpPr>
        <p:spPr bwMode="auto">
          <a:xfrm>
            <a:off x="1034143" y="3152180"/>
            <a:ext cx="30238" cy="38695"/>
          </a:xfrm>
          <a:custGeom>
            <a:avLst/>
            <a:gdLst/>
            <a:ahLst/>
            <a:cxnLst>
              <a:cxn ang="0">
                <a:pos x="15" y="21"/>
              </a:cxn>
              <a:cxn ang="0">
                <a:pos x="11" y="21"/>
              </a:cxn>
              <a:cxn ang="0">
                <a:pos x="8" y="21"/>
              </a:cxn>
              <a:cxn ang="0">
                <a:pos x="4" y="21"/>
              </a:cxn>
              <a:cxn ang="0">
                <a:pos x="8" y="17"/>
              </a:cxn>
              <a:cxn ang="0">
                <a:pos x="4" y="17"/>
              </a:cxn>
              <a:cxn ang="0">
                <a:pos x="4" y="13"/>
              </a:cxn>
              <a:cxn ang="0">
                <a:pos x="4" y="9"/>
              </a:cxn>
              <a:cxn ang="0">
                <a:pos x="15" y="17"/>
              </a:cxn>
              <a:cxn ang="0">
                <a:pos x="19" y="17"/>
              </a:cxn>
              <a:cxn ang="0">
                <a:pos x="19" y="13"/>
              </a:cxn>
              <a:cxn ang="0">
                <a:pos x="19" y="9"/>
              </a:cxn>
              <a:cxn ang="0">
                <a:pos x="15" y="9"/>
              </a:cxn>
              <a:cxn ang="0">
                <a:pos x="19" y="4"/>
              </a:cxn>
              <a:cxn ang="0">
                <a:pos x="15" y="4"/>
              </a:cxn>
              <a:cxn ang="0">
                <a:pos x="11" y="0"/>
              </a:cxn>
              <a:cxn ang="0">
                <a:pos x="8" y="0"/>
              </a:cxn>
              <a:cxn ang="0">
                <a:pos x="4" y="4"/>
              </a:cxn>
              <a:cxn ang="0">
                <a:pos x="4" y="9"/>
              </a:cxn>
              <a:cxn ang="0">
                <a:pos x="0" y="4"/>
              </a:cxn>
              <a:cxn ang="0">
                <a:pos x="4" y="9"/>
              </a:cxn>
              <a:cxn ang="0">
                <a:pos x="8" y="4"/>
              </a:cxn>
              <a:cxn ang="0">
                <a:pos x="8" y="9"/>
              </a:cxn>
              <a:cxn ang="0">
                <a:pos x="8" y="4"/>
              </a:cxn>
              <a:cxn ang="0">
                <a:pos x="11" y="4"/>
              </a:cxn>
              <a:cxn ang="0">
                <a:pos x="15" y="4"/>
              </a:cxn>
              <a:cxn ang="0">
                <a:pos x="15" y="9"/>
              </a:cxn>
              <a:cxn ang="0">
                <a:pos x="15" y="13"/>
              </a:cxn>
              <a:cxn ang="0">
                <a:pos x="4" y="9"/>
              </a:cxn>
              <a:cxn ang="0">
                <a:pos x="0" y="4"/>
              </a:cxn>
              <a:cxn ang="0">
                <a:pos x="0" y="9"/>
              </a:cxn>
              <a:cxn ang="0">
                <a:pos x="0" y="13"/>
              </a:cxn>
              <a:cxn ang="0">
                <a:pos x="0" y="17"/>
              </a:cxn>
              <a:cxn ang="0">
                <a:pos x="4" y="21"/>
              </a:cxn>
              <a:cxn ang="0">
                <a:pos x="8" y="25"/>
              </a:cxn>
              <a:cxn ang="0">
                <a:pos x="11" y="25"/>
              </a:cxn>
              <a:cxn ang="0">
                <a:pos x="11" y="21"/>
              </a:cxn>
              <a:cxn ang="0">
                <a:pos x="15" y="25"/>
              </a:cxn>
              <a:cxn ang="0">
                <a:pos x="15" y="21"/>
              </a:cxn>
            </a:cxnLst>
            <a:rect l="0" t="0" r="r" b="b"/>
            <a:pathLst>
              <a:path w="20" h="26">
                <a:moveTo>
                  <a:pt x="15" y="21"/>
                </a:moveTo>
                <a:lnTo>
                  <a:pt x="11" y="21"/>
                </a:lnTo>
                <a:lnTo>
                  <a:pt x="8" y="21"/>
                </a:lnTo>
                <a:lnTo>
                  <a:pt x="4" y="21"/>
                </a:lnTo>
                <a:lnTo>
                  <a:pt x="8" y="17"/>
                </a:lnTo>
                <a:lnTo>
                  <a:pt x="4" y="17"/>
                </a:lnTo>
                <a:lnTo>
                  <a:pt x="4" y="13"/>
                </a:lnTo>
                <a:lnTo>
                  <a:pt x="4" y="9"/>
                </a:lnTo>
                <a:lnTo>
                  <a:pt x="15" y="17"/>
                </a:lnTo>
                <a:lnTo>
                  <a:pt x="19" y="17"/>
                </a:lnTo>
                <a:lnTo>
                  <a:pt x="19" y="13"/>
                </a:lnTo>
                <a:lnTo>
                  <a:pt x="19" y="9"/>
                </a:lnTo>
                <a:lnTo>
                  <a:pt x="15" y="9"/>
                </a:lnTo>
                <a:lnTo>
                  <a:pt x="19" y="4"/>
                </a:lnTo>
                <a:lnTo>
                  <a:pt x="15" y="4"/>
                </a:lnTo>
                <a:lnTo>
                  <a:pt x="11" y="0"/>
                </a:lnTo>
                <a:lnTo>
                  <a:pt x="8" y="0"/>
                </a:lnTo>
                <a:lnTo>
                  <a:pt x="4" y="4"/>
                </a:lnTo>
                <a:lnTo>
                  <a:pt x="4" y="9"/>
                </a:lnTo>
                <a:lnTo>
                  <a:pt x="0" y="4"/>
                </a:lnTo>
                <a:lnTo>
                  <a:pt x="4" y="9"/>
                </a:lnTo>
                <a:lnTo>
                  <a:pt x="8" y="4"/>
                </a:lnTo>
                <a:lnTo>
                  <a:pt x="8" y="9"/>
                </a:lnTo>
                <a:lnTo>
                  <a:pt x="8" y="4"/>
                </a:lnTo>
                <a:lnTo>
                  <a:pt x="11" y="4"/>
                </a:lnTo>
                <a:lnTo>
                  <a:pt x="15" y="4"/>
                </a:lnTo>
                <a:lnTo>
                  <a:pt x="15" y="9"/>
                </a:lnTo>
                <a:lnTo>
                  <a:pt x="15" y="13"/>
                </a:lnTo>
                <a:lnTo>
                  <a:pt x="4" y="9"/>
                </a:lnTo>
                <a:lnTo>
                  <a:pt x="0" y="4"/>
                </a:lnTo>
                <a:lnTo>
                  <a:pt x="0" y="9"/>
                </a:lnTo>
                <a:lnTo>
                  <a:pt x="0" y="13"/>
                </a:lnTo>
                <a:lnTo>
                  <a:pt x="0" y="17"/>
                </a:lnTo>
                <a:lnTo>
                  <a:pt x="4" y="21"/>
                </a:lnTo>
                <a:lnTo>
                  <a:pt x="8" y="25"/>
                </a:lnTo>
                <a:lnTo>
                  <a:pt x="11" y="25"/>
                </a:lnTo>
                <a:lnTo>
                  <a:pt x="11" y="21"/>
                </a:lnTo>
                <a:lnTo>
                  <a:pt x="15" y="25"/>
                </a:lnTo>
                <a:lnTo>
                  <a:pt x="15" y="21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49" name="Freeform 73"/>
          <p:cNvSpPr>
            <a:spLocks/>
          </p:cNvSpPr>
          <p:nvPr/>
        </p:nvSpPr>
        <p:spPr bwMode="auto">
          <a:xfrm>
            <a:off x="1070429" y="3165575"/>
            <a:ext cx="31750" cy="37207"/>
          </a:xfrm>
          <a:custGeom>
            <a:avLst/>
            <a:gdLst/>
            <a:ahLst/>
            <a:cxnLst>
              <a:cxn ang="0">
                <a:pos x="13" y="20"/>
              </a:cxn>
              <a:cxn ang="0">
                <a:pos x="8" y="20"/>
              </a:cxn>
              <a:cxn ang="0">
                <a:pos x="4" y="20"/>
              </a:cxn>
              <a:cxn ang="0">
                <a:pos x="4" y="16"/>
              </a:cxn>
              <a:cxn ang="0">
                <a:pos x="4" y="11"/>
              </a:cxn>
              <a:cxn ang="0">
                <a:pos x="4" y="8"/>
              </a:cxn>
              <a:cxn ang="0">
                <a:pos x="17" y="16"/>
              </a:cxn>
              <a:cxn ang="0">
                <a:pos x="20" y="11"/>
              </a:cxn>
              <a:cxn ang="0">
                <a:pos x="20" y="8"/>
              </a:cxn>
              <a:cxn ang="0">
                <a:pos x="17" y="8"/>
              </a:cxn>
              <a:cxn ang="0">
                <a:pos x="20" y="4"/>
              </a:cxn>
              <a:cxn ang="0">
                <a:pos x="17" y="4"/>
              </a:cxn>
              <a:cxn ang="0">
                <a:pos x="13" y="0"/>
              </a:cxn>
              <a:cxn ang="0">
                <a:pos x="8" y="0"/>
              </a:cxn>
              <a:cxn ang="0">
                <a:pos x="4" y="0"/>
              </a:cxn>
              <a:cxn ang="0">
                <a:pos x="4" y="4"/>
              </a:cxn>
              <a:cxn ang="0">
                <a:pos x="0" y="4"/>
              </a:cxn>
              <a:cxn ang="0">
                <a:pos x="4" y="8"/>
              </a:cxn>
              <a:cxn ang="0">
                <a:pos x="4" y="4"/>
              </a:cxn>
              <a:cxn ang="0">
                <a:pos x="8" y="4"/>
              </a:cxn>
              <a:cxn ang="0">
                <a:pos x="13" y="4"/>
              </a:cxn>
              <a:cxn ang="0">
                <a:pos x="17" y="4"/>
              </a:cxn>
              <a:cxn ang="0">
                <a:pos x="17" y="8"/>
              </a:cxn>
              <a:cxn ang="0">
                <a:pos x="17" y="11"/>
              </a:cxn>
              <a:cxn ang="0">
                <a:pos x="4" y="8"/>
              </a:cxn>
              <a:cxn ang="0">
                <a:pos x="0" y="4"/>
              </a:cxn>
              <a:cxn ang="0">
                <a:pos x="0" y="8"/>
              </a:cxn>
              <a:cxn ang="0">
                <a:pos x="0" y="11"/>
              </a:cxn>
              <a:cxn ang="0">
                <a:pos x="0" y="16"/>
              </a:cxn>
              <a:cxn ang="0">
                <a:pos x="4" y="20"/>
              </a:cxn>
              <a:cxn ang="0">
                <a:pos x="8" y="24"/>
              </a:cxn>
              <a:cxn ang="0">
                <a:pos x="13" y="24"/>
              </a:cxn>
              <a:cxn ang="0">
                <a:pos x="13" y="20"/>
              </a:cxn>
              <a:cxn ang="0">
                <a:pos x="17" y="24"/>
              </a:cxn>
              <a:cxn ang="0">
                <a:pos x="17" y="20"/>
              </a:cxn>
              <a:cxn ang="0">
                <a:pos x="13" y="20"/>
              </a:cxn>
            </a:cxnLst>
            <a:rect l="0" t="0" r="r" b="b"/>
            <a:pathLst>
              <a:path w="21" h="25">
                <a:moveTo>
                  <a:pt x="13" y="20"/>
                </a:moveTo>
                <a:lnTo>
                  <a:pt x="8" y="20"/>
                </a:lnTo>
                <a:lnTo>
                  <a:pt x="4" y="20"/>
                </a:lnTo>
                <a:lnTo>
                  <a:pt x="4" y="16"/>
                </a:lnTo>
                <a:lnTo>
                  <a:pt x="4" y="11"/>
                </a:lnTo>
                <a:lnTo>
                  <a:pt x="4" y="8"/>
                </a:lnTo>
                <a:lnTo>
                  <a:pt x="17" y="16"/>
                </a:lnTo>
                <a:lnTo>
                  <a:pt x="20" y="11"/>
                </a:lnTo>
                <a:lnTo>
                  <a:pt x="20" y="8"/>
                </a:lnTo>
                <a:lnTo>
                  <a:pt x="17" y="8"/>
                </a:lnTo>
                <a:lnTo>
                  <a:pt x="20" y="4"/>
                </a:lnTo>
                <a:lnTo>
                  <a:pt x="17" y="4"/>
                </a:lnTo>
                <a:lnTo>
                  <a:pt x="13" y="0"/>
                </a:lnTo>
                <a:lnTo>
                  <a:pt x="8" y="0"/>
                </a:lnTo>
                <a:lnTo>
                  <a:pt x="4" y="0"/>
                </a:lnTo>
                <a:lnTo>
                  <a:pt x="4" y="4"/>
                </a:lnTo>
                <a:lnTo>
                  <a:pt x="0" y="4"/>
                </a:lnTo>
                <a:lnTo>
                  <a:pt x="4" y="8"/>
                </a:lnTo>
                <a:lnTo>
                  <a:pt x="4" y="4"/>
                </a:lnTo>
                <a:lnTo>
                  <a:pt x="8" y="4"/>
                </a:lnTo>
                <a:lnTo>
                  <a:pt x="13" y="4"/>
                </a:lnTo>
                <a:lnTo>
                  <a:pt x="17" y="4"/>
                </a:lnTo>
                <a:lnTo>
                  <a:pt x="17" y="8"/>
                </a:lnTo>
                <a:lnTo>
                  <a:pt x="17" y="11"/>
                </a:lnTo>
                <a:lnTo>
                  <a:pt x="4" y="8"/>
                </a:lnTo>
                <a:lnTo>
                  <a:pt x="0" y="4"/>
                </a:lnTo>
                <a:lnTo>
                  <a:pt x="0" y="8"/>
                </a:lnTo>
                <a:lnTo>
                  <a:pt x="0" y="11"/>
                </a:lnTo>
                <a:lnTo>
                  <a:pt x="0" y="16"/>
                </a:lnTo>
                <a:lnTo>
                  <a:pt x="4" y="20"/>
                </a:lnTo>
                <a:lnTo>
                  <a:pt x="8" y="24"/>
                </a:lnTo>
                <a:lnTo>
                  <a:pt x="13" y="24"/>
                </a:lnTo>
                <a:lnTo>
                  <a:pt x="13" y="20"/>
                </a:lnTo>
                <a:lnTo>
                  <a:pt x="17" y="24"/>
                </a:lnTo>
                <a:lnTo>
                  <a:pt x="17" y="20"/>
                </a:lnTo>
                <a:lnTo>
                  <a:pt x="13" y="2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0" name="Freeform 74"/>
          <p:cNvSpPr>
            <a:spLocks/>
          </p:cNvSpPr>
          <p:nvPr/>
        </p:nvSpPr>
        <p:spPr bwMode="auto">
          <a:xfrm>
            <a:off x="1900465" y="3442395"/>
            <a:ext cx="57452" cy="62508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37" y="8"/>
              </a:cxn>
              <a:cxn ang="0">
                <a:pos x="33" y="13"/>
              </a:cxn>
              <a:cxn ang="0">
                <a:pos x="20" y="8"/>
              </a:cxn>
              <a:cxn ang="0">
                <a:pos x="17" y="13"/>
              </a:cxn>
              <a:cxn ang="0">
                <a:pos x="20" y="17"/>
              </a:cxn>
              <a:cxn ang="0">
                <a:pos x="24" y="17"/>
              </a:cxn>
              <a:cxn ang="0">
                <a:pos x="29" y="17"/>
              </a:cxn>
              <a:cxn ang="0">
                <a:pos x="24" y="20"/>
              </a:cxn>
              <a:cxn ang="0">
                <a:pos x="29" y="20"/>
              </a:cxn>
              <a:cxn ang="0">
                <a:pos x="29" y="24"/>
              </a:cxn>
              <a:cxn ang="0">
                <a:pos x="29" y="28"/>
              </a:cxn>
              <a:cxn ang="0">
                <a:pos x="29" y="33"/>
              </a:cxn>
              <a:cxn ang="0">
                <a:pos x="24" y="33"/>
              </a:cxn>
              <a:cxn ang="0">
                <a:pos x="24" y="37"/>
              </a:cxn>
              <a:cxn ang="0">
                <a:pos x="20" y="37"/>
              </a:cxn>
              <a:cxn ang="0">
                <a:pos x="17" y="41"/>
              </a:cxn>
              <a:cxn ang="0">
                <a:pos x="13" y="41"/>
              </a:cxn>
              <a:cxn ang="0">
                <a:pos x="8" y="37"/>
              </a:cxn>
              <a:cxn ang="0">
                <a:pos x="4" y="37"/>
              </a:cxn>
              <a:cxn ang="0">
                <a:pos x="4" y="33"/>
              </a:cxn>
              <a:cxn ang="0">
                <a:pos x="4" y="28"/>
              </a:cxn>
              <a:cxn ang="0">
                <a:pos x="0" y="28"/>
              </a:cxn>
              <a:cxn ang="0">
                <a:pos x="4" y="24"/>
              </a:cxn>
              <a:cxn ang="0">
                <a:pos x="0" y="24"/>
              </a:cxn>
              <a:cxn ang="0">
                <a:pos x="8" y="24"/>
              </a:cxn>
              <a:cxn ang="0">
                <a:pos x="8" y="28"/>
              </a:cxn>
              <a:cxn ang="0">
                <a:pos x="8" y="33"/>
              </a:cxn>
              <a:cxn ang="0">
                <a:pos x="13" y="33"/>
              </a:cxn>
              <a:cxn ang="0">
                <a:pos x="17" y="33"/>
              </a:cxn>
              <a:cxn ang="0">
                <a:pos x="20" y="33"/>
              </a:cxn>
              <a:cxn ang="0">
                <a:pos x="20" y="28"/>
              </a:cxn>
              <a:cxn ang="0">
                <a:pos x="24" y="24"/>
              </a:cxn>
              <a:cxn ang="0">
                <a:pos x="20" y="24"/>
              </a:cxn>
              <a:cxn ang="0">
                <a:pos x="20" y="20"/>
              </a:cxn>
              <a:cxn ang="0">
                <a:pos x="17" y="20"/>
              </a:cxn>
              <a:cxn ang="0">
                <a:pos x="13" y="20"/>
              </a:cxn>
              <a:cxn ang="0">
                <a:pos x="8" y="17"/>
              </a:cxn>
              <a:cxn ang="0">
                <a:pos x="20" y="0"/>
              </a:cxn>
            </a:cxnLst>
            <a:rect l="0" t="0" r="r" b="b"/>
            <a:pathLst>
              <a:path w="38" h="42">
                <a:moveTo>
                  <a:pt x="20" y="0"/>
                </a:moveTo>
                <a:lnTo>
                  <a:pt x="37" y="8"/>
                </a:lnTo>
                <a:lnTo>
                  <a:pt x="33" y="13"/>
                </a:lnTo>
                <a:lnTo>
                  <a:pt x="20" y="8"/>
                </a:lnTo>
                <a:lnTo>
                  <a:pt x="17" y="13"/>
                </a:lnTo>
                <a:lnTo>
                  <a:pt x="20" y="17"/>
                </a:lnTo>
                <a:lnTo>
                  <a:pt x="24" y="17"/>
                </a:lnTo>
                <a:lnTo>
                  <a:pt x="29" y="17"/>
                </a:lnTo>
                <a:lnTo>
                  <a:pt x="24" y="20"/>
                </a:lnTo>
                <a:lnTo>
                  <a:pt x="29" y="20"/>
                </a:lnTo>
                <a:lnTo>
                  <a:pt x="29" y="24"/>
                </a:lnTo>
                <a:lnTo>
                  <a:pt x="29" y="28"/>
                </a:lnTo>
                <a:lnTo>
                  <a:pt x="29" y="33"/>
                </a:lnTo>
                <a:lnTo>
                  <a:pt x="24" y="33"/>
                </a:lnTo>
                <a:lnTo>
                  <a:pt x="24" y="37"/>
                </a:lnTo>
                <a:lnTo>
                  <a:pt x="20" y="37"/>
                </a:lnTo>
                <a:lnTo>
                  <a:pt x="17" y="41"/>
                </a:lnTo>
                <a:lnTo>
                  <a:pt x="13" y="41"/>
                </a:lnTo>
                <a:lnTo>
                  <a:pt x="8" y="37"/>
                </a:lnTo>
                <a:lnTo>
                  <a:pt x="4" y="37"/>
                </a:lnTo>
                <a:lnTo>
                  <a:pt x="4" y="33"/>
                </a:lnTo>
                <a:lnTo>
                  <a:pt x="4" y="28"/>
                </a:lnTo>
                <a:lnTo>
                  <a:pt x="0" y="28"/>
                </a:lnTo>
                <a:lnTo>
                  <a:pt x="4" y="24"/>
                </a:lnTo>
                <a:lnTo>
                  <a:pt x="0" y="24"/>
                </a:lnTo>
                <a:lnTo>
                  <a:pt x="8" y="24"/>
                </a:lnTo>
                <a:lnTo>
                  <a:pt x="8" y="28"/>
                </a:lnTo>
                <a:lnTo>
                  <a:pt x="8" y="33"/>
                </a:lnTo>
                <a:lnTo>
                  <a:pt x="13" y="33"/>
                </a:lnTo>
                <a:lnTo>
                  <a:pt x="17" y="33"/>
                </a:lnTo>
                <a:lnTo>
                  <a:pt x="20" y="33"/>
                </a:lnTo>
                <a:lnTo>
                  <a:pt x="20" y="28"/>
                </a:lnTo>
                <a:lnTo>
                  <a:pt x="24" y="24"/>
                </a:lnTo>
                <a:lnTo>
                  <a:pt x="20" y="24"/>
                </a:lnTo>
                <a:lnTo>
                  <a:pt x="20" y="20"/>
                </a:lnTo>
                <a:lnTo>
                  <a:pt x="17" y="20"/>
                </a:lnTo>
                <a:lnTo>
                  <a:pt x="13" y="20"/>
                </a:lnTo>
                <a:lnTo>
                  <a:pt x="8" y="17"/>
                </a:lnTo>
                <a:lnTo>
                  <a:pt x="20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1" name="Freeform 75"/>
          <p:cNvSpPr>
            <a:spLocks/>
          </p:cNvSpPr>
          <p:nvPr/>
        </p:nvSpPr>
        <p:spPr bwMode="auto">
          <a:xfrm>
            <a:off x="1690310" y="3342680"/>
            <a:ext cx="33262" cy="63997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1" y="4"/>
              </a:cxn>
              <a:cxn ang="0">
                <a:pos x="4" y="42"/>
              </a:cxn>
              <a:cxn ang="0">
                <a:pos x="0" y="38"/>
              </a:cxn>
              <a:cxn ang="0">
                <a:pos x="13" y="9"/>
              </a:cxn>
              <a:cxn ang="0">
                <a:pos x="8" y="9"/>
              </a:cxn>
              <a:cxn ang="0">
                <a:pos x="13" y="0"/>
              </a:cxn>
            </a:cxnLst>
            <a:rect l="0" t="0" r="r" b="b"/>
            <a:pathLst>
              <a:path w="22" h="43">
                <a:moveTo>
                  <a:pt x="13" y="0"/>
                </a:moveTo>
                <a:lnTo>
                  <a:pt x="21" y="4"/>
                </a:lnTo>
                <a:lnTo>
                  <a:pt x="4" y="42"/>
                </a:lnTo>
                <a:lnTo>
                  <a:pt x="0" y="38"/>
                </a:lnTo>
                <a:lnTo>
                  <a:pt x="13" y="9"/>
                </a:lnTo>
                <a:lnTo>
                  <a:pt x="8" y="9"/>
                </a:lnTo>
                <a:lnTo>
                  <a:pt x="13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2" name="Freeform 76"/>
          <p:cNvSpPr>
            <a:spLocks/>
          </p:cNvSpPr>
          <p:nvPr/>
        </p:nvSpPr>
        <p:spPr bwMode="auto">
          <a:xfrm>
            <a:off x="1457477" y="3835301"/>
            <a:ext cx="149679" cy="172641"/>
          </a:xfrm>
          <a:custGeom>
            <a:avLst/>
            <a:gdLst/>
            <a:ahLst/>
            <a:cxnLst>
              <a:cxn ang="0">
                <a:pos x="98" y="45"/>
              </a:cxn>
              <a:cxn ang="0">
                <a:pos x="98" y="42"/>
              </a:cxn>
              <a:cxn ang="0">
                <a:pos x="98" y="37"/>
              </a:cxn>
              <a:cxn ang="0">
                <a:pos x="94" y="33"/>
              </a:cxn>
              <a:cxn ang="0">
                <a:pos x="94" y="24"/>
              </a:cxn>
              <a:cxn ang="0">
                <a:pos x="94" y="20"/>
              </a:cxn>
              <a:cxn ang="0">
                <a:pos x="90" y="20"/>
              </a:cxn>
              <a:cxn ang="0">
                <a:pos x="86" y="16"/>
              </a:cxn>
              <a:cxn ang="0">
                <a:pos x="82" y="12"/>
              </a:cxn>
              <a:cxn ang="0">
                <a:pos x="78" y="9"/>
              </a:cxn>
              <a:cxn ang="0">
                <a:pos x="74" y="9"/>
              </a:cxn>
              <a:cxn ang="0">
                <a:pos x="70" y="4"/>
              </a:cxn>
              <a:cxn ang="0">
                <a:pos x="65" y="4"/>
              </a:cxn>
              <a:cxn ang="0">
                <a:pos x="61" y="0"/>
              </a:cxn>
              <a:cxn ang="0">
                <a:pos x="54" y="0"/>
              </a:cxn>
              <a:cxn ang="0">
                <a:pos x="50" y="4"/>
              </a:cxn>
              <a:cxn ang="0">
                <a:pos x="41" y="0"/>
              </a:cxn>
              <a:cxn ang="0">
                <a:pos x="37" y="0"/>
              </a:cxn>
              <a:cxn ang="0">
                <a:pos x="33" y="4"/>
              </a:cxn>
              <a:cxn ang="0">
                <a:pos x="28" y="4"/>
              </a:cxn>
              <a:cxn ang="0">
                <a:pos x="24" y="12"/>
              </a:cxn>
              <a:cxn ang="0">
                <a:pos x="24" y="16"/>
              </a:cxn>
              <a:cxn ang="0">
                <a:pos x="21" y="16"/>
              </a:cxn>
              <a:cxn ang="0">
                <a:pos x="17" y="24"/>
              </a:cxn>
              <a:cxn ang="0">
                <a:pos x="17" y="29"/>
              </a:cxn>
              <a:cxn ang="0">
                <a:pos x="13" y="33"/>
              </a:cxn>
              <a:cxn ang="0">
                <a:pos x="8" y="37"/>
              </a:cxn>
              <a:cxn ang="0">
                <a:pos x="4" y="45"/>
              </a:cxn>
              <a:cxn ang="0">
                <a:pos x="4" y="49"/>
              </a:cxn>
              <a:cxn ang="0">
                <a:pos x="4" y="53"/>
              </a:cxn>
              <a:cxn ang="0">
                <a:pos x="0" y="57"/>
              </a:cxn>
              <a:cxn ang="0">
                <a:pos x="4" y="57"/>
              </a:cxn>
              <a:cxn ang="0">
                <a:pos x="4" y="66"/>
              </a:cxn>
              <a:cxn ang="0">
                <a:pos x="8" y="75"/>
              </a:cxn>
              <a:cxn ang="0">
                <a:pos x="8" y="82"/>
              </a:cxn>
              <a:cxn ang="0">
                <a:pos x="13" y="86"/>
              </a:cxn>
              <a:cxn ang="0">
                <a:pos x="17" y="91"/>
              </a:cxn>
              <a:cxn ang="0">
                <a:pos x="21" y="99"/>
              </a:cxn>
              <a:cxn ang="0">
                <a:pos x="24" y="103"/>
              </a:cxn>
              <a:cxn ang="0">
                <a:pos x="28" y="108"/>
              </a:cxn>
              <a:cxn ang="0">
                <a:pos x="33" y="111"/>
              </a:cxn>
              <a:cxn ang="0">
                <a:pos x="37" y="111"/>
              </a:cxn>
              <a:cxn ang="0">
                <a:pos x="41" y="115"/>
              </a:cxn>
              <a:cxn ang="0">
                <a:pos x="50" y="115"/>
              </a:cxn>
              <a:cxn ang="0">
                <a:pos x="54" y="115"/>
              </a:cxn>
              <a:cxn ang="0">
                <a:pos x="65" y="111"/>
              </a:cxn>
            </a:cxnLst>
            <a:rect l="0" t="0" r="r" b="b"/>
            <a:pathLst>
              <a:path w="99" h="116">
                <a:moveTo>
                  <a:pt x="98" y="45"/>
                </a:moveTo>
                <a:lnTo>
                  <a:pt x="98" y="42"/>
                </a:lnTo>
                <a:lnTo>
                  <a:pt x="98" y="37"/>
                </a:lnTo>
                <a:lnTo>
                  <a:pt x="94" y="33"/>
                </a:lnTo>
                <a:lnTo>
                  <a:pt x="94" y="24"/>
                </a:lnTo>
                <a:lnTo>
                  <a:pt x="94" y="20"/>
                </a:lnTo>
                <a:lnTo>
                  <a:pt x="90" y="20"/>
                </a:lnTo>
                <a:lnTo>
                  <a:pt x="86" y="16"/>
                </a:lnTo>
                <a:lnTo>
                  <a:pt x="82" y="12"/>
                </a:lnTo>
                <a:lnTo>
                  <a:pt x="78" y="9"/>
                </a:lnTo>
                <a:lnTo>
                  <a:pt x="74" y="9"/>
                </a:lnTo>
                <a:lnTo>
                  <a:pt x="70" y="4"/>
                </a:lnTo>
                <a:lnTo>
                  <a:pt x="65" y="4"/>
                </a:lnTo>
                <a:lnTo>
                  <a:pt x="61" y="0"/>
                </a:lnTo>
                <a:lnTo>
                  <a:pt x="54" y="0"/>
                </a:lnTo>
                <a:lnTo>
                  <a:pt x="50" y="4"/>
                </a:lnTo>
                <a:lnTo>
                  <a:pt x="41" y="0"/>
                </a:lnTo>
                <a:lnTo>
                  <a:pt x="37" y="0"/>
                </a:lnTo>
                <a:lnTo>
                  <a:pt x="33" y="4"/>
                </a:lnTo>
                <a:lnTo>
                  <a:pt x="28" y="4"/>
                </a:lnTo>
                <a:lnTo>
                  <a:pt x="24" y="12"/>
                </a:lnTo>
                <a:lnTo>
                  <a:pt x="24" y="16"/>
                </a:lnTo>
                <a:lnTo>
                  <a:pt x="21" y="16"/>
                </a:lnTo>
                <a:lnTo>
                  <a:pt x="17" y="24"/>
                </a:lnTo>
                <a:lnTo>
                  <a:pt x="17" y="29"/>
                </a:lnTo>
                <a:lnTo>
                  <a:pt x="13" y="33"/>
                </a:lnTo>
                <a:lnTo>
                  <a:pt x="8" y="37"/>
                </a:lnTo>
                <a:lnTo>
                  <a:pt x="4" y="45"/>
                </a:lnTo>
                <a:lnTo>
                  <a:pt x="4" y="49"/>
                </a:lnTo>
                <a:lnTo>
                  <a:pt x="4" y="53"/>
                </a:lnTo>
                <a:lnTo>
                  <a:pt x="0" y="57"/>
                </a:lnTo>
                <a:lnTo>
                  <a:pt x="4" y="57"/>
                </a:lnTo>
                <a:lnTo>
                  <a:pt x="4" y="66"/>
                </a:lnTo>
                <a:lnTo>
                  <a:pt x="8" y="75"/>
                </a:lnTo>
                <a:lnTo>
                  <a:pt x="8" y="82"/>
                </a:lnTo>
                <a:lnTo>
                  <a:pt x="13" y="86"/>
                </a:lnTo>
                <a:lnTo>
                  <a:pt x="17" y="91"/>
                </a:lnTo>
                <a:lnTo>
                  <a:pt x="21" y="99"/>
                </a:lnTo>
                <a:lnTo>
                  <a:pt x="24" y="103"/>
                </a:lnTo>
                <a:lnTo>
                  <a:pt x="28" y="108"/>
                </a:lnTo>
                <a:lnTo>
                  <a:pt x="33" y="111"/>
                </a:lnTo>
                <a:lnTo>
                  <a:pt x="37" y="111"/>
                </a:lnTo>
                <a:lnTo>
                  <a:pt x="41" y="115"/>
                </a:lnTo>
                <a:lnTo>
                  <a:pt x="50" y="115"/>
                </a:lnTo>
                <a:lnTo>
                  <a:pt x="54" y="115"/>
                </a:lnTo>
                <a:lnTo>
                  <a:pt x="6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3" name="Freeform 77"/>
          <p:cNvSpPr>
            <a:spLocks/>
          </p:cNvSpPr>
          <p:nvPr/>
        </p:nvSpPr>
        <p:spPr bwMode="auto">
          <a:xfrm>
            <a:off x="1561799" y="3970735"/>
            <a:ext cx="468690" cy="266403"/>
          </a:xfrm>
          <a:custGeom>
            <a:avLst/>
            <a:gdLst/>
            <a:ahLst/>
            <a:cxnLst>
              <a:cxn ang="0">
                <a:pos x="4" y="4"/>
              </a:cxn>
              <a:cxn ang="0">
                <a:pos x="13" y="4"/>
              </a:cxn>
              <a:cxn ang="0">
                <a:pos x="17" y="0"/>
              </a:cxn>
              <a:cxn ang="0">
                <a:pos x="13" y="0"/>
              </a:cxn>
              <a:cxn ang="0">
                <a:pos x="8" y="4"/>
              </a:cxn>
              <a:cxn ang="0">
                <a:pos x="4" y="0"/>
              </a:cxn>
              <a:cxn ang="0">
                <a:pos x="0" y="0"/>
              </a:cxn>
              <a:cxn ang="0">
                <a:pos x="4" y="9"/>
              </a:cxn>
              <a:cxn ang="0">
                <a:pos x="8" y="17"/>
              </a:cxn>
              <a:cxn ang="0">
                <a:pos x="17" y="25"/>
              </a:cxn>
              <a:cxn ang="0">
                <a:pos x="24" y="33"/>
              </a:cxn>
              <a:cxn ang="0">
                <a:pos x="33" y="42"/>
              </a:cxn>
              <a:cxn ang="0">
                <a:pos x="45" y="46"/>
              </a:cxn>
              <a:cxn ang="0">
                <a:pos x="53" y="49"/>
              </a:cxn>
              <a:cxn ang="0">
                <a:pos x="65" y="58"/>
              </a:cxn>
              <a:cxn ang="0">
                <a:pos x="65" y="49"/>
              </a:cxn>
              <a:cxn ang="0">
                <a:pos x="74" y="49"/>
              </a:cxn>
              <a:cxn ang="0">
                <a:pos x="82" y="49"/>
              </a:cxn>
              <a:cxn ang="0">
                <a:pos x="85" y="53"/>
              </a:cxn>
              <a:cxn ang="0">
                <a:pos x="85" y="58"/>
              </a:cxn>
              <a:cxn ang="0">
                <a:pos x="82" y="62"/>
              </a:cxn>
              <a:cxn ang="0">
                <a:pos x="82" y="70"/>
              </a:cxn>
              <a:cxn ang="0">
                <a:pos x="85" y="75"/>
              </a:cxn>
              <a:cxn ang="0">
                <a:pos x="94" y="79"/>
              </a:cxn>
              <a:cxn ang="0">
                <a:pos x="102" y="79"/>
              </a:cxn>
              <a:cxn ang="0">
                <a:pos x="110" y="86"/>
              </a:cxn>
              <a:cxn ang="0">
                <a:pos x="118" y="95"/>
              </a:cxn>
              <a:cxn ang="0">
                <a:pos x="130" y="99"/>
              </a:cxn>
              <a:cxn ang="0">
                <a:pos x="143" y="103"/>
              </a:cxn>
              <a:cxn ang="0">
                <a:pos x="154" y="112"/>
              </a:cxn>
              <a:cxn ang="0">
                <a:pos x="171" y="115"/>
              </a:cxn>
              <a:cxn ang="0">
                <a:pos x="183" y="119"/>
              </a:cxn>
              <a:cxn ang="0">
                <a:pos x="195" y="119"/>
              </a:cxn>
              <a:cxn ang="0">
                <a:pos x="204" y="128"/>
              </a:cxn>
              <a:cxn ang="0">
                <a:pos x="211" y="136"/>
              </a:cxn>
              <a:cxn ang="0">
                <a:pos x="228" y="145"/>
              </a:cxn>
              <a:cxn ang="0">
                <a:pos x="248" y="152"/>
              </a:cxn>
              <a:cxn ang="0">
                <a:pos x="265" y="161"/>
              </a:cxn>
              <a:cxn ang="0">
                <a:pos x="281" y="165"/>
              </a:cxn>
              <a:cxn ang="0">
                <a:pos x="297" y="165"/>
              </a:cxn>
              <a:cxn ang="0">
                <a:pos x="309" y="157"/>
              </a:cxn>
              <a:cxn ang="0">
                <a:pos x="302" y="152"/>
              </a:cxn>
              <a:cxn ang="0">
                <a:pos x="293" y="152"/>
              </a:cxn>
              <a:cxn ang="0">
                <a:pos x="285" y="148"/>
              </a:cxn>
              <a:cxn ang="0">
                <a:pos x="276" y="148"/>
              </a:cxn>
              <a:cxn ang="0">
                <a:pos x="269" y="145"/>
              </a:cxn>
              <a:cxn ang="0">
                <a:pos x="261" y="145"/>
              </a:cxn>
              <a:cxn ang="0">
                <a:pos x="256" y="145"/>
              </a:cxn>
              <a:cxn ang="0">
                <a:pos x="261" y="152"/>
              </a:cxn>
              <a:cxn ang="0">
                <a:pos x="265" y="157"/>
              </a:cxn>
              <a:cxn ang="0">
                <a:pos x="215" y="128"/>
              </a:cxn>
              <a:cxn ang="0">
                <a:pos x="302" y="178"/>
              </a:cxn>
            </a:cxnLst>
            <a:rect l="0" t="0" r="r" b="b"/>
            <a:pathLst>
              <a:path w="310" h="179">
                <a:moveTo>
                  <a:pt x="0" y="9"/>
                </a:moveTo>
                <a:lnTo>
                  <a:pt x="4" y="4"/>
                </a:lnTo>
                <a:lnTo>
                  <a:pt x="8" y="4"/>
                </a:lnTo>
                <a:lnTo>
                  <a:pt x="13" y="4"/>
                </a:lnTo>
                <a:lnTo>
                  <a:pt x="17" y="4"/>
                </a:lnTo>
                <a:lnTo>
                  <a:pt x="17" y="0"/>
                </a:lnTo>
                <a:lnTo>
                  <a:pt x="13" y="4"/>
                </a:lnTo>
                <a:lnTo>
                  <a:pt x="13" y="0"/>
                </a:lnTo>
                <a:lnTo>
                  <a:pt x="8" y="0"/>
                </a:lnTo>
                <a:lnTo>
                  <a:pt x="8" y="4"/>
                </a:lnTo>
                <a:lnTo>
                  <a:pt x="8" y="0"/>
                </a:lnTo>
                <a:lnTo>
                  <a:pt x="4" y="0"/>
                </a:lnTo>
                <a:lnTo>
                  <a:pt x="4" y="4"/>
                </a:lnTo>
                <a:lnTo>
                  <a:pt x="0" y="0"/>
                </a:lnTo>
                <a:lnTo>
                  <a:pt x="0" y="4"/>
                </a:lnTo>
                <a:lnTo>
                  <a:pt x="4" y="9"/>
                </a:lnTo>
                <a:lnTo>
                  <a:pt x="4" y="13"/>
                </a:lnTo>
                <a:lnTo>
                  <a:pt x="8" y="17"/>
                </a:lnTo>
                <a:lnTo>
                  <a:pt x="13" y="20"/>
                </a:lnTo>
                <a:lnTo>
                  <a:pt x="17" y="25"/>
                </a:lnTo>
                <a:lnTo>
                  <a:pt x="20" y="29"/>
                </a:lnTo>
                <a:lnTo>
                  <a:pt x="24" y="33"/>
                </a:lnTo>
                <a:lnTo>
                  <a:pt x="28" y="37"/>
                </a:lnTo>
                <a:lnTo>
                  <a:pt x="33" y="42"/>
                </a:lnTo>
                <a:lnTo>
                  <a:pt x="41" y="42"/>
                </a:lnTo>
                <a:lnTo>
                  <a:pt x="45" y="46"/>
                </a:lnTo>
                <a:lnTo>
                  <a:pt x="49" y="49"/>
                </a:lnTo>
                <a:lnTo>
                  <a:pt x="53" y="49"/>
                </a:lnTo>
                <a:lnTo>
                  <a:pt x="57" y="53"/>
                </a:lnTo>
                <a:lnTo>
                  <a:pt x="65" y="58"/>
                </a:lnTo>
                <a:lnTo>
                  <a:pt x="65" y="53"/>
                </a:lnTo>
                <a:lnTo>
                  <a:pt x="65" y="49"/>
                </a:lnTo>
                <a:lnTo>
                  <a:pt x="69" y="49"/>
                </a:lnTo>
                <a:lnTo>
                  <a:pt x="74" y="49"/>
                </a:lnTo>
                <a:lnTo>
                  <a:pt x="78" y="49"/>
                </a:lnTo>
                <a:lnTo>
                  <a:pt x="82" y="49"/>
                </a:lnTo>
                <a:lnTo>
                  <a:pt x="85" y="49"/>
                </a:lnTo>
                <a:lnTo>
                  <a:pt x="85" y="53"/>
                </a:lnTo>
                <a:lnTo>
                  <a:pt x="82" y="58"/>
                </a:lnTo>
                <a:lnTo>
                  <a:pt x="85" y="58"/>
                </a:lnTo>
                <a:lnTo>
                  <a:pt x="82" y="58"/>
                </a:lnTo>
                <a:lnTo>
                  <a:pt x="82" y="62"/>
                </a:lnTo>
                <a:lnTo>
                  <a:pt x="82" y="66"/>
                </a:lnTo>
                <a:lnTo>
                  <a:pt x="82" y="70"/>
                </a:lnTo>
                <a:lnTo>
                  <a:pt x="82" y="75"/>
                </a:lnTo>
                <a:lnTo>
                  <a:pt x="85" y="75"/>
                </a:lnTo>
                <a:lnTo>
                  <a:pt x="89" y="75"/>
                </a:lnTo>
                <a:lnTo>
                  <a:pt x="94" y="79"/>
                </a:lnTo>
                <a:lnTo>
                  <a:pt x="98" y="79"/>
                </a:lnTo>
                <a:lnTo>
                  <a:pt x="102" y="79"/>
                </a:lnTo>
                <a:lnTo>
                  <a:pt x="106" y="82"/>
                </a:lnTo>
                <a:lnTo>
                  <a:pt x="110" y="86"/>
                </a:lnTo>
                <a:lnTo>
                  <a:pt x="115" y="91"/>
                </a:lnTo>
                <a:lnTo>
                  <a:pt x="118" y="95"/>
                </a:lnTo>
                <a:lnTo>
                  <a:pt x="126" y="99"/>
                </a:lnTo>
                <a:lnTo>
                  <a:pt x="130" y="99"/>
                </a:lnTo>
                <a:lnTo>
                  <a:pt x="135" y="103"/>
                </a:lnTo>
                <a:lnTo>
                  <a:pt x="143" y="103"/>
                </a:lnTo>
                <a:lnTo>
                  <a:pt x="146" y="108"/>
                </a:lnTo>
                <a:lnTo>
                  <a:pt x="154" y="112"/>
                </a:lnTo>
                <a:lnTo>
                  <a:pt x="163" y="112"/>
                </a:lnTo>
                <a:lnTo>
                  <a:pt x="171" y="115"/>
                </a:lnTo>
                <a:lnTo>
                  <a:pt x="176" y="115"/>
                </a:lnTo>
                <a:lnTo>
                  <a:pt x="183" y="119"/>
                </a:lnTo>
                <a:lnTo>
                  <a:pt x="187" y="119"/>
                </a:lnTo>
                <a:lnTo>
                  <a:pt x="195" y="119"/>
                </a:lnTo>
                <a:lnTo>
                  <a:pt x="195" y="124"/>
                </a:lnTo>
                <a:lnTo>
                  <a:pt x="204" y="128"/>
                </a:lnTo>
                <a:lnTo>
                  <a:pt x="208" y="132"/>
                </a:lnTo>
                <a:lnTo>
                  <a:pt x="211" y="136"/>
                </a:lnTo>
                <a:lnTo>
                  <a:pt x="220" y="141"/>
                </a:lnTo>
                <a:lnTo>
                  <a:pt x="228" y="145"/>
                </a:lnTo>
                <a:lnTo>
                  <a:pt x="236" y="148"/>
                </a:lnTo>
                <a:lnTo>
                  <a:pt x="248" y="152"/>
                </a:lnTo>
                <a:lnTo>
                  <a:pt x="256" y="157"/>
                </a:lnTo>
                <a:lnTo>
                  <a:pt x="265" y="161"/>
                </a:lnTo>
                <a:lnTo>
                  <a:pt x="273" y="165"/>
                </a:lnTo>
                <a:lnTo>
                  <a:pt x="281" y="165"/>
                </a:lnTo>
                <a:lnTo>
                  <a:pt x="289" y="165"/>
                </a:lnTo>
                <a:lnTo>
                  <a:pt x="297" y="165"/>
                </a:lnTo>
                <a:lnTo>
                  <a:pt x="302" y="165"/>
                </a:lnTo>
                <a:lnTo>
                  <a:pt x="309" y="157"/>
                </a:lnTo>
                <a:lnTo>
                  <a:pt x="306" y="157"/>
                </a:lnTo>
                <a:lnTo>
                  <a:pt x="302" y="152"/>
                </a:lnTo>
                <a:lnTo>
                  <a:pt x="297" y="157"/>
                </a:lnTo>
                <a:lnTo>
                  <a:pt x="293" y="152"/>
                </a:lnTo>
                <a:lnTo>
                  <a:pt x="289" y="148"/>
                </a:lnTo>
                <a:lnTo>
                  <a:pt x="285" y="148"/>
                </a:lnTo>
                <a:lnTo>
                  <a:pt x="281" y="148"/>
                </a:lnTo>
                <a:lnTo>
                  <a:pt x="276" y="148"/>
                </a:lnTo>
                <a:lnTo>
                  <a:pt x="273" y="148"/>
                </a:lnTo>
                <a:lnTo>
                  <a:pt x="269" y="145"/>
                </a:lnTo>
                <a:lnTo>
                  <a:pt x="265" y="145"/>
                </a:lnTo>
                <a:lnTo>
                  <a:pt x="261" y="145"/>
                </a:lnTo>
                <a:lnTo>
                  <a:pt x="252" y="145"/>
                </a:lnTo>
                <a:lnTo>
                  <a:pt x="256" y="145"/>
                </a:lnTo>
                <a:lnTo>
                  <a:pt x="261" y="148"/>
                </a:lnTo>
                <a:lnTo>
                  <a:pt x="261" y="152"/>
                </a:lnTo>
                <a:lnTo>
                  <a:pt x="265" y="152"/>
                </a:lnTo>
                <a:lnTo>
                  <a:pt x="265" y="157"/>
                </a:lnTo>
                <a:lnTo>
                  <a:pt x="269" y="157"/>
                </a:lnTo>
                <a:lnTo>
                  <a:pt x="215" y="128"/>
                </a:lnTo>
                <a:lnTo>
                  <a:pt x="302" y="169"/>
                </a:lnTo>
                <a:lnTo>
                  <a:pt x="302" y="17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4" name="Freeform 78"/>
          <p:cNvSpPr>
            <a:spLocks/>
          </p:cNvSpPr>
          <p:nvPr/>
        </p:nvSpPr>
        <p:spPr bwMode="auto">
          <a:xfrm>
            <a:off x="707572" y="3263801"/>
            <a:ext cx="1224643" cy="541734"/>
          </a:xfrm>
          <a:custGeom>
            <a:avLst/>
            <a:gdLst/>
            <a:ahLst/>
            <a:cxnLst>
              <a:cxn ang="0">
                <a:pos x="809" y="363"/>
              </a:cxn>
              <a:cxn ang="0">
                <a:pos x="0" y="0"/>
              </a:cxn>
            </a:cxnLst>
            <a:rect l="0" t="0" r="r" b="b"/>
            <a:pathLst>
              <a:path w="810" h="364">
                <a:moveTo>
                  <a:pt x="809" y="363"/>
                </a:moveTo>
                <a:lnTo>
                  <a:pt x="0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5" name="Freeform 79"/>
          <p:cNvSpPr>
            <a:spLocks/>
          </p:cNvSpPr>
          <p:nvPr/>
        </p:nvSpPr>
        <p:spPr bwMode="auto">
          <a:xfrm>
            <a:off x="0" y="3110509"/>
            <a:ext cx="1316870" cy="1044773"/>
          </a:xfrm>
          <a:custGeom>
            <a:avLst/>
            <a:gdLst/>
            <a:ahLst/>
            <a:cxnLst>
              <a:cxn ang="0">
                <a:pos x="842" y="507"/>
              </a:cxn>
              <a:cxn ang="0">
                <a:pos x="870" y="499"/>
              </a:cxn>
              <a:cxn ang="0">
                <a:pos x="731" y="0"/>
              </a:cxn>
              <a:cxn ang="0">
                <a:pos x="0" y="202"/>
              </a:cxn>
              <a:cxn ang="0">
                <a:pos x="134" y="701"/>
              </a:cxn>
              <a:cxn ang="0">
                <a:pos x="146" y="672"/>
              </a:cxn>
              <a:cxn ang="0">
                <a:pos x="24" y="210"/>
              </a:cxn>
              <a:cxn ang="0">
                <a:pos x="720" y="25"/>
              </a:cxn>
              <a:cxn ang="0">
                <a:pos x="842" y="487"/>
              </a:cxn>
              <a:cxn ang="0">
                <a:pos x="146" y="672"/>
              </a:cxn>
              <a:cxn ang="0">
                <a:pos x="134" y="701"/>
              </a:cxn>
              <a:cxn ang="0">
                <a:pos x="325" y="648"/>
              </a:cxn>
              <a:cxn ang="0">
                <a:pos x="345" y="639"/>
              </a:cxn>
              <a:cxn ang="0">
                <a:pos x="358" y="639"/>
              </a:cxn>
              <a:cxn ang="0">
                <a:pos x="707" y="544"/>
              </a:cxn>
              <a:cxn ang="0">
                <a:pos x="792" y="520"/>
              </a:cxn>
              <a:cxn ang="0">
                <a:pos x="842" y="507"/>
              </a:cxn>
            </a:cxnLst>
            <a:rect l="0" t="0" r="r" b="b"/>
            <a:pathLst>
              <a:path w="871" h="702">
                <a:moveTo>
                  <a:pt x="842" y="507"/>
                </a:moveTo>
                <a:lnTo>
                  <a:pt x="870" y="499"/>
                </a:lnTo>
                <a:lnTo>
                  <a:pt x="731" y="0"/>
                </a:lnTo>
                <a:lnTo>
                  <a:pt x="0" y="202"/>
                </a:lnTo>
                <a:lnTo>
                  <a:pt x="134" y="701"/>
                </a:lnTo>
                <a:lnTo>
                  <a:pt x="146" y="672"/>
                </a:lnTo>
                <a:lnTo>
                  <a:pt x="24" y="210"/>
                </a:lnTo>
                <a:lnTo>
                  <a:pt x="720" y="25"/>
                </a:lnTo>
                <a:lnTo>
                  <a:pt x="842" y="487"/>
                </a:lnTo>
                <a:lnTo>
                  <a:pt x="146" y="672"/>
                </a:lnTo>
                <a:lnTo>
                  <a:pt x="134" y="701"/>
                </a:lnTo>
                <a:lnTo>
                  <a:pt x="325" y="648"/>
                </a:lnTo>
                <a:lnTo>
                  <a:pt x="345" y="639"/>
                </a:lnTo>
                <a:lnTo>
                  <a:pt x="358" y="639"/>
                </a:lnTo>
                <a:lnTo>
                  <a:pt x="707" y="544"/>
                </a:lnTo>
                <a:lnTo>
                  <a:pt x="792" y="520"/>
                </a:lnTo>
                <a:lnTo>
                  <a:pt x="842" y="507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6" name="Freeform 80"/>
          <p:cNvSpPr>
            <a:spLocks/>
          </p:cNvSpPr>
          <p:nvPr/>
        </p:nvSpPr>
        <p:spPr bwMode="auto">
          <a:xfrm>
            <a:off x="417286" y="3865067"/>
            <a:ext cx="1257905" cy="825996"/>
          </a:xfrm>
          <a:custGeom>
            <a:avLst/>
            <a:gdLst/>
            <a:ahLst/>
            <a:cxnLst>
              <a:cxn ang="0">
                <a:pos x="566" y="0"/>
              </a:cxn>
              <a:cxn ang="0">
                <a:pos x="517" y="13"/>
              </a:cxn>
              <a:cxn ang="0">
                <a:pos x="521" y="13"/>
              </a:cxn>
              <a:cxn ang="0">
                <a:pos x="810" y="62"/>
              </a:cxn>
              <a:cxn ang="0">
                <a:pos x="729" y="534"/>
              </a:cxn>
              <a:cxn ang="0">
                <a:pos x="25" y="409"/>
              </a:cxn>
              <a:cxn ang="0">
                <a:pos x="69" y="137"/>
              </a:cxn>
              <a:cxn ang="0">
                <a:pos x="49" y="141"/>
              </a:cxn>
              <a:cxn ang="0">
                <a:pos x="0" y="426"/>
              </a:cxn>
              <a:cxn ang="0">
                <a:pos x="745" y="554"/>
              </a:cxn>
              <a:cxn ang="0">
                <a:pos x="831" y="50"/>
              </a:cxn>
              <a:cxn ang="0">
                <a:pos x="566" y="0"/>
              </a:cxn>
            </a:cxnLst>
            <a:rect l="0" t="0" r="r" b="b"/>
            <a:pathLst>
              <a:path w="832" h="555">
                <a:moveTo>
                  <a:pt x="566" y="0"/>
                </a:moveTo>
                <a:lnTo>
                  <a:pt x="517" y="13"/>
                </a:lnTo>
                <a:lnTo>
                  <a:pt x="521" y="13"/>
                </a:lnTo>
                <a:lnTo>
                  <a:pt x="810" y="62"/>
                </a:lnTo>
                <a:lnTo>
                  <a:pt x="729" y="534"/>
                </a:lnTo>
                <a:lnTo>
                  <a:pt x="25" y="409"/>
                </a:lnTo>
                <a:lnTo>
                  <a:pt x="69" y="137"/>
                </a:lnTo>
                <a:lnTo>
                  <a:pt x="49" y="141"/>
                </a:lnTo>
                <a:lnTo>
                  <a:pt x="0" y="426"/>
                </a:lnTo>
                <a:lnTo>
                  <a:pt x="745" y="554"/>
                </a:lnTo>
                <a:lnTo>
                  <a:pt x="831" y="50"/>
                </a:lnTo>
                <a:lnTo>
                  <a:pt x="566" y="0"/>
                </a:lnTo>
              </a:path>
            </a:pathLst>
          </a:custGeom>
          <a:solidFill>
            <a:srgbClr val="00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7" name="Freeform 81"/>
          <p:cNvSpPr>
            <a:spLocks/>
          </p:cNvSpPr>
          <p:nvPr/>
        </p:nvSpPr>
        <p:spPr bwMode="auto">
          <a:xfrm>
            <a:off x="580572" y="3884415"/>
            <a:ext cx="1062870" cy="687586"/>
          </a:xfrm>
          <a:custGeom>
            <a:avLst/>
            <a:gdLst/>
            <a:ahLst/>
            <a:cxnLst>
              <a:cxn ang="0">
                <a:pos x="0" y="392"/>
              </a:cxn>
              <a:cxn ang="0">
                <a:pos x="785" y="49"/>
              </a:cxn>
              <a:cxn ang="0">
                <a:pos x="492" y="0"/>
              </a:cxn>
              <a:cxn ang="0">
                <a:pos x="448" y="58"/>
              </a:cxn>
              <a:cxn ang="0">
                <a:pos x="489" y="140"/>
              </a:cxn>
              <a:cxn ang="0">
                <a:pos x="496" y="206"/>
              </a:cxn>
              <a:cxn ang="0">
                <a:pos x="500" y="186"/>
              </a:cxn>
              <a:cxn ang="0">
                <a:pos x="476" y="86"/>
              </a:cxn>
              <a:cxn ang="0">
                <a:pos x="427" y="33"/>
              </a:cxn>
              <a:cxn ang="0">
                <a:pos x="509" y="16"/>
              </a:cxn>
              <a:cxn ang="0">
                <a:pos x="598" y="29"/>
              </a:cxn>
              <a:cxn ang="0">
                <a:pos x="676" y="78"/>
              </a:cxn>
              <a:cxn ang="0">
                <a:pos x="732" y="170"/>
              </a:cxn>
              <a:cxn ang="0">
                <a:pos x="741" y="256"/>
              </a:cxn>
              <a:cxn ang="0">
                <a:pos x="728" y="326"/>
              </a:cxn>
              <a:cxn ang="0">
                <a:pos x="687" y="396"/>
              </a:cxn>
              <a:cxn ang="0">
                <a:pos x="606" y="454"/>
              </a:cxn>
              <a:cxn ang="0">
                <a:pos x="517" y="474"/>
              </a:cxn>
              <a:cxn ang="0">
                <a:pos x="456" y="470"/>
              </a:cxn>
              <a:cxn ang="0">
                <a:pos x="415" y="454"/>
              </a:cxn>
              <a:cxn ang="0">
                <a:pos x="394" y="441"/>
              </a:cxn>
              <a:cxn ang="0">
                <a:pos x="378" y="429"/>
              </a:cxn>
              <a:cxn ang="0">
                <a:pos x="361" y="417"/>
              </a:cxn>
              <a:cxn ang="0">
                <a:pos x="443" y="355"/>
              </a:cxn>
              <a:cxn ang="0">
                <a:pos x="489" y="289"/>
              </a:cxn>
              <a:cxn ang="0">
                <a:pos x="480" y="280"/>
              </a:cxn>
              <a:cxn ang="0">
                <a:pos x="459" y="326"/>
              </a:cxn>
              <a:cxn ang="0">
                <a:pos x="394" y="396"/>
              </a:cxn>
              <a:cxn ang="0">
                <a:pos x="322" y="425"/>
              </a:cxn>
              <a:cxn ang="0">
                <a:pos x="235" y="429"/>
              </a:cxn>
              <a:cxn ang="0">
                <a:pos x="159" y="404"/>
              </a:cxn>
              <a:cxn ang="0">
                <a:pos x="85" y="338"/>
              </a:cxn>
              <a:cxn ang="0">
                <a:pos x="48" y="264"/>
              </a:cxn>
              <a:cxn ang="0">
                <a:pos x="40" y="190"/>
              </a:cxn>
              <a:cxn ang="0">
                <a:pos x="57" y="115"/>
              </a:cxn>
            </a:cxnLst>
            <a:rect l="0" t="0" r="r" b="b"/>
            <a:pathLst>
              <a:path w="786" h="517">
                <a:moveTo>
                  <a:pt x="48" y="119"/>
                </a:moveTo>
                <a:lnTo>
                  <a:pt x="0" y="392"/>
                </a:lnTo>
                <a:lnTo>
                  <a:pt x="708" y="516"/>
                </a:lnTo>
                <a:lnTo>
                  <a:pt x="785" y="49"/>
                </a:lnTo>
                <a:lnTo>
                  <a:pt x="496" y="0"/>
                </a:lnTo>
                <a:lnTo>
                  <a:pt x="492" y="0"/>
                </a:lnTo>
                <a:lnTo>
                  <a:pt x="407" y="25"/>
                </a:lnTo>
                <a:lnTo>
                  <a:pt x="448" y="58"/>
                </a:lnTo>
                <a:lnTo>
                  <a:pt x="472" y="91"/>
                </a:lnTo>
                <a:lnTo>
                  <a:pt x="489" y="140"/>
                </a:lnTo>
                <a:lnTo>
                  <a:pt x="496" y="181"/>
                </a:lnTo>
                <a:lnTo>
                  <a:pt x="496" y="206"/>
                </a:lnTo>
                <a:lnTo>
                  <a:pt x="500" y="206"/>
                </a:lnTo>
                <a:lnTo>
                  <a:pt x="500" y="186"/>
                </a:lnTo>
                <a:lnTo>
                  <a:pt x="492" y="140"/>
                </a:lnTo>
                <a:lnTo>
                  <a:pt x="476" y="86"/>
                </a:lnTo>
                <a:lnTo>
                  <a:pt x="452" y="53"/>
                </a:lnTo>
                <a:lnTo>
                  <a:pt x="427" y="33"/>
                </a:lnTo>
                <a:lnTo>
                  <a:pt x="459" y="20"/>
                </a:lnTo>
                <a:lnTo>
                  <a:pt x="509" y="16"/>
                </a:lnTo>
                <a:lnTo>
                  <a:pt x="561" y="16"/>
                </a:lnTo>
                <a:lnTo>
                  <a:pt x="598" y="29"/>
                </a:lnTo>
                <a:lnTo>
                  <a:pt x="626" y="42"/>
                </a:lnTo>
                <a:lnTo>
                  <a:pt x="676" y="78"/>
                </a:lnTo>
                <a:lnTo>
                  <a:pt x="708" y="115"/>
                </a:lnTo>
                <a:lnTo>
                  <a:pt x="732" y="170"/>
                </a:lnTo>
                <a:lnTo>
                  <a:pt x="741" y="227"/>
                </a:lnTo>
                <a:lnTo>
                  <a:pt x="741" y="256"/>
                </a:lnTo>
                <a:lnTo>
                  <a:pt x="737" y="293"/>
                </a:lnTo>
                <a:lnTo>
                  <a:pt x="728" y="326"/>
                </a:lnTo>
                <a:lnTo>
                  <a:pt x="712" y="359"/>
                </a:lnTo>
                <a:lnTo>
                  <a:pt x="687" y="396"/>
                </a:lnTo>
                <a:lnTo>
                  <a:pt x="647" y="433"/>
                </a:lnTo>
                <a:lnTo>
                  <a:pt x="606" y="454"/>
                </a:lnTo>
                <a:lnTo>
                  <a:pt x="565" y="470"/>
                </a:lnTo>
                <a:lnTo>
                  <a:pt x="517" y="474"/>
                </a:lnTo>
                <a:lnTo>
                  <a:pt x="468" y="470"/>
                </a:lnTo>
                <a:lnTo>
                  <a:pt x="456" y="470"/>
                </a:lnTo>
                <a:lnTo>
                  <a:pt x="424" y="458"/>
                </a:lnTo>
                <a:lnTo>
                  <a:pt x="415" y="454"/>
                </a:lnTo>
                <a:lnTo>
                  <a:pt x="411" y="450"/>
                </a:lnTo>
                <a:lnTo>
                  <a:pt x="394" y="441"/>
                </a:lnTo>
                <a:lnTo>
                  <a:pt x="391" y="437"/>
                </a:lnTo>
                <a:lnTo>
                  <a:pt x="378" y="429"/>
                </a:lnTo>
                <a:lnTo>
                  <a:pt x="366" y="421"/>
                </a:lnTo>
                <a:lnTo>
                  <a:pt x="361" y="417"/>
                </a:lnTo>
                <a:lnTo>
                  <a:pt x="398" y="400"/>
                </a:lnTo>
                <a:lnTo>
                  <a:pt x="443" y="355"/>
                </a:lnTo>
                <a:lnTo>
                  <a:pt x="463" y="326"/>
                </a:lnTo>
                <a:lnTo>
                  <a:pt x="489" y="289"/>
                </a:lnTo>
                <a:lnTo>
                  <a:pt x="489" y="280"/>
                </a:lnTo>
                <a:lnTo>
                  <a:pt x="480" y="280"/>
                </a:lnTo>
                <a:lnTo>
                  <a:pt x="480" y="285"/>
                </a:lnTo>
                <a:lnTo>
                  <a:pt x="459" y="326"/>
                </a:lnTo>
                <a:lnTo>
                  <a:pt x="439" y="355"/>
                </a:lnTo>
                <a:lnTo>
                  <a:pt x="394" y="396"/>
                </a:lnTo>
                <a:lnTo>
                  <a:pt x="354" y="413"/>
                </a:lnTo>
                <a:lnTo>
                  <a:pt x="322" y="425"/>
                </a:lnTo>
                <a:lnTo>
                  <a:pt x="276" y="429"/>
                </a:lnTo>
                <a:lnTo>
                  <a:pt x="235" y="429"/>
                </a:lnTo>
                <a:lnTo>
                  <a:pt x="195" y="421"/>
                </a:lnTo>
                <a:lnTo>
                  <a:pt x="159" y="404"/>
                </a:lnTo>
                <a:lnTo>
                  <a:pt x="118" y="380"/>
                </a:lnTo>
                <a:lnTo>
                  <a:pt x="85" y="338"/>
                </a:lnTo>
                <a:lnTo>
                  <a:pt x="61" y="301"/>
                </a:lnTo>
                <a:lnTo>
                  <a:pt x="48" y="264"/>
                </a:lnTo>
                <a:lnTo>
                  <a:pt x="40" y="227"/>
                </a:lnTo>
                <a:lnTo>
                  <a:pt x="40" y="190"/>
                </a:lnTo>
                <a:lnTo>
                  <a:pt x="57" y="119"/>
                </a:lnTo>
                <a:lnTo>
                  <a:pt x="57" y="115"/>
                </a:lnTo>
                <a:lnTo>
                  <a:pt x="48" y="119"/>
                </a:lnTo>
              </a:path>
            </a:pathLst>
          </a:custGeom>
          <a:solidFill>
            <a:srgbClr val="FFFFFF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8" name="Freeform 82"/>
          <p:cNvSpPr>
            <a:spLocks/>
          </p:cNvSpPr>
          <p:nvPr/>
        </p:nvSpPr>
        <p:spPr bwMode="auto">
          <a:xfrm>
            <a:off x="196547" y="3625453"/>
            <a:ext cx="1029608" cy="450950"/>
          </a:xfrm>
          <a:custGeom>
            <a:avLst/>
            <a:gdLst/>
            <a:ahLst/>
            <a:cxnLst>
              <a:cxn ang="0">
                <a:pos x="647" y="0"/>
              </a:cxn>
              <a:cxn ang="0">
                <a:pos x="0" y="178"/>
              </a:cxn>
              <a:cxn ang="0">
                <a:pos x="33" y="302"/>
              </a:cxn>
              <a:cxn ang="0">
                <a:pos x="680" y="128"/>
              </a:cxn>
              <a:cxn ang="0">
                <a:pos x="647" y="0"/>
              </a:cxn>
            </a:cxnLst>
            <a:rect l="0" t="0" r="r" b="b"/>
            <a:pathLst>
              <a:path w="681" h="303">
                <a:moveTo>
                  <a:pt x="647" y="0"/>
                </a:moveTo>
                <a:lnTo>
                  <a:pt x="0" y="178"/>
                </a:lnTo>
                <a:lnTo>
                  <a:pt x="33" y="302"/>
                </a:lnTo>
                <a:lnTo>
                  <a:pt x="680" y="128"/>
                </a:lnTo>
                <a:lnTo>
                  <a:pt x="647" y="0"/>
                </a:lnTo>
              </a:path>
            </a:pathLst>
          </a:custGeom>
          <a:solidFill>
            <a:srgbClr val="FFC08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59" name="Freeform 83"/>
          <p:cNvSpPr>
            <a:spLocks/>
          </p:cNvSpPr>
          <p:nvPr/>
        </p:nvSpPr>
        <p:spPr bwMode="auto">
          <a:xfrm>
            <a:off x="86179" y="3189387"/>
            <a:ext cx="1022048" cy="444996"/>
          </a:xfrm>
          <a:custGeom>
            <a:avLst/>
            <a:gdLst/>
            <a:ahLst/>
            <a:cxnLst>
              <a:cxn ang="0">
                <a:pos x="642" y="0"/>
              </a:cxn>
              <a:cxn ang="0">
                <a:pos x="0" y="178"/>
              </a:cxn>
              <a:cxn ang="0">
                <a:pos x="28" y="298"/>
              </a:cxn>
              <a:cxn ang="0">
                <a:pos x="675" y="121"/>
              </a:cxn>
              <a:cxn ang="0">
                <a:pos x="642" y="0"/>
              </a:cxn>
            </a:cxnLst>
            <a:rect l="0" t="0" r="r" b="b"/>
            <a:pathLst>
              <a:path w="676" h="299">
                <a:moveTo>
                  <a:pt x="642" y="0"/>
                </a:moveTo>
                <a:lnTo>
                  <a:pt x="0" y="178"/>
                </a:lnTo>
                <a:lnTo>
                  <a:pt x="28" y="298"/>
                </a:lnTo>
                <a:lnTo>
                  <a:pt x="675" y="121"/>
                </a:lnTo>
                <a:lnTo>
                  <a:pt x="642" y="0"/>
                </a:lnTo>
              </a:path>
            </a:pathLst>
          </a:custGeom>
          <a:solidFill>
            <a:srgbClr val="0000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0" name="Freeform 84"/>
          <p:cNvSpPr>
            <a:spLocks/>
          </p:cNvSpPr>
          <p:nvPr/>
        </p:nvSpPr>
        <p:spPr bwMode="auto">
          <a:xfrm>
            <a:off x="515560" y="4124028"/>
            <a:ext cx="666750" cy="406300"/>
          </a:xfrm>
          <a:custGeom>
            <a:avLst/>
            <a:gdLst/>
            <a:ahLst/>
            <a:cxnLst>
              <a:cxn ang="0">
                <a:pos x="0" y="42"/>
              </a:cxn>
              <a:cxn ang="0">
                <a:pos x="4" y="66"/>
              </a:cxn>
              <a:cxn ang="0">
                <a:pos x="8" y="103"/>
              </a:cxn>
              <a:cxn ang="0">
                <a:pos x="25" y="144"/>
              </a:cxn>
              <a:cxn ang="0">
                <a:pos x="45" y="181"/>
              </a:cxn>
              <a:cxn ang="0">
                <a:pos x="78" y="223"/>
              </a:cxn>
              <a:cxn ang="0">
                <a:pos x="119" y="247"/>
              </a:cxn>
              <a:cxn ang="0">
                <a:pos x="151" y="260"/>
              </a:cxn>
              <a:cxn ang="0">
                <a:pos x="195" y="272"/>
              </a:cxn>
              <a:cxn ang="0">
                <a:pos x="232" y="272"/>
              </a:cxn>
              <a:cxn ang="0">
                <a:pos x="281" y="268"/>
              </a:cxn>
              <a:cxn ang="0">
                <a:pos x="314" y="260"/>
              </a:cxn>
              <a:cxn ang="0">
                <a:pos x="354" y="239"/>
              </a:cxn>
              <a:cxn ang="0">
                <a:pos x="399" y="198"/>
              </a:cxn>
              <a:cxn ang="0">
                <a:pos x="419" y="170"/>
              </a:cxn>
              <a:cxn ang="0">
                <a:pos x="440" y="128"/>
              </a:cxn>
              <a:cxn ang="0">
                <a:pos x="440" y="124"/>
              </a:cxn>
              <a:cxn ang="0">
                <a:pos x="427" y="119"/>
              </a:cxn>
              <a:cxn ang="0">
                <a:pos x="383" y="111"/>
              </a:cxn>
              <a:cxn ang="0">
                <a:pos x="371" y="107"/>
              </a:cxn>
              <a:cxn ang="0">
                <a:pos x="347" y="107"/>
              </a:cxn>
              <a:cxn ang="0">
                <a:pos x="330" y="107"/>
              </a:cxn>
              <a:cxn ang="0">
                <a:pos x="314" y="99"/>
              </a:cxn>
              <a:cxn ang="0">
                <a:pos x="310" y="99"/>
              </a:cxn>
              <a:cxn ang="0">
                <a:pos x="286" y="91"/>
              </a:cxn>
              <a:cxn ang="0">
                <a:pos x="269" y="91"/>
              </a:cxn>
              <a:cxn ang="0">
                <a:pos x="249" y="86"/>
              </a:cxn>
              <a:cxn ang="0">
                <a:pos x="236" y="86"/>
              </a:cxn>
              <a:cxn ang="0">
                <a:pos x="228" y="82"/>
              </a:cxn>
              <a:cxn ang="0">
                <a:pos x="208" y="78"/>
              </a:cxn>
              <a:cxn ang="0">
                <a:pos x="200" y="78"/>
              </a:cxn>
              <a:cxn ang="0">
                <a:pos x="200" y="70"/>
              </a:cxn>
              <a:cxn ang="0">
                <a:pos x="184" y="78"/>
              </a:cxn>
              <a:cxn ang="0">
                <a:pos x="175" y="75"/>
              </a:cxn>
              <a:cxn ang="0">
                <a:pos x="163" y="70"/>
              </a:cxn>
              <a:cxn ang="0">
                <a:pos x="139" y="66"/>
              </a:cxn>
              <a:cxn ang="0">
                <a:pos x="123" y="62"/>
              </a:cxn>
              <a:cxn ang="0">
                <a:pos x="130" y="9"/>
              </a:cxn>
              <a:cxn ang="0">
                <a:pos x="102" y="58"/>
              </a:cxn>
              <a:cxn ang="0">
                <a:pos x="90" y="58"/>
              </a:cxn>
              <a:cxn ang="0">
                <a:pos x="78" y="0"/>
              </a:cxn>
              <a:cxn ang="0">
                <a:pos x="69" y="53"/>
              </a:cxn>
              <a:cxn ang="0">
                <a:pos x="54" y="49"/>
              </a:cxn>
              <a:cxn ang="0">
                <a:pos x="0" y="42"/>
              </a:cxn>
            </a:cxnLst>
            <a:rect l="0" t="0" r="r" b="b"/>
            <a:pathLst>
              <a:path w="441" h="273">
                <a:moveTo>
                  <a:pt x="0" y="42"/>
                </a:moveTo>
                <a:lnTo>
                  <a:pt x="4" y="66"/>
                </a:lnTo>
                <a:lnTo>
                  <a:pt x="8" y="103"/>
                </a:lnTo>
                <a:lnTo>
                  <a:pt x="25" y="144"/>
                </a:lnTo>
                <a:lnTo>
                  <a:pt x="45" y="181"/>
                </a:lnTo>
                <a:lnTo>
                  <a:pt x="78" y="223"/>
                </a:lnTo>
                <a:lnTo>
                  <a:pt x="119" y="247"/>
                </a:lnTo>
                <a:lnTo>
                  <a:pt x="151" y="260"/>
                </a:lnTo>
                <a:lnTo>
                  <a:pt x="195" y="272"/>
                </a:lnTo>
                <a:lnTo>
                  <a:pt x="232" y="272"/>
                </a:lnTo>
                <a:lnTo>
                  <a:pt x="281" y="268"/>
                </a:lnTo>
                <a:lnTo>
                  <a:pt x="314" y="260"/>
                </a:lnTo>
                <a:lnTo>
                  <a:pt x="354" y="239"/>
                </a:lnTo>
                <a:lnTo>
                  <a:pt x="399" y="198"/>
                </a:lnTo>
                <a:lnTo>
                  <a:pt x="419" y="170"/>
                </a:lnTo>
                <a:lnTo>
                  <a:pt x="440" y="128"/>
                </a:lnTo>
                <a:lnTo>
                  <a:pt x="440" y="124"/>
                </a:lnTo>
                <a:lnTo>
                  <a:pt x="427" y="119"/>
                </a:lnTo>
                <a:lnTo>
                  <a:pt x="383" y="111"/>
                </a:lnTo>
                <a:lnTo>
                  <a:pt x="371" y="107"/>
                </a:lnTo>
                <a:lnTo>
                  <a:pt x="347" y="107"/>
                </a:lnTo>
                <a:lnTo>
                  <a:pt x="330" y="107"/>
                </a:lnTo>
                <a:lnTo>
                  <a:pt x="314" y="99"/>
                </a:lnTo>
                <a:lnTo>
                  <a:pt x="310" y="99"/>
                </a:lnTo>
                <a:lnTo>
                  <a:pt x="286" y="91"/>
                </a:lnTo>
                <a:lnTo>
                  <a:pt x="269" y="91"/>
                </a:lnTo>
                <a:lnTo>
                  <a:pt x="249" y="86"/>
                </a:lnTo>
                <a:lnTo>
                  <a:pt x="236" y="86"/>
                </a:lnTo>
                <a:lnTo>
                  <a:pt x="228" y="82"/>
                </a:lnTo>
                <a:lnTo>
                  <a:pt x="208" y="78"/>
                </a:lnTo>
                <a:lnTo>
                  <a:pt x="200" y="78"/>
                </a:lnTo>
                <a:lnTo>
                  <a:pt x="200" y="70"/>
                </a:lnTo>
                <a:lnTo>
                  <a:pt x="184" y="78"/>
                </a:lnTo>
                <a:lnTo>
                  <a:pt x="175" y="75"/>
                </a:lnTo>
                <a:lnTo>
                  <a:pt x="163" y="70"/>
                </a:lnTo>
                <a:lnTo>
                  <a:pt x="139" y="66"/>
                </a:lnTo>
                <a:lnTo>
                  <a:pt x="123" y="62"/>
                </a:lnTo>
                <a:lnTo>
                  <a:pt x="130" y="9"/>
                </a:lnTo>
                <a:lnTo>
                  <a:pt x="102" y="58"/>
                </a:lnTo>
                <a:lnTo>
                  <a:pt x="90" y="58"/>
                </a:lnTo>
                <a:lnTo>
                  <a:pt x="78" y="0"/>
                </a:lnTo>
                <a:lnTo>
                  <a:pt x="69" y="53"/>
                </a:lnTo>
                <a:lnTo>
                  <a:pt x="54" y="49"/>
                </a:lnTo>
                <a:lnTo>
                  <a:pt x="0" y="42"/>
                </a:lnTo>
              </a:path>
            </a:pathLst>
          </a:custGeom>
          <a:solidFill>
            <a:srgbClr val="BF00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1" name="Freeform 85"/>
          <p:cNvSpPr>
            <a:spLocks/>
          </p:cNvSpPr>
          <p:nvPr/>
        </p:nvSpPr>
        <p:spPr bwMode="auto">
          <a:xfrm>
            <a:off x="1094620" y="3902273"/>
            <a:ext cx="482298" cy="470297"/>
          </a:xfrm>
          <a:custGeom>
            <a:avLst/>
            <a:gdLst/>
            <a:ahLst/>
            <a:cxnLst>
              <a:cxn ang="0">
                <a:pos x="314" y="282"/>
              </a:cxn>
              <a:cxn ang="0">
                <a:pos x="318" y="216"/>
              </a:cxn>
              <a:cxn ang="0">
                <a:pos x="285" y="108"/>
              </a:cxn>
              <a:cxn ang="0">
                <a:pos x="228" y="46"/>
              </a:cxn>
              <a:cxn ang="0">
                <a:pos x="175" y="13"/>
              </a:cxn>
              <a:cxn ang="0">
                <a:pos x="85" y="0"/>
              </a:cxn>
              <a:cxn ang="0">
                <a:pos x="0" y="21"/>
              </a:cxn>
              <a:cxn ang="0">
                <a:pos x="48" y="79"/>
              </a:cxn>
              <a:cxn ang="0">
                <a:pos x="73" y="174"/>
              </a:cxn>
              <a:cxn ang="0">
                <a:pos x="85" y="199"/>
              </a:cxn>
              <a:cxn ang="0">
                <a:pos x="98" y="211"/>
              </a:cxn>
              <a:cxn ang="0">
                <a:pos x="90" y="220"/>
              </a:cxn>
              <a:cxn ang="0">
                <a:pos x="77" y="211"/>
              </a:cxn>
              <a:cxn ang="0">
                <a:pos x="65" y="261"/>
              </a:cxn>
              <a:cxn ang="0">
                <a:pos x="85" y="256"/>
              </a:cxn>
              <a:cxn ang="0">
                <a:pos x="81" y="273"/>
              </a:cxn>
              <a:cxn ang="0">
                <a:pos x="114" y="282"/>
              </a:cxn>
              <a:cxn ang="0">
                <a:pos x="105" y="269"/>
              </a:cxn>
              <a:cxn ang="0">
                <a:pos x="101" y="253"/>
              </a:cxn>
              <a:cxn ang="0">
                <a:pos x="110" y="236"/>
              </a:cxn>
              <a:cxn ang="0">
                <a:pos x="118" y="227"/>
              </a:cxn>
              <a:cxn ang="0">
                <a:pos x="138" y="227"/>
              </a:cxn>
              <a:cxn ang="0">
                <a:pos x="159" y="240"/>
              </a:cxn>
              <a:cxn ang="0">
                <a:pos x="175" y="236"/>
              </a:cxn>
              <a:cxn ang="0">
                <a:pos x="179" y="289"/>
              </a:cxn>
              <a:cxn ang="0">
                <a:pos x="199" y="240"/>
              </a:cxn>
              <a:cxn ang="0">
                <a:pos x="203" y="245"/>
              </a:cxn>
              <a:cxn ang="0">
                <a:pos x="212" y="253"/>
              </a:cxn>
              <a:cxn ang="0">
                <a:pos x="199" y="253"/>
              </a:cxn>
              <a:cxn ang="0">
                <a:pos x="232" y="302"/>
              </a:cxn>
              <a:cxn ang="0">
                <a:pos x="216" y="289"/>
              </a:cxn>
              <a:cxn ang="0">
                <a:pos x="216" y="261"/>
              </a:cxn>
              <a:cxn ang="0">
                <a:pos x="236" y="245"/>
              </a:cxn>
              <a:cxn ang="0">
                <a:pos x="261" y="249"/>
              </a:cxn>
              <a:cxn ang="0">
                <a:pos x="273" y="232"/>
              </a:cxn>
              <a:cxn ang="0">
                <a:pos x="273" y="311"/>
              </a:cxn>
            </a:cxnLst>
            <a:rect l="0" t="0" r="r" b="b"/>
            <a:pathLst>
              <a:path w="319" h="316">
                <a:moveTo>
                  <a:pt x="305" y="315"/>
                </a:moveTo>
                <a:lnTo>
                  <a:pt x="314" y="282"/>
                </a:lnTo>
                <a:lnTo>
                  <a:pt x="318" y="245"/>
                </a:lnTo>
                <a:lnTo>
                  <a:pt x="318" y="216"/>
                </a:lnTo>
                <a:lnTo>
                  <a:pt x="310" y="161"/>
                </a:lnTo>
                <a:lnTo>
                  <a:pt x="285" y="108"/>
                </a:lnTo>
                <a:lnTo>
                  <a:pt x="253" y="70"/>
                </a:lnTo>
                <a:lnTo>
                  <a:pt x="228" y="46"/>
                </a:lnTo>
                <a:lnTo>
                  <a:pt x="199" y="30"/>
                </a:lnTo>
                <a:lnTo>
                  <a:pt x="175" y="13"/>
                </a:lnTo>
                <a:lnTo>
                  <a:pt x="134" y="4"/>
                </a:lnTo>
                <a:lnTo>
                  <a:pt x="85" y="0"/>
                </a:lnTo>
                <a:lnTo>
                  <a:pt x="33" y="9"/>
                </a:lnTo>
                <a:lnTo>
                  <a:pt x="0" y="21"/>
                </a:lnTo>
                <a:lnTo>
                  <a:pt x="24" y="42"/>
                </a:lnTo>
                <a:lnTo>
                  <a:pt x="48" y="79"/>
                </a:lnTo>
                <a:lnTo>
                  <a:pt x="68" y="128"/>
                </a:lnTo>
                <a:lnTo>
                  <a:pt x="73" y="174"/>
                </a:lnTo>
                <a:lnTo>
                  <a:pt x="77" y="199"/>
                </a:lnTo>
                <a:lnTo>
                  <a:pt x="85" y="199"/>
                </a:lnTo>
                <a:lnTo>
                  <a:pt x="94" y="207"/>
                </a:lnTo>
                <a:lnTo>
                  <a:pt x="98" y="211"/>
                </a:lnTo>
                <a:lnTo>
                  <a:pt x="105" y="224"/>
                </a:lnTo>
                <a:lnTo>
                  <a:pt x="90" y="220"/>
                </a:lnTo>
                <a:lnTo>
                  <a:pt x="81" y="216"/>
                </a:lnTo>
                <a:lnTo>
                  <a:pt x="77" y="211"/>
                </a:lnTo>
                <a:lnTo>
                  <a:pt x="73" y="236"/>
                </a:lnTo>
                <a:lnTo>
                  <a:pt x="65" y="261"/>
                </a:lnTo>
                <a:lnTo>
                  <a:pt x="77" y="261"/>
                </a:lnTo>
                <a:lnTo>
                  <a:pt x="85" y="256"/>
                </a:lnTo>
                <a:lnTo>
                  <a:pt x="98" y="261"/>
                </a:lnTo>
                <a:lnTo>
                  <a:pt x="81" y="273"/>
                </a:lnTo>
                <a:lnTo>
                  <a:pt x="68" y="273"/>
                </a:lnTo>
                <a:lnTo>
                  <a:pt x="114" y="282"/>
                </a:lnTo>
                <a:lnTo>
                  <a:pt x="110" y="273"/>
                </a:lnTo>
                <a:lnTo>
                  <a:pt x="105" y="269"/>
                </a:lnTo>
                <a:lnTo>
                  <a:pt x="101" y="261"/>
                </a:lnTo>
                <a:lnTo>
                  <a:pt x="101" y="253"/>
                </a:lnTo>
                <a:lnTo>
                  <a:pt x="105" y="245"/>
                </a:lnTo>
                <a:lnTo>
                  <a:pt x="110" y="236"/>
                </a:lnTo>
                <a:lnTo>
                  <a:pt x="114" y="232"/>
                </a:lnTo>
                <a:lnTo>
                  <a:pt x="118" y="227"/>
                </a:lnTo>
                <a:lnTo>
                  <a:pt x="126" y="227"/>
                </a:lnTo>
                <a:lnTo>
                  <a:pt x="138" y="227"/>
                </a:lnTo>
                <a:lnTo>
                  <a:pt x="146" y="227"/>
                </a:lnTo>
                <a:lnTo>
                  <a:pt x="159" y="240"/>
                </a:lnTo>
                <a:lnTo>
                  <a:pt x="163" y="232"/>
                </a:lnTo>
                <a:lnTo>
                  <a:pt x="175" y="236"/>
                </a:lnTo>
                <a:lnTo>
                  <a:pt x="163" y="289"/>
                </a:lnTo>
                <a:lnTo>
                  <a:pt x="179" y="289"/>
                </a:lnTo>
                <a:lnTo>
                  <a:pt x="187" y="236"/>
                </a:lnTo>
                <a:lnTo>
                  <a:pt x="199" y="240"/>
                </a:lnTo>
                <a:lnTo>
                  <a:pt x="196" y="245"/>
                </a:lnTo>
                <a:lnTo>
                  <a:pt x="203" y="245"/>
                </a:lnTo>
                <a:lnTo>
                  <a:pt x="212" y="245"/>
                </a:lnTo>
                <a:lnTo>
                  <a:pt x="212" y="253"/>
                </a:lnTo>
                <a:lnTo>
                  <a:pt x="203" y="253"/>
                </a:lnTo>
                <a:lnTo>
                  <a:pt x="199" y="253"/>
                </a:lnTo>
                <a:lnTo>
                  <a:pt x="192" y="294"/>
                </a:lnTo>
                <a:lnTo>
                  <a:pt x="232" y="302"/>
                </a:lnTo>
                <a:lnTo>
                  <a:pt x="224" y="298"/>
                </a:lnTo>
                <a:lnTo>
                  <a:pt x="216" y="289"/>
                </a:lnTo>
                <a:lnTo>
                  <a:pt x="212" y="273"/>
                </a:lnTo>
                <a:lnTo>
                  <a:pt x="216" y="261"/>
                </a:lnTo>
                <a:lnTo>
                  <a:pt x="224" y="253"/>
                </a:lnTo>
                <a:lnTo>
                  <a:pt x="236" y="245"/>
                </a:lnTo>
                <a:lnTo>
                  <a:pt x="249" y="245"/>
                </a:lnTo>
                <a:lnTo>
                  <a:pt x="261" y="249"/>
                </a:lnTo>
                <a:lnTo>
                  <a:pt x="269" y="253"/>
                </a:lnTo>
                <a:lnTo>
                  <a:pt x="273" y="232"/>
                </a:lnTo>
                <a:lnTo>
                  <a:pt x="285" y="236"/>
                </a:lnTo>
                <a:lnTo>
                  <a:pt x="273" y="311"/>
                </a:lnTo>
                <a:lnTo>
                  <a:pt x="305" y="315"/>
                </a:lnTo>
              </a:path>
            </a:pathLst>
          </a:custGeom>
          <a:solidFill>
            <a:srgbClr val="FFFF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2" name="Freeform 86"/>
          <p:cNvSpPr>
            <a:spLocks/>
          </p:cNvSpPr>
          <p:nvPr/>
        </p:nvSpPr>
        <p:spPr bwMode="auto">
          <a:xfrm>
            <a:off x="325060" y="3540622"/>
            <a:ext cx="309940" cy="241102"/>
          </a:xfrm>
          <a:custGeom>
            <a:avLst/>
            <a:gdLst/>
            <a:ahLst/>
            <a:cxnLst>
              <a:cxn ang="0">
                <a:pos x="200" y="0"/>
              </a:cxn>
              <a:cxn ang="0">
                <a:pos x="130" y="17"/>
              </a:cxn>
              <a:cxn ang="0">
                <a:pos x="135" y="25"/>
              </a:cxn>
              <a:cxn ang="0">
                <a:pos x="102" y="115"/>
              </a:cxn>
              <a:cxn ang="0">
                <a:pos x="61" y="37"/>
              </a:cxn>
              <a:cxn ang="0">
                <a:pos x="0" y="53"/>
              </a:cxn>
              <a:cxn ang="0">
                <a:pos x="13" y="53"/>
              </a:cxn>
              <a:cxn ang="0">
                <a:pos x="33" y="58"/>
              </a:cxn>
              <a:cxn ang="0">
                <a:pos x="86" y="161"/>
              </a:cxn>
              <a:cxn ang="0">
                <a:pos x="106" y="157"/>
              </a:cxn>
              <a:cxn ang="0">
                <a:pos x="163" y="13"/>
              </a:cxn>
              <a:cxn ang="0">
                <a:pos x="171" y="141"/>
              </a:cxn>
              <a:cxn ang="0">
                <a:pos x="204" y="128"/>
              </a:cxn>
              <a:cxn ang="0">
                <a:pos x="200" y="0"/>
              </a:cxn>
            </a:cxnLst>
            <a:rect l="0" t="0" r="r" b="b"/>
            <a:pathLst>
              <a:path w="205" h="162">
                <a:moveTo>
                  <a:pt x="200" y="0"/>
                </a:moveTo>
                <a:lnTo>
                  <a:pt x="130" y="17"/>
                </a:lnTo>
                <a:lnTo>
                  <a:pt x="135" y="25"/>
                </a:lnTo>
                <a:lnTo>
                  <a:pt x="102" y="115"/>
                </a:lnTo>
                <a:lnTo>
                  <a:pt x="61" y="37"/>
                </a:lnTo>
                <a:lnTo>
                  <a:pt x="0" y="53"/>
                </a:lnTo>
                <a:lnTo>
                  <a:pt x="13" y="53"/>
                </a:lnTo>
                <a:lnTo>
                  <a:pt x="33" y="58"/>
                </a:lnTo>
                <a:lnTo>
                  <a:pt x="86" y="161"/>
                </a:lnTo>
                <a:lnTo>
                  <a:pt x="106" y="157"/>
                </a:lnTo>
                <a:lnTo>
                  <a:pt x="163" y="13"/>
                </a:lnTo>
                <a:lnTo>
                  <a:pt x="171" y="141"/>
                </a:lnTo>
                <a:lnTo>
                  <a:pt x="204" y="128"/>
                </a:lnTo>
                <a:lnTo>
                  <a:pt x="200" y="0"/>
                </a:lnTo>
              </a:path>
            </a:pathLst>
          </a:custGeom>
          <a:solidFill>
            <a:srgbClr val="0000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3" name="Freeform 87"/>
          <p:cNvSpPr>
            <a:spLocks/>
          </p:cNvSpPr>
          <p:nvPr/>
        </p:nvSpPr>
        <p:spPr bwMode="auto">
          <a:xfrm>
            <a:off x="597203" y="4088309"/>
            <a:ext cx="148167" cy="135433"/>
          </a:xfrm>
          <a:custGeom>
            <a:avLst/>
            <a:gdLst/>
            <a:ahLst/>
            <a:cxnLst>
              <a:cxn ang="0">
                <a:pos x="84" y="90"/>
              </a:cxn>
              <a:cxn ang="0">
                <a:pos x="97" y="16"/>
              </a:cxn>
              <a:cxn ang="0">
                <a:pos x="76" y="16"/>
              </a:cxn>
              <a:cxn ang="0">
                <a:pos x="48" y="66"/>
              </a:cxn>
              <a:cxn ang="0">
                <a:pos x="32" y="3"/>
              </a:cxn>
              <a:cxn ang="0">
                <a:pos x="11" y="0"/>
              </a:cxn>
              <a:cxn ang="0">
                <a:pos x="0" y="73"/>
              </a:cxn>
              <a:cxn ang="0">
                <a:pos x="11" y="77"/>
              </a:cxn>
              <a:cxn ang="0">
                <a:pos x="24" y="24"/>
              </a:cxn>
              <a:cxn ang="0">
                <a:pos x="37" y="82"/>
              </a:cxn>
              <a:cxn ang="0">
                <a:pos x="48" y="82"/>
              </a:cxn>
              <a:cxn ang="0">
                <a:pos x="76" y="33"/>
              </a:cxn>
              <a:cxn ang="0">
                <a:pos x="69" y="86"/>
              </a:cxn>
              <a:cxn ang="0">
                <a:pos x="84" y="90"/>
              </a:cxn>
            </a:cxnLst>
            <a:rect l="0" t="0" r="r" b="b"/>
            <a:pathLst>
              <a:path w="98" h="91">
                <a:moveTo>
                  <a:pt x="84" y="90"/>
                </a:moveTo>
                <a:lnTo>
                  <a:pt x="97" y="16"/>
                </a:lnTo>
                <a:lnTo>
                  <a:pt x="76" y="16"/>
                </a:lnTo>
                <a:lnTo>
                  <a:pt x="48" y="66"/>
                </a:lnTo>
                <a:lnTo>
                  <a:pt x="32" y="3"/>
                </a:lnTo>
                <a:lnTo>
                  <a:pt x="11" y="0"/>
                </a:lnTo>
                <a:lnTo>
                  <a:pt x="0" y="73"/>
                </a:lnTo>
                <a:lnTo>
                  <a:pt x="11" y="77"/>
                </a:lnTo>
                <a:lnTo>
                  <a:pt x="24" y="24"/>
                </a:lnTo>
                <a:lnTo>
                  <a:pt x="37" y="82"/>
                </a:lnTo>
                <a:lnTo>
                  <a:pt x="48" y="82"/>
                </a:lnTo>
                <a:lnTo>
                  <a:pt x="76" y="33"/>
                </a:lnTo>
                <a:lnTo>
                  <a:pt x="69" y="86"/>
                </a:lnTo>
                <a:lnTo>
                  <a:pt x="84" y="90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4" name="Freeform 88"/>
          <p:cNvSpPr>
            <a:spLocks/>
          </p:cNvSpPr>
          <p:nvPr/>
        </p:nvSpPr>
        <p:spPr bwMode="auto">
          <a:xfrm>
            <a:off x="1132418" y="4196953"/>
            <a:ext cx="122464" cy="113109"/>
          </a:xfrm>
          <a:custGeom>
            <a:avLst/>
            <a:gdLst/>
            <a:ahLst/>
            <a:cxnLst>
              <a:cxn ang="0">
                <a:pos x="32" y="75"/>
              </a:cxn>
              <a:cxn ang="0">
                <a:pos x="60" y="75"/>
              </a:cxn>
              <a:cxn ang="0">
                <a:pos x="76" y="62"/>
              </a:cxn>
              <a:cxn ang="0">
                <a:pos x="60" y="62"/>
              </a:cxn>
              <a:cxn ang="0">
                <a:pos x="52" y="62"/>
              </a:cxn>
              <a:cxn ang="0">
                <a:pos x="41" y="62"/>
              </a:cxn>
              <a:cxn ang="0">
                <a:pos x="24" y="58"/>
              </a:cxn>
              <a:cxn ang="0">
                <a:pos x="16" y="50"/>
              </a:cxn>
              <a:cxn ang="0">
                <a:pos x="11" y="42"/>
              </a:cxn>
              <a:cxn ang="0">
                <a:pos x="11" y="29"/>
              </a:cxn>
              <a:cxn ang="0">
                <a:pos x="20" y="17"/>
              </a:cxn>
              <a:cxn ang="0">
                <a:pos x="36" y="13"/>
              </a:cxn>
              <a:cxn ang="0">
                <a:pos x="48" y="13"/>
              </a:cxn>
              <a:cxn ang="0">
                <a:pos x="52" y="17"/>
              </a:cxn>
              <a:cxn ang="0">
                <a:pos x="60" y="17"/>
              </a:cxn>
              <a:cxn ang="0">
                <a:pos x="64" y="26"/>
              </a:cxn>
              <a:cxn ang="0">
                <a:pos x="80" y="26"/>
              </a:cxn>
              <a:cxn ang="0">
                <a:pos x="76" y="17"/>
              </a:cxn>
              <a:cxn ang="0">
                <a:pos x="69" y="9"/>
              </a:cxn>
              <a:cxn ang="0">
                <a:pos x="60" y="4"/>
              </a:cxn>
              <a:cxn ang="0">
                <a:pos x="52" y="0"/>
              </a:cxn>
              <a:cxn ang="0">
                <a:pos x="28" y="0"/>
              </a:cxn>
              <a:cxn ang="0">
                <a:pos x="16" y="4"/>
              </a:cxn>
              <a:cxn ang="0">
                <a:pos x="4" y="17"/>
              </a:cxn>
              <a:cxn ang="0">
                <a:pos x="0" y="29"/>
              </a:cxn>
              <a:cxn ang="0">
                <a:pos x="0" y="55"/>
              </a:cxn>
              <a:cxn ang="0">
                <a:pos x="8" y="62"/>
              </a:cxn>
              <a:cxn ang="0">
                <a:pos x="11" y="71"/>
              </a:cxn>
              <a:cxn ang="0">
                <a:pos x="20" y="71"/>
              </a:cxn>
              <a:cxn ang="0">
                <a:pos x="24" y="71"/>
              </a:cxn>
              <a:cxn ang="0">
                <a:pos x="32" y="75"/>
              </a:cxn>
            </a:cxnLst>
            <a:rect l="0" t="0" r="r" b="b"/>
            <a:pathLst>
              <a:path w="81" h="76">
                <a:moveTo>
                  <a:pt x="32" y="75"/>
                </a:moveTo>
                <a:lnTo>
                  <a:pt x="60" y="75"/>
                </a:lnTo>
                <a:lnTo>
                  <a:pt x="76" y="62"/>
                </a:lnTo>
                <a:lnTo>
                  <a:pt x="60" y="62"/>
                </a:lnTo>
                <a:lnTo>
                  <a:pt x="52" y="62"/>
                </a:lnTo>
                <a:lnTo>
                  <a:pt x="41" y="62"/>
                </a:lnTo>
                <a:lnTo>
                  <a:pt x="24" y="58"/>
                </a:lnTo>
                <a:lnTo>
                  <a:pt x="16" y="50"/>
                </a:lnTo>
                <a:lnTo>
                  <a:pt x="11" y="42"/>
                </a:lnTo>
                <a:lnTo>
                  <a:pt x="11" y="29"/>
                </a:lnTo>
                <a:lnTo>
                  <a:pt x="20" y="17"/>
                </a:lnTo>
                <a:lnTo>
                  <a:pt x="36" y="13"/>
                </a:lnTo>
                <a:lnTo>
                  <a:pt x="48" y="13"/>
                </a:lnTo>
                <a:lnTo>
                  <a:pt x="52" y="17"/>
                </a:lnTo>
                <a:lnTo>
                  <a:pt x="60" y="17"/>
                </a:lnTo>
                <a:lnTo>
                  <a:pt x="64" y="26"/>
                </a:lnTo>
                <a:lnTo>
                  <a:pt x="80" y="26"/>
                </a:lnTo>
                <a:lnTo>
                  <a:pt x="76" y="17"/>
                </a:lnTo>
                <a:lnTo>
                  <a:pt x="69" y="9"/>
                </a:lnTo>
                <a:lnTo>
                  <a:pt x="60" y="4"/>
                </a:lnTo>
                <a:lnTo>
                  <a:pt x="52" y="0"/>
                </a:lnTo>
                <a:lnTo>
                  <a:pt x="28" y="0"/>
                </a:lnTo>
                <a:lnTo>
                  <a:pt x="16" y="4"/>
                </a:lnTo>
                <a:lnTo>
                  <a:pt x="4" y="17"/>
                </a:lnTo>
                <a:lnTo>
                  <a:pt x="0" y="29"/>
                </a:lnTo>
                <a:lnTo>
                  <a:pt x="0" y="55"/>
                </a:lnTo>
                <a:lnTo>
                  <a:pt x="8" y="62"/>
                </a:lnTo>
                <a:lnTo>
                  <a:pt x="11" y="71"/>
                </a:lnTo>
                <a:lnTo>
                  <a:pt x="20" y="71"/>
                </a:lnTo>
                <a:lnTo>
                  <a:pt x="24" y="71"/>
                </a:lnTo>
                <a:lnTo>
                  <a:pt x="32" y="75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5" name="Freeform 89"/>
          <p:cNvSpPr>
            <a:spLocks/>
          </p:cNvSpPr>
          <p:nvPr/>
        </p:nvSpPr>
        <p:spPr bwMode="auto">
          <a:xfrm>
            <a:off x="1415144" y="4246067"/>
            <a:ext cx="105833" cy="119063"/>
          </a:xfrm>
          <a:custGeom>
            <a:avLst/>
            <a:gdLst/>
            <a:ahLst/>
            <a:cxnLst>
              <a:cxn ang="0">
                <a:pos x="56" y="79"/>
              </a:cxn>
              <a:cxn ang="0">
                <a:pos x="69" y="4"/>
              </a:cxn>
              <a:cxn ang="0">
                <a:pos x="56" y="0"/>
              </a:cxn>
              <a:cxn ang="0">
                <a:pos x="56" y="25"/>
              </a:cxn>
              <a:cxn ang="0">
                <a:pos x="49" y="17"/>
              </a:cxn>
              <a:cxn ang="0">
                <a:pos x="37" y="17"/>
              </a:cxn>
              <a:cxn ang="0">
                <a:pos x="20" y="17"/>
              </a:cxn>
              <a:cxn ang="0">
                <a:pos x="13" y="21"/>
              </a:cxn>
              <a:cxn ang="0">
                <a:pos x="4" y="29"/>
              </a:cxn>
              <a:cxn ang="0">
                <a:pos x="0" y="46"/>
              </a:cxn>
              <a:cxn ang="0">
                <a:pos x="4" y="58"/>
              </a:cxn>
              <a:cxn ang="0">
                <a:pos x="13" y="66"/>
              </a:cxn>
              <a:cxn ang="0">
                <a:pos x="20" y="75"/>
              </a:cxn>
              <a:cxn ang="0">
                <a:pos x="32" y="75"/>
              </a:cxn>
              <a:cxn ang="0">
                <a:pos x="41" y="75"/>
              </a:cxn>
              <a:cxn ang="0">
                <a:pos x="49" y="70"/>
              </a:cxn>
              <a:cxn ang="0">
                <a:pos x="49" y="75"/>
              </a:cxn>
              <a:cxn ang="0">
                <a:pos x="56" y="79"/>
              </a:cxn>
            </a:cxnLst>
            <a:rect l="0" t="0" r="r" b="b"/>
            <a:pathLst>
              <a:path w="70" h="80">
                <a:moveTo>
                  <a:pt x="56" y="79"/>
                </a:moveTo>
                <a:lnTo>
                  <a:pt x="69" y="4"/>
                </a:lnTo>
                <a:lnTo>
                  <a:pt x="56" y="0"/>
                </a:lnTo>
                <a:lnTo>
                  <a:pt x="56" y="25"/>
                </a:lnTo>
                <a:lnTo>
                  <a:pt x="49" y="17"/>
                </a:lnTo>
                <a:lnTo>
                  <a:pt x="37" y="17"/>
                </a:lnTo>
                <a:lnTo>
                  <a:pt x="20" y="17"/>
                </a:lnTo>
                <a:lnTo>
                  <a:pt x="13" y="21"/>
                </a:lnTo>
                <a:lnTo>
                  <a:pt x="4" y="29"/>
                </a:lnTo>
                <a:lnTo>
                  <a:pt x="0" y="46"/>
                </a:lnTo>
                <a:lnTo>
                  <a:pt x="4" y="58"/>
                </a:lnTo>
                <a:lnTo>
                  <a:pt x="13" y="66"/>
                </a:lnTo>
                <a:lnTo>
                  <a:pt x="20" y="75"/>
                </a:lnTo>
                <a:lnTo>
                  <a:pt x="32" y="75"/>
                </a:lnTo>
                <a:lnTo>
                  <a:pt x="41" y="75"/>
                </a:lnTo>
                <a:lnTo>
                  <a:pt x="49" y="70"/>
                </a:lnTo>
                <a:lnTo>
                  <a:pt x="49" y="75"/>
                </a:lnTo>
                <a:lnTo>
                  <a:pt x="56" y="79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6" name="Freeform 90"/>
          <p:cNvSpPr>
            <a:spLocks/>
          </p:cNvSpPr>
          <p:nvPr/>
        </p:nvSpPr>
        <p:spPr bwMode="auto">
          <a:xfrm>
            <a:off x="922262" y="4153794"/>
            <a:ext cx="51405" cy="107156"/>
          </a:xfrm>
          <a:custGeom>
            <a:avLst/>
            <a:gdLst/>
            <a:ahLst/>
            <a:cxnLst>
              <a:cxn ang="0">
                <a:pos x="13" y="71"/>
              </a:cxn>
              <a:cxn ang="0">
                <a:pos x="20" y="29"/>
              </a:cxn>
              <a:cxn ang="0">
                <a:pos x="29" y="33"/>
              </a:cxn>
              <a:cxn ang="0">
                <a:pos x="33" y="22"/>
              </a:cxn>
              <a:cxn ang="0">
                <a:pos x="20" y="17"/>
              </a:cxn>
              <a:cxn ang="0">
                <a:pos x="29" y="0"/>
              </a:cxn>
              <a:cxn ang="0">
                <a:pos x="17" y="0"/>
              </a:cxn>
              <a:cxn ang="0">
                <a:pos x="13" y="17"/>
              </a:cxn>
              <a:cxn ang="0">
                <a:pos x="4" y="13"/>
              </a:cxn>
              <a:cxn ang="0">
                <a:pos x="0" y="22"/>
              </a:cxn>
              <a:cxn ang="0">
                <a:pos x="13" y="25"/>
              </a:cxn>
              <a:cxn ang="0">
                <a:pos x="0" y="67"/>
              </a:cxn>
              <a:cxn ang="0">
                <a:pos x="13" y="71"/>
              </a:cxn>
            </a:cxnLst>
            <a:rect l="0" t="0" r="r" b="b"/>
            <a:pathLst>
              <a:path w="34" h="72">
                <a:moveTo>
                  <a:pt x="13" y="71"/>
                </a:moveTo>
                <a:lnTo>
                  <a:pt x="20" y="29"/>
                </a:lnTo>
                <a:lnTo>
                  <a:pt x="29" y="33"/>
                </a:lnTo>
                <a:lnTo>
                  <a:pt x="33" y="22"/>
                </a:lnTo>
                <a:lnTo>
                  <a:pt x="20" y="17"/>
                </a:lnTo>
                <a:lnTo>
                  <a:pt x="29" y="0"/>
                </a:lnTo>
                <a:lnTo>
                  <a:pt x="17" y="0"/>
                </a:lnTo>
                <a:lnTo>
                  <a:pt x="13" y="17"/>
                </a:lnTo>
                <a:lnTo>
                  <a:pt x="4" y="13"/>
                </a:lnTo>
                <a:lnTo>
                  <a:pt x="0" y="22"/>
                </a:lnTo>
                <a:lnTo>
                  <a:pt x="13" y="25"/>
                </a:lnTo>
                <a:lnTo>
                  <a:pt x="0" y="67"/>
                </a:lnTo>
                <a:lnTo>
                  <a:pt x="13" y="71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7" name="Freeform 91"/>
          <p:cNvSpPr>
            <a:spLocks/>
          </p:cNvSpPr>
          <p:nvPr/>
        </p:nvSpPr>
        <p:spPr bwMode="auto">
          <a:xfrm>
            <a:off x="743858" y="4141887"/>
            <a:ext cx="101298" cy="99714"/>
          </a:xfrm>
          <a:custGeom>
            <a:avLst/>
            <a:gdLst/>
            <a:ahLst/>
            <a:cxnLst>
              <a:cxn ang="0">
                <a:pos x="53" y="66"/>
              </a:cxn>
              <a:cxn ang="0">
                <a:pos x="66" y="13"/>
              </a:cxn>
              <a:cxn ang="0">
                <a:pos x="53" y="9"/>
              </a:cxn>
              <a:cxn ang="0">
                <a:pos x="53" y="17"/>
              </a:cxn>
              <a:cxn ang="0">
                <a:pos x="49" y="9"/>
              </a:cxn>
              <a:cxn ang="0">
                <a:pos x="45" y="4"/>
              </a:cxn>
              <a:cxn ang="0">
                <a:pos x="33" y="0"/>
              </a:cxn>
              <a:cxn ang="0">
                <a:pos x="24" y="0"/>
              </a:cxn>
              <a:cxn ang="0">
                <a:pos x="16" y="4"/>
              </a:cxn>
              <a:cxn ang="0">
                <a:pos x="12" y="4"/>
              </a:cxn>
              <a:cxn ang="0">
                <a:pos x="4" y="13"/>
              </a:cxn>
              <a:cxn ang="0">
                <a:pos x="4" y="17"/>
              </a:cxn>
              <a:cxn ang="0">
                <a:pos x="0" y="30"/>
              </a:cxn>
              <a:cxn ang="0">
                <a:pos x="0" y="37"/>
              </a:cxn>
              <a:cxn ang="0">
                <a:pos x="4" y="54"/>
              </a:cxn>
              <a:cxn ang="0">
                <a:pos x="12" y="59"/>
              </a:cxn>
              <a:cxn ang="0">
                <a:pos x="12" y="63"/>
              </a:cxn>
              <a:cxn ang="0">
                <a:pos x="20" y="63"/>
              </a:cxn>
              <a:cxn ang="0">
                <a:pos x="29" y="66"/>
              </a:cxn>
              <a:cxn ang="0">
                <a:pos x="45" y="63"/>
              </a:cxn>
              <a:cxn ang="0">
                <a:pos x="45" y="66"/>
              </a:cxn>
              <a:cxn ang="0">
                <a:pos x="53" y="66"/>
              </a:cxn>
            </a:cxnLst>
            <a:rect l="0" t="0" r="r" b="b"/>
            <a:pathLst>
              <a:path w="67" h="67">
                <a:moveTo>
                  <a:pt x="53" y="66"/>
                </a:moveTo>
                <a:lnTo>
                  <a:pt x="66" y="13"/>
                </a:lnTo>
                <a:lnTo>
                  <a:pt x="53" y="9"/>
                </a:lnTo>
                <a:lnTo>
                  <a:pt x="53" y="17"/>
                </a:lnTo>
                <a:lnTo>
                  <a:pt x="49" y="9"/>
                </a:lnTo>
                <a:lnTo>
                  <a:pt x="45" y="4"/>
                </a:lnTo>
                <a:lnTo>
                  <a:pt x="33" y="0"/>
                </a:lnTo>
                <a:lnTo>
                  <a:pt x="24" y="0"/>
                </a:lnTo>
                <a:lnTo>
                  <a:pt x="16" y="4"/>
                </a:lnTo>
                <a:lnTo>
                  <a:pt x="12" y="4"/>
                </a:lnTo>
                <a:lnTo>
                  <a:pt x="4" y="13"/>
                </a:lnTo>
                <a:lnTo>
                  <a:pt x="4" y="17"/>
                </a:lnTo>
                <a:lnTo>
                  <a:pt x="0" y="30"/>
                </a:lnTo>
                <a:lnTo>
                  <a:pt x="0" y="37"/>
                </a:lnTo>
                <a:lnTo>
                  <a:pt x="4" y="54"/>
                </a:lnTo>
                <a:lnTo>
                  <a:pt x="12" y="59"/>
                </a:lnTo>
                <a:lnTo>
                  <a:pt x="12" y="63"/>
                </a:lnTo>
                <a:lnTo>
                  <a:pt x="20" y="63"/>
                </a:lnTo>
                <a:lnTo>
                  <a:pt x="29" y="66"/>
                </a:lnTo>
                <a:lnTo>
                  <a:pt x="45" y="63"/>
                </a:lnTo>
                <a:lnTo>
                  <a:pt x="45" y="66"/>
                </a:lnTo>
                <a:lnTo>
                  <a:pt x="53" y="66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8" name="Freeform 92"/>
          <p:cNvSpPr>
            <a:spLocks/>
          </p:cNvSpPr>
          <p:nvPr/>
        </p:nvSpPr>
        <p:spPr bwMode="auto">
          <a:xfrm>
            <a:off x="1247322" y="4240114"/>
            <a:ext cx="113392" cy="93761"/>
          </a:xfrm>
          <a:custGeom>
            <a:avLst/>
            <a:gdLst/>
            <a:ahLst/>
            <a:cxnLst>
              <a:cxn ang="0">
                <a:pos x="62" y="62"/>
              </a:cxn>
              <a:cxn ang="0">
                <a:pos x="74" y="9"/>
              </a:cxn>
              <a:cxn ang="0">
                <a:pos x="62" y="4"/>
              </a:cxn>
              <a:cxn ang="0">
                <a:pos x="58" y="13"/>
              </a:cxn>
              <a:cxn ang="0">
                <a:pos x="50" y="4"/>
              </a:cxn>
              <a:cxn ang="0">
                <a:pos x="37" y="0"/>
              </a:cxn>
              <a:cxn ang="0">
                <a:pos x="30" y="0"/>
              </a:cxn>
              <a:cxn ang="0">
                <a:pos x="17" y="4"/>
              </a:cxn>
              <a:cxn ang="0">
                <a:pos x="13" y="4"/>
              </a:cxn>
              <a:cxn ang="0">
                <a:pos x="8" y="13"/>
              </a:cxn>
              <a:cxn ang="0">
                <a:pos x="4" y="17"/>
              </a:cxn>
              <a:cxn ang="0">
                <a:pos x="0" y="26"/>
              </a:cxn>
              <a:cxn ang="0">
                <a:pos x="0" y="33"/>
              </a:cxn>
              <a:cxn ang="0">
                <a:pos x="4" y="42"/>
              </a:cxn>
              <a:cxn ang="0">
                <a:pos x="4" y="50"/>
              </a:cxn>
              <a:cxn ang="0">
                <a:pos x="13" y="55"/>
              </a:cxn>
              <a:cxn ang="0">
                <a:pos x="17" y="59"/>
              </a:cxn>
              <a:cxn ang="0">
                <a:pos x="25" y="59"/>
              </a:cxn>
              <a:cxn ang="0">
                <a:pos x="41" y="59"/>
              </a:cxn>
              <a:cxn ang="0">
                <a:pos x="50" y="59"/>
              </a:cxn>
              <a:cxn ang="0">
                <a:pos x="50" y="62"/>
              </a:cxn>
              <a:cxn ang="0">
                <a:pos x="62" y="62"/>
              </a:cxn>
            </a:cxnLst>
            <a:rect l="0" t="0" r="r" b="b"/>
            <a:pathLst>
              <a:path w="75" h="63">
                <a:moveTo>
                  <a:pt x="62" y="62"/>
                </a:moveTo>
                <a:lnTo>
                  <a:pt x="74" y="9"/>
                </a:lnTo>
                <a:lnTo>
                  <a:pt x="62" y="4"/>
                </a:lnTo>
                <a:lnTo>
                  <a:pt x="58" y="13"/>
                </a:lnTo>
                <a:lnTo>
                  <a:pt x="50" y="4"/>
                </a:lnTo>
                <a:lnTo>
                  <a:pt x="37" y="0"/>
                </a:lnTo>
                <a:lnTo>
                  <a:pt x="30" y="0"/>
                </a:lnTo>
                <a:lnTo>
                  <a:pt x="17" y="4"/>
                </a:lnTo>
                <a:lnTo>
                  <a:pt x="13" y="4"/>
                </a:lnTo>
                <a:lnTo>
                  <a:pt x="8" y="13"/>
                </a:lnTo>
                <a:lnTo>
                  <a:pt x="4" y="17"/>
                </a:lnTo>
                <a:lnTo>
                  <a:pt x="0" y="26"/>
                </a:lnTo>
                <a:lnTo>
                  <a:pt x="0" y="33"/>
                </a:lnTo>
                <a:lnTo>
                  <a:pt x="4" y="42"/>
                </a:lnTo>
                <a:lnTo>
                  <a:pt x="4" y="50"/>
                </a:lnTo>
                <a:lnTo>
                  <a:pt x="13" y="55"/>
                </a:lnTo>
                <a:lnTo>
                  <a:pt x="17" y="59"/>
                </a:lnTo>
                <a:lnTo>
                  <a:pt x="25" y="59"/>
                </a:lnTo>
                <a:lnTo>
                  <a:pt x="41" y="59"/>
                </a:lnTo>
                <a:lnTo>
                  <a:pt x="50" y="59"/>
                </a:lnTo>
                <a:lnTo>
                  <a:pt x="50" y="62"/>
                </a:lnTo>
                <a:lnTo>
                  <a:pt x="62" y="62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69" name="Freeform 93"/>
          <p:cNvSpPr>
            <a:spLocks/>
          </p:cNvSpPr>
          <p:nvPr/>
        </p:nvSpPr>
        <p:spPr bwMode="auto">
          <a:xfrm>
            <a:off x="972156" y="4186536"/>
            <a:ext cx="92226" cy="98227"/>
          </a:xfrm>
          <a:custGeom>
            <a:avLst/>
            <a:gdLst/>
            <a:ahLst/>
            <a:cxnLst>
              <a:cxn ang="0">
                <a:pos x="40" y="65"/>
              </a:cxn>
              <a:cxn ang="0">
                <a:pos x="56" y="62"/>
              </a:cxn>
              <a:cxn ang="0">
                <a:pos x="56" y="49"/>
              </a:cxn>
              <a:cxn ang="0">
                <a:pos x="40" y="53"/>
              </a:cxn>
              <a:cxn ang="0">
                <a:pos x="28" y="53"/>
              </a:cxn>
              <a:cxn ang="0">
                <a:pos x="20" y="49"/>
              </a:cxn>
              <a:cxn ang="0">
                <a:pos x="12" y="36"/>
              </a:cxn>
              <a:cxn ang="0">
                <a:pos x="56" y="45"/>
              </a:cxn>
              <a:cxn ang="0">
                <a:pos x="60" y="29"/>
              </a:cxn>
              <a:cxn ang="0">
                <a:pos x="56" y="16"/>
              </a:cxn>
              <a:cxn ang="0">
                <a:pos x="40" y="7"/>
              </a:cxn>
              <a:cxn ang="0">
                <a:pos x="28" y="0"/>
              </a:cxn>
              <a:cxn ang="0">
                <a:pos x="12" y="7"/>
              </a:cxn>
              <a:cxn ang="0">
                <a:pos x="4" y="16"/>
              </a:cxn>
              <a:cxn ang="0">
                <a:pos x="0" y="29"/>
              </a:cxn>
              <a:cxn ang="0">
                <a:pos x="0" y="40"/>
              </a:cxn>
              <a:cxn ang="0">
                <a:pos x="4" y="49"/>
              </a:cxn>
              <a:cxn ang="0">
                <a:pos x="12" y="58"/>
              </a:cxn>
              <a:cxn ang="0">
                <a:pos x="12" y="62"/>
              </a:cxn>
              <a:cxn ang="0">
                <a:pos x="28" y="65"/>
              </a:cxn>
              <a:cxn ang="0">
                <a:pos x="40" y="65"/>
              </a:cxn>
            </a:cxnLst>
            <a:rect l="0" t="0" r="r" b="b"/>
            <a:pathLst>
              <a:path w="61" h="66">
                <a:moveTo>
                  <a:pt x="40" y="65"/>
                </a:moveTo>
                <a:lnTo>
                  <a:pt x="56" y="62"/>
                </a:lnTo>
                <a:lnTo>
                  <a:pt x="56" y="49"/>
                </a:lnTo>
                <a:lnTo>
                  <a:pt x="40" y="53"/>
                </a:lnTo>
                <a:lnTo>
                  <a:pt x="28" y="53"/>
                </a:lnTo>
                <a:lnTo>
                  <a:pt x="20" y="49"/>
                </a:lnTo>
                <a:lnTo>
                  <a:pt x="12" y="36"/>
                </a:lnTo>
                <a:lnTo>
                  <a:pt x="56" y="45"/>
                </a:lnTo>
                <a:lnTo>
                  <a:pt x="60" y="29"/>
                </a:lnTo>
                <a:lnTo>
                  <a:pt x="56" y="16"/>
                </a:lnTo>
                <a:lnTo>
                  <a:pt x="40" y="7"/>
                </a:lnTo>
                <a:lnTo>
                  <a:pt x="28" y="0"/>
                </a:lnTo>
                <a:lnTo>
                  <a:pt x="12" y="7"/>
                </a:lnTo>
                <a:lnTo>
                  <a:pt x="4" y="16"/>
                </a:lnTo>
                <a:lnTo>
                  <a:pt x="0" y="29"/>
                </a:lnTo>
                <a:lnTo>
                  <a:pt x="0" y="40"/>
                </a:lnTo>
                <a:lnTo>
                  <a:pt x="4" y="49"/>
                </a:lnTo>
                <a:lnTo>
                  <a:pt x="12" y="58"/>
                </a:lnTo>
                <a:lnTo>
                  <a:pt x="12" y="62"/>
                </a:lnTo>
                <a:lnTo>
                  <a:pt x="28" y="65"/>
                </a:lnTo>
                <a:lnTo>
                  <a:pt x="40" y="65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0" name="Freeform 94"/>
          <p:cNvSpPr>
            <a:spLocks/>
          </p:cNvSpPr>
          <p:nvPr/>
        </p:nvSpPr>
        <p:spPr bwMode="auto">
          <a:xfrm>
            <a:off x="843643" y="4161235"/>
            <a:ext cx="74084" cy="93762"/>
          </a:xfrm>
          <a:custGeom>
            <a:avLst/>
            <a:gdLst/>
            <a:ahLst/>
            <a:cxnLst>
              <a:cxn ang="0">
                <a:pos x="32" y="62"/>
              </a:cxn>
              <a:cxn ang="0">
                <a:pos x="37" y="58"/>
              </a:cxn>
              <a:cxn ang="0">
                <a:pos x="44" y="53"/>
              </a:cxn>
              <a:cxn ang="0">
                <a:pos x="48" y="42"/>
              </a:cxn>
              <a:cxn ang="0">
                <a:pos x="37" y="29"/>
              </a:cxn>
              <a:cxn ang="0">
                <a:pos x="24" y="25"/>
              </a:cxn>
              <a:cxn ang="0">
                <a:pos x="20" y="17"/>
              </a:cxn>
              <a:cxn ang="0">
                <a:pos x="28" y="13"/>
              </a:cxn>
              <a:cxn ang="0">
                <a:pos x="32" y="17"/>
              </a:cxn>
              <a:cxn ang="0">
                <a:pos x="37" y="17"/>
              </a:cxn>
              <a:cxn ang="0">
                <a:pos x="48" y="25"/>
              </a:cxn>
              <a:cxn ang="0">
                <a:pos x="48" y="13"/>
              </a:cxn>
              <a:cxn ang="0">
                <a:pos x="44" y="4"/>
              </a:cxn>
              <a:cxn ang="0">
                <a:pos x="32" y="0"/>
              </a:cxn>
              <a:cxn ang="0">
                <a:pos x="20" y="0"/>
              </a:cxn>
              <a:cxn ang="0">
                <a:pos x="8" y="9"/>
              </a:cxn>
              <a:cxn ang="0">
                <a:pos x="8" y="17"/>
              </a:cxn>
              <a:cxn ang="0">
                <a:pos x="11" y="25"/>
              </a:cxn>
              <a:cxn ang="0">
                <a:pos x="32" y="42"/>
              </a:cxn>
              <a:cxn ang="0">
                <a:pos x="32" y="46"/>
              </a:cxn>
              <a:cxn ang="0">
                <a:pos x="24" y="50"/>
              </a:cxn>
              <a:cxn ang="0">
                <a:pos x="20" y="46"/>
              </a:cxn>
              <a:cxn ang="0">
                <a:pos x="16" y="46"/>
              </a:cxn>
              <a:cxn ang="0">
                <a:pos x="0" y="42"/>
              </a:cxn>
              <a:cxn ang="0">
                <a:pos x="8" y="53"/>
              </a:cxn>
              <a:cxn ang="0">
                <a:pos x="8" y="58"/>
              </a:cxn>
              <a:cxn ang="0">
                <a:pos x="20" y="62"/>
              </a:cxn>
              <a:cxn ang="0">
                <a:pos x="32" y="62"/>
              </a:cxn>
            </a:cxnLst>
            <a:rect l="0" t="0" r="r" b="b"/>
            <a:pathLst>
              <a:path w="49" h="63">
                <a:moveTo>
                  <a:pt x="32" y="62"/>
                </a:moveTo>
                <a:lnTo>
                  <a:pt x="37" y="58"/>
                </a:lnTo>
                <a:lnTo>
                  <a:pt x="44" y="53"/>
                </a:lnTo>
                <a:lnTo>
                  <a:pt x="48" y="42"/>
                </a:lnTo>
                <a:lnTo>
                  <a:pt x="37" y="29"/>
                </a:lnTo>
                <a:lnTo>
                  <a:pt x="24" y="25"/>
                </a:lnTo>
                <a:lnTo>
                  <a:pt x="20" y="17"/>
                </a:lnTo>
                <a:lnTo>
                  <a:pt x="28" y="13"/>
                </a:lnTo>
                <a:lnTo>
                  <a:pt x="32" y="17"/>
                </a:lnTo>
                <a:lnTo>
                  <a:pt x="37" y="17"/>
                </a:lnTo>
                <a:lnTo>
                  <a:pt x="48" y="25"/>
                </a:lnTo>
                <a:lnTo>
                  <a:pt x="48" y="13"/>
                </a:lnTo>
                <a:lnTo>
                  <a:pt x="44" y="4"/>
                </a:lnTo>
                <a:lnTo>
                  <a:pt x="32" y="0"/>
                </a:lnTo>
                <a:lnTo>
                  <a:pt x="20" y="0"/>
                </a:lnTo>
                <a:lnTo>
                  <a:pt x="8" y="9"/>
                </a:lnTo>
                <a:lnTo>
                  <a:pt x="8" y="17"/>
                </a:lnTo>
                <a:lnTo>
                  <a:pt x="11" y="25"/>
                </a:lnTo>
                <a:lnTo>
                  <a:pt x="32" y="42"/>
                </a:lnTo>
                <a:lnTo>
                  <a:pt x="32" y="46"/>
                </a:lnTo>
                <a:lnTo>
                  <a:pt x="24" y="50"/>
                </a:lnTo>
                <a:lnTo>
                  <a:pt x="20" y="46"/>
                </a:lnTo>
                <a:lnTo>
                  <a:pt x="16" y="46"/>
                </a:lnTo>
                <a:lnTo>
                  <a:pt x="0" y="42"/>
                </a:lnTo>
                <a:lnTo>
                  <a:pt x="8" y="53"/>
                </a:lnTo>
                <a:lnTo>
                  <a:pt x="8" y="58"/>
                </a:lnTo>
                <a:lnTo>
                  <a:pt x="20" y="62"/>
                </a:lnTo>
                <a:lnTo>
                  <a:pt x="32" y="62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1" name="Freeform 95"/>
          <p:cNvSpPr>
            <a:spLocks/>
          </p:cNvSpPr>
          <p:nvPr/>
        </p:nvSpPr>
        <p:spPr bwMode="auto">
          <a:xfrm>
            <a:off x="1076476" y="4204396"/>
            <a:ext cx="49893" cy="86320"/>
          </a:xfrm>
          <a:custGeom>
            <a:avLst/>
            <a:gdLst/>
            <a:ahLst/>
            <a:cxnLst>
              <a:cxn ang="0">
                <a:pos x="12" y="57"/>
              </a:cxn>
              <a:cxn ang="0">
                <a:pos x="20" y="17"/>
              </a:cxn>
              <a:cxn ang="0">
                <a:pos x="24" y="13"/>
              </a:cxn>
              <a:cxn ang="0">
                <a:pos x="32" y="13"/>
              </a:cxn>
              <a:cxn ang="0">
                <a:pos x="32" y="4"/>
              </a:cxn>
              <a:cxn ang="0">
                <a:pos x="28" y="4"/>
              </a:cxn>
              <a:cxn ang="0">
                <a:pos x="20" y="4"/>
              </a:cxn>
              <a:cxn ang="0">
                <a:pos x="20" y="0"/>
              </a:cxn>
              <a:cxn ang="0">
                <a:pos x="8" y="0"/>
              </a:cxn>
              <a:cxn ang="0">
                <a:pos x="0" y="53"/>
              </a:cxn>
              <a:cxn ang="0">
                <a:pos x="12" y="57"/>
              </a:cxn>
            </a:cxnLst>
            <a:rect l="0" t="0" r="r" b="b"/>
            <a:pathLst>
              <a:path w="33" h="58">
                <a:moveTo>
                  <a:pt x="12" y="57"/>
                </a:moveTo>
                <a:lnTo>
                  <a:pt x="20" y="17"/>
                </a:lnTo>
                <a:lnTo>
                  <a:pt x="24" y="13"/>
                </a:lnTo>
                <a:lnTo>
                  <a:pt x="32" y="13"/>
                </a:lnTo>
                <a:lnTo>
                  <a:pt x="32" y="4"/>
                </a:lnTo>
                <a:lnTo>
                  <a:pt x="28" y="4"/>
                </a:lnTo>
                <a:lnTo>
                  <a:pt x="20" y="4"/>
                </a:lnTo>
                <a:lnTo>
                  <a:pt x="20" y="0"/>
                </a:lnTo>
                <a:lnTo>
                  <a:pt x="8" y="0"/>
                </a:lnTo>
                <a:lnTo>
                  <a:pt x="0" y="53"/>
                </a:lnTo>
                <a:lnTo>
                  <a:pt x="12" y="57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2" name="Freeform 96"/>
          <p:cNvSpPr>
            <a:spLocks/>
          </p:cNvSpPr>
          <p:nvPr/>
        </p:nvSpPr>
        <p:spPr bwMode="auto">
          <a:xfrm>
            <a:off x="1365251" y="4253508"/>
            <a:ext cx="51405" cy="86320"/>
          </a:xfrm>
          <a:custGeom>
            <a:avLst/>
            <a:gdLst/>
            <a:ahLst/>
            <a:cxnLst>
              <a:cxn ang="0">
                <a:pos x="13" y="57"/>
              </a:cxn>
              <a:cxn ang="0">
                <a:pos x="20" y="17"/>
              </a:cxn>
              <a:cxn ang="0">
                <a:pos x="24" y="17"/>
              </a:cxn>
              <a:cxn ang="0">
                <a:pos x="29" y="17"/>
              </a:cxn>
              <a:cxn ang="0">
                <a:pos x="33" y="4"/>
              </a:cxn>
              <a:cxn ang="0">
                <a:pos x="24" y="4"/>
              </a:cxn>
              <a:cxn ang="0">
                <a:pos x="17" y="8"/>
              </a:cxn>
              <a:cxn ang="0">
                <a:pos x="20" y="4"/>
              </a:cxn>
              <a:cxn ang="0">
                <a:pos x="9" y="0"/>
              </a:cxn>
              <a:cxn ang="0">
                <a:pos x="0" y="53"/>
              </a:cxn>
              <a:cxn ang="0">
                <a:pos x="13" y="57"/>
              </a:cxn>
            </a:cxnLst>
            <a:rect l="0" t="0" r="r" b="b"/>
            <a:pathLst>
              <a:path w="34" h="58">
                <a:moveTo>
                  <a:pt x="13" y="57"/>
                </a:moveTo>
                <a:lnTo>
                  <a:pt x="20" y="17"/>
                </a:lnTo>
                <a:lnTo>
                  <a:pt x="24" y="17"/>
                </a:lnTo>
                <a:lnTo>
                  <a:pt x="29" y="17"/>
                </a:lnTo>
                <a:lnTo>
                  <a:pt x="33" y="4"/>
                </a:lnTo>
                <a:lnTo>
                  <a:pt x="24" y="4"/>
                </a:lnTo>
                <a:lnTo>
                  <a:pt x="17" y="8"/>
                </a:lnTo>
                <a:lnTo>
                  <a:pt x="20" y="4"/>
                </a:lnTo>
                <a:lnTo>
                  <a:pt x="9" y="0"/>
                </a:lnTo>
                <a:lnTo>
                  <a:pt x="0" y="53"/>
                </a:lnTo>
                <a:lnTo>
                  <a:pt x="13" y="57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3" name="Freeform 97"/>
          <p:cNvSpPr>
            <a:spLocks/>
          </p:cNvSpPr>
          <p:nvPr/>
        </p:nvSpPr>
        <p:spPr bwMode="auto">
          <a:xfrm>
            <a:off x="1149048" y="4210349"/>
            <a:ext cx="57452" cy="80367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25" y="0"/>
              </a:cxn>
              <a:cxn ang="0">
                <a:pos x="4" y="8"/>
              </a:cxn>
              <a:cxn ang="0">
                <a:pos x="0" y="17"/>
              </a:cxn>
              <a:cxn ang="0">
                <a:pos x="0" y="29"/>
              </a:cxn>
              <a:cxn ang="0">
                <a:pos x="4" y="37"/>
              </a:cxn>
              <a:cxn ang="0">
                <a:pos x="8" y="49"/>
              </a:cxn>
              <a:cxn ang="0">
                <a:pos x="25" y="53"/>
              </a:cxn>
              <a:cxn ang="0">
                <a:pos x="33" y="29"/>
              </a:cxn>
              <a:cxn ang="0">
                <a:pos x="37" y="0"/>
              </a:cxn>
            </a:cxnLst>
            <a:rect l="0" t="0" r="r" b="b"/>
            <a:pathLst>
              <a:path w="38" h="54">
                <a:moveTo>
                  <a:pt x="37" y="0"/>
                </a:moveTo>
                <a:lnTo>
                  <a:pt x="25" y="0"/>
                </a:lnTo>
                <a:lnTo>
                  <a:pt x="4" y="8"/>
                </a:lnTo>
                <a:lnTo>
                  <a:pt x="0" y="17"/>
                </a:lnTo>
                <a:lnTo>
                  <a:pt x="0" y="29"/>
                </a:lnTo>
                <a:lnTo>
                  <a:pt x="4" y="37"/>
                </a:lnTo>
                <a:lnTo>
                  <a:pt x="8" y="49"/>
                </a:lnTo>
                <a:lnTo>
                  <a:pt x="25" y="53"/>
                </a:lnTo>
                <a:lnTo>
                  <a:pt x="33" y="29"/>
                </a:lnTo>
                <a:lnTo>
                  <a:pt x="37" y="0"/>
                </a:lnTo>
              </a:path>
            </a:pathLst>
          </a:custGeom>
          <a:solidFill>
            <a:srgbClr val="BF00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4" name="Freeform 98"/>
          <p:cNvSpPr>
            <a:spLocks/>
          </p:cNvSpPr>
          <p:nvPr/>
        </p:nvSpPr>
        <p:spPr bwMode="auto">
          <a:xfrm>
            <a:off x="1194405" y="4210349"/>
            <a:ext cx="18143" cy="80367"/>
          </a:xfrm>
          <a:custGeom>
            <a:avLst/>
            <a:gdLst/>
            <a:ahLst/>
            <a:cxnLst>
              <a:cxn ang="0">
                <a:pos x="11" y="4"/>
              </a:cxn>
              <a:cxn ang="0">
                <a:pos x="7" y="0"/>
              </a:cxn>
              <a:cxn ang="0">
                <a:pos x="7" y="29"/>
              </a:cxn>
              <a:cxn ang="0">
                <a:pos x="0" y="53"/>
              </a:cxn>
              <a:cxn ang="0">
                <a:pos x="3" y="53"/>
              </a:cxn>
              <a:cxn ang="0">
                <a:pos x="7" y="29"/>
              </a:cxn>
              <a:cxn ang="0">
                <a:pos x="11" y="4"/>
              </a:cxn>
            </a:cxnLst>
            <a:rect l="0" t="0" r="r" b="b"/>
            <a:pathLst>
              <a:path w="12" h="54">
                <a:moveTo>
                  <a:pt x="11" y="4"/>
                </a:moveTo>
                <a:lnTo>
                  <a:pt x="7" y="0"/>
                </a:lnTo>
                <a:lnTo>
                  <a:pt x="7" y="29"/>
                </a:lnTo>
                <a:lnTo>
                  <a:pt x="0" y="53"/>
                </a:lnTo>
                <a:lnTo>
                  <a:pt x="3" y="53"/>
                </a:lnTo>
                <a:lnTo>
                  <a:pt x="7" y="29"/>
                </a:lnTo>
                <a:lnTo>
                  <a:pt x="11" y="4"/>
                </a:lnTo>
              </a:path>
            </a:pathLst>
          </a:custGeom>
          <a:solidFill>
            <a:srgbClr val="FFFF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5" name="Freeform 99"/>
          <p:cNvSpPr>
            <a:spLocks/>
          </p:cNvSpPr>
          <p:nvPr/>
        </p:nvSpPr>
        <p:spPr bwMode="auto">
          <a:xfrm>
            <a:off x="1273024" y="4253508"/>
            <a:ext cx="57452" cy="62508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16" y="0"/>
              </a:cxn>
              <a:cxn ang="0">
                <a:pos x="4" y="4"/>
              </a:cxn>
              <a:cxn ang="0">
                <a:pos x="0" y="8"/>
              </a:cxn>
              <a:cxn ang="0">
                <a:pos x="0" y="28"/>
              </a:cxn>
              <a:cxn ang="0">
                <a:pos x="4" y="37"/>
              </a:cxn>
              <a:cxn ang="0">
                <a:pos x="16" y="41"/>
              </a:cxn>
              <a:cxn ang="0">
                <a:pos x="29" y="37"/>
              </a:cxn>
              <a:cxn ang="0">
                <a:pos x="37" y="28"/>
              </a:cxn>
              <a:cxn ang="0">
                <a:pos x="37" y="20"/>
              </a:cxn>
              <a:cxn ang="0">
                <a:pos x="33" y="8"/>
              </a:cxn>
              <a:cxn ang="0">
                <a:pos x="24" y="0"/>
              </a:cxn>
            </a:cxnLst>
            <a:rect l="0" t="0" r="r" b="b"/>
            <a:pathLst>
              <a:path w="38" h="42">
                <a:moveTo>
                  <a:pt x="24" y="0"/>
                </a:moveTo>
                <a:lnTo>
                  <a:pt x="16" y="0"/>
                </a:lnTo>
                <a:lnTo>
                  <a:pt x="4" y="4"/>
                </a:lnTo>
                <a:lnTo>
                  <a:pt x="0" y="8"/>
                </a:lnTo>
                <a:lnTo>
                  <a:pt x="0" y="28"/>
                </a:lnTo>
                <a:lnTo>
                  <a:pt x="4" y="37"/>
                </a:lnTo>
                <a:lnTo>
                  <a:pt x="16" y="41"/>
                </a:lnTo>
                <a:lnTo>
                  <a:pt x="29" y="37"/>
                </a:lnTo>
                <a:lnTo>
                  <a:pt x="37" y="28"/>
                </a:lnTo>
                <a:lnTo>
                  <a:pt x="37" y="20"/>
                </a:lnTo>
                <a:lnTo>
                  <a:pt x="33" y="8"/>
                </a:lnTo>
                <a:lnTo>
                  <a:pt x="24" y="0"/>
                </a:lnTo>
              </a:path>
            </a:pathLst>
          </a:custGeom>
          <a:solidFill>
            <a:srgbClr val="FFFF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6" name="Freeform 100"/>
          <p:cNvSpPr>
            <a:spLocks/>
          </p:cNvSpPr>
          <p:nvPr/>
        </p:nvSpPr>
        <p:spPr bwMode="auto">
          <a:xfrm>
            <a:off x="762001" y="4167188"/>
            <a:ext cx="57452" cy="56555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13" y="0"/>
              </a:cxn>
              <a:cxn ang="0">
                <a:pos x="8" y="4"/>
              </a:cxn>
              <a:cxn ang="0">
                <a:pos x="4" y="4"/>
              </a:cxn>
              <a:cxn ang="0">
                <a:pos x="0" y="13"/>
              </a:cxn>
              <a:cxn ang="0">
                <a:pos x="4" y="24"/>
              </a:cxn>
              <a:cxn ang="0">
                <a:pos x="8" y="33"/>
              </a:cxn>
              <a:cxn ang="0">
                <a:pos x="21" y="37"/>
              </a:cxn>
              <a:cxn ang="0">
                <a:pos x="30" y="33"/>
              </a:cxn>
              <a:cxn ang="0">
                <a:pos x="37" y="24"/>
              </a:cxn>
              <a:cxn ang="0">
                <a:pos x="37" y="8"/>
              </a:cxn>
              <a:cxn ang="0">
                <a:pos x="33" y="4"/>
              </a:cxn>
              <a:cxn ang="0">
                <a:pos x="25" y="0"/>
              </a:cxn>
            </a:cxnLst>
            <a:rect l="0" t="0" r="r" b="b"/>
            <a:pathLst>
              <a:path w="38" h="38">
                <a:moveTo>
                  <a:pt x="25" y="0"/>
                </a:moveTo>
                <a:lnTo>
                  <a:pt x="13" y="0"/>
                </a:lnTo>
                <a:lnTo>
                  <a:pt x="8" y="4"/>
                </a:lnTo>
                <a:lnTo>
                  <a:pt x="4" y="4"/>
                </a:lnTo>
                <a:lnTo>
                  <a:pt x="0" y="13"/>
                </a:lnTo>
                <a:lnTo>
                  <a:pt x="4" y="24"/>
                </a:lnTo>
                <a:lnTo>
                  <a:pt x="8" y="33"/>
                </a:lnTo>
                <a:lnTo>
                  <a:pt x="21" y="37"/>
                </a:lnTo>
                <a:lnTo>
                  <a:pt x="30" y="33"/>
                </a:lnTo>
                <a:lnTo>
                  <a:pt x="37" y="24"/>
                </a:lnTo>
                <a:lnTo>
                  <a:pt x="37" y="8"/>
                </a:lnTo>
                <a:lnTo>
                  <a:pt x="33" y="4"/>
                </a:lnTo>
                <a:lnTo>
                  <a:pt x="25" y="0"/>
                </a:lnTo>
              </a:path>
            </a:pathLst>
          </a:custGeom>
          <a:solidFill>
            <a:srgbClr val="BF00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7" name="Freeform 101"/>
          <p:cNvSpPr>
            <a:spLocks/>
          </p:cNvSpPr>
          <p:nvPr/>
        </p:nvSpPr>
        <p:spPr bwMode="auto">
          <a:xfrm>
            <a:off x="1439333" y="4283274"/>
            <a:ext cx="55941" cy="56555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3" y="8"/>
              </a:cxn>
              <a:cxn ang="0">
                <a:pos x="0" y="13"/>
              </a:cxn>
              <a:cxn ang="0">
                <a:pos x="0" y="21"/>
              </a:cxn>
              <a:cxn ang="0">
                <a:pos x="3" y="33"/>
              </a:cxn>
              <a:cxn ang="0">
                <a:pos x="12" y="37"/>
              </a:cxn>
              <a:cxn ang="0">
                <a:pos x="24" y="37"/>
              </a:cxn>
              <a:cxn ang="0">
                <a:pos x="33" y="33"/>
              </a:cxn>
              <a:cxn ang="0">
                <a:pos x="36" y="21"/>
              </a:cxn>
              <a:cxn ang="0">
                <a:pos x="36" y="13"/>
              </a:cxn>
              <a:cxn ang="0">
                <a:pos x="33" y="8"/>
              </a:cxn>
              <a:cxn ang="0">
                <a:pos x="12" y="0"/>
              </a:cxn>
            </a:cxnLst>
            <a:rect l="0" t="0" r="r" b="b"/>
            <a:pathLst>
              <a:path w="37" h="38">
                <a:moveTo>
                  <a:pt x="12" y="0"/>
                </a:moveTo>
                <a:lnTo>
                  <a:pt x="3" y="8"/>
                </a:lnTo>
                <a:lnTo>
                  <a:pt x="0" y="13"/>
                </a:lnTo>
                <a:lnTo>
                  <a:pt x="0" y="21"/>
                </a:lnTo>
                <a:lnTo>
                  <a:pt x="3" y="33"/>
                </a:lnTo>
                <a:lnTo>
                  <a:pt x="12" y="37"/>
                </a:lnTo>
                <a:lnTo>
                  <a:pt x="24" y="37"/>
                </a:lnTo>
                <a:lnTo>
                  <a:pt x="33" y="33"/>
                </a:lnTo>
                <a:lnTo>
                  <a:pt x="36" y="21"/>
                </a:lnTo>
                <a:lnTo>
                  <a:pt x="36" y="13"/>
                </a:lnTo>
                <a:lnTo>
                  <a:pt x="33" y="8"/>
                </a:lnTo>
                <a:lnTo>
                  <a:pt x="12" y="0"/>
                </a:lnTo>
              </a:path>
            </a:pathLst>
          </a:custGeom>
          <a:solidFill>
            <a:srgbClr val="FFFF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8" name="Freeform 102"/>
          <p:cNvSpPr>
            <a:spLocks/>
          </p:cNvSpPr>
          <p:nvPr/>
        </p:nvSpPr>
        <p:spPr bwMode="auto">
          <a:xfrm>
            <a:off x="996346" y="4210349"/>
            <a:ext cx="51405" cy="20836"/>
          </a:xfrm>
          <a:custGeom>
            <a:avLst/>
            <a:gdLst/>
            <a:ahLst/>
            <a:cxnLst>
              <a:cxn ang="0">
                <a:pos x="7" y="4"/>
              </a:cxn>
              <a:cxn ang="0">
                <a:pos x="20" y="0"/>
              </a:cxn>
              <a:cxn ang="0">
                <a:pos x="29" y="4"/>
              </a:cxn>
              <a:cxn ang="0">
                <a:pos x="33" y="13"/>
              </a:cxn>
              <a:cxn ang="0">
                <a:pos x="0" y="4"/>
              </a:cxn>
              <a:cxn ang="0">
                <a:pos x="7" y="4"/>
              </a:cxn>
            </a:cxnLst>
            <a:rect l="0" t="0" r="r" b="b"/>
            <a:pathLst>
              <a:path w="34" h="14">
                <a:moveTo>
                  <a:pt x="7" y="4"/>
                </a:moveTo>
                <a:lnTo>
                  <a:pt x="20" y="0"/>
                </a:lnTo>
                <a:lnTo>
                  <a:pt x="29" y="4"/>
                </a:lnTo>
                <a:lnTo>
                  <a:pt x="33" y="13"/>
                </a:lnTo>
                <a:lnTo>
                  <a:pt x="0" y="4"/>
                </a:lnTo>
                <a:lnTo>
                  <a:pt x="7" y="4"/>
                </a:lnTo>
              </a:path>
            </a:pathLst>
          </a:custGeom>
          <a:solidFill>
            <a:srgbClr val="BF0000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79" name="Freeform 103"/>
          <p:cNvSpPr>
            <a:spLocks/>
          </p:cNvSpPr>
          <p:nvPr/>
        </p:nvSpPr>
        <p:spPr bwMode="auto">
          <a:xfrm>
            <a:off x="653143" y="3467695"/>
            <a:ext cx="320524" cy="245567"/>
          </a:xfrm>
          <a:custGeom>
            <a:avLst/>
            <a:gdLst/>
            <a:ahLst/>
            <a:cxnLst>
              <a:cxn ang="0">
                <a:pos x="98" y="148"/>
              </a:cxn>
              <a:cxn ang="0">
                <a:pos x="77" y="152"/>
              </a:cxn>
              <a:cxn ang="0">
                <a:pos x="85" y="144"/>
              </a:cxn>
              <a:cxn ang="0">
                <a:pos x="65" y="152"/>
              </a:cxn>
              <a:cxn ang="0">
                <a:pos x="57" y="161"/>
              </a:cxn>
              <a:cxn ang="0">
                <a:pos x="40" y="164"/>
              </a:cxn>
              <a:cxn ang="0">
                <a:pos x="7" y="164"/>
              </a:cxn>
              <a:cxn ang="0">
                <a:pos x="0" y="144"/>
              </a:cxn>
              <a:cxn ang="0">
                <a:pos x="12" y="148"/>
              </a:cxn>
              <a:cxn ang="0">
                <a:pos x="16" y="152"/>
              </a:cxn>
              <a:cxn ang="0">
                <a:pos x="33" y="152"/>
              </a:cxn>
              <a:cxn ang="0">
                <a:pos x="40" y="148"/>
              </a:cxn>
              <a:cxn ang="0">
                <a:pos x="48" y="144"/>
              </a:cxn>
              <a:cxn ang="0">
                <a:pos x="61" y="131"/>
              </a:cxn>
              <a:cxn ang="0">
                <a:pos x="61" y="124"/>
              </a:cxn>
              <a:cxn ang="0">
                <a:pos x="57" y="119"/>
              </a:cxn>
              <a:cxn ang="0">
                <a:pos x="48" y="115"/>
              </a:cxn>
              <a:cxn ang="0">
                <a:pos x="28" y="111"/>
              </a:cxn>
              <a:cxn ang="0">
                <a:pos x="12" y="106"/>
              </a:cxn>
              <a:cxn ang="0">
                <a:pos x="0" y="95"/>
              </a:cxn>
              <a:cxn ang="0">
                <a:pos x="0" y="69"/>
              </a:cxn>
              <a:cxn ang="0">
                <a:pos x="7" y="53"/>
              </a:cxn>
              <a:cxn ang="0">
                <a:pos x="24" y="40"/>
              </a:cxn>
              <a:cxn ang="0">
                <a:pos x="33" y="33"/>
              </a:cxn>
              <a:cxn ang="0">
                <a:pos x="48" y="29"/>
              </a:cxn>
              <a:cxn ang="0">
                <a:pos x="61" y="29"/>
              </a:cxn>
              <a:cxn ang="0">
                <a:pos x="81" y="33"/>
              </a:cxn>
              <a:cxn ang="0">
                <a:pos x="77" y="49"/>
              </a:cxn>
              <a:cxn ang="0">
                <a:pos x="61" y="45"/>
              </a:cxn>
              <a:cxn ang="0">
                <a:pos x="48" y="45"/>
              </a:cxn>
              <a:cxn ang="0">
                <a:pos x="37" y="49"/>
              </a:cxn>
              <a:cxn ang="0">
                <a:pos x="28" y="62"/>
              </a:cxn>
              <a:cxn ang="0">
                <a:pos x="24" y="69"/>
              </a:cxn>
              <a:cxn ang="0">
                <a:pos x="33" y="78"/>
              </a:cxn>
              <a:cxn ang="0">
                <a:pos x="40" y="78"/>
              </a:cxn>
              <a:cxn ang="0">
                <a:pos x="57" y="82"/>
              </a:cxn>
              <a:cxn ang="0">
                <a:pos x="72" y="86"/>
              </a:cxn>
              <a:cxn ang="0">
                <a:pos x="77" y="86"/>
              </a:cxn>
              <a:cxn ang="0">
                <a:pos x="89" y="106"/>
              </a:cxn>
              <a:cxn ang="0">
                <a:pos x="89" y="115"/>
              </a:cxn>
              <a:cxn ang="0">
                <a:pos x="93" y="115"/>
              </a:cxn>
              <a:cxn ang="0">
                <a:pos x="130" y="24"/>
              </a:cxn>
              <a:cxn ang="0">
                <a:pos x="130" y="16"/>
              </a:cxn>
              <a:cxn ang="0">
                <a:pos x="126" y="12"/>
              </a:cxn>
              <a:cxn ang="0">
                <a:pos x="118" y="12"/>
              </a:cxn>
              <a:cxn ang="0">
                <a:pos x="154" y="0"/>
              </a:cxn>
              <a:cxn ang="0">
                <a:pos x="211" y="115"/>
              </a:cxn>
              <a:cxn ang="0">
                <a:pos x="174" y="124"/>
              </a:cxn>
              <a:cxn ang="0">
                <a:pos x="163" y="91"/>
              </a:cxn>
              <a:cxn ang="0">
                <a:pos x="118" y="102"/>
              </a:cxn>
              <a:cxn ang="0">
                <a:pos x="122" y="86"/>
              </a:cxn>
              <a:cxn ang="0">
                <a:pos x="154" y="78"/>
              </a:cxn>
              <a:cxn ang="0">
                <a:pos x="138" y="49"/>
              </a:cxn>
              <a:cxn ang="0">
                <a:pos x="122" y="86"/>
              </a:cxn>
              <a:cxn ang="0">
                <a:pos x="118" y="102"/>
              </a:cxn>
              <a:cxn ang="0">
                <a:pos x="98" y="148"/>
              </a:cxn>
            </a:cxnLst>
            <a:rect l="0" t="0" r="r" b="b"/>
            <a:pathLst>
              <a:path w="212" h="165">
                <a:moveTo>
                  <a:pt x="98" y="148"/>
                </a:moveTo>
                <a:lnTo>
                  <a:pt x="77" y="152"/>
                </a:lnTo>
                <a:lnTo>
                  <a:pt x="85" y="144"/>
                </a:lnTo>
                <a:lnTo>
                  <a:pt x="65" y="152"/>
                </a:lnTo>
                <a:lnTo>
                  <a:pt x="57" y="161"/>
                </a:lnTo>
                <a:lnTo>
                  <a:pt x="40" y="164"/>
                </a:lnTo>
                <a:lnTo>
                  <a:pt x="7" y="164"/>
                </a:lnTo>
                <a:lnTo>
                  <a:pt x="0" y="144"/>
                </a:lnTo>
                <a:lnTo>
                  <a:pt x="12" y="148"/>
                </a:lnTo>
                <a:lnTo>
                  <a:pt x="16" y="152"/>
                </a:lnTo>
                <a:lnTo>
                  <a:pt x="33" y="152"/>
                </a:lnTo>
                <a:lnTo>
                  <a:pt x="40" y="148"/>
                </a:lnTo>
                <a:lnTo>
                  <a:pt x="48" y="144"/>
                </a:lnTo>
                <a:lnTo>
                  <a:pt x="61" y="131"/>
                </a:lnTo>
                <a:lnTo>
                  <a:pt x="61" y="124"/>
                </a:lnTo>
                <a:lnTo>
                  <a:pt x="57" y="119"/>
                </a:lnTo>
                <a:lnTo>
                  <a:pt x="48" y="115"/>
                </a:lnTo>
                <a:lnTo>
                  <a:pt x="28" y="111"/>
                </a:lnTo>
                <a:lnTo>
                  <a:pt x="12" y="106"/>
                </a:lnTo>
                <a:lnTo>
                  <a:pt x="0" y="95"/>
                </a:lnTo>
                <a:lnTo>
                  <a:pt x="0" y="69"/>
                </a:lnTo>
                <a:lnTo>
                  <a:pt x="7" y="53"/>
                </a:lnTo>
                <a:lnTo>
                  <a:pt x="24" y="40"/>
                </a:lnTo>
                <a:lnTo>
                  <a:pt x="33" y="33"/>
                </a:lnTo>
                <a:lnTo>
                  <a:pt x="48" y="29"/>
                </a:lnTo>
                <a:lnTo>
                  <a:pt x="61" y="29"/>
                </a:lnTo>
                <a:lnTo>
                  <a:pt x="81" y="33"/>
                </a:lnTo>
                <a:lnTo>
                  <a:pt x="77" y="49"/>
                </a:lnTo>
                <a:lnTo>
                  <a:pt x="61" y="45"/>
                </a:lnTo>
                <a:lnTo>
                  <a:pt x="48" y="45"/>
                </a:lnTo>
                <a:lnTo>
                  <a:pt x="37" y="49"/>
                </a:lnTo>
                <a:lnTo>
                  <a:pt x="28" y="62"/>
                </a:lnTo>
                <a:lnTo>
                  <a:pt x="24" y="69"/>
                </a:lnTo>
                <a:lnTo>
                  <a:pt x="33" y="78"/>
                </a:lnTo>
                <a:lnTo>
                  <a:pt x="40" y="78"/>
                </a:lnTo>
                <a:lnTo>
                  <a:pt x="57" y="82"/>
                </a:lnTo>
                <a:lnTo>
                  <a:pt x="72" y="86"/>
                </a:lnTo>
                <a:lnTo>
                  <a:pt x="77" y="86"/>
                </a:lnTo>
                <a:lnTo>
                  <a:pt x="89" y="106"/>
                </a:lnTo>
                <a:lnTo>
                  <a:pt x="89" y="115"/>
                </a:lnTo>
                <a:lnTo>
                  <a:pt x="93" y="115"/>
                </a:lnTo>
                <a:lnTo>
                  <a:pt x="130" y="24"/>
                </a:lnTo>
                <a:lnTo>
                  <a:pt x="130" y="16"/>
                </a:lnTo>
                <a:lnTo>
                  <a:pt x="126" y="12"/>
                </a:lnTo>
                <a:lnTo>
                  <a:pt x="118" y="12"/>
                </a:lnTo>
                <a:lnTo>
                  <a:pt x="154" y="0"/>
                </a:lnTo>
                <a:lnTo>
                  <a:pt x="211" y="115"/>
                </a:lnTo>
                <a:lnTo>
                  <a:pt x="174" y="124"/>
                </a:lnTo>
                <a:lnTo>
                  <a:pt x="163" y="91"/>
                </a:lnTo>
                <a:lnTo>
                  <a:pt x="118" y="102"/>
                </a:lnTo>
                <a:lnTo>
                  <a:pt x="122" y="86"/>
                </a:lnTo>
                <a:lnTo>
                  <a:pt x="154" y="78"/>
                </a:lnTo>
                <a:lnTo>
                  <a:pt x="138" y="49"/>
                </a:lnTo>
                <a:lnTo>
                  <a:pt x="122" y="86"/>
                </a:lnTo>
                <a:lnTo>
                  <a:pt x="118" y="102"/>
                </a:lnTo>
                <a:lnTo>
                  <a:pt x="98" y="148"/>
                </a:lnTo>
              </a:path>
            </a:pathLst>
          </a:custGeom>
          <a:solidFill>
            <a:srgbClr val="0000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80" name="Freeform 104"/>
          <p:cNvSpPr>
            <a:spLocks/>
          </p:cNvSpPr>
          <p:nvPr/>
        </p:nvSpPr>
        <p:spPr bwMode="auto">
          <a:xfrm>
            <a:off x="928309" y="3467696"/>
            <a:ext cx="25703" cy="31254"/>
          </a:xfrm>
          <a:custGeom>
            <a:avLst/>
            <a:gdLst/>
            <a:ahLst/>
            <a:cxnLst>
              <a:cxn ang="0">
                <a:pos x="4" y="7"/>
              </a:cxn>
              <a:cxn ang="0">
                <a:pos x="4" y="3"/>
              </a:cxn>
              <a:cxn ang="0">
                <a:pos x="13" y="0"/>
              </a:cxn>
              <a:cxn ang="0">
                <a:pos x="13" y="7"/>
              </a:cxn>
              <a:cxn ang="0">
                <a:pos x="4" y="7"/>
              </a:cxn>
              <a:cxn ang="0">
                <a:pos x="4" y="12"/>
              </a:cxn>
              <a:cxn ang="0">
                <a:pos x="13" y="12"/>
              </a:cxn>
              <a:cxn ang="0">
                <a:pos x="16" y="16"/>
              </a:cxn>
              <a:cxn ang="0">
                <a:pos x="16" y="12"/>
              </a:cxn>
              <a:cxn ang="0">
                <a:pos x="13" y="7"/>
              </a:cxn>
              <a:cxn ang="0">
                <a:pos x="13" y="0"/>
              </a:cxn>
              <a:cxn ang="0">
                <a:pos x="0" y="3"/>
              </a:cxn>
              <a:cxn ang="0">
                <a:pos x="4" y="20"/>
              </a:cxn>
              <a:cxn ang="0">
                <a:pos x="9" y="16"/>
              </a:cxn>
              <a:cxn ang="0">
                <a:pos x="4" y="7"/>
              </a:cxn>
            </a:cxnLst>
            <a:rect l="0" t="0" r="r" b="b"/>
            <a:pathLst>
              <a:path w="17" h="21">
                <a:moveTo>
                  <a:pt x="4" y="7"/>
                </a:moveTo>
                <a:lnTo>
                  <a:pt x="4" y="3"/>
                </a:lnTo>
                <a:lnTo>
                  <a:pt x="13" y="0"/>
                </a:lnTo>
                <a:lnTo>
                  <a:pt x="13" y="7"/>
                </a:lnTo>
                <a:lnTo>
                  <a:pt x="4" y="7"/>
                </a:lnTo>
                <a:lnTo>
                  <a:pt x="4" y="12"/>
                </a:lnTo>
                <a:lnTo>
                  <a:pt x="13" y="12"/>
                </a:lnTo>
                <a:lnTo>
                  <a:pt x="16" y="16"/>
                </a:lnTo>
                <a:lnTo>
                  <a:pt x="16" y="12"/>
                </a:lnTo>
                <a:lnTo>
                  <a:pt x="13" y="7"/>
                </a:lnTo>
                <a:lnTo>
                  <a:pt x="13" y="0"/>
                </a:lnTo>
                <a:lnTo>
                  <a:pt x="0" y="3"/>
                </a:lnTo>
                <a:lnTo>
                  <a:pt x="4" y="20"/>
                </a:lnTo>
                <a:lnTo>
                  <a:pt x="9" y="16"/>
                </a:lnTo>
                <a:lnTo>
                  <a:pt x="4" y="7"/>
                </a:lnTo>
              </a:path>
            </a:pathLst>
          </a:custGeom>
          <a:solidFill>
            <a:srgbClr val="0000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81" name="Freeform 105"/>
          <p:cNvSpPr>
            <a:spLocks/>
          </p:cNvSpPr>
          <p:nvPr/>
        </p:nvSpPr>
        <p:spPr bwMode="auto">
          <a:xfrm>
            <a:off x="922262" y="3454302"/>
            <a:ext cx="51405" cy="5655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0" y="24"/>
              </a:cxn>
              <a:cxn ang="0">
                <a:pos x="4" y="33"/>
              </a:cxn>
              <a:cxn ang="0">
                <a:pos x="13" y="33"/>
              </a:cxn>
              <a:cxn ang="0">
                <a:pos x="20" y="33"/>
              </a:cxn>
              <a:cxn ang="0">
                <a:pos x="29" y="33"/>
              </a:cxn>
              <a:cxn ang="0">
                <a:pos x="29" y="20"/>
              </a:cxn>
              <a:cxn ang="0">
                <a:pos x="29" y="16"/>
              </a:cxn>
              <a:cxn ang="0">
                <a:pos x="24" y="4"/>
              </a:cxn>
              <a:cxn ang="0">
                <a:pos x="4" y="4"/>
              </a:cxn>
              <a:cxn ang="0">
                <a:pos x="0" y="16"/>
              </a:cxn>
              <a:cxn ang="0">
                <a:pos x="0" y="8"/>
              </a:cxn>
              <a:cxn ang="0">
                <a:pos x="4" y="4"/>
              </a:cxn>
              <a:cxn ang="0">
                <a:pos x="17" y="0"/>
              </a:cxn>
              <a:cxn ang="0">
                <a:pos x="24" y="4"/>
              </a:cxn>
              <a:cxn ang="0">
                <a:pos x="29" y="8"/>
              </a:cxn>
              <a:cxn ang="0">
                <a:pos x="33" y="16"/>
              </a:cxn>
              <a:cxn ang="0">
                <a:pos x="33" y="24"/>
              </a:cxn>
              <a:cxn ang="0">
                <a:pos x="29" y="33"/>
              </a:cxn>
              <a:cxn ang="0">
                <a:pos x="13" y="37"/>
              </a:cxn>
              <a:cxn ang="0">
                <a:pos x="4" y="33"/>
              </a:cxn>
              <a:cxn ang="0">
                <a:pos x="0" y="24"/>
              </a:cxn>
              <a:cxn ang="0">
                <a:pos x="0" y="16"/>
              </a:cxn>
            </a:cxnLst>
            <a:rect l="0" t="0" r="r" b="b"/>
            <a:pathLst>
              <a:path w="34" h="38">
                <a:moveTo>
                  <a:pt x="0" y="16"/>
                </a:moveTo>
                <a:lnTo>
                  <a:pt x="0" y="24"/>
                </a:lnTo>
                <a:lnTo>
                  <a:pt x="4" y="33"/>
                </a:lnTo>
                <a:lnTo>
                  <a:pt x="13" y="33"/>
                </a:lnTo>
                <a:lnTo>
                  <a:pt x="20" y="33"/>
                </a:lnTo>
                <a:lnTo>
                  <a:pt x="29" y="33"/>
                </a:lnTo>
                <a:lnTo>
                  <a:pt x="29" y="20"/>
                </a:lnTo>
                <a:lnTo>
                  <a:pt x="29" y="16"/>
                </a:lnTo>
                <a:lnTo>
                  <a:pt x="24" y="4"/>
                </a:lnTo>
                <a:lnTo>
                  <a:pt x="4" y="4"/>
                </a:lnTo>
                <a:lnTo>
                  <a:pt x="0" y="16"/>
                </a:lnTo>
                <a:lnTo>
                  <a:pt x="0" y="8"/>
                </a:lnTo>
                <a:lnTo>
                  <a:pt x="4" y="4"/>
                </a:lnTo>
                <a:lnTo>
                  <a:pt x="17" y="0"/>
                </a:lnTo>
                <a:lnTo>
                  <a:pt x="24" y="4"/>
                </a:lnTo>
                <a:lnTo>
                  <a:pt x="29" y="8"/>
                </a:lnTo>
                <a:lnTo>
                  <a:pt x="33" y="16"/>
                </a:lnTo>
                <a:lnTo>
                  <a:pt x="33" y="24"/>
                </a:lnTo>
                <a:lnTo>
                  <a:pt x="29" y="33"/>
                </a:lnTo>
                <a:lnTo>
                  <a:pt x="13" y="37"/>
                </a:lnTo>
                <a:lnTo>
                  <a:pt x="4" y="33"/>
                </a:lnTo>
                <a:lnTo>
                  <a:pt x="0" y="24"/>
                </a:lnTo>
                <a:lnTo>
                  <a:pt x="0" y="16"/>
                </a:lnTo>
              </a:path>
            </a:pathLst>
          </a:custGeom>
          <a:solidFill>
            <a:srgbClr val="0000FF"/>
          </a:solidFill>
          <a:ln w="12700" cap="rnd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6493" tIns="43247" rIns="86493" bIns="43247"/>
          <a:lstStyle/>
          <a:p>
            <a:endParaRPr lang="en-US"/>
          </a:p>
        </p:txBody>
      </p:sp>
      <p:sp>
        <p:nvSpPr>
          <p:cNvPr id="24682" name="AutoShape 106"/>
          <p:cNvSpPr>
            <a:spLocks noChangeArrowheads="1"/>
          </p:cNvSpPr>
          <p:nvPr/>
        </p:nvSpPr>
        <p:spPr bwMode="auto">
          <a:xfrm>
            <a:off x="2936119" y="3981153"/>
            <a:ext cx="703036" cy="321469"/>
          </a:xfrm>
          <a:prstGeom prst="rightArrow">
            <a:avLst>
              <a:gd name="adj1" fmla="val 50000"/>
              <a:gd name="adj2" fmla="val 107739"/>
            </a:avLst>
          </a:prstGeom>
          <a:solidFill>
            <a:srgbClr val="CC0000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4683" name="AutoShape 107"/>
          <p:cNvSpPr>
            <a:spLocks noChangeArrowheads="1"/>
          </p:cNvSpPr>
          <p:nvPr/>
        </p:nvSpPr>
        <p:spPr bwMode="auto">
          <a:xfrm>
            <a:off x="5805714" y="3981153"/>
            <a:ext cx="701524" cy="321469"/>
          </a:xfrm>
          <a:prstGeom prst="rightArrow">
            <a:avLst>
              <a:gd name="adj1" fmla="val 50000"/>
              <a:gd name="adj2" fmla="val 107507"/>
            </a:avLst>
          </a:prstGeom>
          <a:solidFill>
            <a:srgbClr val="CC0000"/>
          </a:solidFill>
          <a:ln w="12700">
            <a:solidFill>
              <a:schemeClr val="hlink"/>
            </a:solidFill>
            <a:miter lim="800000"/>
            <a:headEnd/>
            <a:tailEnd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grpSp>
        <p:nvGrpSpPr>
          <p:cNvPr id="2" name="Group 308"/>
          <p:cNvGrpSpPr>
            <a:grpSpLocks/>
          </p:cNvGrpSpPr>
          <p:nvPr/>
        </p:nvGrpSpPr>
        <p:grpSpPr bwMode="auto">
          <a:xfrm>
            <a:off x="429381" y="2667000"/>
            <a:ext cx="1820333" cy="1476375"/>
            <a:chOff x="280" y="1801"/>
            <a:chExt cx="1462" cy="1314"/>
          </a:xfrm>
        </p:grpSpPr>
        <p:sp>
          <p:nvSpPr>
            <p:cNvPr id="24684" name="Freeform 108"/>
            <p:cNvSpPr>
              <a:spLocks/>
            </p:cNvSpPr>
            <p:nvPr/>
          </p:nvSpPr>
          <p:spPr bwMode="auto">
            <a:xfrm>
              <a:off x="952" y="3039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68" y="66"/>
                </a:cxn>
                <a:cxn ang="0">
                  <a:pos x="61" y="63"/>
                </a:cxn>
                <a:cxn ang="0">
                  <a:pos x="36" y="63"/>
                </a:cxn>
                <a:cxn ang="0">
                  <a:pos x="33" y="54"/>
                </a:cxn>
                <a:cxn ang="0">
                  <a:pos x="24" y="54"/>
                </a:cxn>
                <a:cxn ang="0">
                  <a:pos x="20" y="50"/>
                </a:cxn>
                <a:cxn ang="0">
                  <a:pos x="12" y="50"/>
                </a:cxn>
                <a:cxn ang="0">
                  <a:pos x="12" y="42"/>
                </a:cxn>
                <a:cxn ang="0">
                  <a:pos x="7" y="42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68" y="66"/>
                  </a:lnTo>
                  <a:lnTo>
                    <a:pt x="61" y="63"/>
                  </a:lnTo>
                  <a:lnTo>
                    <a:pt x="36" y="63"/>
                  </a:lnTo>
                  <a:lnTo>
                    <a:pt x="33" y="54"/>
                  </a:lnTo>
                  <a:lnTo>
                    <a:pt x="24" y="54"/>
                  </a:lnTo>
                  <a:lnTo>
                    <a:pt x="20" y="50"/>
                  </a:lnTo>
                  <a:lnTo>
                    <a:pt x="12" y="50"/>
                  </a:lnTo>
                  <a:lnTo>
                    <a:pt x="12" y="42"/>
                  </a:lnTo>
                  <a:lnTo>
                    <a:pt x="7" y="42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5" name="Freeform 109"/>
            <p:cNvSpPr>
              <a:spLocks/>
            </p:cNvSpPr>
            <p:nvPr/>
          </p:nvSpPr>
          <p:spPr bwMode="auto">
            <a:xfrm>
              <a:off x="1037" y="3039"/>
              <a:ext cx="225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224" y="37"/>
                </a:cxn>
                <a:cxn ang="0">
                  <a:pos x="220" y="37"/>
                </a:cxn>
                <a:cxn ang="0">
                  <a:pos x="220" y="46"/>
                </a:cxn>
                <a:cxn ang="0">
                  <a:pos x="211" y="50"/>
                </a:cxn>
                <a:cxn ang="0">
                  <a:pos x="207" y="50"/>
                </a:cxn>
                <a:cxn ang="0">
                  <a:pos x="196" y="59"/>
                </a:cxn>
                <a:cxn ang="0">
                  <a:pos x="187" y="63"/>
                </a:cxn>
                <a:cxn ang="0">
                  <a:pos x="171" y="63"/>
                </a:cxn>
                <a:cxn ang="0">
                  <a:pos x="159" y="71"/>
                </a:cxn>
                <a:cxn ang="0">
                  <a:pos x="130" y="71"/>
                </a:cxn>
                <a:cxn ang="0">
                  <a:pos x="118" y="75"/>
                </a:cxn>
                <a:cxn ang="0">
                  <a:pos x="16" y="75"/>
                </a:cxn>
                <a:cxn ang="0">
                  <a:pos x="0" y="71"/>
                </a:cxn>
                <a:cxn ang="0">
                  <a:pos x="0" y="0"/>
                </a:cxn>
              </a:cxnLst>
              <a:rect l="0" t="0" r="r" b="b"/>
              <a:pathLst>
                <a:path w="225" h="76">
                  <a:moveTo>
                    <a:pt x="0" y="0"/>
                  </a:moveTo>
                  <a:lnTo>
                    <a:pt x="224" y="0"/>
                  </a:lnTo>
                  <a:lnTo>
                    <a:pt x="224" y="37"/>
                  </a:lnTo>
                  <a:lnTo>
                    <a:pt x="220" y="37"/>
                  </a:lnTo>
                  <a:lnTo>
                    <a:pt x="220" y="46"/>
                  </a:lnTo>
                  <a:lnTo>
                    <a:pt x="211" y="50"/>
                  </a:lnTo>
                  <a:lnTo>
                    <a:pt x="207" y="50"/>
                  </a:lnTo>
                  <a:lnTo>
                    <a:pt x="196" y="59"/>
                  </a:lnTo>
                  <a:lnTo>
                    <a:pt x="187" y="63"/>
                  </a:lnTo>
                  <a:lnTo>
                    <a:pt x="171" y="63"/>
                  </a:lnTo>
                  <a:lnTo>
                    <a:pt x="159" y="71"/>
                  </a:lnTo>
                  <a:lnTo>
                    <a:pt x="130" y="71"/>
                  </a:lnTo>
                  <a:lnTo>
                    <a:pt x="118" y="75"/>
                  </a:lnTo>
                  <a:lnTo>
                    <a:pt x="16" y="75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6" name="Freeform 110"/>
            <p:cNvSpPr>
              <a:spLocks/>
            </p:cNvSpPr>
            <p:nvPr/>
          </p:nvSpPr>
          <p:spPr bwMode="auto">
            <a:xfrm>
              <a:off x="952" y="3039"/>
              <a:ext cx="310" cy="76"/>
            </a:xfrm>
            <a:custGeom>
              <a:avLst/>
              <a:gdLst/>
              <a:ahLst/>
              <a:cxnLst>
                <a:cxn ang="0">
                  <a:pos x="85" y="71"/>
                </a:cxn>
                <a:cxn ang="0">
                  <a:pos x="65" y="71"/>
                </a:cxn>
                <a:cxn ang="0">
                  <a:pos x="61" y="63"/>
                </a:cxn>
                <a:cxn ang="0">
                  <a:pos x="36" y="63"/>
                </a:cxn>
                <a:cxn ang="0">
                  <a:pos x="28" y="59"/>
                </a:cxn>
                <a:cxn ang="0">
                  <a:pos x="24" y="59"/>
                </a:cxn>
                <a:cxn ang="0">
                  <a:pos x="16" y="50"/>
                </a:cxn>
                <a:cxn ang="0">
                  <a:pos x="12" y="50"/>
                </a:cxn>
                <a:cxn ang="0">
                  <a:pos x="12" y="46"/>
                </a:cxn>
                <a:cxn ang="0">
                  <a:pos x="7" y="46"/>
                </a:cxn>
                <a:cxn ang="0">
                  <a:pos x="7" y="37"/>
                </a:cxn>
                <a:cxn ang="0">
                  <a:pos x="0" y="37"/>
                </a:cxn>
                <a:cxn ang="0">
                  <a:pos x="0" y="9"/>
                </a:cxn>
                <a:cxn ang="0">
                  <a:pos x="36" y="9"/>
                </a:cxn>
                <a:cxn ang="0">
                  <a:pos x="85" y="0"/>
                </a:cxn>
                <a:cxn ang="0">
                  <a:pos x="309" y="0"/>
                </a:cxn>
                <a:cxn ang="0">
                  <a:pos x="309" y="37"/>
                </a:cxn>
                <a:cxn ang="0">
                  <a:pos x="305" y="37"/>
                </a:cxn>
                <a:cxn ang="0">
                  <a:pos x="305" y="46"/>
                </a:cxn>
                <a:cxn ang="0">
                  <a:pos x="296" y="50"/>
                </a:cxn>
                <a:cxn ang="0">
                  <a:pos x="292" y="50"/>
                </a:cxn>
                <a:cxn ang="0">
                  <a:pos x="281" y="59"/>
                </a:cxn>
                <a:cxn ang="0">
                  <a:pos x="272" y="63"/>
                </a:cxn>
                <a:cxn ang="0">
                  <a:pos x="256" y="63"/>
                </a:cxn>
                <a:cxn ang="0">
                  <a:pos x="244" y="71"/>
                </a:cxn>
                <a:cxn ang="0">
                  <a:pos x="215" y="71"/>
                </a:cxn>
                <a:cxn ang="0">
                  <a:pos x="203" y="75"/>
                </a:cxn>
                <a:cxn ang="0">
                  <a:pos x="101" y="75"/>
                </a:cxn>
                <a:cxn ang="0">
                  <a:pos x="85" y="71"/>
                </a:cxn>
              </a:cxnLst>
              <a:rect l="0" t="0" r="r" b="b"/>
              <a:pathLst>
                <a:path w="310" h="76">
                  <a:moveTo>
                    <a:pt x="85" y="71"/>
                  </a:moveTo>
                  <a:lnTo>
                    <a:pt x="65" y="71"/>
                  </a:lnTo>
                  <a:lnTo>
                    <a:pt x="61" y="63"/>
                  </a:lnTo>
                  <a:lnTo>
                    <a:pt x="36" y="63"/>
                  </a:lnTo>
                  <a:lnTo>
                    <a:pt x="28" y="59"/>
                  </a:lnTo>
                  <a:lnTo>
                    <a:pt x="24" y="59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2" y="46"/>
                  </a:lnTo>
                  <a:lnTo>
                    <a:pt x="7" y="46"/>
                  </a:lnTo>
                  <a:lnTo>
                    <a:pt x="7" y="37"/>
                  </a:lnTo>
                  <a:lnTo>
                    <a:pt x="0" y="37"/>
                  </a:lnTo>
                  <a:lnTo>
                    <a:pt x="0" y="9"/>
                  </a:lnTo>
                  <a:lnTo>
                    <a:pt x="36" y="9"/>
                  </a:lnTo>
                  <a:lnTo>
                    <a:pt x="85" y="0"/>
                  </a:lnTo>
                  <a:lnTo>
                    <a:pt x="309" y="0"/>
                  </a:lnTo>
                  <a:lnTo>
                    <a:pt x="309" y="37"/>
                  </a:lnTo>
                  <a:lnTo>
                    <a:pt x="305" y="37"/>
                  </a:lnTo>
                  <a:lnTo>
                    <a:pt x="305" y="46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81" y="59"/>
                  </a:lnTo>
                  <a:lnTo>
                    <a:pt x="272" y="63"/>
                  </a:lnTo>
                  <a:lnTo>
                    <a:pt x="256" y="63"/>
                  </a:lnTo>
                  <a:lnTo>
                    <a:pt x="244" y="71"/>
                  </a:lnTo>
                  <a:lnTo>
                    <a:pt x="215" y="71"/>
                  </a:lnTo>
                  <a:lnTo>
                    <a:pt x="203" y="75"/>
                  </a:lnTo>
                  <a:lnTo>
                    <a:pt x="101" y="75"/>
                  </a:lnTo>
                  <a:lnTo>
                    <a:pt x="85" y="71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7" name="Freeform 111"/>
            <p:cNvSpPr>
              <a:spLocks/>
            </p:cNvSpPr>
            <p:nvPr/>
          </p:nvSpPr>
          <p:spPr bwMode="auto">
            <a:xfrm>
              <a:off x="955" y="3006"/>
              <a:ext cx="307" cy="84"/>
            </a:xfrm>
            <a:custGeom>
              <a:avLst/>
              <a:gdLst/>
              <a:ahLst/>
              <a:cxnLst>
                <a:cxn ang="0">
                  <a:pos x="306" y="41"/>
                </a:cxn>
                <a:cxn ang="0">
                  <a:pos x="306" y="46"/>
                </a:cxn>
                <a:cxn ang="0">
                  <a:pos x="302" y="50"/>
                </a:cxn>
                <a:cxn ang="0">
                  <a:pos x="298" y="54"/>
                </a:cxn>
                <a:cxn ang="0">
                  <a:pos x="293" y="59"/>
                </a:cxn>
                <a:cxn ang="0">
                  <a:pos x="286" y="63"/>
                </a:cxn>
                <a:cxn ang="0">
                  <a:pos x="278" y="66"/>
                </a:cxn>
                <a:cxn ang="0">
                  <a:pos x="257" y="70"/>
                </a:cxn>
                <a:cxn ang="0">
                  <a:pos x="237" y="79"/>
                </a:cxn>
                <a:cxn ang="0">
                  <a:pos x="208" y="79"/>
                </a:cxn>
                <a:cxn ang="0">
                  <a:pos x="184" y="83"/>
                </a:cxn>
                <a:cxn ang="0">
                  <a:pos x="156" y="83"/>
                </a:cxn>
                <a:cxn ang="0">
                  <a:pos x="127" y="83"/>
                </a:cxn>
                <a:cxn ang="0">
                  <a:pos x="98" y="79"/>
                </a:cxn>
                <a:cxn ang="0">
                  <a:pos x="69" y="79"/>
                </a:cxn>
                <a:cxn ang="0">
                  <a:pos x="49" y="70"/>
                </a:cxn>
                <a:cxn ang="0">
                  <a:pos x="29" y="66"/>
                </a:cxn>
                <a:cxn ang="0">
                  <a:pos x="21" y="63"/>
                </a:cxn>
                <a:cxn ang="0">
                  <a:pos x="13" y="59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9" y="17"/>
                </a:cxn>
                <a:cxn ang="0">
                  <a:pos x="49" y="13"/>
                </a:cxn>
                <a:cxn ang="0">
                  <a:pos x="69" y="9"/>
                </a:cxn>
                <a:cxn ang="0">
                  <a:pos x="98" y="4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4"/>
                </a:cxn>
                <a:cxn ang="0">
                  <a:pos x="237" y="9"/>
                </a:cxn>
                <a:cxn ang="0">
                  <a:pos x="257" y="13"/>
                </a:cxn>
                <a:cxn ang="0">
                  <a:pos x="278" y="17"/>
                </a:cxn>
                <a:cxn ang="0">
                  <a:pos x="286" y="21"/>
                </a:cxn>
                <a:cxn ang="0">
                  <a:pos x="293" y="26"/>
                </a:cxn>
                <a:cxn ang="0">
                  <a:pos x="298" y="30"/>
                </a:cxn>
                <a:cxn ang="0">
                  <a:pos x="302" y="33"/>
                </a:cxn>
                <a:cxn ang="0">
                  <a:pos x="306" y="37"/>
                </a:cxn>
                <a:cxn ang="0">
                  <a:pos x="306" y="41"/>
                </a:cxn>
              </a:cxnLst>
              <a:rect l="0" t="0" r="r" b="b"/>
              <a:pathLst>
                <a:path w="307" h="84">
                  <a:moveTo>
                    <a:pt x="306" y="41"/>
                  </a:moveTo>
                  <a:lnTo>
                    <a:pt x="306" y="46"/>
                  </a:lnTo>
                  <a:lnTo>
                    <a:pt x="302" y="50"/>
                  </a:lnTo>
                  <a:lnTo>
                    <a:pt x="298" y="54"/>
                  </a:lnTo>
                  <a:lnTo>
                    <a:pt x="293" y="59"/>
                  </a:lnTo>
                  <a:lnTo>
                    <a:pt x="286" y="63"/>
                  </a:lnTo>
                  <a:lnTo>
                    <a:pt x="278" y="66"/>
                  </a:lnTo>
                  <a:lnTo>
                    <a:pt x="257" y="70"/>
                  </a:lnTo>
                  <a:lnTo>
                    <a:pt x="237" y="79"/>
                  </a:lnTo>
                  <a:lnTo>
                    <a:pt x="208" y="79"/>
                  </a:lnTo>
                  <a:lnTo>
                    <a:pt x="184" y="83"/>
                  </a:lnTo>
                  <a:lnTo>
                    <a:pt x="156" y="83"/>
                  </a:lnTo>
                  <a:lnTo>
                    <a:pt x="127" y="83"/>
                  </a:lnTo>
                  <a:lnTo>
                    <a:pt x="98" y="79"/>
                  </a:lnTo>
                  <a:lnTo>
                    <a:pt x="69" y="79"/>
                  </a:lnTo>
                  <a:lnTo>
                    <a:pt x="49" y="70"/>
                  </a:lnTo>
                  <a:lnTo>
                    <a:pt x="29" y="66"/>
                  </a:lnTo>
                  <a:lnTo>
                    <a:pt x="21" y="63"/>
                  </a:lnTo>
                  <a:lnTo>
                    <a:pt x="13" y="59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9" y="17"/>
                  </a:lnTo>
                  <a:lnTo>
                    <a:pt x="49" y="13"/>
                  </a:lnTo>
                  <a:lnTo>
                    <a:pt x="69" y="9"/>
                  </a:lnTo>
                  <a:lnTo>
                    <a:pt x="98" y="4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4"/>
                  </a:lnTo>
                  <a:lnTo>
                    <a:pt x="237" y="9"/>
                  </a:lnTo>
                  <a:lnTo>
                    <a:pt x="257" y="13"/>
                  </a:lnTo>
                  <a:lnTo>
                    <a:pt x="278" y="17"/>
                  </a:lnTo>
                  <a:lnTo>
                    <a:pt x="286" y="21"/>
                  </a:lnTo>
                  <a:lnTo>
                    <a:pt x="293" y="26"/>
                  </a:lnTo>
                  <a:lnTo>
                    <a:pt x="298" y="30"/>
                  </a:lnTo>
                  <a:lnTo>
                    <a:pt x="302" y="33"/>
                  </a:lnTo>
                  <a:lnTo>
                    <a:pt x="306" y="37"/>
                  </a:lnTo>
                  <a:lnTo>
                    <a:pt x="306" y="41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8" name="Freeform 112"/>
            <p:cNvSpPr>
              <a:spLocks/>
            </p:cNvSpPr>
            <p:nvPr/>
          </p:nvSpPr>
          <p:spPr bwMode="auto">
            <a:xfrm>
              <a:off x="1318" y="3039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6"/>
                </a:cxn>
                <a:cxn ang="0">
                  <a:pos x="54" y="63"/>
                </a:cxn>
                <a:cxn ang="0">
                  <a:pos x="37" y="63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6"/>
                  </a:lnTo>
                  <a:lnTo>
                    <a:pt x="54" y="63"/>
                  </a:lnTo>
                  <a:lnTo>
                    <a:pt x="37" y="63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9" name="Freeform 113"/>
            <p:cNvSpPr>
              <a:spLocks/>
            </p:cNvSpPr>
            <p:nvPr/>
          </p:nvSpPr>
          <p:spPr bwMode="auto">
            <a:xfrm>
              <a:off x="1400" y="3039"/>
              <a:ext cx="224" cy="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37"/>
                </a:cxn>
                <a:cxn ang="0">
                  <a:pos x="219" y="37"/>
                </a:cxn>
                <a:cxn ang="0">
                  <a:pos x="210" y="46"/>
                </a:cxn>
                <a:cxn ang="0">
                  <a:pos x="210" y="50"/>
                </a:cxn>
                <a:cxn ang="0">
                  <a:pos x="206" y="50"/>
                </a:cxn>
                <a:cxn ang="0">
                  <a:pos x="195" y="59"/>
                </a:cxn>
                <a:cxn ang="0">
                  <a:pos x="186" y="63"/>
                </a:cxn>
                <a:cxn ang="0">
                  <a:pos x="166" y="63"/>
                </a:cxn>
                <a:cxn ang="0">
                  <a:pos x="154" y="71"/>
                </a:cxn>
                <a:cxn ang="0">
                  <a:pos x="130" y="71"/>
                </a:cxn>
                <a:cxn ang="0">
                  <a:pos x="117" y="75"/>
                </a:cxn>
                <a:cxn ang="0">
                  <a:pos x="16" y="75"/>
                </a:cxn>
                <a:cxn ang="0">
                  <a:pos x="0" y="71"/>
                </a:cxn>
                <a:cxn ang="0">
                  <a:pos x="0" y="0"/>
                </a:cxn>
              </a:cxnLst>
              <a:rect l="0" t="0" r="r" b="b"/>
              <a:pathLst>
                <a:path w="224" h="76">
                  <a:moveTo>
                    <a:pt x="0" y="0"/>
                  </a:moveTo>
                  <a:lnTo>
                    <a:pt x="223" y="0"/>
                  </a:lnTo>
                  <a:lnTo>
                    <a:pt x="223" y="37"/>
                  </a:lnTo>
                  <a:lnTo>
                    <a:pt x="219" y="37"/>
                  </a:lnTo>
                  <a:lnTo>
                    <a:pt x="210" y="46"/>
                  </a:lnTo>
                  <a:lnTo>
                    <a:pt x="210" y="50"/>
                  </a:lnTo>
                  <a:lnTo>
                    <a:pt x="206" y="50"/>
                  </a:lnTo>
                  <a:lnTo>
                    <a:pt x="195" y="59"/>
                  </a:lnTo>
                  <a:lnTo>
                    <a:pt x="186" y="63"/>
                  </a:lnTo>
                  <a:lnTo>
                    <a:pt x="166" y="63"/>
                  </a:lnTo>
                  <a:lnTo>
                    <a:pt x="154" y="71"/>
                  </a:lnTo>
                  <a:lnTo>
                    <a:pt x="130" y="71"/>
                  </a:lnTo>
                  <a:lnTo>
                    <a:pt x="117" y="75"/>
                  </a:lnTo>
                  <a:lnTo>
                    <a:pt x="16" y="75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Freeform 114"/>
            <p:cNvSpPr>
              <a:spLocks/>
            </p:cNvSpPr>
            <p:nvPr/>
          </p:nvSpPr>
          <p:spPr bwMode="auto">
            <a:xfrm>
              <a:off x="1318" y="3039"/>
              <a:ext cx="306" cy="76"/>
            </a:xfrm>
            <a:custGeom>
              <a:avLst/>
              <a:gdLst/>
              <a:ahLst/>
              <a:cxnLst>
                <a:cxn ang="0">
                  <a:pos x="82" y="71"/>
                </a:cxn>
                <a:cxn ang="0">
                  <a:pos x="65" y="71"/>
                </a:cxn>
                <a:cxn ang="0">
                  <a:pos x="53" y="63"/>
                </a:cxn>
                <a:cxn ang="0">
                  <a:pos x="37" y="63"/>
                </a:cxn>
                <a:cxn ang="0">
                  <a:pos x="28" y="59"/>
                </a:cxn>
                <a:cxn ang="0">
                  <a:pos x="24" y="59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4" y="46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9"/>
                </a:cxn>
                <a:cxn ang="0">
                  <a:pos x="37" y="9"/>
                </a:cxn>
                <a:cxn ang="0">
                  <a:pos x="82" y="0"/>
                </a:cxn>
                <a:cxn ang="0">
                  <a:pos x="305" y="0"/>
                </a:cxn>
                <a:cxn ang="0">
                  <a:pos x="305" y="37"/>
                </a:cxn>
                <a:cxn ang="0">
                  <a:pos x="301" y="37"/>
                </a:cxn>
                <a:cxn ang="0">
                  <a:pos x="292" y="46"/>
                </a:cxn>
                <a:cxn ang="0">
                  <a:pos x="292" y="50"/>
                </a:cxn>
                <a:cxn ang="0">
                  <a:pos x="288" y="50"/>
                </a:cxn>
                <a:cxn ang="0">
                  <a:pos x="277" y="59"/>
                </a:cxn>
                <a:cxn ang="0">
                  <a:pos x="268" y="63"/>
                </a:cxn>
                <a:cxn ang="0">
                  <a:pos x="248" y="63"/>
                </a:cxn>
                <a:cxn ang="0">
                  <a:pos x="236" y="71"/>
                </a:cxn>
                <a:cxn ang="0">
                  <a:pos x="212" y="71"/>
                </a:cxn>
                <a:cxn ang="0">
                  <a:pos x="199" y="75"/>
                </a:cxn>
                <a:cxn ang="0">
                  <a:pos x="102" y="75"/>
                </a:cxn>
                <a:cxn ang="0">
                  <a:pos x="82" y="71"/>
                </a:cxn>
              </a:cxnLst>
              <a:rect l="0" t="0" r="r" b="b"/>
              <a:pathLst>
                <a:path w="306" h="76">
                  <a:moveTo>
                    <a:pt x="82" y="71"/>
                  </a:moveTo>
                  <a:lnTo>
                    <a:pt x="65" y="71"/>
                  </a:lnTo>
                  <a:lnTo>
                    <a:pt x="53" y="63"/>
                  </a:lnTo>
                  <a:lnTo>
                    <a:pt x="37" y="63"/>
                  </a:lnTo>
                  <a:lnTo>
                    <a:pt x="28" y="59"/>
                  </a:lnTo>
                  <a:lnTo>
                    <a:pt x="24" y="59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4" y="46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9"/>
                  </a:lnTo>
                  <a:lnTo>
                    <a:pt x="37" y="9"/>
                  </a:lnTo>
                  <a:lnTo>
                    <a:pt x="82" y="0"/>
                  </a:lnTo>
                  <a:lnTo>
                    <a:pt x="305" y="0"/>
                  </a:lnTo>
                  <a:lnTo>
                    <a:pt x="305" y="37"/>
                  </a:lnTo>
                  <a:lnTo>
                    <a:pt x="301" y="37"/>
                  </a:lnTo>
                  <a:lnTo>
                    <a:pt x="292" y="46"/>
                  </a:lnTo>
                  <a:lnTo>
                    <a:pt x="292" y="50"/>
                  </a:lnTo>
                  <a:lnTo>
                    <a:pt x="288" y="50"/>
                  </a:lnTo>
                  <a:lnTo>
                    <a:pt x="277" y="59"/>
                  </a:lnTo>
                  <a:lnTo>
                    <a:pt x="268" y="63"/>
                  </a:lnTo>
                  <a:lnTo>
                    <a:pt x="248" y="63"/>
                  </a:lnTo>
                  <a:lnTo>
                    <a:pt x="236" y="71"/>
                  </a:lnTo>
                  <a:lnTo>
                    <a:pt x="212" y="71"/>
                  </a:lnTo>
                  <a:lnTo>
                    <a:pt x="199" y="75"/>
                  </a:lnTo>
                  <a:lnTo>
                    <a:pt x="102" y="75"/>
                  </a:lnTo>
                  <a:lnTo>
                    <a:pt x="82" y="71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1" name="Freeform 115"/>
            <p:cNvSpPr>
              <a:spLocks/>
            </p:cNvSpPr>
            <p:nvPr/>
          </p:nvSpPr>
          <p:spPr bwMode="auto">
            <a:xfrm>
              <a:off x="1318" y="3006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9"/>
                </a:cxn>
                <a:cxn ang="0">
                  <a:pos x="284" y="63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9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9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3"/>
                </a:cxn>
                <a:cxn ang="0">
                  <a:pos x="13" y="59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6"/>
                </a:cxn>
                <a:cxn ang="0">
                  <a:pos x="297" y="30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9"/>
                  </a:lnTo>
                  <a:lnTo>
                    <a:pt x="284" y="63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9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9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3"/>
                  </a:lnTo>
                  <a:lnTo>
                    <a:pt x="13" y="59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6"/>
                  </a:lnTo>
                  <a:lnTo>
                    <a:pt x="297" y="30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Freeform 116"/>
            <p:cNvSpPr>
              <a:spLocks/>
            </p:cNvSpPr>
            <p:nvPr/>
          </p:nvSpPr>
          <p:spPr bwMode="auto">
            <a:xfrm>
              <a:off x="931" y="3006"/>
              <a:ext cx="87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1" y="66"/>
                </a:cxn>
                <a:cxn ang="0">
                  <a:pos x="57" y="63"/>
                </a:cxn>
                <a:cxn ang="0">
                  <a:pos x="53" y="63"/>
                </a:cxn>
                <a:cxn ang="0">
                  <a:pos x="41" y="54"/>
                </a:cxn>
                <a:cxn ang="0">
                  <a:pos x="33" y="54"/>
                </a:cxn>
                <a:cxn ang="0">
                  <a:pos x="24" y="50"/>
                </a:cxn>
                <a:cxn ang="0">
                  <a:pos x="13" y="50"/>
                </a:cxn>
                <a:cxn ang="0">
                  <a:pos x="13" y="42"/>
                </a:cxn>
                <a:cxn ang="0">
                  <a:pos x="4" y="37"/>
                </a:cxn>
                <a:cxn ang="0">
                  <a:pos x="4" y="1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86" y="0"/>
                </a:cxn>
                <a:cxn ang="0">
                  <a:pos x="82" y="66"/>
                </a:cxn>
              </a:cxnLst>
              <a:rect l="0" t="0" r="r" b="b"/>
              <a:pathLst>
                <a:path w="87" h="67">
                  <a:moveTo>
                    <a:pt x="82" y="66"/>
                  </a:moveTo>
                  <a:lnTo>
                    <a:pt x="61" y="66"/>
                  </a:lnTo>
                  <a:lnTo>
                    <a:pt x="57" y="63"/>
                  </a:lnTo>
                  <a:lnTo>
                    <a:pt x="53" y="63"/>
                  </a:lnTo>
                  <a:lnTo>
                    <a:pt x="41" y="54"/>
                  </a:lnTo>
                  <a:lnTo>
                    <a:pt x="33" y="54"/>
                  </a:lnTo>
                  <a:lnTo>
                    <a:pt x="24" y="50"/>
                  </a:lnTo>
                  <a:lnTo>
                    <a:pt x="13" y="50"/>
                  </a:lnTo>
                  <a:lnTo>
                    <a:pt x="13" y="42"/>
                  </a:lnTo>
                  <a:lnTo>
                    <a:pt x="4" y="37"/>
                  </a:lnTo>
                  <a:lnTo>
                    <a:pt x="4" y="17"/>
                  </a:lnTo>
                  <a:lnTo>
                    <a:pt x="0" y="4"/>
                  </a:lnTo>
                  <a:lnTo>
                    <a:pt x="4" y="0"/>
                  </a:lnTo>
                  <a:lnTo>
                    <a:pt x="86" y="0"/>
                  </a:lnTo>
                  <a:lnTo>
                    <a:pt x="82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3" name="Freeform 117"/>
            <p:cNvSpPr>
              <a:spLocks/>
            </p:cNvSpPr>
            <p:nvPr/>
          </p:nvSpPr>
          <p:spPr bwMode="auto">
            <a:xfrm>
              <a:off x="1013" y="3006"/>
              <a:ext cx="232" cy="7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28" y="0"/>
                </a:cxn>
                <a:cxn ang="0">
                  <a:pos x="228" y="4"/>
                </a:cxn>
                <a:cxn ang="0">
                  <a:pos x="231" y="13"/>
                </a:cxn>
                <a:cxn ang="0">
                  <a:pos x="228" y="17"/>
                </a:cxn>
                <a:cxn ang="0">
                  <a:pos x="228" y="38"/>
                </a:cxn>
                <a:cxn ang="0">
                  <a:pos x="219" y="42"/>
                </a:cxn>
                <a:cxn ang="0">
                  <a:pos x="219" y="46"/>
                </a:cxn>
                <a:cxn ang="0">
                  <a:pos x="203" y="46"/>
                </a:cxn>
                <a:cxn ang="0">
                  <a:pos x="195" y="55"/>
                </a:cxn>
                <a:cxn ang="0">
                  <a:pos x="191" y="55"/>
                </a:cxn>
                <a:cxn ang="0">
                  <a:pos x="183" y="59"/>
                </a:cxn>
                <a:cxn ang="0">
                  <a:pos x="170" y="59"/>
                </a:cxn>
                <a:cxn ang="0">
                  <a:pos x="159" y="67"/>
                </a:cxn>
                <a:cxn ang="0">
                  <a:pos x="150" y="67"/>
                </a:cxn>
                <a:cxn ang="0">
                  <a:pos x="130" y="71"/>
                </a:cxn>
                <a:cxn ang="0">
                  <a:pos x="24" y="71"/>
                </a:cxn>
                <a:cxn ang="0">
                  <a:pos x="0" y="67"/>
                </a:cxn>
                <a:cxn ang="0">
                  <a:pos x="4" y="0"/>
                </a:cxn>
              </a:cxnLst>
              <a:rect l="0" t="0" r="r" b="b"/>
              <a:pathLst>
                <a:path w="232" h="72">
                  <a:moveTo>
                    <a:pt x="4" y="0"/>
                  </a:moveTo>
                  <a:lnTo>
                    <a:pt x="228" y="0"/>
                  </a:lnTo>
                  <a:lnTo>
                    <a:pt x="228" y="4"/>
                  </a:lnTo>
                  <a:lnTo>
                    <a:pt x="231" y="13"/>
                  </a:lnTo>
                  <a:lnTo>
                    <a:pt x="228" y="17"/>
                  </a:lnTo>
                  <a:lnTo>
                    <a:pt x="228" y="38"/>
                  </a:lnTo>
                  <a:lnTo>
                    <a:pt x="219" y="42"/>
                  </a:lnTo>
                  <a:lnTo>
                    <a:pt x="219" y="46"/>
                  </a:lnTo>
                  <a:lnTo>
                    <a:pt x="203" y="46"/>
                  </a:lnTo>
                  <a:lnTo>
                    <a:pt x="195" y="55"/>
                  </a:lnTo>
                  <a:lnTo>
                    <a:pt x="191" y="55"/>
                  </a:lnTo>
                  <a:lnTo>
                    <a:pt x="183" y="59"/>
                  </a:lnTo>
                  <a:lnTo>
                    <a:pt x="170" y="59"/>
                  </a:lnTo>
                  <a:lnTo>
                    <a:pt x="159" y="67"/>
                  </a:lnTo>
                  <a:lnTo>
                    <a:pt x="150" y="67"/>
                  </a:lnTo>
                  <a:lnTo>
                    <a:pt x="130" y="71"/>
                  </a:lnTo>
                  <a:lnTo>
                    <a:pt x="24" y="71"/>
                  </a:lnTo>
                  <a:lnTo>
                    <a:pt x="0" y="67"/>
                  </a:lnTo>
                  <a:lnTo>
                    <a:pt x="4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Freeform 118"/>
            <p:cNvSpPr>
              <a:spLocks/>
            </p:cNvSpPr>
            <p:nvPr/>
          </p:nvSpPr>
          <p:spPr bwMode="auto">
            <a:xfrm>
              <a:off x="931" y="3006"/>
              <a:ext cx="314" cy="72"/>
            </a:xfrm>
            <a:custGeom>
              <a:avLst/>
              <a:gdLst/>
              <a:ahLst/>
              <a:cxnLst>
                <a:cxn ang="0">
                  <a:pos x="82" y="67"/>
                </a:cxn>
                <a:cxn ang="0">
                  <a:pos x="65" y="67"/>
                </a:cxn>
                <a:cxn ang="0">
                  <a:pos x="61" y="59"/>
                </a:cxn>
                <a:cxn ang="0">
                  <a:pos x="54" y="59"/>
                </a:cxn>
                <a:cxn ang="0">
                  <a:pos x="41" y="55"/>
                </a:cxn>
                <a:cxn ang="0">
                  <a:pos x="37" y="55"/>
                </a:cxn>
                <a:cxn ang="0">
                  <a:pos x="24" y="46"/>
                </a:cxn>
                <a:cxn ang="0">
                  <a:pos x="13" y="46"/>
                </a:cxn>
                <a:cxn ang="0">
                  <a:pos x="13" y="42"/>
                </a:cxn>
                <a:cxn ang="0">
                  <a:pos x="4" y="38"/>
                </a:cxn>
                <a:cxn ang="0">
                  <a:pos x="4" y="17"/>
                </a:cxn>
                <a:cxn ang="0">
                  <a:pos x="0" y="4"/>
                </a:cxn>
                <a:cxn ang="0">
                  <a:pos x="4" y="0"/>
                </a:cxn>
                <a:cxn ang="0">
                  <a:pos x="310" y="0"/>
                </a:cxn>
                <a:cxn ang="0">
                  <a:pos x="310" y="4"/>
                </a:cxn>
                <a:cxn ang="0">
                  <a:pos x="313" y="13"/>
                </a:cxn>
                <a:cxn ang="0">
                  <a:pos x="310" y="17"/>
                </a:cxn>
                <a:cxn ang="0">
                  <a:pos x="310" y="38"/>
                </a:cxn>
                <a:cxn ang="0">
                  <a:pos x="301" y="42"/>
                </a:cxn>
                <a:cxn ang="0">
                  <a:pos x="301" y="46"/>
                </a:cxn>
                <a:cxn ang="0">
                  <a:pos x="285" y="46"/>
                </a:cxn>
                <a:cxn ang="0">
                  <a:pos x="277" y="55"/>
                </a:cxn>
                <a:cxn ang="0">
                  <a:pos x="273" y="55"/>
                </a:cxn>
                <a:cxn ang="0">
                  <a:pos x="265" y="59"/>
                </a:cxn>
                <a:cxn ang="0">
                  <a:pos x="252" y="59"/>
                </a:cxn>
                <a:cxn ang="0">
                  <a:pos x="245" y="67"/>
                </a:cxn>
                <a:cxn ang="0">
                  <a:pos x="232" y="67"/>
                </a:cxn>
                <a:cxn ang="0">
                  <a:pos x="212" y="71"/>
                </a:cxn>
                <a:cxn ang="0">
                  <a:pos x="106" y="71"/>
                </a:cxn>
                <a:cxn ang="0">
                  <a:pos x="82" y="67"/>
                </a:cxn>
                <a:cxn ang="0">
                  <a:pos x="86" y="67"/>
                </a:cxn>
              </a:cxnLst>
              <a:rect l="0" t="0" r="r" b="b"/>
              <a:pathLst>
                <a:path w="314" h="72">
                  <a:moveTo>
                    <a:pt x="82" y="67"/>
                  </a:moveTo>
                  <a:lnTo>
                    <a:pt x="65" y="67"/>
                  </a:lnTo>
                  <a:lnTo>
                    <a:pt x="61" y="59"/>
                  </a:lnTo>
                  <a:lnTo>
                    <a:pt x="54" y="59"/>
                  </a:lnTo>
                  <a:lnTo>
                    <a:pt x="41" y="55"/>
                  </a:lnTo>
                  <a:lnTo>
                    <a:pt x="37" y="55"/>
                  </a:lnTo>
                  <a:lnTo>
                    <a:pt x="24" y="46"/>
                  </a:lnTo>
                  <a:lnTo>
                    <a:pt x="13" y="46"/>
                  </a:lnTo>
                  <a:lnTo>
                    <a:pt x="13" y="42"/>
                  </a:lnTo>
                  <a:lnTo>
                    <a:pt x="4" y="38"/>
                  </a:lnTo>
                  <a:lnTo>
                    <a:pt x="4" y="17"/>
                  </a:lnTo>
                  <a:lnTo>
                    <a:pt x="0" y="4"/>
                  </a:lnTo>
                  <a:lnTo>
                    <a:pt x="4" y="0"/>
                  </a:lnTo>
                  <a:lnTo>
                    <a:pt x="310" y="0"/>
                  </a:lnTo>
                  <a:lnTo>
                    <a:pt x="310" y="4"/>
                  </a:lnTo>
                  <a:lnTo>
                    <a:pt x="313" y="13"/>
                  </a:lnTo>
                  <a:lnTo>
                    <a:pt x="310" y="17"/>
                  </a:lnTo>
                  <a:lnTo>
                    <a:pt x="310" y="38"/>
                  </a:lnTo>
                  <a:lnTo>
                    <a:pt x="301" y="42"/>
                  </a:lnTo>
                  <a:lnTo>
                    <a:pt x="301" y="46"/>
                  </a:lnTo>
                  <a:lnTo>
                    <a:pt x="285" y="46"/>
                  </a:lnTo>
                  <a:lnTo>
                    <a:pt x="277" y="55"/>
                  </a:lnTo>
                  <a:lnTo>
                    <a:pt x="273" y="55"/>
                  </a:lnTo>
                  <a:lnTo>
                    <a:pt x="265" y="59"/>
                  </a:lnTo>
                  <a:lnTo>
                    <a:pt x="252" y="59"/>
                  </a:lnTo>
                  <a:lnTo>
                    <a:pt x="245" y="67"/>
                  </a:lnTo>
                  <a:lnTo>
                    <a:pt x="232" y="67"/>
                  </a:lnTo>
                  <a:lnTo>
                    <a:pt x="212" y="71"/>
                  </a:lnTo>
                  <a:lnTo>
                    <a:pt x="106" y="71"/>
                  </a:lnTo>
                  <a:lnTo>
                    <a:pt x="82" y="67"/>
                  </a:lnTo>
                  <a:lnTo>
                    <a:pt x="86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5" name="Freeform 119"/>
            <p:cNvSpPr>
              <a:spLocks/>
            </p:cNvSpPr>
            <p:nvPr/>
          </p:nvSpPr>
          <p:spPr bwMode="auto">
            <a:xfrm>
              <a:off x="935" y="2970"/>
              <a:ext cx="307" cy="83"/>
            </a:xfrm>
            <a:custGeom>
              <a:avLst/>
              <a:gdLst/>
              <a:ahLst/>
              <a:cxnLst>
                <a:cxn ang="0">
                  <a:pos x="306" y="40"/>
                </a:cxn>
                <a:cxn ang="0">
                  <a:pos x="306" y="45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69"/>
                </a:cxn>
                <a:cxn ang="0">
                  <a:pos x="237" y="73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5" y="82"/>
                </a:cxn>
                <a:cxn ang="0">
                  <a:pos x="126" y="82"/>
                </a:cxn>
                <a:cxn ang="0">
                  <a:pos x="98" y="78"/>
                </a:cxn>
                <a:cxn ang="0">
                  <a:pos x="74" y="73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9" y="12"/>
                </a:cxn>
                <a:cxn ang="0">
                  <a:pos x="74" y="7"/>
                </a:cxn>
                <a:cxn ang="0">
                  <a:pos x="98" y="4"/>
                </a:cxn>
                <a:cxn ang="0">
                  <a:pos x="126" y="4"/>
                </a:cxn>
                <a:cxn ang="0">
                  <a:pos x="155" y="0"/>
                </a:cxn>
                <a:cxn ang="0">
                  <a:pos x="183" y="4"/>
                </a:cxn>
                <a:cxn ang="0">
                  <a:pos x="208" y="4"/>
                </a:cxn>
                <a:cxn ang="0">
                  <a:pos x="237" y="7"/>
                </a:cxn>
                <a:cxn ang="0">
                  <a:pos x="257" y="12"/>
                </a:cxn>
                <a:cxn ang="0">
                  <a:pos x="277" y="16"/>
                </a:cxn>
                <a:cxn ang="0">
                  <a:pos x="285" y="20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2" y="33"/>
                </a:cxn>
                <a:cxn ang="0">
                  <a:pos x="306" y="36"/>
                </a:cxn>
                <a:cxn ang="0">
                  <a:pos x="306" y="40"/>
                </a:cxn>
              </a:cxnLst>
              <a:rect l="0" t="0" r="r" b="b"/>
              <a:pathLst>
                <a:path w="307" h="83">
                  <a:moveTo>
                    <a:pt x="306" y="40"/>
                  </a:moveTo>
                  <a:lnTo>
                    <a:pt x="306" y="45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69"/>
                  </a:lnTo>
                  <a:lnTo>
                    <a:pt x="237" y="73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5" y="82"/>
                  </a:lnTo>
                  <a:lnTo>
                    <a:pt x="126" y="82"/>
                  </a:lnTo>
                  <a:lnTo>
                    <a:pt x="98" y="78"/>
                  </a:lnTo>
                  <a:lnTo>
                    <a:pt x="74" y="73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9" y="12"/>
                  </a:lnTo>
                  <a:lnTo>
                    <a:pt x="74" y="7"/>
                  </a:lnTo>
                  <a:lnTo>
                    <a:pt x="98" y="4"/>
                  </a:lnTo>
                  <a:lnTo>
                    <a:pt x="126" y="4"/>
                  </a:lnTo>
                  <a:lnTo>
                    <a:pt x="155" y="0"/>
                  </a:lnTo>
                  <a:lnTo>
                    <a:pt x="183" y="4"/>
                  </a:lnTo>
                  <a:lnTo>
                    <a:pt x="208" y="4"/>
                  </a:lnTo>
                  <a:lnTo>
                    <a:pt x="237" y="7"/>
                  </a:lnTo>
                  <a:lnTo>
                    <a:pt x="257" y="12"/>
                  </a:lnTo>
                  <a:lnTo>
                    <a:pt x="277" y="16"/>
                  </a:lnTo>
                  <a:lnTo>
                    <a:pt x="285" y="20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2" y="33"/>
                  </a:lnTo>
                  <a:lnTo>
                    <a:pt x="306" y="36"/>
                  </a:lnTo>
                  <a:lnTo>
                    <a:pt x="306" y="4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Freeform 120"/>
            <p:cNvSpPr>
              <a:spLocks/>
            </p:cNvSpPr>
            <p:nvPr/>
          </p:nvSpPr>
          <p:spPr bwMode="auto">
            <a:xfrm>
              <a:off x="952" y="2966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44" y="66"/>
                </a:cxn>
                <a:cxn ang="0">
                  <a:pos x="36" y="62"/>
                </a:cxn>
                <a:cxn ang="0">
                  <a:pos x="33" y="62"/>
                </a:cxn>
                <a:cxn ang="0">
                  <a:pos x="24" y="53"/>
                </a:cxn>
                <a:cxn ang="0">
                  <a:pos x="20" y="53"/>
                </a:cxn>
                <a:cxn ang="0">
                  <a:pos x="12" y="49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44" y="66"/>
                  </a:lnTo>
                  <a:lnTo>
                    <a:pt x="36" y="62"/>
                  </a:lnTo>
                  <a:lnTo>
                    <a:pt x="33" y="62"/>
                  </a:lnTo>
                  <a:lnTo>
                    <a:pt x="24" y="53"/>
                  </a:lnTo>
                  <a:lnTo>
                    <a:pt x="20" y="53"/>
                  </a:lnTo>
                  <a:lnTo>
                    <a:pt x="12" y="49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7" name="Freeform 121"/>
            <p:cNvSpPr>
              <a:spLocks/>
            </p:cNvSpPr>
            <p:nvPr/>
          </p:nvSpPr>
          <p:spPr bwMode="auto">
            <a:xfrm>
              <a:off x="1037" y="2966"/>
              <a:ext cx="225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" y="0"/>
                </a:cxn>
                <a:cxn ang="0">
                  <a:pos x="224" y="4"/>
                </a:cxn>
                <a:cxn ang="0">
                  <a:pos x="224" y="33"/>
                </a:cxn>
                <a:cxn ang="0">
                  <a:pos x="211" y="45"/>
                </a:cxn>
                <a:cxn ang="0">
                  <a:pos x="207" y="53"/>
                </a:cxn>
                <a:cxn ang="0">
                  <a:pos x="196" y="53"/>
                </a:cxn>
                <a:cxn ang="0">
                  <a:pos x="187" y="57"/>
                </a:cxn>
                <a:cxn ang="0">
                  <a:pos x="183" y="57"/>
                </a:cxn>
                <a:cxn ang="0">
                  <a:pos x="175" y="66"/>
                </a:cxn>
                <a:cxn ang="0">
                  <a:pos x="146" y="66"/>
                </a:cxn>
                <a:cxn ang="0">
                  <a:pos x="130" y="70"/>
                </a:cxn>
                <a:cxn ang="0">
                  <a:pos x="16" y="70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225" h="71">
                  <a:moveTo>
                    <a:pt x="0" y="0"/>
                  </a:moveTo>
                  <a:lnTo>
                    <a:pt x="220" y="0"/>
                  </a:lnTo>
                  <a:lnTo>
                    <a:pt x="224" y="4"/>
                  </a:lnTo>
                  <a:lnTo>
                    <a:pt x="224" y="33"/>
                  </a:lnTo>
                  <a:lnTo>
                    <a:pt x="211" y="45"/>
                  </a:lnTo>
                  <a:lnTo>
                    <a:pt x="207" y="53"/>
                  </a:lnTo>
                  <a:lnTo>
                    <a:pt x="196" y="53"/>
                  </a:lnTo>
                  <a:lnTo>
                    <a:pt x="187" y="57"/>
                  </a:lnTo>
                  <a:lnTo>
                    <a:pt x="183" y="57"/>
                  </a:lnTo>
                  <a:lnTo>
                    <a:pt x="175" y="66"/>
                  </a:lnTo>
                  <a:lnTo>
                    <a:pt x="146" y="66"/>
                  </a:lnTo>
                  <a:lnTo>
                    <a:pt x="130" y="70"/>
                  </a:lnTo>
                  <a:lnTo>
                    <a:pt x="16" y="70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Freeform 122"/>
            <p:cNvSpPr>
              <a:spLocks/>
            </p:cNvSpPr>
            <p:nvPr/>
          </p:nvSpPr>
          <p:spPr bwMode="auto">
            <a:xfrm>
              <a:off x="952" y="2966"/>
              <a:ext cx="310" cy="71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40" y="66"/>
                </a:cxn>
                <a:cxn ang="0">
                  <a:pos x="36" y="57"/>
                </a:cxn>
                <a:cxn ang="0">
                  <a:pos x="28" y="57"/>
                </a:cxn>
                <a:cxn ang="0">
                  <a:pos x="24" y="53"/>
                </a:cxn>
                <a:cxn ang="0">
                  <a:pos x="16" y="53"/>
                </a:cxn>
                <a:cxn ang="0">
                  <a:pos x="12" y="45"/>
                </a:cxn>
                <a:cxn ang="0">
                  <a:pos x="12" y="40"/>
                </a:cxn>
                <a:cxn ang="0">
                  <a:pos x="0" y="40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305" y="0"/>
                </a:cxn>
                <a:cxn ang="0">
                  <a:pos x="309" y="4"/>
                </a:cxn>
                <a:cxn ang="0">
                  <a:pos x="309" y="33"/>
                </a:cxn>
                <a:cxn ang="0">
                  <a:pos x="296" y="45"/>
                </a:cxn>
                <a:cxn ang="0">
                  <a:pos x="292" y="53"/>
                </a:cxn>
                <a:cxn ang="0">
                  <a:pos x="281" y="53"/>
                </a:cxn>
                <a:cxn ang="0">
                  <a:pos x="272" y="57"/>
                </a:cxn>
                <a:cxn ang="0">
                  <a:pos x="268" y="57"/>
                </a:cxn>
                <a:cxn ang="0">
                  <a:pos x="260" y="66"/>
                </a:cxn>
                <a:cxn ang="0">
                  <a:pos x="231" y="66"/>
                </a:cxn>
                <a:cxn ang="0">
                  <a:pos x="215" y="70"/>
                </a:cxn>
                <a:cxn ang="0">
                  <a:pos x="101" y="70"/>
                </a:cxn>
                <a:cxn ang="0">
                  <a:pos x="85" y="66"/>
                </a:cxn>
              </a:cxnLst>
              <a:rect l="0" t="0" r="r" b="b"/>
              <a:pathLst>
                <a:path w="310" h="71">
                  <a:moveTo>
                    <a:pt x="85" y="66"/>
                  </a:moveTo>
                  <a:lnTo>
                    <a:pt x="40" y="66"/>
                  </a:lnTo>
                  <a:lnTo>
                    <a:pt x="36" y="57"/>
                  </a:lnTo>
                  <a:lnTo>
                    <a:pt x="28" y="57"/>
                  </a:lnTo>
                  <a:lnTo>
                    <a:pt x="24" y="53"/>
                  </a:lnTo>
                  <a:lnTo>
                    <a:pt x="16" y="53"/>
                  </a:lnTo>
                  <a:lnTo>
                    <a:pt x="12" y="45"/>
                  </a:lnTo>
                  <a:lnTo>
                    <a:pt x="12" y="40"/>
                  </a:lnTo>
                  <a:lnTo>
                    <a:pt x="0" y="40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305" y="0"/>
                  </a:lnTo>
                  <a:lnTo>
                    <a:pt x="309" y="4"/>
                  </a:lnTo>
                  <a:lnTo>
                    <a:pt x="309" y="33"/>
                  </a:lnTo>
                  <a:lnTo>
                    <a:pt x="296" y="45"/>
                  </a:lnTo>
                  <a:lnTo>
                    <a:pt x="292" y="53"/>
                  </a:lnTo>
                  <a:lnTo>
                    <a:pt x="281" y="53"/>
                  </a:lnTo>
                  <a:lnTo>
                    <a:pt x="272" y="57"/>
                  </a:lnTo>
                  <a:lnTo>
                    <a:pt x="268" y="57"/>
                  </a:lnTo>
                  <a:lnTo>
                    <a:pt x="260" y="66"/>
                  </a:lnTo>
                  <a:lnTo>
                    <a:pt x="231" y="66"/>
                  </a:lnTo>
                  <a:lnTo>
                    <a:pt x="215" y="70"/>
                  </a:lnTo>
                  <a:lnTo>
                    <a:pt x="101" y="70"/>
                  </a:lnTo>
                  <a:lnTo>
                    <a:pt x="85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99" name="Freeform 123"/>
            <p:cNvSpPr>
              <a:spLocks/>
            </p:cNvSpPr>
            <p:nvPr/>
          </p:nvSpPr>
          <p:spPr bwMode="auto">
            <a:xfrm>
              <a:off x="955" y="2937"/>
              <a:ext cx="307" cy="83"/>
            </a:xfrm>
            <a:custGeom>
              <a:avLst/>
              <a:gdLst/>
              <a:ahLst/>
              <a:cxnLst>
                <a:cxn ang="0">
                  <a:pos x="306" y="40"/>
                </a:cxn>
                <a:cxn ang="0">
                  <a:pos x="306" y="45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6" y="62"/>
                </a:cxn>
                <a:cxn ang="0">
                  <a:pos x="278" y="66"/>
                </a:cxn>
                <a:cxn ang="0">
                  <a:pos x="257" y="69"/>
                </a:cxn>
                <a:cxn ang="0">
                  <a:pos x="237" y="73"/>
                </a:cxn>
                <a:cxn ang="0">
                  <a:pos x="208" y="78"/>
                </a:cxn>
                <a:cxn ang="0">
                  <a:pos x="184" y="82"/>
                </a:cxn>
                <a:cxn ang="0">
                  <a:pos x="156" y="82"/>
                </a:cxn>
                <a:cxn ang="0">
                  <a:pos x="127" y="82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9" y="69"/>
                </a:cxn>
                <a:cxn ang="0">
                  <a:pos x="29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9" y="12"/>
                </a:cxn>
                <a:cxn ang="0">
                  <a:pos x="49" y="7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0"/>
                </a:cxn>
                <a:cxn ang="0">
                  <a:pos x="237" y="4"/>
                </a:cxn>
                <a:cxn ang="0">
                  <a:pos x="257" y="7"/>
                </a:cxn>
                <a:cxn ang="0">
                  <a:pos x="278" y="12"/>
                </a:cxn>
                <a:cxn ang="0">
                  <a:pos x="286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2" y="29"/>
                </a:cxn>
                <a:cxn ang="0">
                  <a:pos x="306" y="33"/>
                </a:cxn>
                <a:cxn ang="0">
                  <a:pos x="306" y="40"/>
                </a:cxn>
              </a:cxnLst>
              <a:rect l="0" t="0" r="r" b="b"/>
              <a:pathLst>
                <a:path w="307" h="83">
                  <a:moveTo>
                    <a:pt x="306" y="40"/>
                  </a:moveTo>
                  <a:lnTo>
                    <a:pt x="306" y="45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6" y="62"/>
                  </a:lnTo>
                  <a:lnTo>
                    <a:pt x="278" y="66"/>
                  </a:lnTo>
                  <a:lnTo>
                    <a:pt x="257" y="69"/>
                  </a:lnTo>
                  <a:lnTo>
                    <a:pt x="237" y="73"/>
                  </a:lnTo>
                  <a:lnTo>
                    <a:pt x="208" y="78"/>
                  </a:lnTo>
                  <a:lnTo>
                    <a:pt x="184" y="82"/>
                  </a:lnTo>
                  <a:lnTo>
                    <a:pt x="156" y="82"/>
                  </a:lnTo>
                  <a:lnTo>
                    <a:pt x="127" y="82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9" y="69"/>
                  </a:lnTo>
                  <a:lnTo>
                    <a:pt x="29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9" y="12"/>
                  </a:lnTo>
                  <a:lnTo>
                    <a:pt x="49" y="7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0"/>
                  </a:lnTo>
                  <a:lnTo>
                    <a:pt x="237" y="4"/>
                  </a:lnTo>
                  <a:lnTo>
                    <a:pt x="257" y="7"/>
                  </a:lnTo>
                  <a:lnTo>
                    <a:pt x="278" y="12"/>
                  </a:lnTo>
                  <a:lnTo>
                    <a:pt x="286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2" y="29"/>
                  </a:lnTo>
                  <a:lnTo>
                    <a:pt x="306" y="33"/>
                  </a:lnTo>
                  <a:lnTo>
                    <a:pt x="306" y="4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Freeform 124"/>
            <p:cNvSpPr>
              <a:spLocks/>
            </p:cNvSpPr>
            <p:nvPr/>
          </p:nvSpPr>
          <p:spPr bwMode="auto">
            <a:xfrm>
              <a:off x="952" y="2937"/>
              <a:ext cx="86" cy="59"/>
            </a:xfrm>
            <a:custGeom>
              <a:avLst/>
              <a:gdLst/>
              <a:ahLst/>
              <a:cxnLst>
                <a:cxn ang="0">
                  <a:pos x="85" y="58"/>
                </a:cxn>
                <a:cxn ang="0">
                  <a:pos x="68" y="58"/>
                </a:cxn>
                <a:cxn ang="0">
                  <a:pos x="61" y="54"/>
                </a:cxn>
                <a:cxn ang="0">
                  <a:pos x="44" y="54"/>
                </a:cxn>
                <a:cxn ang="0">
                  <a:pos x="36" y="45"/>
                </a:cxn>
                <a:cxn ang="0">
                  <a:pos x="20" y="45"/>
                </a:cxn>
                <a:cxn ang="0">
                  <a:pos x="12" y="41"/>
                </a:cxn>
                <a:cxn ang="0">
                  <a:pos x="12" y="38"/>
                </a:cxn>
                <a:cxn ang="0">
                  <a:pos x="7" y="38"/>
                </a:cxn>
                <a:cxn ang="0">
                  <a:pos x="7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58"/>
                </a:cxn>
              </a:cxnLst>
              <a:rect l="0" t="0" r="r" b="b"/>
              <a:pathLst>
                <a:path w="86" h="59">
                  <a:moveTo>
                    <a:pt x="85" y="58"/>
                  </a:moveTo>
                  <a:lnTo>
                    <a:pt x="68" y="58"/>
                  </a:lnTo>
                  <a:lnTo>
                    <a:pt x="61" y="54"/>
                  </a:lnTo>
                  <a:lnTo>
                    <a:pt x="44" y="54"/>
                  </a:lnTo>
                  <a:lnTo>
                    <a:pt x="36" y="45"/>
                  </a:lnTo>
                  <a:lnTo>
                    <a:pt x="20" y="45"/>
                  </a:lnTo>
                  <a:lnTo>
                    <a:pt x="12" y="41"/>
                  </a:lnTo>
                  <a:lnTo>
                    <a:pt x="12" y="38"/>
                  </a:lnTo>
                  <a:lnTo>
                    <a:pt x="7" y="38"/>
                  </a:lnTo>
                  <a:lnTo>
                    <a:pt x="7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58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1" name="Freeform 125"/>
            <p:cNvSpPr>
              <a:spLocks/>
            </p:cNvSpPr>
            <p:nvPr/>
          </p:nvSpPr>
          <p:spPr bwMode="auto">
            <a:xfrm>
              <a:off x="1037" y="2928"/>
              <a:ext cx="225" cy="72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0"/>
                </a:cxn>
                <a:cxn ang="0">
                  <a:pos x="220" y="0"/>
                </a:cxn>
                <a:cxn ang="0">
                  <a:pos x="224" y="4"/>
                </a:cxn>
                <a:cxn ang="0">
                  <a:pos x="224" y="29"/>
                </a:cxn>
                <a:cxn ang="0">
                  <a:pos x="220" y="38"/>
                </a:cxn>
                <a:cxn ang="0">
                  <a:pos x="220" y="49"/>
                </a:cxn>
                <a:cxn ang="0">
                  <a:pos x="211" y="49"/>
                </a:cxn>
                <a:cxn ang="0">
                  <a:pos x="207" y="54"/>
                </a:cxn>
                <a:cxn ang="0">
                  <a:pos x="187" y="54"/>
                </a:cxn>
                <a:cxn ang="0">
                  <a:pos x="183" y="58"/>
                </a:cxn>
                <a:cxn ang="0">
                  <a:pos x="171" y="58"/>
                </a:cxn>
                <a:cxn ang="0">
                  <a:pos x="159" y="67"/>
                </a:cxn>
                <a:cxn ang="0">
                  <a:pos x="146" y="67"/>
                </a:cxn>
                <a:cxn ang="0">
                  <a:pos x="130" y="71"/>
                </a:cxn>
                <a:cxn ang="0">
                  <a:pos x="16" y="71"/>
                </a:cxn>
                <a:cxn ang="0">
                  <a:pos x="0" y="67"/>
                </a:cxn>
                <a:cxn ang="0">
                  <a:pos x="0" y="4"/>
                </a:cxn>
              </a:cxnLst>
              <a:rect l="0" t="0" r="r" b="b"/>
              <a:pathLst>
                <a:path w="225" h="72">
                  <a:moveTo>
                    <a:pt x="0" y="4"/>
                  </a:moveTo>
                  <a:lnTo>
                    <a:pt x="65" y="0"/>
                  </a:lnTo>
                  <a:lnTo>
                    <a:pt x="220" y="0"/>
                  </a:lnTo>
                  <a:lnTo>
                    <a:pt x="224" y="4"/>
                  </a:lnTo>
                  <a:lnTo>
                    <a:pt x="224" y="29"/>
                  </a:lnTo>
                  <a:lnTo>
                    <a:pt x="220" y="38"/>
                  </a:lnTo>
                  <a:lnTo>
                    <a:pt x="220" y="49"/>
                  </a:lnTo>
                  <a:lnTo>
                    <a:pt x="211" y="49"/>
                  </a:lnTo>
                  <a:lnTo>
                    <a:pt x="207" y="54"/>
                  </a:lnTo>
                  <a:lnTo>
                    <a:pt x="187" y="54"/>
                  </a:lnTo>
                  <a:lnTo>
                    <a:pt x="183" y="58"/>
                  </a:lnTo>
                  <a:lnTo>
                    <a:pt x="171" y="58"/>
                  </a:lnTo>
                  <a:lnTo>
                    <a:pt x="159" y="67"/>
                  </a:lnTo>
                  <a:lnTo>
                    <a:pt x="146" y="67"/>
                  </a:lnTo>
                  <a:lnTo>
                    <a:pt x="130" y="71"/>
                  </a:lnTo>
                  <a:lnTo>
                    <a:pt x="16" y="71"/>
                  </a:lnTo>
                  <a:lnTo>
                    <a:pt x="0" y="67"/>
                  </a:lnTo>
                  <a:lnTo>
                    <a:pt x="0" y="4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2" name="Freeform 126"/>
            <p:cNvSpPr>
              <a:spLocks/>
            </p:cNvSpPr>
            <p:nvPr/>
          </p:nvSpPr>
          <p:spPr bwMode="auto">
            <a:xfrm>
              <a:off x="952" y="2928"/>
              <a:ext cx="310" cy="72"/>
            </a:xfrm>
            <a:custGeom>
              <a:avLst/>
              <a:gdLst/>
              <a:ahLst/>
              <a:cxnLst>
                <a:cxn ang="0">
                  <a:pos x="85" y="67"/>
                </a:cxn>
                <a:cxn ang="0">
                  <a:pos x="65" y="67"/>
                </a:cxn>
                <a:cxn ang="0">
                  <a:pos x="61" y="58"/>
                </a:cxn>
                <a:cxn ang="0">
                  <a:pos x="40" y="58"/>
                </a:cxn>
                <a:cxn ang="0">
                  <a:pos x="36" y="54"/>
                </a:cxn>
                <a:cxn ang="0">
                  <a:pos x="16" y="54"/>
                </a:cxn>
                <a:cxn ang="0">
                  <a:pos x="12" y="49"/>
                </a:cxn>
                <a:cxn ang="0">
                  <a:pos x="12" y="42"/>
                </a:cxn>
                <a:cxn ang="0">
                  <a:pos x="7" y="42"/>
                </a:cxn>
                <a:cxn ang="0">
                  <a:pos x="7" y="38"/>
                </a:cxn>
                <a:cxn ang="0">
                  <a:pos x="0" y="38"/>
                </a:cxn>
                <a:cxn ang="0">
                  <a:pos x="0" y="4"/>
                </a:cxn>
                <a:cxn ang="0">
                  <a:pos x="85" y="4"/>
                </a:cxn>
                <a:cxn ang="0">
                  <a:pos x="150" y="0"/>
                </a:cxn>
                <a:cxn ang="0">
                  <a:pos x="305" y="0"/>
                </a:cxn>
                <a:cxn ang="0">
                  <a:pos x="309" y="4"/>
                </a:cxn>
                <a:cxn ang="0">
                  <a:pos x="309" y="29"/>
                </a:cxn>
                <a:cxn ang="0">
                  <a:pos x="305" y="38"/>
                </a:cxn>
                <a:cxn ang="0">
                  <a:pos x="305" y="49"/>
                </a:cxn>
                <a:cxn ang="0">
                  <a:pos x="296" y="49"/>
                </a:cxn>
                <a:cxn ang="0">
                  <a:pos x="292" y="54"/>
                </a:cxn>
                <a:cxn ang="0">
                  <a:pos x="272" y="54"/>
                </a:cxn>
                <a:cxn ang="0">
                  <a:pos x="268" y="58"/>
                </a:cxn>
                <a:cxn ang="0">
                  <a:pos x="256" y="58"/>
                </a:cxn>
                <a:cxn ang="0">
                  <a:pos x="244" y="67"/>
                </a:cxn>
                <a:cxn ang="0">
                  <a:pos x="231" y="67"/>
                </a:cxn>
                <a:cxn ang="0">
                  <a:pos x="215" y="71"/>
                </a:cxn>
                <a:cxn ang="0">
                  <a:pos x="101" y="71"/>
                </a:cxn>
                <a:cxn ang="0">
                  <a:pos x="85" y="67"/>
                </a:cxn>
              </a:cxnLst>
              <a:rect l="0" t="0" r="r" b="b"/>
              <a:pathLst>
                <a:path w="310" h="72">
                  <a:moveTo>
                    <a:pt x="85" y="67"/>
                  </a:moveTo>
                  <a:lnTo>
                    <a:pt x="65" y="67"/>
                  </a:lnTo>
                  <a:lnTo>
                    <a:pt x="61" y="58"/>
                  </a:lnTo>
                  <a:lnTo>
                    <a:pt x="40" y="58"/>
                  </a:lnTo>
                  <a:lnTo>
                    <a:pt x="36" y="54"/>
                  </a:lnTo>
                  <a:lnTo>
                    <a:pt x="16" y="54"/>
                  </a:lnTo>
                  <a:lnTo>
                    <a:pt x="12" y="49"/>
                  </a:lnTo>
                  <a:lnTo>
                    <a:pt x="12" y="42"/>
                  </a:lnTo>
                  <a:lnTo>
                    <a:pt x="7" y="42"/>
                  </a:lnTo>
                  <a:lnTo>
                    <a:pt x="7" y="38"/>
                  </a:lnTo>
                  <a:lnTo>
                    <a:pt x="0" y="38"/>
                  </a:lnTo>
                  <a:lnTo>
                    <a:pt x="0" y="4"/>
                  </a:lnTo>
                  <a:lnTo>
                    <a:pt x="85" y="4"/>
                  </a:lnTo>
                  <a:lnTo>
                    <a:pt x="150" y="0"/>
                  </a:lnTo>
                  <a:lnTo>
                    <a:pt x="305" y="0"/>
                  </a:lnTo>
                  <a:lnTo>
                    <a:pt x="309" y="4"/>
                  </a:lnTo>
                  <a:lnTo>
                    <a:pt x="309" y="29"/>
                  </a:lnTo>
                  <a:lnTo>
                    <a:pt x="305" y="38"/>
                  </a:lnTo>
                  <a:lnTo>
                    <a:pt x="305" y="49"/>
                  </a:lnTo>
                  <a:lnTo>
                    <a:pt x="296" y="49"/>
                  </a:lnTo>
                  <a:lnTo>
                    <a:pt x="292" y="54"/>
                  </a:lnTo>
                  <a:lnTo>
                    <a:pt x="272" y="54"/>
                  </a:lnTo>
                  <a:lnTo>
                    <a:pt x="268" y="58"/>
                  </a:lnTo>
                  <a:lnTo>
                    <a:pt x="256" y="58"/>
                  </a:lnTo>
                  <a:lnTo>
                    <a:pt x="244" y="67"/>
                  </a:lnTo>
                  <a:lnTo>
                    <a:pt x="231" y="67"/>
                  </a:lnTo>
                  <a:lnTo>
                    <a:pt x="215" y="71"/>
                  </a:lnTo>
                  <a:lnTo>
                    <a:pt x="101" y="71"/>
                  </a:lnTo>
                  <a:lnTo>
                    <a:pt x="85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3" name="Freeform 127"/>
            <p:cNvSpPr>
              <a:spLocks/>
            </p:cNvSpPr>
            <p:nvPr/>
          </p:nvSpPr>
          <p:spPr bwMode="auto">
            <a:xfrm>
              <a:off x="955" y="2895"/>
              <a:ext cx="307" cy="83"/>
            </a:xfrm>
            <a:custGeom>
              <a:avLst/>
              <a:gdLst/>
              <a:ahLst/>
              <a:cxnLst>
                <a:cxn ang="0">
                  <a:pos x="306" y="42"/>
                </a:cxn>
                <a:cxn ang="0">
                  <a:pos x="306" y="46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6" y="62"/>
                </a:cxn>
                <a:cxn ang="0">
                  <a:pos x="278" y="66"/>
                </a:cxn>
                <a:cxn ang="0">
                  <a:pos x="257" y="70"/>
                </a:cxn>
                <a:cxn ang="0">
                  <a:pos x="237" y="75"/>
                </a:cxn>
                <a:cxn ang="0">
                  <a:pos x="208" y="79"/>
                </a:cxn>
                <a:cxn ang="0">
                  <a:pos x="184" y="79"/>
                </a:cxn>
                <a:cxn ang="0">
                  <a:pos x="156" y="82"/>
                </a:cxn>
                <a:cxn ang="0">
                  <a:pos x="127" y="79"/>
                </a:cxn>
                <a:cxn ang="0">
                  <a:pos x="98" y="79"/>
                </a:cxn>
                <a:cxn ang="0">
                  <a:pos x="69" y="75"/>
                </a:cxn>
                <a:cxn ang="0">
                  <a:pos x="49" y="70"/>
                </a:cxn>
                <a:cxn ang="0">
                  <a:pos x="29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9" y="13"/>
                </a:cxn>
                <a:cxn ang="0">
                  <a:pos x="49" y="9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0"/>
                </a:cxn>
                <a:cxn ang="0">
                  <a:pos x="237" y="4"/>
                </a:cxn>
                <a:cxn ang="0">
                  <a:pos x="257" y="9"/>
                </a:cxn>
                <a:cxn ang="0">
                  <a:pos x="278" y="13"/>
                </a:cxn>
                <a:cxn ang="0">
                  <a:pos x="286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2" y="29"/>
                </a:cxn>
                <a:cxn ang="0">
                  <a:pos x="306" y="33"/>
                </a:cxn>
                <a:cxn ang="0">
                  <a:pos x="306" y="42"/>
                </a:cxn>
              </a:cxnLst>
              <a:rect l="0" t="0" r="r" b="b"/>
              <a:pathLst>
                <a:path w="307" h="83">
                  <a:moveTo>
                    <a:pt x="306" y="42"/>
                  </a:moveTo>
                  <a:lnTo>
                    <a:pt x="306" y="46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6" y="62"/>
                  </a:lnTo>
                  <a:lnTo>
                    <a:pt x="278" y="66"/>
                  </a:lnTo>
                  <a:lnTo>
                    <a:pt x="257" y="70"/>
                  </a:lnTo>
                  <a:lnTo>
                    <a:pt x="237" y="75"/>
                  </a:lnTo>
                  <a:lnTo>
                    <a:pt x="208" y="79"/>
                  </a:lnTo>
                  <a:lnTo>
                    <a:pt x="184" y="79"/>
                  </a:lnTo>
                  <a:lnTo>
                    <a:pt x="156" y="82"/>
                  </a:lnTo>
                  <a:lnTo>
                    <a:pt x="127" y="79"/>
                  </a:lnTo>
                  <a:lnTo>
                    <a:pt x="98" y="79"/>
                  </a:lnTo>
                  <a:lnTo>
                    <a:pt x="69" y="75"/>
                  </a:lnTo>
                  <a:lnTo>
                    <a:pt x="49" y="70"/>
                  </a:lnTo>
                  <a:lnTo>
                    <a:pt x="29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9" y="13"/>
                  </a:lnTo>
                  <a:lnTo>
                    <a:pt x="49" y="9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0"/>
                  </a:lnTo>
                  <a:lnTo>
                    <a:pt x="237" y="4"/>
                  </a:lnTo>
                  <a:lnTo>
                    <a:pt x="257" y="9"/>
                  </a:lnTo>
                  <a:lnTo>
                    <a:pt x="278" y="13"/>
                  </a:lnTo>
                  <a:lnTo>
                    <a:pt x="286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2" y="29"/>
                  </a:lnTo>
                  <a:lnTo>
                    <a:pt x="306" y="33"/>
                  </a:lnTo>
                  <a:lnTo>
                    <a:pt x="306" y="42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4" name="Freeform 128"/>
            <p:cNvSpPr>
              <a:spLocks/>
            </p:cNvSpPr>
            <p:nvPr/>
          </p:nvSpPr>
          <p:spPr bwMode="auto">
            <a:xfrm>
              <a:off x="964" y="2900"/>
              <a:ext cx="87" cy="67"/>
            </a:xfrm>
            <a:custGeom>
              <a:avLst/>
              <a:gdLst/>
              <a:ahLst/>
              <a:cxnLst>
                <a:cxn ang="0">
                  <a:pos x="86" y="66"/>
                </a:cxn>
                <a:cxn ang="0">
                  <a:pos x="69" y="62"/>
                </a:cxn>
                <a:cxn ang="0">
                  <a:pos x="37" y="62"/>
                </a:cxn>
                <a:cxn ang="0">
                  <a:pos x="24" y="53"/>
                </a:cxn>
                <a:cxn ang="0">
                  <a:pos x="21" y="49"/>
                </a:cxn>
                <a:cxn ang="0">
                  <a:pos x="13" y="49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21" y="4"/>
                </a:cxn>
                <a:cxn ang="0">
                  <a:pos x="37" y="0"/>
                </a:cxn>
                <a:cxn ang="0">
                  <a:pos x="86" y="0"/>
                </a:cxn>
                <a:cxn ang="0">
                  <a:pos x="86" y="66"/>
                </a:cxn>
              </a:cxnLst>
              <a:rect l="0" t="0" r="r" b="b"/>
              <a:pathLst>
                <a:path w="87" h="67">
                  <a:moveTo>
                    <a:pt x="86" y="66"/>
                  </a:moveTo>
                  <a:lnTo>
                    <a:pt x="69" y="62"/>
                  </a:lnTo>
                  <a:lnTo>
                    <a:pt x="37" y="62"/>
                  </a:lnTo>
                  <a:lnTo>
                    <a:pt x="24" y="53"/>
                  </a:lnTo>
                  <a:lnTo>
                    <a:pt x="21" y="49"/>
                  </a:lnTo>
                  <a:lnTo>
                    <a:pt x="13" y="49"/>
                  </a:lnTo>
                  <a:lnTo>
                    <a:pt x="0" y="37"/>
                  </a:lnTo>
                  <a:lnTo>
                    <a:pt x="0" y="4"/>
                  </a:lnTo>
                  <a:lnTo>
                    <a:pt x="21" y="4"/>
                  </a:lnTo>
                  <a:lnTo>
                    <a:pt x="37" y="0"/>
                  </a:lnTo>
                  <a:lnTo>
                    <a:pt x="86" y="0"/>
                  </a:lnTo>
                  <a:lnTo>
                    <a:pt x="86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5" name="Freeform 129"/>
            <p:cNvSpPr>
              <a:spLocks/>
            </p:cNvSpPr>
            <p:nvPr/>
          </p:nvSpPr>
          <p:spPr bwMode="auto">
            <a:xfrm>
              <a:off x="1050" y="2891"/>
              <a:ext cx="225" cy="8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89" y="4"/>
                </a:cxn>
                <a:cxn ang="0">
                  <a:pos x="122" y="0"/>
                </a:cxn>
                <a:cxn ang="0">
                  <a:pos x="155" y="0"/>
                </a:cxn>
                <a:cxn ang="0">
                  <a:pos x="183" y="4"/>
                </a:cxn>
                <a:cxn ang="0">
                  <a:pos x="224" y="4"/>
                </a:cxn>
                <a:cxn ang="0">
                  <a:pos x="224" y="42"/>
                </a:cxn>
                <a:cxn ang="0">
                  <a:pos x="220" y="42"/>
                </a:cxn>
                <a:cxn ang="0">
                  <a:pos x="220" y="50"/>
                </a:cxn>
                <a:cxn ang="0">
                  <a:pos x="211" y="50"/>
                </a:cxn>
                <a:cxn ang="0">
                  <a:pos x="199" y="62"/>
                </a:cxn>
                <a:cxn ang="0">
                  <a:pos x="187" y="66"/>
                </a:cxn>
                <a:cxn ang="0">
                  <a:pos x="159" y="66"/>
                </a:cxn>
                <a:cxn ang="0">
                  <a:pos x="142" y="75"/>
                </a:cxn>
                <a:cxn ang="0">
                  <a:pos x="129" y="75"/>
                </a:cxn>
                <a:cxn ang="0">
                  <a:pos x="114" y="79"/>
                </a:cxn>
                <a:cxn ang="0">
                  <a:pos x="36" y="79"/>
                </a:cxn>
                <a:cxn ang="0">
                  <a:pos x="12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5" h="80">
                  <a:moveTo>
                    <a:pt x="0" y="4"/>
                  </a:moveTo>
                  <a:lnTo>
                    <a:pt x="89" y="4"/>
                  </a:lnTo>
                  <a:lnTo>
                    <a:pt x="122" y="0"/>
                  </a:lnTo>
                  <a:lnTo>
                    <a:pt x="155" y="0"/>
                  </a:lnTo>
                  <a:lnTo>
                    <a:pt x="183" y="4"/>
                  </a:lnTo>
                  <a:lnTo>
                    <a:pt x="224" y="4"/>
                  </a:lnTo>
                  <a:lnTo>
                    <a:pt x="224" y="42"/>
                  </a:lnTo>
                  <a:lnTo>
                    <a:pt x="220" y="42"/>
                  </a:lnTo>
                  <a:lnTo>
                    <a:pt x="220" y="50"/>
                  </a:lnTo>
                  <a:lnTo>
                    <a:pt x="211" y="50"/>
                  </a:lnTo>
                  <a:lnTo>
                    <a:pt x="199" y="62"/>
                  </a:lnTo>
                  <a:lnTo>
                    <a:pt x="187" y="66"/>
                  </a:lnTo>
                  <a:lnTo>
                    <a:pt x="159" y="66"/>
                  </a:lnTo>
                  <a:lnTo>
                    <a:pt x="142" y="75"/>
                  </a:lnTo>
                  <a:lnTo>
                    <a:pt x="129" y="75"/>
                  </a:lnTo>
                  <a:lnTo>
                    <a:pt x="114" y="79"/>
                  </a:lnTo>
                  <a:lnTo>
                    <a:pt x="36" y="79"/>
                  </a:lnTo>
                  <a:lnTo>
                    <a:pt x="12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6" name="Freeform 130"/>
            <p:cNvSpPr>
              <a:spLocks/>
            </p:cNvSpPr>
            <p:nvPr/>
          </p:nvSpPr>
          <p:spPr bwMode="auto">
            <a:xfrm>
              <a:off x="964" y="2891"/>
              <a:ext cx="311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65" y="66"/>
                </a:cxn>
                <a:cxn ang="0">
                  <a:pos x="37" y="66"/>
                </a:cxn>
                <a:cxn ang="0">
                  <a:pos x="24" y="62"/>
                </a:cxn>
                <a:cxn ang="0">
                  <a:pos x="17" y="53"/>
                </a:cxn>
                <a:cxn ang="0">
                  <a:pos x="13" y="53"/>
                </a:cxn>
                <a:cxn ang="0">
                  <a:pos x="0" y="42"/>
                </a:cxn>
                <a:cxn ang="0">
                  <a:pos x="0" y="13"/>
                </a:cxn>
                <a:cxn ang="0">
                  <a:pos x="17" y="13"/>
                </a:cxn>
                <a:cxn ang="0">
                  <a:pos x="37" y="4"/>
                </a:cxn>
                <a:cxn ang="0">
                  <a:pos x="171" y="4"/>
                </a:cxn>
                <a:cxn ang="0">
                  <a:pos x="208" y="0"/>
                </a:cxn>
                <a:cxn ang="0">
                  <a:pos x="236" y="0"/>
                </a:cxn>
                <a:cxn ang="0">
                  <a:pos x="269" y="4"/>
                </a:cxn>
                <a:cxn ang="0">
                  <a:pos x="310" y="4"/>
                </a:cxn>
                <a:cxn ang="0">
                  <a:pos x="310" y="42"/>
                </a:cxn>
                <a:cxn ang="0">
                  <a:pos x="306" y="42"/>
                </a:cxn>
                <a:cxn ang="0">
                  <a:pos x="306" y="50"/>
                </a:cxn>
                <a:cxn ang="0">
                  <a:pos x="297" y="50"/>
                </a:cxn>
                <a:cxn ang="0">
                  <a:pos x="285" y="62"/>
                </a:cxn>
                <a:cxn ang="0">
                  <a:pos x="273" y="66"/>
                </a:cxn>
                <a:cxn ang="0">
                  <a:pos x="245" y="66"/>
                </a:cxn>
                <a:cxn ang="0">
                  <a:pos x="228" y="75"/>
                </a:cxn>
                <a:cxn ang="0">
                  <a:pos x="215" y="75"/>
                </a:cxn>
                <a:cxn ang="0">
                  <a:pos x="195" y="79"/>
                </a:cxn>
                <a:cxn ang="0">
                  <a:pos x="119" y="79"/>
                </a:cxn>
                <a:cxn ang="0">
                  <a:pos x="94" y="75"/>
                </a:cxn>
                <a:cxn ang="0">
                  <a:pos x="82" y="75"/>
                </a:cxn>
                <a:cxn ang="0">
                  <a:pos x="86" y="75"/>
                </a:cxn>
              </a:cxnLst>
              <a:rect l="0" t="0" r="r" b="b"/>
              <a:pathLst>
                <a:path w="311" h="80">
                  <a:moveTo>
                    <a:pt x="82" y="75"/>
                  </a:moveTo>
                  <a:lnTo>
                    <a:pt x="65" y="66"/>
                  </a:lnTo>
                  <a:lnTo>
                    <a:pt x="37" y="66"/>
                  </a:lnTo>
                  <a:lnTo>
                    <a:pt x="24" y="62"/>
                  </a:lnTo>
                  <a:lnTo>
                    <a:pt x="17" y="53"/>
                  </a:lnTo>
                  <a:lnTo>
                    <a:pt x="13" y="53"/>
                  </a:lnTo>
                  <a:lnTo>
                    <a:pt x="0" y="42"/>
                  </a:lnTo>
                  <a:lnTo>
                    <a:pt x="0" y="13"/>
                  </a:lnTo>
                  <a:lnTo>
                    <a:pt x="17" y="13"/>
                  </a:lnTo>
                  <a:lnTo>
                    <a:pt x="37" y="4"/>
                  </a:lnTo>
                  <a:lnTo>
                    <a:pt x="171" y="4"/>
                  </a:lnTo>
                  <a:lnTo>
                    <a:pt x="208" y="0"/>
                  </a:lnTo>
                  <a:lnTo>
                    <a:pt x="236" y="0"/>
                  </a:lnTo>
                  <a:lnTo>
                    <a:pt x="269" y="4"/>
                  </a:lnTo>
                  <a:lnTo>
                    <a:pt x="310" y="4"/>
                  </a:lnTo>
                  <a:lnTo>
                    <a:pt x="310" y="42"/>
                  </a:lnTo>
                  <a:lnTo>
                    <a:pt x="306" y="42"/>
                  </a:lnTo>
                  <a:lnTo>
                    <a:pt x="306" y="50"/>
                  </a:lnTo>
                  <a:lnTo>
                    <a:pt x="297" y="50"/>
                  </a:lnTo>
                  <a:lnTo>
                    <a:pt x="285" y="62"/>
                  </a:lnTo>
                  <a:lnTo>
                    <a:pt x="273" y="66"/>
                  </a:lnTo>
                  <a:lnTo>
                    <a:pt x="245" y="66"/>
                  </a:lnTo>
                  <a:lnTo>
                    <a:pt x="228" y="75"/>
                  </a:lnTo>
                  <a:lnTo>
                    <a:pt x="215" y="75"/>
                  </a:lnTo>
                  <a:lnTo>
                    <a:pt x="195" y="79"/>
                  </a:lnTo>
                  <a:lnTo>
                    <a:pt x="119" y="79"/>
                  </a:lnTo>
                  <a:lnTo>
                    <a:pt x="94" y="75"/>
                  </a:lnTo>
                  <a:lnTo>
                    <a:pt x="82" y="75"/>
                  </a:lnTo>
                  <a:lnTo>
                    <a:pt x="86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7" name="Freeform 131"/>
            <p:cNvSpPr>
              <a:spLocks/>
            </p:cNvSpPr>
            <p:nvPr/>
          </p:nvSpPr>
          <p:spPr bwMode="auto">
            <a:xfrm>
              <a:off x="968" y="2867"/>
              <a:ext cx="307" cy="83"/>
            </a:xfrm>
            <a:custGeom>
              <a:avLst/>
              <a:gdLst/>
              <a:ahLst/>
              <a:cxnLst>
                <a:cxn ang="0">
                  <a:pos x="306" y="42"/>
                </a:cxn>
                <a:cxn ang="0">
                  <a:pos x="306" y="45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70"/>
                </a:cxn>
                <a:cxn ang="0">
                  <a:pos x="237" y="75"/>
                </a:cxn>
                <a:cxn ang="0">
                  <a:pos x="208" y="78"/>
                </a:cxn>
                <a:cxn ang="0">
                  <a:pos x="183" y="78"/>
                </a:cxn>
                <a:cxn ang="0">
                  <a:pos x="155" y="82"/>
                </a:cxn>
                <a:cxn ang="0">
                  <a:pos x="126" y="78"/>
                </a:cxn>
                <a:cxn ang="0">
                  <a:pos x="98" y="78"/>
                </a:cxn>
                <a:cxn ang="0">
                  <a:pos x="69" y="75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49" y="9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7" y="4"/>
                </a:cxn>
                <a:cxn ang="0">
                  <a:pos x="257" y="9"/>
                </a:cxn>
                <a:cxn ang="0">
                  <a:pos x="277" y="12"/>
                </a:cxn>
                <a:cxn ang="0">
                  <a:pos x="285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2" y="29"/>
                </a:cxn>
                <a:cxn ang="0">
                  <a:pos x="306" y="33"/>
                </a:cxn>
                <a:cxn ang="0">
                  <a:pos x="306" y="42"/>
                </a:cxn>
              </a:cxnLst>
              <a:rect l="0" t="0" r="r" b="b"/>
              <a:pathLst>
                <a:path w="307" h="83">
                  <a:moveTo>
                    <a:pt x="306" y="42"/>
                  </a:moveTo>
                  <a:lnTo>
                    <a:pt x="306" y="45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70"/>
                  </a:lnTo>
                  <a:lnTo>
                    <a:pt x="237" y="75"/>
                  </a:lnTo>
                  <a:lnTo>
                    <a:pt x="208" y="78"/>
                  </a:lnTo>
                  <a:lnTo>
                    <a:pt x="183" y="78"/>
                  </a:lnTo>
                  <a:lnTo>
                    <a:pt x="155" y="82"/>
                  </a:lnTo>
                  <a:lnTo>
                    <a:pt x="126" y="78"/>
                  </a:lnTo>
                  <a:lnTo>
                    <a:pt x="98" y="78"/>
                  </a:lnTo>
                  <a:lnTo>
                    <a:pt x="69" y="75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49" y="9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7" y="4"/>
                  </a:lnTo>
                  <a:lnTo>
                    <a:pt x="257" y="9"/>
                  </a:lnTo>
                  <a:lnTo>
                    <a:pt x="277" y="12"/>
                  </a:lnTo>
                  <a:lnTo>
                    <a:pt x="285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2" y="29"/>
                  </a:lnTo>
                  <a:lnTo>
                    <a:pt x="306" y="33"/>
                  </a:lnTo>
                  <a:lnTo>
                    <a:pt x="306" y="42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8" name="Freeform 132"/>
            <p:cNvSpPr>
              <a:spLocks/>
            </p:cNvSpPr>
            <p:nvPr/>
          </p:nvSpPr>
          <p:spPr bwMode="auto">
            <a:xfrm>
              <a:off x="952" y="2858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68" y="62"/>
                </a:cxn>
                <a:cxn ang="0">
                  <a:pos x="61" y="62"/>
                </a:cxn>
                <a:cxn ang="0">
                  <a:pos x="57" y="53"/>
                </a:cxn>
                <a:cxn ang="0">
                  <a:pos x="33" y="53"/>
                </a:cxn>
                <a:cxn ang="0">
                  <a:pos x="24" y="50"/>
                </a:cxn>
                <a:cxn ang="0">
                  <a:pos x="20" y="50"/>
                </a:cxn>
                <a:cxn ang="0">
                  <a:pos x="12" y="42"/>
                </a:cxn>
                <a:cxn ang="0">
                  <a:pos x="12" y="37"/>
                </a:cxn>
                <a:cxn ang="0">
                  <a:pos x="7" y="3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68" y="62"/>
                  </a:lnTo>
                  <a:lnTo>
                    <a:pt x="61" y="62"/>
                  </a:lnTo>
                  <a:lnTo>
                    <a:pt x="57" y="53"/>
                  </a:lnTo>
                  <a:lnTo>
                    <a:pt x="33" y="53"/>
                  </a:lnTo>
                  <a:lnTo>
                    <a:pt x="24" y="50"/>
                  </a:lnTo>
                  <a:lnTo>
                    <a:pt x="20" y="50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7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09" name="Freeform 133"/>
            <p:cNvSpPr>
              <a:spLocks/>
            </p:cNvSpPr>
            <p:nvPr/>
          </p:nvSpPr>
          <p:spPr bwMode="auto">
            <a:xfrm>
              <a:off x="1037" y="2854"/>
              <a:ext cx="225" cy="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0"/>
                </a:cxn>
                <a:cxn ang="0">
                  <a:pos x="196" y="0"/>
                </a:cxn>
                <a:cxn ang="0">
                  <a:pos x="200" y="4"/>
                </a:cxn>
                <a:cxn ang="0">
                  <a:pos x="224" y="4"/>
                </a:cxn>
                <a:cxn ang="0">
                  <a:pos x="224" y="33"/>
                </a:cxn>
                <a:cxn ang="0">
                  <a:pos x="220" y="33"/>
                </a:cxn>
                <a:cxn ang="0">
                  <a:pos x="220" y="45"/>
                </a:cxn>
                <a:cxn ang="0">
                  <a:pos x="211" y="45"/>
                </a:cxn>
                <a:cxn ang="0">
                  <a:pos x="211" y="50"/>
                </a:cxn>
                <a:cxn ang="0">
                  <a:pos x="207" y="50"/>
                </a:cxn>
                <a:cxn ang="0">
                  <a:pos x="196" y="57"/>
                </a:cxn>
                <a:cxn ang="0">
                  <a:pos x="175" y="57"/>
                </a:cxn>
                <a:cxn ang="0">
                  <a:pos x="171" y="61"/>
                </a:cxn>
                <a:cxn ang="0">
                  <a:pos x="159" y="61"/>
                </a:cxn>
                <a:cxn ang="0">
                  <a:pos x="146" y="70"/>
                </a:cxn>
                <a:cxn ang="0">
                  <a:pos x="118" y="70"/>
                </a:cxn>
                <a:cxn ang="0">
                  <a:pos x="102" y="74"/>
                </a:cxn>
                <a:cxn ang="0">
                  <a:pos x="48" y="74"/>
                </a:cxn>
                <a:cxn ang="0">
                  <a:pos x="37" y="70"/>
                </a:cxn>
                <a:cxn ang="0">
                  <a:pos x="0" y="70"/>
                </a:cxn>
                <a:cxn ang="0">
                  <a:pos x="0" y="4"/>
                </a:cxn>
              </a:cxnLst>
              <a:rect l="0" t="0" r="r" b="b"/>
              <a:pathLst>
                <a:path w="225" h="75">
                  <a:moveTo>
                    <a:pt x="0" y="4"/>
                  </a:moveTo>
                  <a:lnTo>
                    <a:pt x="65" y="0"/>
                  </a:lnTo>
                  <a:lnTo>
                    <a:pt x="196" y="0"/>
                  </a:lnTo>
                  <a:lnTo>
                    <a:pt x="200" y="4"/>
                  </a:lnTo>
                  <a:lnTo>
                    <a:pt x="224" y="4"/>
                  </a:lnTo>
                  <a:lnTo>
                    <a:pt x="224" y="33"/>
                  </a:lnTo>
                  <a:lnTo>
                    <a:pt x="220" y="33"/>
                  </a:lnTo>
                  <a:lnTo>
                    <a:pt x="220" y="45"/>
                  </a:lnTo>
                  <a:lnTo>
                    <a:pt x="211" y="45"/>
                  </a:lnTo>
                  <a:lnTo>
                    <a:pt x="211" y="50"/>
                  </a:lnTo>
                  <a:lnTo>
                    <a:pt x="207" y="50"/>
                  </a:lnTo>
                  <a:lnTo>
                    <a:pt x="196" y="57"/>
                  </a:lnTo>
                  <a:lnTo>
                    <a:pt x="175" y="57"/>
                  </a:lnTo>
                  <a:lnTo>
                    <a:pt x="171" y="61"/>
                  </a:lnTo>
                  <a:lnTo>
                    <a:pt x="159" y="61"/>
                  </a:lnTo>
                  <a:lnTo>
                    <a:pt x="146" y="70"/>
                  </a:lnTo>
                  <a:lnTo>
                    <a:pt x="118" y="70"/>
                  </a:lnTo>
                  <a:lnTo>
                    <a:pt x="102" y="74"/>
                  </a:lnTo>
                  <a:lnTo>
                    <a:pt x="48" y="74"/>
                  </a:lnTo>
                  <a:lnTo>
                    <a:pt x="37" y="70"/>
                  </a:lnTo>
                  <a:lnTo>
                    <a:pt x="0" y="70"/>
                  </a:lnTo>
                  <a:lnTo>
                    <a:pt x="0" y="4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0" name="Freeform 134"/>
            <p:cNvSpPr>
              <a:spLocks/>
            </p:cNvSpPr>
            <p:nvPr/>
          </p:nvSpPr>
          <p:spPr bwMode="auto">
            <a:xfrm>
              <a:off x="952" y="2854"/>
              <a:ext cx="310" cy="75"/>
            </a:xfrm>
            <a:custGeom>
              <a:avLst/>
              <a:gdLst/>
              <a:ahLst/>
              <a:cxnLst>
                <a:cxn ang="0">
                  <a:pos x="85" y="70"/>
                </a:cxn>
                <a:cxn ang="0">
                  <a:pos x="65" y="61"/>
                </a:cxn>
                <a:cxn ang="0">
                  <a:pos x="61" y="61"/>
                </a:cxn>
                <a:cxn ang="0">
                  <a:pos x="53" y="57"/>
                </a:cxn>
                <a:cxn ang="0">
                  <a:pos x="28" y="57"/>
                </a:cxn>
                <a:cxn ang="0">
                  <a:pos x="24" y="50"/>
                </a:cxn>
                <a:cxn ang="0">
                  <a:pos x="16" y="50"/>
                </a:cxn>
                <a:cxn ang="0">
                  <a:pos x="12" y="45"/>
                </a:cxn>
                <a:cxn ang="0">
                  <a:pos x="12" y="41"/>
                </a:cxn>
                <a:cxn ang="0">
                  <a:pos x="7" y="41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85" y="4"/>
                </a:cxn>
                <a:cxn ang="0">
                  <a:pos x="150" y="0"/>
                </a:cxn>
                <a:cxn ang="0">
                  <a:pos x="281" y="0"/>
                </a:cxn>
                <a:cxn ang="0">
                  <a:pos x="285" y="4"/>
                </a:cxn>
                <a:cxn ang="0">
                  <a:pos x="309" y="4"/>
                </a:cxn>
                <a:cxn ang="0">
                  <a:pos x="309" y="33"/>
                </a:cxn>
                <a:cxn ang="0">
                  <a:pos x="305" y="33"/>
                </a:cxn>
                <a:cxn ang="0">
                  <a:pos x="305" y="45"/>
                </a:cxn>
                <a:cxn ang="0">
                  <a:pos x="296" y="45"/>
                </a:cxn>
                <a:cxn ang="0">
                  <a:pos x="296" y="50"/>
                </a:cxn>
                <a:cxn ang="0">
                  <a:pos x="292" y="50"/>
                </a:cxn>
                <a:cxn ang="0">
                  <a:pos x="281" y="57"/>
                </a:cxn>
                <a:cxn ang="0">
                  <a:pos x="260" y="57"/>
                </a:cxn>
                <a:cxn ang="0">
                  <a:pos x="256" y="61"/>
                </a:cxn>
                <a:cxn ang="0">
                  <a:pos x="244" y="61"/>
                </a:cxn>
                <a:cxn ang="0">
                  <a:pos x="231" y="70"/>
                </a:cxn>
                <a:cxn ang="0">
                  <a:pos x="203" y="70"/>
                </a:cxn>
                <a:cxn ang="0">
                  <a:pos x="183" y="74"/>
                </a:cxn>
                <a:cxn ang="0">
                  <a:pos x="130" y="74"/>
                </a:cxn>
                <a:cxn ang="0">
                  <a:pos x="118" y="70"/>
                </a:cxn>
                <a:cxn ang="0">
                  <a:pos x="85" y="70"/>
                </a:cxn>
              </a:cxnLst>
              <a:rect l="0" t="0" r="r" b="b"/>
              <a:pathLst>
                <a:path w="310" h="75">
                  <a:moveTo>
                    <a:pt x="85" y="70"/>
                  </a:moveTo>
                  <a:lnTo>
                    <a:pt x="65" y="61"/>
                  </a:lnTo>
                  <a:lnTo>
                    <a:pt x="61" y="61"/>
                  </a:lnTo>
                  <a:lnTo>
                    <a:pt x="53" y="57"/>
                  </a:lnTo>
                  <a:lnTo>
                    <a:pt x="28" y="57"/>
                  </a:lnTo>
                  <a:lnTo>
                    <a:pt x="24" y="50"/>
                  </a:lnTo>
                  <a:lnTo>
                    <a:pt x="16" y="50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4"/>
                  </a:lnTo>
                  <a:lnTo>
                    <a:pt x="85" y="4"/>
                  </a:lnTo>
                  <a:lnTo>
                    <a:pt x="150" y="0"/>
                  </a:lnTo>
                  <a:lnTo>
                    <a:pt x="281" y="0"/>
                  </a:lnTo>
                  <a:lnTo>
                    <a:pt x="285" y="4"/>
                  </a:lnTo>
                  <a:lnTo>
                    <a:pt x="309" y="4"/>
                  </a:lnTo>
                  <a:lnTo>
                    <a:pt x="309" y="33"/>
                  </a:lnTo>
                  <a:lnTo>
                    <a:pt x="305" y="33"/>
                  </a:lnTo>
                  <a:lnTo>
                    <a:pt x="305" y="45"/>
                  </a:lnTo>
                  <a:lnTo>
                    <a:pt x="296" y="45"/>
                  </a:lnTo>
                  <a:lnTo>
                    <a:pt x="296" y="50"/>
                  </a:lnTo>
                  <a:lnTo>
                    <a:pt x="292" y="50"/>
                  </a:lnTo>
                  <a:lnTo>
                    <a:pt x="281" y="57"/>
                  </a:lnTo>
                  <a:lnTo>
                    <a:pt x="260" y="57"/>
                  </a:lnTo>
                  <a:lnTo>
                    <a:pt x="256" y="61"/>
                  </a:lnTo>
                  <a:lnTo>
                    <a:pt x="244" y="61"/>
                  </a:lnTo>
                  <a:lnTo>
                    <a:pt x="231" y="70"/>
                  </a:lnTo>
                  <a:lnTo>
                    <a:pt x="203" y="70"/>
                  </a:lnTo>
                  <a:lnTo>
                    <a:pt x="183" y="74"/>
                  </a:lnTo>
                  <a:lnTo>
                    <a:pt x="130" y="74"/>
                  </a:lnTo>
                  <a:lnTo>
                    <a:pt x="118" y="70"/>
                  </a:lnTo>
                  <a:lnTo>
                    <a:pt x="85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1" name="Freeform 135"/>
            <p:cNvSpPr>
              <a:spLocks/>
            </p:cNvSpPr>
            <p:nvPr/>
          </p:nvSpPr>
          <p:spPr bwMode="auto">
            <a:xfrm>
              <a:off x="955" y="2816"/>
              <a:ext cx="307" cy="93"/>
            </a:xfrm>
            <a:custGeom>
              <a:avLst/>
              <a:gdLst/>
              <a:ahLst/>
              <a:cxnLst>
                <a:cxn ang="0">
                  <a:pos x="306" y="46"/>
                </a:cxn>
                <a:cxn ang="0">
                  <a:pos x="306" y="50"/>
                </a:cxn>
                <a:cxn ang="0">
                  <a:pos x="302" y="59"/>
                </a:cxn>
                <a:cxn ang="0">
                  <a:pos x="298" y="62"/>
                </a:cxn>
                <a:cxn ang="0">
                  <a:pos x="293" y="66"/>
                </a:cxn>
                <a:cxn ang="0">
                  <a:pos x="286" y="71"/>
                </a:cxn>
                <a:cxn ang="0">
                  <a:pos x="278" y="75"/>
                </a:cxn>
                <a:cxn ang="0">
                  <a:pos x="257" y="79"/>
                </a:cxn>
                <a:cxn ang="0">
                  <a:pos x="237" y="88"/>
                </a:cxn>
                <a:cxn ang="0">
                  <a:pos x="208" y="92"/>
                </a:cxn>
                <a:cxn ang="0">
                  <a:pos x="184" y="92"/>
                </a:cxn>
                <a:cxn ang="0">
                  <a:pos x="156" y="92"/>
                </a:cxn>
                <a:cxn ang="0">
                  <a:pos x="127" y="92"/>
                </a:cxn>
                <a:cxn ang="0">
                  <a:pos x="98" y="92"/>
                </a:cxn>
                <a:cxn ang="0">
                  <a:pos x="69" y="88"/>
                </a:cxn>
                <a:cxn ang="0">
                  <a:pos x="49" y="79"/>
                </a:cxn>
                <a:cxn ang="0">
                  <a:pos x="29" y="75"/>
                </a:cxn>
                <a:cxn ang="0">
                  <a:pos x="21" y="71"/>
                </a:cxn>
                <a:cxn ang="0">
                  <a:pos x="13" y="66"/>
                </a:cxn>
                <a:cxn ang="0">
                  <a:pos x="8" y="62"/>
                </a:cxn>
                <a:cxn ang="0">
                  <a:pos x="4" y="59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9" y="17"/>
                </a:cxn>
                <a:cxn ang="0">
                  <a:pos x="49" y="9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0"/>
                </a:cxn>
                <a:cxn ang="0">
                  <a:pos x="237" y="4"/>
                </a:cxn>
                <a:cxn ang="0">
                  <a:pos x="257" y="9"/>
                </a:cxn>
                <a:cxn ang="0">
                  <a:pos x="278" y="17"/>
                </a:cxn>
                <a:cxn ang="0">
                  <a:pos x="286" y="21"/>
                </a:cxn>
                <a:cxn ang="0">
                  <a:pos x="293" y="26"/>
                </a:cxn>
                <a:cxn ang="0">
                  <a:pos x="298" y="30"/>
                </a:cxn>
                <a:cxn ang="0">
                  <a:pos x="302" y="33"/>
                </a:cxn>
                <a:cxn ang="0">
                  <a:pos x="306" y="37"/>
                </a:cxn>
                <a:cxn ang="0">
                  <a:pos x="306" y="46"/>
                </a:cxn>
              </a:cxnLst>
              <a:rect l="0" t="0" r="r" b="b"/>
              <a:pathLst>
                <a:path w="307" h="93">
                  <a:moveTo>
                    <a:pt x="306" y="46"/>
                  </a:moveTo>
                  <a:lnTo>
                    <a:pt x="306" y="50"/>
                  </a:lnTo>
                  <a:lnTo>
                    <a:pt x="302" y="59"/>
                  </a:lnTo>
                  <a:lnTo>
                    <a:pt x="298" y="62"/>
                  </a:lnTo>
                  <a:lnTo>
                    <a:pt x="293" y="66"/>
                  </a:lnTo>
                  <a:lnTo>
                    <a:pt x="286" y="71"/>
                  </a:lnTo>
                  <a:lnTo>
                    <a:pt x="278" y="75"/>
                  </a:lnTo>
                  <a:lnTo>
                    <a:pt x="257" y="79"/>
                  </a:lnTo>
                  <a:lnTo>
                    <a:pt x="237" y="88"/>
                  </a:lnTo>
                  <a:lnTo>
                    <a:pt x="208" y="92"/>
                  </a:lnTo>
                  <a:lnTo>
                    <a:pt x="184" y="92"/>
                  </a:lnTo>
                  <a:lnTo>
                    <a:pt x="156" y="92"/>
                  </a:lnTo>
                  <a:lnTo>
                    <a:pt x="127" y="92"/>
                  </a:lnTo>
                  <a:lnTo>
                    <a:pt x="98" y="92"/>
                  </a:lnTo>
                  <a:lnTo>
                    <a:pt x="69" y="88"/>
                  </a:lnTo>
                  <a:lnTo>
                    <a:pt x="49" y="79"/>
                  </a:lnTo>
                  <a:lnTo>
                    <a:pt x="29" y="75"/>
                  </a:lnTo>
                  <a:lnTo>
                    <a:pt x="21" y="71"/>
                  </a:lnTo>
                  <a:lnTo>
                    <a:pt x="13" y="66"/>
                  </a:lnTo>
                  <a:lnTo>
                    <a:pt x="8" y="62"/>
                  </a:lnTo>
                  <a:lnTo>
                    <a:pt x="4" y="59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9" y="17"/>
                  </a:lnTo>
                  <a:lnTo>
                    <a:pt x="49" y="9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0"/>
                  </a:lnTo>
                  <a:lnTo>
                    <a:pt x="237" y="4"/>
                  </a:lnTo>
                  <a:lnTo>
                    <a:pt x="257" y="9"/>
                  </a:lnTo>
                  <a:lnTo>
                    <a:pt x="278" y="17"/>
                  </a:lnTo>
                  <a:lnTo>
                    <a:pt x="286" y="21"/>
                  </a:lnTo>
                  <a:lnTo>
                    <a:pt x="293" y="26"/>
                  </a:lnTo>
                  <a:lnTo>
                    <a:pt x="298" y="30"/>
                  </a:lnTo>
                  <a:lnTo>
                    <a:pt x="302" y="33"/>
                  </a:lnTo>
                  <a:lnTo>
                    <a:pt x="306" y="37"/>
                  </a:lnTo>
                  <a:lnTo>
                    <a:pt x="306" y="4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2" name="Freeform 136"/>
            <p:cNvSpPr>
              <a:spLocks/>
            </p:cNvSpPr>
            <p:nvPr/>
          </p:nvSpPr>
          <p:spPr bwMode="auto">
            <a:xfrm>
              <a:off x="944" y="2809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69" y="62"/>
                </a:cxn>
                <a:cxn ang="0">
                  <a:pos x="52" y="62"/>
                </a:cxn>
                <a:cxn ang="0">
                  <a:pos x="44" y="53"/>
                </a:cxn>
                <a:cxn ang="0">
                  <a:pos x="24" y="53"/>
                </a:cxn>
                <a:cxn ang="0">
                  <a:pos x="24" y="49"/>
                </a:cxn>
                <a:cxn ang="0">
                  <a:pos x="16" y="49"/>
                </a:cxn>
                <a:cxn ang="0">
                  <a:pos x="12" y="40"/>
                </a:cxn>
                <a:cxn ang="0">
                  <a:pos x="4" y="40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7"/>
                </a:cxn>
                <a:cxn ang="0">
                  <a:pos x="41" y="7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69" y="62"/>
                  </a:lnTo>
                  <a:lnTo>
                    <a:pt x="52" y="62"/>
                  </a:lnTo>
                  <a:lnTo>
                    <a:pt x="44" y="53"/>
                  </a:lnTo>
                  <a:lnTo>
                    <a:pt x="24" y="53"/>
                  </a:lnTo>
                  <a:lnTo>
                    <a:pt x="24" y="49"/>
                  </a:lnTo>
                  <a:lnTo>
                    <a:pt x="16" y="49"/>
                  </a:lnTo>
                  <a:lnTo>
                    <a:pt x="12" y="40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7"/>
                  </a:lnTo>
                  <a:lnTo>
                    <a:pt x="41" y="7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3" name="Freeform 137"/>
            <p:cNvSpPr>
              <a:spLocks/>
            </p:cNvSpPr>
            <p:nvPr/>
          </p:nvSpPr>
          <p:spPr bwMode="auto">
            <a:xfrm>
              <a:off x="1029" y="2809"/>
              <a:ext cx="225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224" y="33"/>
                </a:cxn>
                <a:cxn ang="0">
                  <a:pos x="220" y="33"/>
                </a:cxn>
                <a:cxn ang="0">
                  <a:pos x="220" y="38"/>
                </a:cxn>
                <a:cxn ang="0">
                  <a:pos x="208" y="49"/>
                </a:cxn>
                <a:cxn ang="0">
                  <a:pos x="200" y="49"/>
                </a:cxn>
                <a:cxn ang="0">
                  <a:pos x="196" y="54"/>
                </a:cxn>
                <a:cxn ang="0">
                  <a:pos x="176" y="54"/>
                </a:cxn>
                <a:cxn ang="0">
                  <a:pos x="155" y="70"/>
                </a:cxn>
                <a:cxn ang="0">
                  <a:pos x="130" y="70"/>
                </a:cxn>
                <a:cxn ang="0">
                  <a:pos x="115" y="74"/>
                </a:cxn>
                <a:cxn ang="0">
                  <a:pos x="13" y="74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225" h="75">
                  <a:moveTo>
                    <a:pt x="0" y="0"/>
                  </a:moveTo>
                  <a:lnTo>
                    <a:pt x="224" y="0"/>
                  </a:lnTo>
                  <a:lnTo>
                    <a:pt x="224" y="33"/>
                  </a:lnTo>
                  <a:lnTo>
                    <a:pt x="220" y="33"/>
                  </a:lnTo>
                  <a:lnTo>
                    <a:pt x="220" y="38"/>
                  </a:lnTo>
                  <a:lnTo>
                    <a:pt x="208" y="49"/>
                  </a:lnTo>
                  <a:lnTo>
                    <a:pt x="200" y="49"/>
                  </a:lnTo>
                  <a:lnTo>
                    <a:pt x="196" y="54"/>
                  </a:lnTo>
                  <a:lnTo>
                    <a:pt x="176" y="54"/>
                  </a:lnTo>
                  <a:lnTo>
                    <a:pt x="155" y="70"/>
                  </a:lnTo>
                  <a:lnTo>
                    <a:pt x="130" y="70"/>
                  </a:lnTo>
                  <a:lnTo>
                    <a:pt x="115" y="74"/>
                  </a:lnTo>
                  <a:lnTo>
                    <a:pt x="13" y="74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4" name="Freeform 138"/>
            <p:cNvSpPr>
              <a:spLocks/>
            </p:cNvSpPr>
            <p:nvPr/>
          </p:nvSpPr>
          <p:spPr bwMode="auto">
            <a:xfrm>
              <a:off x="944" y="2809"/>
              <a:ext cx="310" cy="75"/>
            </a:xfrm>
            <a:custGeom>
              <a:avLst/>
              <a:gdLst/>
              <a:ahLst/>
              <a:cxnLst>
                <a:cxn ang="0">
                  <a:pos x="89" y="70"/>
                </a:cxn>
                <a:cxn ang="0">
                  <a:pos x="69" y="62"/>
                </a:cxn>
                <a:cxn ang="0">
                  <a:pos x="53" y="62"/>
                </a:cxn>
                <a:cxn ang="0">
                  <a:pos x="44" y="54"/>
                </a:cxn>
                <a:cxn ang="0">
                  <a:pos x="24" y="54"/>
                </a:cxn>
                <a:cxn ang="0">
                  <a:pos x="24" y="49"/>
                </a:cxn>
                <a:cxn ang="0">
                  <a:pos x="16" y="49"/>
                </a:cxn>
                <a:cxn ang="0">
                  <a:pos x="12" y="45"/>
                </a:cxn>
                <a:cxn ang="0">
                  <a:pos x="4" y="45"/>
                </a:cxn>
                <a:cxn ang="0">
                  <a:pos x="4" y="38"/>
                </a:cxn>
                <a:cxn ang="0">
                  <a:pos x="0" y="33"/>
                </a:cxn>
                <a:cxn ang="0">
                  <a:pos x="0" y="8"/>
                </a:cxn>
                <a:cxn ang="0">
                  <a:pos x="41" y="8"/>
                </a:cxn>
                <a:cxn ang="0">
                  <a:pos x="89" y="0"/>
                </a:cxn>
                <a:cxn ang="0">
                  <a:pos x="309" y="0"/>
                </a:cxn>
                <a:cxn ang="0">
                  <a:pos x="309" y="33"/>
                </a:cxn>
                <a:cxn ang="0">
                  <a:pos x="305" y="33"/>
                </a:cxn>
                <a:cxn ang="0">
                  <a:pos x="305" y="38"/>
                </a:cxn>
                <a:cxn ang="0">
                  <a:pos x="293" y="49"/>
                </a:cxn>
                <a:cxn ang="0">
                  <a:pos x="285" y="49"/>
                </a:cxn>
                <a:cxn ang="0">
                  <a:pos x="281" y="54"/>
                </a:cxn>
                <a:cxn ang="0">
                  <a:pos x="265" y="54"/>
                </a:cxn>
                <a:cxn ang="0">
                  <a:pos x="240" y="70"/>
                </a:cxn>
                <a:cxn ang="0">
                  <a:pos x="215" y="70"/>
                </a:cxn>
                <a:cxn ang="0">
                  <a:pos x="200" y="74"/>
                </a:cxn>
                <a:cxn ang="0">
                  <a:pos x="98" y="74"/>
                </a:cxn>
                <a:cxn ang="0">
                  <a:pos x="89" y="70"/>
                </a:cxn>
              </a:cxnLst>
              <a:rect l="0" t="0" r="r" b="b"/>
              <a:pathLst>
                <a:path w="310" h="75">
                  <a:moveTo>
                    <a:pt x="89" y="70"/>
                  </a:moveTo>
                  <a:lnTo>
                    <a:pt x="69" y="62"/>
                  </a:lnTo>
                  <a:lnTo>
                    <a:pt x="53" y="62"/>
                  </a:lnTo>
                  <a:lnTo>
                    <a:pt x="44" y="54"/>
                  </a:lnTo>
                  <a:lnTo>
                    <a:pt x="24" y="54"/>
                  </a:lnTo>
                  <a:lnTo>
                    <a:pt x="24" y="49"/>
                  </a:lnTo>
                  <a:lnTo>
                    <a:pt x="16" y="49"/>
                  </a:lnTo>
                  <a:lnTo>
                    <a:pt x="12" y="45"/>
                  </a:lnTo>
                  <a:lnTo>
                    <a:pt x="4" y="45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8"/>
                  </a:lnTo>
                  <a:lnTo>
                    <a:pt x="41" y="8"/>
                  </a:lnTo>
                  <a:lnTo>
                    <a:pt x="89" y="0"/>
                  </a:lnTo>
                  <a:lnTo>
                    <a:pt x="309" y="0"/>
                  </a:lnTo>
                  <a:lnTo>
                    <a:pt x="309" y="33"/>
                  </a:lnTo>
                  <a:lnTo>
                    <a:pt x="305" y="33"/>
                  </a:lnTo>
                  <a:lnTo>
                    <a:pt x="305" y="38"/>
                  </a:lnTo>
                  <a:lnTo>
                    <a:pt x="293" y="49"/>
                  </a:lnTo>
                  <a:lnTo>
                    <a:pt x="285" y="49"/>
                  </a:lnTo>
                  <a:lnTo>
                    <a:pt x="281" y="54"/>
                  </a:lnTo>
                  <a:lnTo>
                    <a:pt x="265" y="54"/>
                  </a:lnTo>
                  <a:lnTo>
                    <a:pt x="240" y="70"/>
                  </a:lnTo>
                  <a:lnTo>
                    <a:pt x="215" y="70"/>
                  </a:lnTo>
                  <a:lnTo>
                    <a:pt x="200" y="74"/>
                  </a:lnTo>
                  <a:lnTo>
                    <a:pt x="98" y="74"/>
                  </a:lnTo>
                  <a:lnTo>
                    <a:pt x="89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5" name="Freeform 139"/>
            <p:cNvSpPr>
              <a:spLocks/>
            </p:cNvSpPr>
            <p:nvPr/>
          </p:nvSpPr>
          <p:spPr bwMode="auto">
            <a:xfrm>
              <a:off x="944" y="2772"/>
              <a:ext cx="305" cy="91"/>
            </a:xfrm>
            <a:custGeom>
              <a:avLst/>
              <a:gdLst/>
              <a:ahLst/>
              <a:cxnLst>
                <a:cxn ang="0">
                  <a:pos x="304" y="44"/>
                </a:cxn>
                <a:cxn ang="0">
                  <a:pos x="304" y="49"/>
                </a:cxn>
                <a:cxn ang="0">
                  <a:pos x="300" y="53"/>
                </a:cxn>
                <a:cxn ang="0">
                  <a:pos x="297" y="61"/>
                </a:cxn>
                <a:cxn ang="0">
                  <a:pos x="292" y="66"/>
                </a:cxn>
                <a:cxn ang="0">
                  <a:pos x="284" y="70"/>
                </a:cxn>
                <a:cxn ang="0">
                  <a:pos x="276" y="74"/>
                </a:cxn>
                <a:cxn ang="0">
                  <a:pos x="256" y="77"/>
                </a:cxn>
                <a:cxn ang="0">
                  <a:pos x="235" y="86"/>
                </a:cxn>
                <a:cxn ang="0">
                  <a:pos x="207" y="86"/>
                </a:cxn>
                <a:cxn ang="0">
                  <a:pos x="182" y="90"/>
                </a:cxn>
                <a:cxn ang="0">
                  <a:pos x="154" y="90"/>
                </a:cxn>
                <a:cxn ang="0">
                  <a:pos x="126" y="90"/>
                </a:cxn>
                <a:cxn ang="0">
                  <a:pos x="97" y="86"/>
                </a:cxn>
                <a:cxn ang="0">
                  <a:pos x="69" y="86"/>
                </a:cxn>
                <a:cxn ang="0">
                  <a:pos x="48" y="77"/>
                </a:cxn>
                <a:cxn ang="0">
                  <a:pos x="28" y="74"/>
                </a:cxn>
                <a:cxn ang="0">
                  <a:pos x="20" y="70"/>
                </a:cxn>
                <a:cxn ang="0">
                  <a:pos x="12" y="66"/>
                </a:cxn>
                <a:cxn ang="0">
                  <a:pos x="8" y="61"/>
                </a:cxn>
                <a:cxn ang="0">
                  <a:pos x="4" y="53"/>
                </a:cxn>
                <a:cxn ang="0">
                  <a:pos x="0" y="49"/>
                </a:cxn>
                <a:cxn ang="0">
                  <a:pos x="0" y="44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2" y="24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8" y="12"/>
                </a:cxn>
                <a:cxn ang="0">
                  <a:pos x="69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2" y="0"/>
                </a:cxn>
                <a:cxn ang="0">
                  <a:pos x="207" y="0"/>
                </a:cxn>
                <a:cxn ang="0">
                  <a:pos x="235" y="4"/>
                </a:cxn>
                <a:cxn ang="0">
                  <a:pos x="256" y="12"/>
                </a:cxn>
                <a:cxn ang="0">
                  <a:pos x="276" y="16"/>
                </a:cxn>
                <a:cxn ang="0">
                  <a:pos x="284" y="20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0" y="33"/>
                </a:cxn>
                <a:cxn ang="0">
                  <a:pos x="304" y="37"/>
                </a:cxn>
                <a:cxn ang="0">
                  <a:pos x="304" y="44"/>
                </a:cxn>
              </a:cxnLst>
              <a:rect l="0" t="0" r="r" b="b"/>
              <a:pathLst>
                <a:path w="305" h="91">
                  <a:moveTo>
                    <a:pt x="304" y="44"/>
                  </a:moveTo>
                  <a:lnTo>
                    <a:pt x="304" y="49"/>
                  </a:lnTo>
                  <a:lnTo>
                    <a:pt x="300" y="53"/>
                  </a:lnTo>
                  <a:lnTo>
                    <a:pt x="297" y="61"/>
                  </a:lnTo>
                  <a:lnTo>
                    <a:pt x="292" y="66"/>
                  </a:lnTo>
                  <a:lnTo>
                    <a:pt x="284" y="70"/>
                  </a:lnTo>
                  <a:lnTo>
                    <a:pt x="276" y="74"/>
                  </a:lnTo>
                  <a:lnTo>
                    <a:pt x="256" y="77"/>
                  </a:lnTo>
                  <a:lnTo>
                    <a:pt x="235" y="86"/>
                  </a:lnTo>
                  <a:lnTo>
                    <a:pt x="207" y="86"/>
                  </a:lnTo>
                  <a:lnTo>
                    <a:pt x="182" y="90"/>
                  </a:lnTo>
                  <a:lnTo>
                    <a:pt x="154" y="90"/>
                  </a:lnTo>
                  <a:lnTo>
                    <a:pt x="126" y="90"/>
                  </a:lnTo>
                  <a:lnTo>
                    <a:pt x="97" y="86"/>
                  </a:lnTo>
                  <a:lnTo>
                    <a:pt x="69" y="86"/>
                  </a:lnTo>
                  <a:lnTo>
                    <a:pt x="48" y="77"/>
                  </a:lnTo>
                  <a:lnTo>
                    <a:pt x="28" y="74"/>
                  </a:lnTo>
                  <a:lnTo>
                    <a:pt x="20" y="70"/>
                  </a:lnTo>
                  <a:lnTo>
                    <a:pt x="12" y="66"/>
                  </a:lnTo>
                  <a:lnTo>
                    <a:pt x="8" y="61"/>
                  </a:lnTo>
                  <a:lnTo>
                    <a:pt x="4" y="53"/>
                  </a:lnTo>
                  <a:lnTo>
                    <a:pt x="0" y="49"/>
                  </a:lnTo>
                  <a:lnTo>
                    <a:pt x="0" y="44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8" y="12"/>
                  </a:lnTo>
                  <a:lnTo>
                    <a:pt x="69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2" y="0"/>
                  </a:lnTo>
                  <a:lnTo>
                    <a:pt x="207" y="0"/>
                  </a:lnTo>
                  <a:lnTo>
                    <a:pt x="235" y="4"/>
                  </a:lnTo>
                  <a:lnTo>
                    <a:pt x="256" y="12"/>
                  </a:lnTo>
                  <a:lnTo>
                    <a:pt x="276" y="16"/>
                  </a:lnTo>
                  <a:lnTo>
                    <a:pt x="284" y="20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0" y="33"/>
                  </a:lnTo>
                  <a:lnTo>
                    <a:pt x="304" y="37"/>
                  </a:lnTo>
                  <a:lnTo>
                    <a:pt x="304" y="44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6" name="Freeform 140"/>
            <p:cNvSpPr>
              <a:spLocks/>
            </p:cNvSpPr>
            <p:nvPr/>
          </p:nvSpPr>
          <p:spPr bwMode="auto">
            <a:xfrm>
              <a:off x="952" y="2780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68" y="62"/>
                </a:cxn>
                <a:cxn ang="0">
                  <a:pos x="36" y="62"/>
                </a:cxn>
                <a:cxn ang="0">
                  <a:pos x="33" y="53"/>
                </a:cxn>
                <a:cxn ang="0">
                  <a:pos x="24" y="53"/>
                </a:cxn>
                <a:cxn ang="0">
                  <a:pos x="20" y="49"/>
                </a:cxn>
                <a:cxn ang="0">
                  <a:pos x="12" y="49"/>
                </a:cxn>
                <a:cxn ang="0">
                  <a:pos x="12" y="40"/>
                </a:cxn>
                <a:cxn ang="0">
                  <a:pos x="7" y="40"/>
                </a:cxn>
                <a:cxn ang="0">
                  <a:pos x="7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68" y="62"/>
                  </a:lnTo>
                  <a:lnTo>
                    <a:pt x="36" y="62"/>
                  </a:lnTo>
                  <a:lnTo>
                    <a:pt x="33" y="53"/>
                  </a:lnTo>
                  <a:lnTo>
                    <a:pt x="24" y="53"/>
                  </a:lnTo>
                  <a:lnTo>
                    <a:pt x="20" y="49"/>
                  </a:lnTo>
                  <a:lnTo>
                    <a:pt x="12" y="49"/>
                  </a:lnTo>
                  <a:lnTo>
                    <a:pt x="12" y="40"/>
                  </a:lnTo>
                  <a:lnTo>
                    <a:pt x="7" y="40"/>
                  </a:lnTo>
                  <a:lnTo>
                    <a:pt x="7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7" name="Freeform 141"/>
            <p:cNvSpPr>
              <a:spLocks/>
            </p:cNvSpPr>
            <p:nvPr/>
          </p:nvSpPr>
          <p:spPr bwMode="auto">
            <a:xfrm>
              <a:off x="1037" y="2776"/>
              <a:ext cx="225" cy="7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57" y="7"/>
                </a:cxn>
                <a:cxn ang="0">
                  <a:pos x="94" y="0"/>
                </a:cxn>
                <a:cxn ang="0">
                  <a:pos x="175" y="0"/>
                </a:cxn>
                <a:cxn ang="0">
                  <a:pos x="196" y="7"/>
                </a:cxn>
                <a:cxn ang="0">
                  <a:pos x="220" y="7"/>
                </a:cxn>
                <a:cxn ang="0">
                  <a:pos x="224" y="12"/>
                </a:cxn>
                <a:cxn ang="0">
                  <a:pos x="224" y="29"/>
                </a:cxn>
                <a:cxn ang="0">
                  <a:pos x="220" y="37"/>
                </a:cxn>
                <a:cxn ang="0">
                  <a:pos x="220" y="49"/>
                </a:cxn>
                <a:cxn ang="0">
                  <a:pos x="211" y="49"/>
                </a:cxn>
                <a:cxn ang="0">
                  <a:pos x="207" y="53"/>
                </a:cxn>
                <a:cxn ang="0">
                  <a:pos x="196" y="62"/>
                </a:cxn>
                <a:cxn ang="0">
                  <a:pos x="187" y="66"/>
                </a:cxn>
                <a:cxn ang="0">
                  <a:pos x="155" y="66"/>
                </a:cxn>
                <a:cxn ang="0">
                  <a:pos x="146" y="74"/>
                </a:cxn>
                <a:cxn ang="0">
                  <a:pos x="118" y="74"/>
                </a:cxn>
                <a:cxn ang="0">
                  <a:pos x="102" y="78"/>
                </a:cxn>
                <a:cxn ang="0">
                  <a:pos x="28" y="78"/>
                </a:cxn>
                <a:cxn ang="0">
                  <a:pos x="16" y="74"/>
                </a:cxn>
                <a:cxn ang="0">
                  <a:pos x="0" y="74"/>
                </a:cxn>
                <a:cxn ang="0">
                  <a:pos x="0" y="7"/>
                </a:cxn>
              </a:cxnLst>
              <a:rect l="0" t="0" r="r" b="b"/>
              <a:pathLst>
                <a:path w="225" h="79">
                  <a:moveTo>
                    <a:pt x="0" y="7"/>
                  </a:moveTo>
                  <a:lnTo>
                    <a:pt x="57" y="7"/>
                  </a:lnTo>
                  <a:lnTo>
                    <a:pt x="94" y="0"/>
                  </a:lnTo>
                  <a:lnTo>
                    <a:pt x="175" y="0"/>
                  </a:lnTo>
                  <a:lnTo>
                    <a:pt x="196" y="7"/>
                  </a:lnTo>
                  <a:lnTo>
                    <a:pt x="220" y="7"/>
                  </a:lnTo>
                  <a:lnTo>
                    <a:pt x="224" y="12"/>
                  </a:lnTo>
                  <a:lnTo>
                    <a:pt x="224" y="29"/>
                  </a:lnTo>
                  <a:lnTo>
                    <a:pt x="220" y="37"/>
                  </a:lnTo>
                  <a:lnTo>
                    <a:pt x="220" y="49"/>
                  </a:lnTo>
                  <a:lnTo>
                    <a:pt x="211" y="49"/>
                  </a:lnTo>
                  <a:lnTo>
                    <a:pt x="207" y="53"/>
                  </a:lnTo>
                  <a:lnTo>
                    <a:pt x="196" y="62"/>
                  </a:lnTo>
                  <a:lnTo>
                    <a:pt x="187" y="66"/>
                  </a:lnTo>
                  <a:lnTo>
                    <a:pt x="155" y="66"/>
                  </a:lnTo>
                  <a:lnTo>
                    <a:pt x="146" y="74"/>
                  </a:lnTo>
                  <a:lnTo>
                    <a:pt x="118" y="74"/>
                  </a:lnTo>
                  <a:lnTo>
                    <a:pt x="102" y="78"/>
                  </a:lnTo>
                  <a:lnTo>
                    <a:pt x="28" y="78"/>
                  </a:lnTo>
                  <a:lnTo>
                    <a:pt x="16" y="74"/>
                  </a:lnTo>
                  <a:lnTo>
                    <a:pt x="0" y="74"/>
                  </a:lnTo>
                  <a:lnTo>
                    <a:pt x="0" y="7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8" name="Freeform 142"/>
            <p:cNvSpPr>
              <a:spLocks/>
            </p:cNvSpPr>
            <p:nvPr/>
          </p:nvSpPr>
          <p:spPr bwMode="auto">
            <a:xfrm>
              <a:off x="952" y="2776"/>
              <a:ext cx="310" cy="79"/>
            </a:xfrm>
            <a:custGeom>
              <a:avLst/>
              <a:gdLst/>
              <a:ahLst/>
              <a:cxnLst>
                <a:cxn ang="0">
                  <a:pos x="85" y="74"/>
                </a:cxn>
                <a:cxn ang="0">
                  <a:pos x="65" y="66"/>
                </a:cxn>
                <a:cxn ang="0">
                  <a:pos x="36" y="66"/>
                </a:cxn>
                <a:cxn ang="0">
                  <a:pos x="28" y="62"/>
                </a:cxn>
                <a:cxn ang="0">
                  <a:pos x="24" y="62"/>
                </a:cxn>
                <a:cxn ang="0">
                  <a:pos x="16" y="53"/>
                </a:cxn>
                <a:cxn ang="0">
                  <a:pos x="12" y="53"/>
                </a:cxn>
                <a:cxn ang="0">
                  <a:pos x="12" y="49"/>
                </a:cxn>
                <a:cxn ang="0">
                  <a:pos x="7" y="49"/>
                </a:cxn>
                <a:cxn ang="0">
                  <a:pos x="7" y="41"/>
                </a:cxn>
                <a:cxn ang="0">
                  <a:pos x="0" y="41"/>
                </a:cxn>
                <a:cxn ang="0">
                  <a:pos x="0" y="7"/>
                </a:cxn>
                <a:cxn ang="0">
                  <a:pos x="142" y="7"/>
                </a:cxn>
                <a:cxn ang="0">
                  <a:pos x="179" y="0"/>
                </a:cxn>
                <a:cxn ang="0">
                  <a:pos x="260" y="0"/>
                </a:cxn>
                <a:cxn ang="0">
                  <a:pos x="281" y="7"/>
                </a:cxn>
                <a:cxn ang="0">
                  <a:pos x="305" y="7"/>
                </a:cxn>
                <a:cxn ang="0">
                  <a:pos x="309" y="12"/>
                </a:cxn>
                <a:cxn ang="0">
                  <a:pos x="309" y="29"/>
                </a:cxn>
                <a:cxn ang="0">
                  <a:pos x="305" y="37"/>
                </a:cxn>
                <a:cxn ang="0">
                  <a:pos x="305" y="49"/>
                </a:cxn>
                <a:cxn ang="0">
                  <a:pos x="296" y="49"/>
                </a:cxn>
                <a:cxn ang="0">
                  <a:pos x="292" y="53"/>
                </a:cxn>
                <a:cxn ang="0">
                  <a:pos x="281" y="62"/>
                </a:cxn>
                <a:cxn ang="0">
                  <a:pos x="272" y="66"/>
                </a:cxn>
                <a:cxn ang="0">
                  <a:pos x="240" y="66"/>
                </a:cxn>
                <a:cxn ang="0">
                  <a:pos x="231" y="74"/>
                </a:cxn>
                <a:cxn ang="0">
                  <a:pos x="203" y="74"/>
                </a:cxn>
                <a:cxn ang="0">
                  <a:pos x="183" y="78"/>
                </a:cxn>
                <a:cxn ang="0">
                  <a:pos x="114" y="78"/>
                </a:cxn>
                <a:cxn ang="0">
                  <a:pos x="101" y="74"/>
                </a:cxn>
                <a:cxn ang="0">
                  <a:pos x="85" y="74"/>
                </a:cxn>
              </a:cxnLst>
              <a:rect l="0" t="0" r="r" b="b"/>
              <a:pathLst>
                <a:path w="310" h="79">
                  <a:moveTo>
                    <a:pt x="85" y="74"/>
                  </a:moveTo>
                  <a:lnTo>
                    <a:pt x="65" y="66"/>
                  </a:lnTo>
                  <a:lnTo>
                    <a:pt x="36" y="66"/>
                  </a:lnTo>
                  <a:lnTo>
                    <a:pt x="28" y="62"/>
                  </a:lnTo>
                  <a:lnTo>
                    <a:pt x="24" y="62"/>
                  </a:lnTo>
                  <a:lnTo>
                    <a:pt x="16" y="53"/>
                  </a:lnTo>
                  <a:lnTo>
                    <a:pt x="12" y="53"/>
                  </a:lnTo>
                  <a:lnTo>
                    <a:pt x="12" y="49"/>
                  </a:lnTo>
                  <a:lnTo>
                    <a:pt x="7" y="49"/>
                  </a:lnTo>
                  <a:lnTo>
                    <a:pt x="7" y="41"/>
                  </a:lnTo>
                  <a:lnTo>
                    <a:pt x="0" y="41"/>
                  </a:lnTo>
                  <a:lnTo>
                    <a:pt x="0" y="7"/>
                  </a:lnTo>
                  <a:lnTo>
                    <a:pt x="142" y="7"/>
                  </a:lnTo>
                  <a:lnTo>
                    <a:pt x="179" y="0"/>
                  </a:lnTo>
                  <a:lnTo>
                    <a:pt x="260" y="0"/>
                  </a:lnTo>
                  <a:lnTo>
                    <a:pt x="281" y="7"/>
                  </a:lnTo>
                  <a:lnTo>
                    <a:pt x="305" y="7"/>
                  </a:lnTo>
                  <a:lnTo>
                    <a:pt x="309" y="12"/>
                  </a:lnTo>
                  <a:lnTo>
                    <a:pt x="309" y="29"/>
                  </a:lnTo>
                  <a:lnTo>
                    <a:pt x="305" y="37"/>
                  </a:lnTo>
                  <a:lnTo>
                    <a:pt x="305" y="49"/>
                  </a:lnTo>
                  <a:lnTo>
                    <a:pt x="296" y="49"/>
                  </a:lnTo>
                  <a:lnTo>
                    <a:pt x="292" y="53"/>
                  </a:lnTo>
                  <a:lnTo>
                    <a:pt x="281" y="62"/>
                  </a:lnTo>
                  <a:lnTo>
                    <a:pt x="272" y="66"/>
                  </a:lnTo>
                  <a:lnTo>
                    <a:pt x="240" y="66"/>
                  </a:lnTo>
                  <a:lnTo>
                    <a:pt x="231" y="74"/>
                  </a:lnTo>
                  <a:lnTo>
                    <a:pt x="203" y="74"/>
                  </a:lnTo>
                  <a:lnTo>
                    <a:pt x="183" y="78"/>
                  </a:lnTo>
                  <a:lnTo>
                    <a:pt x="114" y="78"/>
                  </a:lnTo>
                  <a:lnTo>
                    <a:pt x="101" y="74"/>
                  </a:lnTo>
                  <a:lnTo>
                    <a:pt x="85" y="74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19" name="Freeform 143"/>
            <p:cNvSpPr>
              <a:spLocks/>
            </p:cNvSpPr>
            <p:nvPr/>
          </p:nvSpPr>
          <p:spPr bwMode="auto">
            <a:xfrm>
              <a:off x="955" y="2747"/>
              <a:ext cx="307" cy="83"/>
            </a:xfrm>
            <a:custGeom>
              <a:avLst/>
              <a:gdLst/>
              <a:ahLst/>
              <a:cxnLst>
                <a:cxn ang="0">
                  <a:pos x="306" y="40"/>
                </a:cxn>
                <a:cxn ang="0">
                  <a:pos x="306" y="45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6" y="62"/>
                </a:cxn>
                <a:cxn ang="0">
                  <a:pos x="278" y="66"/>
                </a:cxn>
                <a:cxn ang="0">
                  <a:pos x="257" y="69"/>
                </a:cxn>
                <a:cxn ang="0">
                  <a:pos x="237" y="73"/>
                </a:cxn>
                <a:cxn ang="0">
                  <a:pos x="208" y="78"/>
                </a:cxn>
                <a:cxn ang="0">
                  <a:pos x="184" y="82"/>
                </a:cxn>
                <a:cxn ang="0">
                  <a:pos x="156" y="82"/>
                </a:cxn>
                <a:cxn ang="0">
                  <a:pos x="127" y="82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9" y="69"/>
                </a:cxn>
                <a:cxn ang="0">
                  <a:pos x="29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9" y="12"/>
                </a:cxn>
                <a:cxn ang="0">
                  <a:pos x="49" y="7"/>
                </a:cxn>
                <a:cxn ang="0">
                  <a:pos x="69" y="3"/>
                </a:cxn>
                <a:cxn ang="0">
                  <a:pos x="98" y="0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0"/>
                </a:cxn>
                <a:cxn ang="0">
                  <a:pos x="237" y="3"/>
                </a:cxn>
                <a:cxn ang="0">
                  <a:pos x="257" y="7"/>
                </a:cxn>
                <a:cxn ang="0">
                  <a:pos x="278" y="12"/>
                </a:cxn>
                <a:cxn ang="0">
                  <a:pos x="286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2" y="29"/>
                </a:cxn>
                <a:cxn ang="0">
                  <a:pos x="306" y="33"/>
                </a:cxn>
                <a:cxn ang="0">
                  <a:pos x="306" y="40"/>
                </a:cxn>
              </a:cxnLst>
              <a:rect l="0" t="0" r="r" b="b"/>
              <a:pathLst>
                <a:path w="307" h="83">
                  <a:moveTo>
                    <a:pt x="306" y="40"/>
                  </a:moveTo>
                  <a:lnTo>
                    <a:pt x="306" y="45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6" y="62"/>
                  </a:lnTo>
                  <a:lnTo>
                    <a:pt x="278" y="66"/>
                  </a:lnTo>
                  <a:lnTo>
                    <a:pt x="257" y="69"/>
                  </a:lnTo>
                  <a:lnTo>
                    <a:pt x="237" y="73"/>
                  </a:lnTo>
                  <a:lnTo>
                    <a:pt x="208" y="78"/>
                  </a:lnTo>
                  <a:lnTo>
                    <a:pt x="184" y="82"/>
                  </a:lnTo>
                  <a:lnTo>
                    <a:pt x="156" y="82"/>
                  </a:lnTo>
                  <a:lnTo>
                    <a:pt x="127" y="82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9" y="69"/>
                  </a:lnTo>
                  <a:lnTo>
                    <a:pt x="29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9" y="12"/>
                  </a:lnTo>
                  <a:lnTo>
                    <a:pt x="49" y="7"/>
                  </a:lnTo>
                  <a:lnTo>
                    <a:pt x="69" y="3"/>
                  </a:lnTo>
                  <a:lnTo>
                    <a:pt x="98" y="0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0"/>
                  </a:lnTo>
                  <a:lnTo>
                    <a:pt x="237" y="3"/>
                  </a:lnTo>
                  <a:lnTo>
                    <a:pt x="257" y="7"/>
                  </a:lnTo>
                  <a:lnTo>
                    <a:pt x="278" y="12"/>
                  </a:lnTo>
                  <a:lnTo>
                    <a:pt x="286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2" y="29"/>
                  </a:lnTo>
                  <a:lnTo>
                    <a:pt x="306" y="33"/>
                  </a:lnTo>
                  <a:lnTo>
                    <a:pt x="306" y="4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0" name="Freeform 144"/>
            <p:cNvSpPr>
              <a:spLocks/>
            </p:cNvSpPr>
            <p:nvPr/>
          </p:nvSpPr>
          <p:spPr bwMode="auto">
            <a:xfrm>
              <a:off x="944" y="2721"/>
              <a:ext cx="82" cy="72"/>
            </a:xfrm>
            <a:custGeom>
              <a:avLst/>
              <a:gdLst/>
              <a:ahLst/>
              <a:cxnLst>
                <a:cxn ang="0">
                  <a:pos x="81" y="71"/>
                </a:cxn>
                <a:cxn ang="0">
                  <a:pos x="65" y="67"/>
                </a:cxn>
                <a:cxn ang="0">
                  <a:pos x="53" y="67"/>
                </a:cxn>
                <a:cxn ang="0">
                  <a:pos x="44" y="59"/>
                </a:cxn>
                <a:cxn ang="0">
                  <a:pos x="41" y="59"/>
                </a:cxn>
                <a:cxn ang="0">
                  <a:pos x="37" y="55"/>
                </a:cxn>
                <a:cxn ang="0">
                  <a:pos x="24" y="55"/>
                </a:cxn>
                <a:cxn ang="0">
                  <a:pos x="16" y="46"/>
                </a:cxn>
                <a:cxn ang="0">
                  <a:pos x="4" y="46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81" y="71"/>
                </a:cxn>
              </a:cxnLst>
              <a:rect l="0" t="0" r="r" b="b"/>
              <a:pathLst>
                <a:path w="82" h="72">
                  <a:moveTo>
                    <a:pt x="81" y="71"/>
                  </a:moveTo>
                  <a:lnTo>
                    <a:pt x="65" y="67"/>
                  </a:lnTo>
                  <a:lnTo>
                    <a:pt x="53" y="67"/>
                  </a:lnTo>
                  <a:lnTo>
                    <a:pt x="44" y="59"/>
                  </a:lnTo>
                  <a:lnTo>
                    <a:pt x="41" y="59"/>
                  </a:lnTo>
                  <a:lnTo>
                    <a:pt x="37" y="55"/>
                  </a:lnTo>
                  <a:lnTo>
                    <a:pt x="24" y="55"/>
                  </a:lnTo>
                  <a:lnTo>
                    <a:pt x="16" y="46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81" y="71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1" name="Freeform 145"/>
            <p:cNvSpPr>
              <a:spLocks/>
            </p:cNvSpPr>
            <p:nvPr/>
          </p:nvSpPr>
          <p:spPr bwMode="auto">
            <a:xfrm>
              <a:off x="1025" y="2721"/>
              <a:ext cx="224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33"/>
                </a:cxn>
                <a:cxn ang="0">
                  <a:pos x="219" y="42"/>
                </a:cxn>
                <a:cxn ang="0">
                  <a:pos x="211" y="42"/>
                </a:cxn>
                <a:cxn ang="0">
                  <a:pos x="211" y="46"/>
                </a:cxn>
                <a:cxn ang="0">
                  <a:pos x="207" y="46"/>
                </a:cxn>
                <a:cxn ang="0">
                  <a:pos x="195" y="55"/>
                </a:cxn>
                <a:cxn ang="0">
                  <a:pos x="186" y="55"/>
                </a:cxn>
                <a:cxn ang="0">
                  <a:pos x="183" y="59"/>
                </a:cxn>
                <a:cxn ang="0">
                  <a:pos x="175" y="59"/>
                </a:cxn>
                <a:cxn ang="0">
                  <a:pos x="166" y="67"/>
                </a:cxn>
                <a:cxn ang="0">
                  <a:pos x="158" y="67"/>
                </a:cxn>
                <a:cxn ang="0">
                  <a:pos x="142" y="71"/>
                </a:cxn>
                <a:cxn ang="0">
                  <a:pos x="0" y="71"/>
                </a:cxn>
                <a:cxn ang="0">
                  <a:pos x="0" y="0"/>
                </a:cxn>
              </a:cxnLst>
              <a:rect l="0" t="0" r="r" b="b"/>
              <a:pathLst>
                <a:path w="224" h="72">
                  <a:moveTo>
                    <a:pt x="0" y="0"/>
                  </a:moveTo>
                  <a:lnTo>
                    <a:pt x="223" y="0"/>
                  </a:lnTo>
                  <a:lnTo>
                    <a:pt x="223" y="33"/>
                  </a:lnTo>
                  <a:lnTo>
                    <a:pt x="219" y="42"/>
                  </a:lnTo>
                  <a:lnTo>
                    <a:pt x="211" y="42"/>
                  </a:lnTo>
                  <a:lnTo>
                    <a:pt x="211" y="46"/>
                  </a:lnTo>
                  <a:lnTo>
                    <a:pt x="207" y="46"/>
                  </a:lnTo>
                  <a:lnTo>
                    <a:pt x="195" y="55"/>
                  </a:lnTo>
                  <a:lnTo>
                    <a:pt x="186" y="55"/>
                  </a:lnTo>
                  <a:lnTo>
                    <a:pt x="183" y="59"/>
                  </a:lnTo>
                  <a:lnTo>
                    <a:pt x="175" y="59"/>
                  </a:lnTo>
                  <a:lnTo>
                    <a:pt x="166" y="67"/>
                  </a:lnTo>
                  <a:lnTo>
                    <a:pt x="158" y="67"/>
                  </a:lnTo>
                  <a:lnTo>
                    <a:pt x="142" y="71"/>
                  </a:lnTo>
                  <a:lnTo>
                    <a:pt x="0" y="71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2" name="Freeform 146"/>
            <p:cNvSpPr>
              <a:spLocks/>
            </p:cNvSpPr>
            <p:nvPr/>
          </p:nvSpPr>
          <p:spPr bwMode="auto">
            <a:xfrm>
              <a:off x="944" y="2721"/>
              <a:ext cx="305" cy="72"/>
            </a:xfrm>
            <a:custGeom>
              <a:avLst/>
              <a:gdLst/>
              <a:ahLst/>
              <a:cxnLst>
                <a:cxn ang="0">
                  <a:pos x="81" y="71"/>
                </a:cxn>
                <a:cxn ang="0">
                  <a:pos x="65" y="67"/>
                </a:cxn>
                <a:cxn ang="0">
                  <a:pos x="52" y="67"/>
                </a:cxn>
                <a:cxn ang="0">
                  <a:pos x="48" y="59"/>
                </a:cxn>
                <a:cxn ang="0">
                  <a:pos x="41" y="59"/>
                </a:cxn>
                <a:cxn ang="0">
                  <a:pos x="37" y="55"/>
                </a:cxn>
                <a:cxn ang="0">
                  <a:pos x="24" y="55"/>
                </a:cxn>
                <a:cxn ang="0">
                  <a:pos x="16" y="46"/>
                </a:cxn>
                <a:cxn ang="0">
                  <a:pos x="4" y="46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304" y="0"/>
                </a:cxn>
                <a:cxn ang="0">
                  <a:pos x="304" y="33"/>
                </a:cxn>
                <a:cxn ang="0">
                  <a:pos x="300" y="42"/>
                </a:cxn>
                <a:cxn ang="0">
                  <a:pos x="292" y="42"/>
                </a:cxn>
                <a:cxn ang="0">
                  <a:pos x="292" y="46"/>
                </a:cxn>
                <a:cxn ang="0">
                  <a:pos x="288" y="46"/>
                </a:cxn>
                <a:cxn ang="0">
                  <a:pos x="276" y="55"/>
                </a:cxn>
                <a:cxn ang="0">
                  <a:pos x="267" y="55"/>
                </a:cxn>
                <a:cxn ang="0">
                  <a:pos x="264" y="59"/>
                </a:cxn>
                <a:cxn ang="0">
                  <a:pos x="256" y="59"/>
                </a:cxn>
                <a:cxn ang="0">
                  <a:pos x="247" y="67"/>
                </a:cxn>
                <a:cxn ang="0">
                  <a:pos x="239" y="67"/>
                </a:cxn>
                <a:cxn ang="0">
                  <a:pos x="223" y="71"/>
                </a:cxn>
                <a:cxn ang="0">
                  <a:pos x="81" y="71"/>
                </a:cxn>
              </a:cxnLst>
              <a:rect l="0" t="0" r="r" b="b"/>
              <a:pathLst>
                <a:path w="305" h="72">
                  <a:moveTo>
                    <a:pt x="81" y="71"/>
                  </a:moveTo>
                  <a:lnTo>
                    <a:pt x="65" y="67"/>
                  </a:lnTo>
                  <a:lnTo>
                    <a:pt x="52" y="67"/>
                  </a:lnTo>
                  <a:lnTo>
                    <a:pt x="48" y="59"/>
                  </a:lnTo>
                  <a:lnTo>
                    <a:pt x="41" y="59"/>
                  </a:lnTo>
                  <a:lnTo>
                    <a:pt x="37" y="55"/>
                  </a:lnTo>
                  <a:lnTo>
                    <a:pt x="24" y="55"/>
                  </a:lnTo>
                  <a:lnTo>
                    <a:pt x="16" y="46"/>
                  </a:lnTo>
                  <a:lnTo>
                    <a:pt x="4" y="46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304" y="33"/>
                  </a:lnTo>
                  <a:lnTo>
                    <a:pt x="300" y="42"/>
                  </a:lnTo>
                  <a:lnTo>
                    <a:pt x="292" y="42"/>
                  </a:lnTo>
                  <a:lnTo>
                    <a:pt x="292" y="46"/>
                  </a:lnTo>
                  <a:lnTo>
                    <a:pt x="288" y="46"/>
                  </a:lnTo>
                  <a:lnTo>
                    <a:pt x="276" y="55"/>
                  </a:lnTo>
                  <a:lnTo>
                    <a:pt x="267" y="55"/>
                  </a:lnTo>
                  <a:lnTo>
                    <a:pt x="264" y="59"/>
                  </a:lnTo>
                  <a:lnTo>
                    <a:pt x="256" y="59"/>
                  </a:lnTo>
                  <a:lnTo>
                    <a:pt x="247" y="67"/>
                  </a:lnTo>
                  <a:lnTo>
                    <a:pt x="239" y="67"/>
                  </a:lnTo>
                  <a:lnTo>
                    <a:pt x="223" y="71"/>
                  </a:lnTo>
                  <a:lnTo>
                    <a:pt x="81" y="71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3" name="Freeform 147"/>
            <p:cNvSpPr>
              <a:spLocks/>
            </p:cNvSpPr>
            <p:nvPr/>
          </p:nvSpPr>
          <p:spPr bwMode="auto">
            <a:xfrm>
              <a:off x="944" y="2688"/>
              <a:ext cx="305" cy="85"/>
            </a:xfrm>
            <a:custGeom>
              <a:avLst/>
              <a:gdLst/>
              <a:ahLst/>
              <a:cxnLst>
                <a:cxn ang="0">
                  <a:pos x="304" y="42"/>
                </a:cxn>
                <a:cxn ang="0">
                  <a:pos x="304" y="46"/>
                </a:cxn>
                <a:cxn ang="0">
                  <a:pos x="300" y="51"/>
                </a:cxn>
                <a:cxn ang="0">
                  <a:pos x="297" y="55"/>
                </a:cxn>
                <a:cxn ang="0">
                  <a:pos x="292" y="59"/>
                </a:cxn>
                <a:cxn ang="0">
                  <a:pos x="284" y="62"/>
                </a:cxn>
                <a:cxn ang="0">
                  <a:pos x="276" y="67"/>
                </a:cxn>
                <a:cxn ang="0">
                  <a:pos x="256" y="71"/>
                </a:cxn>
                <a:cxn ang="0">
                  <a:pos x="235" y="75"/>
                </a:cxn>
                <a:cxn ang="0">
                  <a:pos x="207" y="80"/>
                </a:cxn>
                <a:cxn ang="0">
                  <a:pos x="182" y="84"/>
                </a:cxn>
                <a:cxn ang="0">
                  <a:pos x="154" y="84"/>
                </a:cxn>
                <a:cxn ang="0">
                  <a:pos x="126" y="84"/>
                </a:cxn>
                <a:cxn ang="0">
                  <a:pos x="97" y="80"/>
                </a:cxn>
                <a:cxn ang="0">
                  <a:pos x="69" y="75"/>
                </a:cxn>
                <a:cxn ang="0">
                  <a:pos x="48" y="71"/>
                </a:cxn>
                <a:cxn ang="0">
                  <a:pos x="28" y="67"/>
                </a:cxn>
                <a:cxn ang="0">
                  <a:pos x="20" y="62"/>
                </a:cxn>
                <a:cxn ang="0">
                  <a:pos x="12" y="59"/>
                </a:cxn>
                <a:cxn ang="0">
                  <a:pos x="8" y="55"/>
                </a:cxn>
                <a:cxn ang="0">
                  <a:pos x="4" y="51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0" y="17"/>
                </a:cxn>
                <a:cxn ang="0">
                  <a:pos x="28" y="13"/>
                </a:cxn>
                <a:cxn ang="0">
                  <a:pos x="48" y="9"/>
                </a:cxn>
                <a:cxn ang="0">
                  <a:pos x="69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2" y="0"/>
                </a:cxn>
                <a:cxn ang="0">
                  <a:pos x="207" y="0"/>
                </a:cxn>
                <a:cxn ang="0">
                  <a:pos x="235" y="4"/>
                </a:cxn>
                <a:cxn ang="0">
                  <a:pos x="256" y="9"/>
                </a:cxn>
                <a:cxn ang="0">
                  <a:pos x="276" y="13"/>
                </a:cxn>
                <a:cxn ang="0">
                  <a:pos x="284" y="17"/>
                </a:cxn>
                <a:cxn ang="0">
                  <a:pos x="292" y="22"/>
                </a:cxn>
                <a:cxn ang="0">
                  <a:pos x="297" y="26"/>
                </a:cxn>
                <a:cxn ang="0">
                  <a:pos x="300" y="29"/>
                </a:cxn>
                <a:cxn ang="0">
                  <a:pos x="304" y="33"/>
                </a:cxn>
                <a:cxn ang="0">
                  <a:pos x="304" y="42"/>
                </a:cxn>
              </a:cxnLst>
              <a:rect l="0" t="0" r="r" b="b"/>
              <a:pathLst>
                <a:path w="305" h="85">
                  <a:moveTo>
                    <a:pt x="304" y="42"/>
                  </a:moveTo>
                  <a:lnTo>
                    <a:pt x="304" y="46"/>
                  </a:lnTo>
                  <a:lnTo>
                    <a:pt x="300" y="51"/>
                  </a:lnTo>
                  <a:lnTo>
                    <a:pt x="297" y="55"/>
                  </a:lnTo>
                  <a:lnTo>
                    <a:pt x="292" y="59"/>
                  </a:lnTo>
                  <a:lnTo>
                    <a:pt x="284" y="62"/>
                  </a:lnTo>
                  <a:lnTo>
                    <a:pt x="276" y="67"/>
                  </a:lnTo>
                  <a:lnTo>
                    <a:pt x="256" y="71"/>
                  </a:lnTo>
                  <a:lnTo>
                    <a:pt x="235" y="75"/>
                  </a:lnTo>
                  <a:lnTo>
                    <a:pt x="207" y="80"/>
                  </a:lnTo>
                  <a:lnTo>
                    <a:pt x="182" y="84"/>
                  </a:lnTo>
                  <a:lnTo>
                    <a:pt x="154" y="84"/>
                  </a:lnTo>
                  <a:lnTo>
                    <a:pt x="126" y="84"/>
                  </a:lnTo>
                  <a:lnTo>
                    <a:pt x="97" y="80"/>
                  </a:lnTo>
                  <a:lnTo>
                    <a:pt x="69" y="75"/>
                  </a:lnTo>
                  <a:lnTo>
                    <a:pt x="48" y="71"/>
                  </a:lnTo>
                  <a:lnTo>
                    <a:pt x="28" y="67"/>
                  </a:lnTo>
                  <a:lnTo>
                    <a:pt x="20" y="62"/>
                  </a:lnTo>
                  <a:lnTo>
                    <a:pt x="12" y="59"/>
                  </a:lnTo>
                  <a:lnTo>
                    <a:pt x="8" y="55"/>
                  </a:lnTo>
                  <a:lnTo>
                    <a:pt x="4" y="5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0" y="17"/>
                  </a:lnTo>
                  <a:lnTo>
                    <a:pt x="28" y="13"/>
                  </a:lnTo>
                  <a:lnTo>
                    <a:pt x="48" y="9"/>
                  </a:lnTo>
                  <a:lnTo>
                    <a:pt x="69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2" y="0"/>
                  </a:lnTo>
                  <a:lnTo>
                    <a:pt x="207" y="0"/>
                  </a:lnTo>
                  <a:lnTo>
                    <a:pt x="235" y="4"/>
                  </a:lnTo>
                  <a:lnTo>
                    <a:pt x="256" y="9"/>
                  </a:lnTo>
                  <a:lnTo>
                    <a:pt x="276" y="13"/>
                  </a:lnTo>
                  <a:lnTo>
                    <a:pt x="284" y="17"/>
                  </a:lnTo>
                  <a:lnTo>
                    <a:pt x="292" y="22"/>
                  </a:lnTo>
                  <a:lnTo>
                    <a:pt x="297" y="26"/>
                  </a:lnTo>
                  <a:lnTo>
                    <a:pt x="300" y="29"/>
                  </a:lnTo>
                  <a:lnTo>
                    <a:pt x="304" y="33"/>
                  </a:lnTo>
                  <a:lnTo>
                    <a:pt x="304" y="42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4" name="Freeform 148"/>
            <p:cNvSpPr>
              <a:spLocks/>
            </p:cNvSpPr>
            <p:nvPr/>
          </p:nvSpPr>
          <p:spPr bwMode="auto">
            <a:xfrm>
              <a:off x="952" y="2705"/>
              <a:ext cx="86" cy="63"/>
            </a:xfrm>
            <a:custGeom>
              <a:avLst/>
              <a:gdLst/>
              <a:ahLst/>
              <a:cxnLst>
                <a:cxn ang="0">
                  <a:pos x="85" y="62"/>
                </a:cxn>
                <a:cxn ang="0">
                  <a:pos x="57" y="62"/>
                </a:cxn>
                <a:cxn ang="0">
                  <a:pos x="44" y="58"/>
                </a:cxn>
                <a:cxn ang="0">
                  <a:pos x="36" y="58"/>
                </a:cxn>
                <a:cxn ang="0">
                  <a:pos x="33" y="49"/>
                </a:cxn>
                <a:cxn ang="0">
                  <a:pos x="24" y="49"/>
                </a:cxn>
                <a:cxn ang="0">
                  <a:pos x="20" y="45"/>
                </a:cxn>
                <a:cxn ang="0">
                  <a:pos x="12" y="45"/>
                </a:cxn>
                <a:cxn ang="0">
                  <a:pos x="12" y="37"/>
                </a:cxn>
                <a:cxn ang="0">
                  <a:pos x="7" y="37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85" y="62"/>
                </a:cxn>
              </a:cxnLst>
              <a:rect l="0" t="0" r="r" b="b"/>
              <a:pathLst>
                <a:path w="86" h="63">
                  <a:moveTo>
                    <a:pt x="85" y="62"/>
                  </a:moveTo>
                  <a:lnTo>
                    <a:pt x="57" y="62"/>
                  </a:lnTo>
                  <a:lnTo>
                    <a:pt x="44" y="58"/>
                  </a:lnTo>
                  <a:lnTo>
                    <a:pt x="36" y="58"/>
                  </a:lnTo>
                  <a:lnTo>
                    <a:pt x="33" y="49"/>
                  </a:lnTo>
                  <a:lnTo>
                    <a:pt x="24" y="49"/>
                  </a:lnTo>
                  <a:lnTo>
                    <a:pt x="20" y="45"/>
                  </a:lnTo>
                  <a:lnTo>
                    <a:pt x="12" y="45"/>
                  </a:lnTo>
                  <a:lnTo>
                    <a:pt x="12" y="37"/>
                  </a:lnTo>
                  <a:lnTo>
                    <a:pt x="7" y="37"/>
                  </a:lnTo>
                  <a:lnTo>
                    <a:pt x="0" y="33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85" y="62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5" name="Freeform 149"/>
            <p:cNvSpPr>
              <a:spLocks/>
            </p:cNvSpPr>
            <p:nvPr/>
          </p:nvSpPr>
          <p:spPr bwMode="auto">
            <a:xfrm>
              <a:off x="1037" y="2705"/>
              <a:ext cx="225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4" y="0"/>
                </a:cxn>
                <a:cxn ang="0">
                  <a:pos x="224" y="33"/>
                </a:cxn>
                <a:cxn ang="0">
                  <a:pos x="220" y="33"/>
                </a:cxn>
                <a:cxn ang="0">
                  <a:pos x="220" y="42"/>
                </a:cxn>
                <a:cxn ang="0">
                  <a:pos x="211" y="45"/>
                </a:cxn>
                <a:cxn ang="0">
                  <a:pos x="207" y="45"/>
                </a:cxn>
                <a:cxn ang="0">
                  <a:pos x="196" y="54"/>
                </a:cxn>
                <a:cxn ang="0">
                  <a:pos x="187" y="58"/>
                </a:cxn>
                <a:cxn ang="0">
                  <a:pos x="175" y="58"/>
                </a:cxn>
                <a:cxn ang="0">
                  <a:pos x="171" y="67"/>
                </a:cxn>
                <a:cxn ang="0">
                  <a:pos x="130" y="67"/>
                </a:cxn>
                <a:cxn ang="0">
                  <a:pos x="118" y="71"/>
                </a:cxn>
                <a:cxn ang="0">
                  <a:pos x="16" y="71"/>
                </a:cxn>
                <a:cxn ang="0">
                  <a:pos x="0" y="67"/>
                </a:cxn>
                <a:cxn ang="0">
                  <a:pos x="0" y="0"/>
                </a:cxn>
              </a:cxnLst>
              <a:rect l="0" t="0" r="r" b="b"/>
              <a:pathLst>
                <a:path w="225" h="72">
                  <a:moveTo>
                    <a:pt x="0" y="0"/>
                  </a:moveTo>
                  <a:lnTo>
                    <a:pt x="224" y="0"/>
                  </a:lnTo>
                  <a:lnTo>
                    <a:pt x="224" y="33"/>
                  </a:lnTo>
                  <a:lnTo>
                    <a:pt x="220" y="33"/>
                  </a:lnTo>
                  <a:lnTo>
                    <a:pt x="220" y="42"/>
                  </a:lnTo>
                  <a:lnTo>
                    <a:pt x="211" y="45"/>
                  </a:lnTo>
                  <a:lnTo>
                    <a:pt x="207" y="45"/>
                  </a:lnTo>
                  <a:lnTo>
                    <a:pt x="196" y="54"/>
                  </a:lnTo>
                  <a:lnTo>
                    <a:pt x="187" y="58"/>
                  </a:lnTo>
                  <a:lnTo>
                    <a:pt x="175" y="58"/>
                  </a:lnTo>
                  <a:lnTo>
                    <a:pt x="171" y="67"/>
                  </a:lnTo>
                  <a:lnTo>
                    <a:pt x="130" y="67"/>
                  </a:lnTo>
                  <a:lnTo>
                    <a:pt x="118" y="71"/>
                  </a:lnTo>
                  <a:lnTo>
                    <a:pt x="16" y="71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6" name="Freeform 150"/>
            <p:cNvSpPr>
              <a:spLocks/>
            </p:cNvSpPr>
            <p:nvPr/>
          </p:nvSpPr>
          <p:spPr bwMode="auto">
            <a:xfrm>
              <a:off x="952" y="2705"/>
              <a:ext cx="310" cy="72"/>
            </a:xfrm>
            <a:custGeom>
              <a:avLst/>
              <a:gdLst/>
              <a:ahLst/>
              <a:cxnLst>
                <a:cxn ang="0">
                  <a:pos x="85" y="67"/>
                </a:cxn>
                <a:cxn ang="0">
                  <a:pos x="53" y="67"/>
                </a:cxn>
                <a:cxn ang="0">
                  <a:pos x="40" y="58"/>
                </a:cxn>
                <a:cxn ang="0">
                  <a:pos x="36" y="58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6" y="45"/>
                </a:cxn>
                <a:cxn ang="0">
                  <a:pos x="12" y="45"/>
                </a:cxn>
                <a:cxn ang="0">
                  <a:pos x="12" y="42"/>
                </a:cxn>
                <a:cxn ang="0">
                  <a:pos x="7" y="42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309" y="0"/>
                </a:cxn>
                <a:cxn ang="0">
                  <a:pos x="309" y="33"/>
                </a:cxn>
                <a:cxn ang="0">
                  <a:pos x="305" y="33"/>
                </a:cxn>
                <a:cxn ang="0">
                  <a:pos x="305" y="42"/>
                </a:cxn>
                <a:cxn ang="0">
                  <a:pos x="296" y="45"/>
                </a:cxn>
                <a:cxn ang="0">
                  <a:pos x="292" y="45"/>
                </a:cxn>
                <a:cxn ang="0">
                  <a:pos x="281" y="54"/>
                </a:cxn>
                <a:cxn ang="0">
                  <a:pos x="272" y="58"/>
                </a:cxn>
                <a:cxn ang="0">
                  <a:pos x="260" y="58"/>
                </a:cxn>
                <a:cxn ang="0">
                  <a:pos x="256" y="67"/>
                </a:cxn>
                <a:cxn ang="0">
                  <a:pos x="215" y="67"/>
                </a:cxn>
                <a:cxn ang="0">
                  <a:pos x="203" y="71"/>
                </a:cxn>
                <a:cxn ang="0">
                  <a:pos x="101" y="71"/>
                </a:cxn>
                <a:cxn ang="0">
                  <a:pos x="85" y="67"/>
                </a:cxn>
              </a:cxnLst>
              <a:rect l="0" t="0" r="r" b="b"/>
              <a:pathLst>
                <a:path w="310" h="72">
                  <a:moveTo>
                    <a:pt x="85" y="67"/>
                  </a:moveTo>
                  <a:lnTo>
                    <a:pt x="53" y="67"/>
                  </a:lnTo>
                  <a:lnTo>
                    <a:pt x="40" y="58"/>
                  </a:lnTo>
                  <a:lnTo>
                    <a:pt x="36" y="58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6" y="45"/>
                  </a:lnTo>
                  <a:lnTo>
                    <a:pt x="12" y="45"/>
                  </a:lnTo>
                  <a:lnTo>
                    <a:pt x="12" y="42"/>
                  </a:lnTo>
                  <a:lnTo>
                    <a:pt x="7" y="42"/>
                  </a:lnTo>
                  <a:lnTo>
                    <a:pt x="0" y="33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309" y="0"/>
                  </a:lnTo>
                  <a:lnTo>
                    <a:pt x="309" y="33"/>
                  </a:lnTo>
                  <a:lnTo>
                    <a:pt x="305" y="33"/>
                  </a:lnTo>
                  <a:lnTo>
                    <a:pt x="305" y="42"/>
                  </a:lnTo>
                  <a:lnTo>
                    <a:pt x="296" y="45"/>
                  </a:lnTo>
                  <a:lnTo>
                    <a:pt x="292" y="45"/>
                  </a:lnTo>
                  <a:lnTo>
                    <a:pt x="281" y="54"/>
                  </a:lnTo>
                  <a:lnTo>
                    <a:pt x="272" y="58"/>
                  </a:lnTo>
                  <a:lnTo>
                    <a:pt x="260" y="58"/>
                  </a:lnTo>
                  <a:lnTo>
                    <a:pt x="256" y="67"/>
                  </a:lnTo>
                  <a:lnTo>
                    <a:pt x="215" y="67"/>
                  </a:lnTo>
                  <a:lnTo>
                    <a:pt x="203" y="71"/>
                  </a:lnTo>
                  <a:lnTo>
                    <a:pt x="101" y="71"/>
                  </a:lnTo>
                  <a:lnTo>
                    <a:pt x="85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7" name="Freeform 151"/>
            <p:cNvSpPr>
              <a:spLocks/>
            </p:cNvSpPr>
            <p:nvPr/>
          </p:nvSpPr>
          <p:spPr bwMode="auto">
            <a:xfrm>
              <a:off x="955" y="2668"/>
              <a:ext cx="307" cy="83"/>
            </a:xfrm>
            <a:custGeom>
              <a:avLst/>
              <a:gdLst/>
              <a:ahLst/>
              <a:cxnLst>
                <a:cxn ang="0">
                  <a:pos x="306" y="42"/>
                </a:cxn>
                <a:cxn ang="0">
                  <a:pos x="306" y="46"/>
                </a:cxn>
                <a:cxn ang="0">
                  <a:pos x="302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6" y="62"/>
                </a:cxn>
                <a:cxn ang="0">
                  <a:pos x="278" y="66"/>
                </a:cxn>
                <a:cxn ang="0">
                  <a:pos x="257" y="70"/>
                </a:cxn>
                <a:cxn ang="0">
                  <a:pos x="237" y="79"/>
                </a:cxn>
                <a:cxn ang="0">
                  <a:pos x="208" y="79"/>
                </a:cxn>
                <a:cxn ang="0">
                  <a:pos x="184" y="82"/>
                </a:cxn>
                <a:cxn ang="0">
                  <a:pos x="156" y="82"/>
                </a:cxn>
                <a:cxn ang="0">
                  <a:pos x="127" y="82"/>
                </a:cxn>
                <a:cxn ang="0">
                  <a:pos x="98" y="79"/>
                </a:cxn>
                <a:cxn ang="0">
                  <a:pos x="69" y="79"/>
                </a:cxn>
                <a:cxn ang="0">
                  <a:pos x="49" y="70"/>
                </a:cxn>
                <a:cxn ang="0">
                  <a:pos x="29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0"/>
                </a:cxn>
                <a:cxn ang="0">
                  <a:pos x="29" y="17"/>
                </a:cxn>
                <a:cxn ang="0">
                  <a:pos x="49" y="13"/>
                </a:cxn>
                <a:cxn ang="0">
                  <a:pos x="69" y="9"/>
                </a:cxn>
                <a:cxn ang="0">
                  <a:pos x="98" y="4"/>
                </a:cxn>
                <a:cxn ang="0">
                  <a:pos x="127" y="0"/>
                </a:cxn>
                <a:cxn ang="0">
                  <a:pos x="156" y="0"/>
                </a:cxn>
                <a:cxn ang="0">
                  <a:pos x="184" y="0"/>
                </a:cxn>
                <a:cxn ang="0">
                  <a:pos x="208" y="4"/>
                </a:cxn>
                <a:cxn ang="0">
                  <a:pos x="237" y="9"/>
                </a:cxn>
                <a:cxn ang="0">
                  <a:pos x="257" y="13"/>
                </a:cxn>
                <a:cxn ang="0">
                  <a:pos x="278" y="17"/>
                </a:cxn>
                <a:cxn ang="0">
                  <a:pos x="286" y="20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2" y="33"/>
                </a:cxn>
                <a:cxn ang="0">
                  <a:pos x="306" y="37"/>
                </a:cxn>
                <a:cxn ang="0">
                  <a:pos x="306" y="42"/>
                </a:cxn>
              </a:cxnLst>
              <a:rect l="0" t="0" r="r" b="b"/>
              <a:pathLst>
                <a:path w="307" h="83">
                  <a:moveTo>
                    <a:pt x="306" y="42"/>
                  </a:moveTo>
                  <a:lnTo>
                    <a:pt x="306" y="46"/>
                  </a:lnTo>
                  <a:lnTo>
                    <a:pt x="302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6" y="62"/>
                  </a:lnTo>
                  <a:lnTo>
                    <a:pt x="278" y="66"/>
                  </a:lnTo>
                  <a:lnTo>
                    <a:pt x="257" y="70"/>
                  </a:lnTo>
                  <a:lnTo>
                    <a:pt x="237" y="79"/>
                  </a:lnTo>
                  <a:lnTo>
                    <a:pt x="208" y="79"/>
                  </a:lnTo>
                  <a:lnTo>
                    <a:pt x="184" y="82"/>
                  </a:lnTo>
                  <a:lnTo>
                    <a:pt x="156" y="82"/>
                  </a:lnTo>
                  <a:lnTo>
                    <a:pt x="127" y="82"/>
                  </a:lnTo>
                  <a:lnTo>
                    <a:pt x="98" y="79"/>
                  </a:lnTo>
                  <a:lnTo>
                    <a:pt x="69" y="79"/>
                  </a:lnTo>
                  <a:lnTo>
                    <a:pt x="49" y="70"/>
                  </a:lnTo>
                  <a:lnTo>
                    <a:pt x="29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0"/>
                  </a:lnTo>
                  <a:lnTo>
                    <a:pt x="29" y="17"/>
                  </a:lnTo>
                  <a:lnTo>
                    <a:pt x="49" y="13"/>
                  </a:lnTo>
                  <a:lnTo>
                    <a:pt x="69" y="9"/>
                  </a:lnTo>
                  <a:lnTo>
                    <a:pt x="98" y="4"/>
                  </a:lnTo>
                  <a:lnTo>
                    <a:pt x="127" y="0"/>
                  </a:lnTo>
                  <a:lnTo>
                    <a:pt x="156" y="0"/>
                  </a:lnTo>
                  <a:lnTo>
                    <a:pt x="184" y="0"/>
                  </a:lnTo>
                  <a:lnTo>
                    <a:pt x="208" y="4"/>
                  </a:lnTo>
                  <a:lnTo>
                    <a:pt x="237" y="9"/>
                  </a:lnTo>
                  <a:lnTo>
                    <a:pt x="257" y="13"/>
                  </a:lnTo>
                  <a:lnTo>
                    <a:pt x="278" y="17"/>
                  </a:lnTo>
                  <a:lnTo>
                    <a:pt x="286" y="20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2" y="33"/>
                  </a:lnTo>
                  <a:lnTo>
                    <a:pt x="306" y="37"/>
                  </a:lnTo>
                  <a:lnTo>
                    <a:pt x="306" y="42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8" name="Freeform 152"/>
            <p:cNvSpPr>
              <a:spLocks/>
            </p:cNvSpPr>
            <p:nvPr/>
          </p:nvSpPr>
          <p:spPr bwMode="auto">
            <a:xfrm>
              <a:off x="976" y="2668"/>
              <a:ext cx="91" cy="67"/>
            </a:xfrm>
            <a:custGeom>
              <a:avLst/>
              <a:gdLst/>
              <a:ahLst/>
              <a:cxnLst>
                <a:cxn ang="0">
                  <a:pos x="86" y="66"/>
                </a:cxn>
                <a:cxn ang="0">
                  <a:pos x="66" y="62"/>
                </a:cxn>
                <a:cxn ang="0">
                  <a:pos x="61" y="62"/>
                </a:cxn>
                <a:cxn ang="0">
                  <a:pos x="53" y="53"/>
                </a:cxn>
                <a:cxn ang="0">
                  <a:pos x="37" y="53"/>
                </a:cxn>
                <a:cxn ang="0">
                  <a:pos x="24" y="49"/>
                </a:cxn>
                <a:cxn ang="0">
                  <a:pos x="16" y="49"/>
                </a:cxn>
                <a:cxn ang="0">
                  <a:pos x="12" y="42"/>
                </a:cxn>
                <a:cxn ang="0">
                  <a:pos x="12" y="37"/>
                </a:cxn>
                <a:cxn ang="0">
                  <a:pos x="4" y="37"/>
                </a:cxn>
                <a:cxn ang="0">
                  <a:pos x="4" y="29"/>
                </a:cxn>
                <a:cxn ang="0">
                  <a:pos x="0" y="13"/>
                </a:cxn>
                <a:cxn ang="0">
                  <a:pos x="0" y="9"/>
                </a:cxn>
                <a:cxn ang="0">
                  <a:pos x="4" y="0"/>
                </a:cxn>
                <a:cxn ang="0">
                  <a:pos x="90" y="0"/>
                </a:cxn>
                <a:cxn ang="0">
                  <a:pos x="86" y="66"/>
                </a:cxn>
              </a:cxnLst>
              <a:rect l="0" t="0" r="r" b="b"/>
              <a:pathLst>
                <a:path w="91" h="67">
                  <a:moveTo>
                    <a:pt x="86" y="66"/>
                  </a:moveTo>
                  <a:lnTo>
                    <a:pt x="66" y="62"/>
                  </a:lnTo>
                  <a:lnTo>
                    <a:pt x="61" y="62"/>
                  </a:lnTo>
                  <a:lnTo>
                    <a:pt x="53" y="53"/>
                  </a:lnTo>
                  <a:lnTo>
                    <a:pt x="37" y="53"/>
                  </a:lnTo>
                  <a:lnTo>
                    <a:pt x="24" y="49"/>
                  </a:lnTo>
                  <a:lnTo>
                    <a:pt x="16" y="49"/>
                  </a:lnTo>
                  <a:lnTo>
                    <a:pt x="12" y="42"/>
                  </a:lnTo>
                  <a:lnTo>
                    <a:pt x="12" y="37"/>
                  </a:lnTo>
                  <a:lnTo>
                    <a:pt x="4" y="37"/>
                  </a:lnTo>
                  <a:lnTo>
                    <a:pt x="4" y="29"/>
                  </a:lnTo>
                  <a:lnTo>
                    <a:pt x="0" y="13"/>
                  </a:lnTo>
                  <a:lnTo>
                    <a:pt x="0" y="9"/>
                  </a:lnTo>
                  <a:lnTo>
                    <a:pt x="4" y="0"/>
                  </a:lnTo>
                  <a:lnTo>
                    <a:pt x="90" y="0"/>
                  </a:lnTo>
                  <a:lnTo>
                    <a:pt x="86" y="66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29" name="Freeform 153"/>
            <p:cNvSpPr>
              <a:spLocks/>
            </p:cNvSpPr>
            <p:nvPr/>
          </p:nvSpPr>
          <p:spPr bwMode="auto">
            <a:xfrm>
              <a:off x="1061" y="2660"/>
              <a:ext cx="225" cy="80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65" y="0"/>
                </a:cxn>
                <a:cxn ang="0">
                  <a:pos x="208" y="0"/>
                </a:cxn>
                <a:cxn ang="0">
                  <a:pos x="220" y="9"/>
                </a:cxn>
                <a:cxn ang="0">
                  <a:pos x="224" y="9"/>
                </a:cxn>
                <a:cxn ang="0">
                  <a:pos x="224" y="37"/>
                </a:cxn>
                <a:cxn ang="0">
                  <a:pos x="220" y="37"/>
                </a:cxn>
                <a:cxn ang="0">
                  <a:pos x="220" y="50"/>
                </a:cxn>
                <a:cxn ang="0">
                  <a:pos x="212" y="54"/>
                </a:cxn>
                <a:cxn ang="0">
                  <a:pos x="208" y="54"/>
                </a:cxn>
                <a:cxn ang="0">
                  <a:pos x="200" y="62"/>
                </a:cxn>
                <a:cxn ang="0">
                  <a:pos x="183" y="62"/>
                </a:cxn>
                <a:cxn ang="0">
                  <a:pos x="171" y="66"/>
                </a:cxn>
                <a:cxn ang="0">
                  <a:pos x="159" y="66"/>
                </a:cxn>
                <a:cxn ang="0">
                  <a:pos x="147" y="75"/>
                </a:cxn>
                <a:cxn ang="0">
                  <a:pos x="102" y="75"/>
                </a:cxn>
                <a:cxn ang="0">
                  <a:pos x="89" y="79"/>
                </a:cxn>
                <a:cxn ang="0">
                  <a:pos x="54" y="79"/>
                </a:cxn>
                <a:cxn ang="0">
                  <a:pos x="49" y="75"/>
                </a:cxn>
                <a:cxn ang="0">
                  <a:pos x="0" y="75"/>
                </a:cxn>
                <a:cxn ang="0">
                  <a:pos x="4" y="9"/>
                </a:cxn>
              </a:cxnLst>
              <a:rect l="0" t="0" r="r" b="b"/>
              <a:pathLst>
                <a:path w="225" h="80">
                  <a:moveTo>
                    <a:pt x="4" y="9"/>
                  </a:moveTo>
                  <a:lnTo>
                    <a:pt x="65" y="0"/>
                  </a:lnTo>
                  <a:lnTo>
                    <a:pt x="208" y="0"/>
                  </a:lnTo>
                  <a:lnTo>
                    <a:pt x="220" y="9"/>
                  </a:lnTo>
                  <a:lnTo>
                    <a:pt x="224" y="9"/>
                  </a:lnTo>
                  <a:lnTo>
                    <a:pt x="224" y="37"/>
                  </a:lnTo>
                  <a:lnTo>
                    <a:pt x="220" y="37"/>
                  </a:lnTo>
                  <a:lnTo>
                    <a:pt x="220" y="50"/>
                  </a:lnTo>
                  <a:lnTo>
                    <a:pt x="212" y="54"/>
                  </a:lnTo>
                  <a:lnTo>
                    <a:pt x="208" y="54"/>
                  </a:lnTo>
                  <a:lnTo>
                    <a:pt x="200" y="62"/>
                  </a:lnTo>
                  <a:lnTo>
                    <a:pt x="183" y="62"/>
                  </a:lnTo>
                  <a:lnTo>
                    <a:pt x="171" y="66"/>
                  </a:lnTo>
                  <a:lnTo>
                    <a:pt x="159" y="66"/>
                  </a:lnTo>
                  <a:lnTo>
                    <a:pt x="147" y="75"/>
                  </a:lnTo>
                  <a:lnTo>
                    <a:pt x="102" y="75"/>
                  </a:lnTo>
                  <a:lnTo>
                    <a:pt x="89" y="79"/>
                  </a:lnTo>
                  <a:lnTo>
                    <a:pt x="54" y="79"/>
                  </a:lnTo>
                  <a:lnTo>
                    <a:pt x="49" y="75"/>
                  </a:lnTo>
                  <a:lnTo>
                    <a:pt x="0" y="75"/>
                  </a:lnTo>
                  <a:lnTo>
                    <a:pt x="4" y="9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0" name="Freeform 154"/>
            <p:cNvSpPr>
              <a:spLocks/>
            </p:cNvSpPr>
            <p:nvPr/>
          </p:nvSpPr>
          <p:spPr bwMode="auto">
            <a:xfrm>
              <a:off x="976" y="2660"/>
              <a:ext cx="310" cy="80"/>
            </a:xfrm>
            <a:custGeom>
              <a:avLst/>
              <a:gdLst/>
              <a:ahLst/>
              <a:cxnLst>
                <a:cxn ang="0">
                  <a:pos x="81" y="75"/>
                </a:cxn>
                <a:cxn ang="0">
                  <a:pos x="65" y="66"/>
                </a:cxn>
                <a:cxn ang="0">
                  <a:pos x="61" y="66"/>
                </a:cxn>
                <a:cxn ang="0">
                  <a:pos x="53" y="62"/>
                </a:cxn>
                <a:cxn ang="0">
                  <a:pos x="37" y="62"/>
                </a:cxn>
                <a:cxn ang="0">
                  <a:pos x="24" y="54"/>
                </a:cxn>
                <a:cxn ang="0">
                  <a:pos x="16" y="54"/>
                </a:cxn>
                <a:cxn ang="0">
                  <a:pos x="12" y="50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21"/>
                </a:cxn>
                <a:cxn ang="0">
                  <a:pos x="0" y="13"/>
                </a:cxn>
                <a:cxn ang="0">
                  <a:pos x="4" y="9"/>
                </a:cxn>
                <a:cxn ang="0">
                  <a:pos x="89" y="9"/>
                </a:cxn>
                <a:cxn ang="0">
                  <a:pos x="150" y="0"/>
                </a:cxn>
                <a:cxn ang="0">
                  <a:pos x="293" y="0"/>
                </a:cxn>
                <a:cxn ang="0">
                  <a:pos x="305" y="9"/>
                </a:cxn>
                <a:cxn ang="0">
                  <a:pos x="309" y="9"/>
                </a:cxn>
                <a:cxn ang="0">
                  <a:pos x="309" y="37"/>
                </a:cxn>
                <a:cxn ang="0">
                  <a:pos x="305" y="37"/>
                </a:cxn>
                <a:cxn ang="0">
                  <a:pos x="305" y="50"/>
                </a:cxn>
                <a:cxn ang="0">
                  <a:pos x="297" y="54"/>
                </a:cxn>
                <a:cxn ang="0">
                  <a:pos x="293" y="54"/>
                </a:cxn>
                <a:cxn ang="0">
                  <a:pos x="285" y="62"/>
                </a:cxn>
                <a:cxn ang="0">
                  <a:pos x="268" y="62"/>
                </a:cxn>
                <a:cxn ang="0">
                  <a:pos x="256" y="66"/>
                </a:cxn>
                <a:cxn ang="0">
                  <a:pos x="244" y="66"/>
                </a:cxn>
                <a:cxn ang="0">
                  <a:pos x="232" y="75"/>
                </a:cxn>
                <a:cxn ang="0">
                  <a:pos x="183" y="75"/>
                </a:cxn>
                <a:cxn ang="0">
                  <a:pos x="171" y="79"/>
                </a:cxn>
                <a:cxn ang="0">
                  <a:pos x="139" y="79"/>
                </a:cxn>
                <a:cxn ang="0">
                  <a:pos x="130" y="75"/>
                </a:cxn>
                <a:cxn ang="0">
                  <a:pos x="81" y="75"/>
                </a:cxn>
                <a:cxn ang="0">
                  <a:pos x="85" y="75"/>
                </a:cxn>
              </a:cxnLst>
              <a:rect l="0" t="0" r="r" b="b"/>
              <a:pathLst>
                <a:path w="310" h="80">
                  <a:moveTo>
                    <a:pt x="81" y="75"/>
                  </a:moveTo>
                  <a:lnTo>
                    <a:pt x="65" y="66"/>
                  </a:lnTo>
                  <a:lnTo>
                    <a:pt x="61" y="66"/>
                  </a:lnTo>
                  <a:lnTo>
                    <a:pt x="53" y="62"/>
                  </a:lnTo>
                  <a:lnTo>
                    <a:pt x="37" y="62"/>
                  </a:lnTo>
                  <a:lnTo>
                    <a:pt x="24" y="54"/>
                  </a:lnTo>
                  <a:lnTo>
                    <a:pt x="16" y="54"/>
                  </a:lnTo>
                  <a:lnTo>
                    <a:pt x="12" y="50"/>
                  </a:lnTo>
                  <a:lnTo>
                    <a:pt x="12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21"/>
                  </a:lnTo>
                  <a:lnTo>
                    <a:pt x="0" y="13"/>
                  </a:lnTo>
                  <a:lnTo>
                    <a:pt x="4" y="9"/>
                  </a:lnTo>
                  <a:lnTo>
                    <a:pt x="89" y="9"/>
                  </a:lnTo>
                  <a:lnTo>
                    <a:pt x="150" y="0"/>
                  </a:lnTo>
                  <a:lnTo>
                    <a:pt x="293" y="0"/>
                  </a:lnTo>
                  <a:lnTo>
                    <a:pt x="305" y="9"/>
                  </a:lnTo>
                  <a:lnTo>
                    <a:pt x="309" y="9"/>
                  </a:lnTo>
                  <a:lnTo>
                    <a:pt x="309" y="37"/>
                  </a:lnTo>
                  <a:lnTo>
                    <a:pt x="305" y="37"/>
                  </a:lnTo>
                  <a:lnTo>
                    <a:pt x="305" y="50"/>
                  </a:lnTo>
                  <a:lnTo>
                    <a:pt x="297" y="54"/>
                  </a:lnTo>
                  <a:lnTo>
                    <a:pt x="293" y="54"/>
                  </a:lnTo>
                  <a:lnTo>
                    <a:pt x="285" y="62"/>
                  </a:lnTo>
                  <a:lnTo>
                    <a:pt x="268" y="62"/>
                  </a:lnTo>
                  <a:lnTo>
                    <a:pt x="256" y="66"/>
                  </a:lnTo>
                  <a:lnTo>
                    <a:pt x="244" y="66"/>
                  </a:lnTo>
                  <a:lnTo>
                    <a:pt x="232" y="75"/>
                  </a:lnTo>
                  <a:lnTo>
                    <a:pt x="183" y="75"/>
                  </a:lnTo>
                  <a:lnTo>
                    <a:pt x="171" y="79"/>
                  </a:lnTo>
                  <a:lnTo>
                    <a:pt x="139" y="79"/>
                  </a:lnTo>
                  <a:lnTo>
                    <a:pt x="130" y="75"/>
                  </a:lnTo>
                  <a:lnTo>
                    <a:pt x="81" y="75"/>
                  </a:lnTo>
                  <a:lnTo>
                    <a:pt x="85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1" name="Freeform 155"/>
            <p:cNvSpPr>
              <a:spLocks/>
            </p:cNvSpPr>
            <p:nvPr/>
          </p:nvSpPr>
          <p:spPr bwMode="auto">
            <a:xfrm>
              <a:off x="985" y="2627"/>
              <a:ext cx="305" cy="95"/>
            </a:xfrm>
            <a:custGeom>
              <a:avLst/>
              <a:gdLst/>
              <a:ahLst/>
              <a:cxnLst>
                <a:cxn ang="0">
                  <a:pos x="304" y="45"/>
                </a:cxn>
                <a:cxn ang="0">
                  <a:pos x="304" y="54"/>
                </a:cxn>
                <a:cxn ang="0">
                  <a:pos x="300" y="58"/>
                </a:cxn>
                <a:cxn ang="0">
                  <a:pos x="296" y="65"/>
                </a:cxn>
                <a:cxn ang="0">
                  <a:pos x="291" y="65"/>
                </a:cxn>
                <a:cxn ang="0">
                  <a:pos x="284" y="74"/>
                </a:cxn>
                <a:cxn ang="0">
                  <a:pos x="276" y="74"/>
                </a:cxn>
                <a:cxn ang="0">
                  <a:pos x="256" y="82"/>
                </a:cxn>
                <a:cxn ang="0">
                  <a:pos x="235" y="87"/>
                </a:cxn>
                <a:cxn ang="0">
                  <a:pos x="207" y="90"/>
                </a:cxn>
                <a:cxn ang="0">
                  <a:pos x="182" y="94"/>
                </a:cxn>
                <a:cxn ang="0">
                  <a:pos x="154" y="94"/>
                </a:cxn>
                <a:cxn ang="0">
                  <a:pos x="126" y="94"/>
                </a:cxn>
                <a:cxn ang="0">
                  <a:pos x="97" y="90"/>
                </a:cxn>
                <a:cxn ang="0">
                  <a:pos x="68" y="87"/>
                </a:cxn>
                <a:cxn ang="0">
                  <a:pos x="48" y="82"/>
                </a:cxn>
                <a:cxn ang="0">
                  <a:pos x="28" y="74"/>
                </a:cxn>
                <a:cxn ang="0">
                  <a:pos x="20" y="74"/>
                </a:cxn>
                <a:cxn ang="0">
                  <a:pos x="12" y="65"/>
                </a:cxn>
                <a:cxn ang="0">
                  <a:pos x="7" y="65"/>
                </a:cxn>
                <a:cxn ang="0">
                  <a:pos x="3" y="58"/>
                </a:cxn>
                <a:cxn ang="0">
                  <a:pos x="0" y="54"/>
                </a:cxn>
                <a:cxn ang="0">
                  <a:pos x="0" y="45"/>
                </a:cxn>
                <a:cxn ang="0">
                  <a:pos x="0" y="41"/>
                </a:cxn>
                <a:cxn ang="0">
                  <a:pos x="3" y="37"/>
                </a:cxn>
                <a:cxn ang="0">
                  <a:pos x="7" y="33"/>
                </a:cxn>
                <a:cxn ang="0">
                  <a:pos x="12" y="25"/>
                </a:cxn>
                <a:cxn ang="0">
                  <a:pos x="20" y="21"/>
                </a:cxn>
                <a:cxn ang="0">
                  <a:pos x="28" y="17"/>
                </a:cxn>
                <a:cxn ang="0">
                  <a:pos x="48" y="13"/>
                </a:cxn>
                <a:cxn ang="0">
                  <a:pos x="68" y="8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2" y="0"/>
                </a:cxn>
                <a:cxn ang="0">
                  <a:pos x="207" y="0"/>
                </a:cxn>
                <a:cxn ang="0">
                  <a:pos x="235" y="8"/>
                </a:cxn>
                <a:cxn ang="0">
                  <a:pos x="256" y="13"/>
                </a:cxn>
                <a:cxn ang="0">
                  <a:pos x="276" y="17"/>
                </a:cxn>
                <a:cxn ang="0">
                  <a:pos x="284" y="21"/>
                </a:cxn>
                <a:cxn ang="0">
                  <a:pos x="291" y="25"/>
                </a:cxn>
                <a:cxn ang="0">
                  <a:pos x="296" y="33"/>
                </a:cxn>
                <a:cxn ang="0">
                  <a:pos x="300" y="37"/>
                </a:cxn>
                <a:cxn ang="0">
                  <a:pos x="304" y="41"/>
                </a:cxn>
                <a:cxn ang="0">
                  <a:pos x="304" y="45"/>
                </a:cxn>
              </a:cxnLst>
              <a:rect l="0" t="0" r="r" b="b"/>
              <a:pathLst>
                <a:path w="305" h="95">
                  <a:moveTo>
                    <a:pt x="304" y="45"/>
                  </a:moveTo>
                  <a:lnTo>
                    <a:pt x="304" y="54"/>
                  </a:lnTo>
                  <a:lnTo>
                    <a:pt x="300" y="58"/>
                  </a:lnTo>
                  <a:lnTo>
                    <a:pt x="296" y="65"/>
                  </a:lnTo>
                  <a:lnTo>
                    <a:pt x="291" y="65"/>
                  </a:lnTo>
                  <a:lnTo>
                    <a:pt x="284" y="74"/>
                  </a:lnTo>
                  <a:lnTo>
                    <a:pt x="276" y="74"/>
                  </a:lnTo>
                  <a:lnTo>
                    <a:pt x="256" y="82"/>
                  </a:lnTo>
                  <a:lnTo>
                    <a:pt x="235" y="87"/>
                  </a:lnTo>
                  <a:lnTo>
                    <a:pt x="207" y="90"/>
                  </a:lnTo>
                  <a:lnTo>
                    <a:pt x="182" y="94"/>
                  </a:lnTo>
                  <a:lnTo>
                    <a:pt x="154" y="94"/>
                  </a:lnTo>
                  <a:lnTo>
                    <a:pt x="126" y="94"/>
                  </a:lnTo>
                  <a:lnTo>
                    <a:pt x="97" y="90"/>
                  </a:lnTo>
                  <a:lnTo>
                    <a:pt x="68" y="87"/>
                  </a:lnTo>
                  <a:lnTo>
                    <a:pt x="48" y="82"/>
                  </a:lnTo>
                  <a:lnTo>
                    <a:pt x="28" y="74"/>
                  </a:lnTo>
                  <a:lnTo>
                    <a:pt x="20" y="74"/>
                  </a:lnTo>
                  <a:lnTo>
                    <a:pt x="12" y="65"/>
                  </a:lnTo>
                  <a:lnTo>
                    <a:pt x="7" y="65"/>
                  </a:lnTo>
                  <a:lnTo>
                    <a:pt x="3" y="58"/>
                  </a:lnTo>
                  <a:lnTo>
                    <a:pt x="0" y="54"/>
                  </a:lnTo>
                  <a:lnTo>
                    <a:pt x="0" y="45"/>
                  </a:lnTo>
                  <a:lnTo>
                    <a:pt x="0" y="41"/>
                  </a:lnTo>
                  <a:lnTo>
                    <a:pt x="3" y="37"/>
                  </a:lnTo>
                  <a:lnTo>
                    <a:pt x="7" y="33"/>
                  </a:lnTo>
                  <a:lnTo>
                    <a:pt x="12" y="25"/>
                  </a:lnTo>
                  <a:lnTo>
                    <a:pt x="20" y="21"/>
                  </a:lnTo>
                  <a:lnTo>
                    <a:pt x="28" y="17"/>
                  </a:lnTo>
                  <a:lnTo>
                    <a:pt x="48" y="13"/>
                  </a:lnTo>
                  <a:lnTo>
                    <a:pt x="68" y="8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2" y="0"/>
                  </a:lnTo>
                  <a:lnTo>
                    <a:pt x="207" y="0"/>
                  </a:lnTo>
                  <a:lnTo>
                    <a:pt x="235" y="8"/>
                  </a:lnTo>
                  <a:lnTo>
                    <a:pt x="256" y="13"/>
                  </a:lnTo>
                  <a:lnTo>
                    <a:pt x="276" y="17"/>
                  </a:lnTo>
                  <a:lnTo>
                    <a:pt x="284" y="21"/>
                  </a:lnTo>
                  <a:lnTo>
                    <a:pt x="291" y="25"/>
                  </a:lnTo>
                  <a:lnTo>
                    <a:pt x="296" y="33"/>
                  </a:lnTo>
                  <a:lnTo>
                    <a:pt x="300" y="37"/>
                  </a:lnTo>
                  <a:lnTo>
                    <a:pt x="304" y="41"/>
                  </a:lnTo>
                  <a:lnTo>
                    <a:pt x="304" y="45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2" name="Freeform 156"/>
            <p:cNvSpPr>
              <a:spLocks/>
            </p:cNvSpPr>
            <p:nvPr/>
          </p:nvSpPr>
          <p:spPr bwMode="auto">
            <a:xfrm>
              <a:off x="952" y="2627"/>
              <a:ext cx="86" cy="71"/>
            </a:xfrm>
            <a:custGeom>
              <a:avLst/>
              <a:gdLst/>
              <a:ahLst/>
              <a:cxnLst>
                <a:cxn ang="0">
                  <a:pos x="85" y="70"/>
                </a:cxn>
                <a:cxn ang="0">
                  <a:pos x="68" y="70"/>
                </a:cxn>
                <a:cxn ang="0">
                  <a:pos x="61" y="66"/>
                </a:cxn>
                <a:cxn ang="0">
                  <a:pos x="44" y="66"/>
                </a:cxn>
                <a:cxn ang="0">
                  <a:pos x="36" y="58"/>
                </a:cxn>
                <a:cxn ang="0">
                  <a:pos x="33" y="58"/>
                </a:cxn>
                <a:cxn ang="0">
                  <a:pos x="24" y="54"/>
                </a:cxn>
                <a:cxn ang="0">
                  <a:pos x="20" y="54"/>
                </a:cxn>
                <a:cxn ang="0">
                  <a:pos x="12" y="46"/>
                </a:cxn>
                <a:cxn ang="0">
                  <a:pos x="7" y="46"/>
                </a:cxn>
                <a:cxn ang="0">
                  <a:pos x="7" y="41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85" y="70"/>
                </a:cxn>
              </a:cxnLst>
              <a:rect l="0" t="0" r="r" b="b"/>
              <a:pathLst>
                <a:path w="86" h="71">
                  <a:moveTo>
                    <a:pt x="85" y="70"/>
                  </a:moveTo>
                  <a:lnTo>
                    <a:pt x="68" y="70"/>
                  </a:lnTo>
                  <a:lnTo>
                    <a:pt x="61" y="66"/>
                  </a:lnTo>
                  <a:lnTo>
                    <a:pt x="44" y="66"/>
                  </a:lnTo>
                  <a:lnTo>
                    <a:pt x="36" y="58"/>
                  </a:lnTo>
                  <a:lnTo>
                    <a:pt x="33" y="58"/>
                  </a:lnTo>
                  <a:lnTo>
                    <a:pt x="24" y="54"/>
                  </a:lnTo>
                  <a:lnTo>
                    <a:pt x="20" y="54"/>
                  </a:lnTo>
                  <a:lnTo>
                    <a:pt x="12" y="46"/>
                  </a:lnTo>
                  <a:lnTo>
                    <a:pt x="7" y="46"/>
                  </a:lnTo>
                  <a:lnTo>
                    <a:pt x="7" y="41"/>
                  </a:lnTo>
                  <a:lnTo>
                    <a:pt x="0" y="41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85" y="7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3" name="Freeform 157"/>
            <p:cNvSpPr>
              <a:spLocks/>
            </p:cNvSpPr>
            <p:nvPr/>
          </p:nvSpPr>
          <p:spPr bwMode="auto">
            <a:xfrm>
              <a:off x="1037" y="2627"/>
              <a:ext cx="225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" y="0"/>
                </a:cxn>
                <a:cxn ang="0">
                  <a:pos x="224" y="4"/>
                </a:cxn>
                <a:cxn ang="0">
                  <a:pos x="224" y="37"/>
                </a:cxn>
                <a:cxn ang="0">
                  <a:pos x="220" y="41"/>
                </a:cxn>
                <a:cxn ang="0">
                  <a:pos x="220" y="46"/>
                </a:cxn>
                <a:cxn ang="0">
                  <a:pos x="211" y="46"/>
                </a:cxn>
                <a:cxn ang="0">
                  <a:pos x="207" y="54"/>
                </a:cxn>
                <a:cxn ang="0">
                  <a:pos x="196" y="54"/>
                </a:cxn>
                <a:cxn ang="0">
                  <a:pos x="187" y="58"/>
                </a:cxn>
                <a:cxn ang="0">
                  <a:pos x="183" y="58"/>
                </a:cxn>
                <a:cxn ang="0">
                  <a:pos x="175" y="66"/>
                </a:cxn>
                <a:cxn ang="0">
                  <a:pos x="171" y="66"/>
                </a:cxn>
                <a:cxn ang="0">
                  <a:pos x="159" y="70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225" h="71">
                  <a:moveTo>
                    <a:pt x="0" y="0"/>
                  </a:moveTo>
                  <a:lnTo>
                    <a:pt x="220" y="0"/>
                  </a:lnTo>
                  <a:lnTo>
                    <a:pt x="224" y="4"/>
                  </a:lnTo>
                  <a:lnTo>
                    <a:pt x="224" y="37"/>
                  </a:lnTo>
                  <a:lnTo>
                    <a:pt x="220" y="41"/>
                  </a:lnTo>
                  <a:lnTo>
                    <a:pt x="220" y="46"/>
                  </a:lnTo>
                  <a:lnTo>
                    <a:pt x="211" y="46"/>
                  </a:lnTo>
                  <a:lnTo>
                    <a:pt x="207" y="54"/>
                  </a:lnTo>
                  <a:lnTo>
                    <a:pt x="196" y="54"/>
                  </a:lnTo>
                  <a:lnTo>
                    <a:pt x="187" y="58"/>
                  </a:lnTo>
                  <a:lnTo>
                    <a:pt x="183" y="58"/>
                  </a:lnTo>
                  <a:lnTo>
                    <a:pt x="175" y="66"/>
                  </a:lnTo>
                  <a:lnTo>
                    <a:pt x="171" y="66"/>
                  </a:lnTo>
                  <a:lnTo>
                    <a:pt x="159" y="70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4" name="Freeform 158"/>
            <p:cNvSpPr>
              <a:spLocks/>
            </p:cNvSpPr>
            <p:nvPr/>
          </p:nvSpPr>
          <p:spPr bwMode="auto">
            <a:xfrm>
              <a:off x="952" y="2627"/>
              <a:ext cx="310" cy="71"/>
            </a:xfrm>
            <a:custGeom>
              <a:avLst/>
              <a:gdLst/>
              <a:ahLst/>
              <a:cxnLst>
                <a:cxn ang="0">
                  <a:pos x="85" y="70"/>
                </a:cxn>
                <a:cxn ang="0">
                  <a:pos x="65" y="70"/>
                </a:cxn>
                <a:cxn ang="0">
                  <a:pos x="61" y="66"/>
                </a:cxn>
                <a:cxn ang="0">
                  <a:pos x="40" y="66"/>
                </a:cxn>
                <a:cxn ang="0">
                  <a:pos x="36" y="58"/>
                </a:cxn>
                <a:cxn ang="0">
                  <a:pos x="28" y="58"/>
                </a:cxn>
                <a:cxn ang="0">
                  <a:pos x="24" y="54"/>
                </a:cxn>
                <a:cxn ang="0">
                  <a:pos x="16" y="54"/>
                </a:cxn>
                <a:cxn ang="0">
                  <a:pos x="12" y="46"/>
                </a:cxn>
                <a:cxn ang="0">
                  <a:pos x="7" y="46"/>
                </a:cxn>
                <a:cxn ang="0">
                  <a:pos x="7" y="41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36" y="4"/>
                </a:cxn>
                <a:cxn ang="0">
                  <a:pos x="85" y="0"/>
                </a:cxn>
                <a:cxn ang="0">
                  <a:pos x="305" y="0"/>
                </a:cxn>
                <a:cxn ang="0">
                  <a:pos x="309" y="4"/>
                </a:cxn>
                <a:cxn ang="0">
                  <a:pos x="309" y="37"/>
                </a:cxn>
                <a:cxn ang="0">
                  <a:pos x="305" y="41"/>
                </a:cxn>
                <a:cxn ang="0">
                  <a:pos x="305" y="46"/>
                </a:cxn>
                <a:cxn ang="0">
                  <a:pos x="296" y="46"/>
                </a:cxn>
                <a:cxn ang="0">
                  <a:pos x="292" y="54"/>
                </a:cxn>
                <a:cxn ang="0">
                  <a:pos x="281" y="54"/>
                </a:cxn>
                <a:cxn ang="0">
                  <a:pos x="272" y="58"/>
                </a:cxn>
                <a:cxn ang="0">
                  <a:pos x="268" y="58"/>
                </a:cxn>
                <a:cxn ang="0">
                  <a:pos x="260" y="66"/>
                </a:cxn>
                <a:cxn ang="0">
                  <a:pos x="256" y="66"/>
                </a:cxn>
                <a:cxn ang="0">
                  <a:pos x="244" y="70"/>
                </a:cxn>
                <a:cxn ang="0">
                  <a:pos x="85" y="70"/>
                </a:cxn>
              </a:cxnLst>
              <a:rect l="0" t="0" r="r" b="b"/>
              <a:pathLst>
                <a:path w="310" h="71">
                  <a:moveTo>
                    <a:pt x="85" y="70"/>
                  </a:moveTo>
                  <a:lnTo>
                    <a:pt x="65" y="70"/>
                  </a:lnTo>
                  <a:lnTo>
                    <a:pt x="61" y="66"/>
                  </a:lnTo>
                  <a:lnTo>
                    <a:pt x="40" y="66"/>
                  </a:lnTo>
                  <a:lnTo>
                    <a:pt x="36" y="58"/>
                  </a:lnTo>
                  <a:lnTo>
                    <a:pt x="28" y="58"/>
                  </a:lnTo>
                  <a:lnTo>
                    <a:pt x="24" y="54"/>
                  </a:lnTo>
                  <a:lnTo>
                    <a:pt x="16" y="54"/>
                  </a:lnTo>
                  <a:lnTo>
                    <a:pt x="12" y="46"/>
                  </a:lnTo>
                  <a:lnTo>
                    <a:pt x="7" y="46"/>
                  </a:lnTo>
                  <a:lnTo>
                    <a:pt x="7" y="41"/>
                  </a:lnTo>
                  <a:lnTo>
                    <a:pt x="0" y="41"/>
                  </a:lnTo>
                  <a:lnTo>
                    <a:pt x="0" y="4"/>
                  </a:lnTo>
                  <a:lnTo>
                    <a:pt x="36" y="4"/>
                  </a:lnTo>
                  <a:lnTo>
                    <a:pt x="85" y="0"/>
                  </a:lnTo>
                  <a:lnTo>
                    <a:pt x="305" y="0"/>
                  </a:lnTo>
                  <a:lnTo>
                    <a:pt x="309" y="4"/>
                  </a:lnTo>
                  <a:lnTo>
                    <a:pt x="309" y="37"/>
                  </a:lnTo>
                  <a:lnTo>
                    <a:pt x="305" y="41"/>
                  </a:lnTo>
                  <a:lnTo>
                    <a:pt x="305" y="46"/>
                  </a:lnTo>
                  <a:lnTo>
                    <a:pt x="296" y="46"/>
                  </a:lnTo>
                  <a:lnTo>
                    <a:pt x="292" y="54"/>
                  </a:lnTo>
                  <a:lnTo>
                    <a:pt x="281" y="54"/>
                  </a:lnTo>
                  <a:lnTo>
                    <a:pt x="272" y="58"/>
                  </a:lnTo>
                  <a:lnTo>
                    <a:pt x="268" y="58"/>
                  </a:lnTo>
                  <a:lnTo>
                    <a:pt x="260" y="66"/>
                  </a:lnTo>
                  <a:lnTo>
                    <a:pt x="256" y="66"/>
                  </a:lnTo>
                  <a:lnTo>
                    <a:pt x="244" y="70"/>
                  </a:lnTo>
                  <a:lnTo>
                    <a:pt x="85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5" name="Freeform 159"/>
            <p:cNvSpPr>
              <a:spLocks/>
            </p:cNvSpPr>
            <p:nvPr/>
          </p:nvSpPr>
          <p:spPr bwMode="auto">
            <a:xfrm>
              <a:off x="955" y="2598"/>
              <a:ext cx="307" cy="84"/>
            </a:xfrm>
            <a:custGeom>
              <a:avLst/>
              <a:gdLst/>
              <a:ahLst/>
              <a:cxnLst>
                <a:cxn ang="0">
                  <a:pos x="306" y="41"/>
                </a:cxn>
                <a:cxn ang="0">
                  <a:pos x="306" y="46"/>
                </a:cxn>
                <a:cxn ang="0">
                  <a:pos x="302" y="50"/>
                </a:cxn>
                <a:cxn ang="0">
                  <a:pos x="298" y="54"/>
                </a:cxn>
                <a:cxn ang="0">
                  <a:pos x="293" y="57"/>
                </a:cxn>
                <a:cxn ang="0">
                  <a:pos x="286" y="62"/>
                </a:cxn>
                <a:cxn ang="0">
                  <a:pos x="278" y="66"/>
                </a:cxn>
                <a:cxn ang="0">
                  <a:pos x="257" y="70"/>
                </a:cxn>
                <a:cxn ang="0">
                  <a:pos x="237" y="74"/>
                </a:cxn>
                <a:cxn ang="0">
                  <a:pos x="208" y="79"/>
                </a:cxn>
                <a:cxn ang="0">
                  <a:pos x="184" y="83"/>
                </a:cxn>
                <a:cxn ang="0">
                  <a:pos x="156" y="83"/>
                </a:cxn>
                <a:cxn ang="0">
                  <a:pos x="127" y="83"/>
                </a:cxn>
                <a:cxn ang="0">
                  <a:pos x="98" y="79"/>
                </a:cxn>
                <a:cxn ang="0">
                  <a:pos x="69" y="74"/>
                </a:cxn>
                <a:cxn ang="0">
                  <a:pos x="49" y="70"/>
                </a:cxn>
                <a:cxn ang="0">
                  <a:pos x="29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1"/>
                </a:cxn>
                <a:cxn ang="0">
                  <a:pos x="29" y="17"/>
                </a:cxn>
                <a:cxn ang="0">
                  <a:pos x="49" y="13"/>
                </a:cxn>
                <a:cxn ang="0">
                  <a:pos x="69" y="9"/>
                </a:cxn>
                <a:cxn ang="0">
                  <a:pos x="98" y="4"/>
                </a:cxn>
                <a:cxn ang="0">
                  <a:pos x="127" y="4"/>
                </a:cxn>
                <a:cxn ang="0">
                  <a:pos x="156" y="0"/>
                </a:cxn>
                <a:cxn ang="0">
                  <a:pos x="184" y="4"/>
                </a:cxn>
                <a:cxn ang="0">
                  <a:pos x="208" y="4"/>
                </a:cxn>
                <a:cxn ang="0">
                  <a:pos x="237" y="9"/>
                </a:cxn>
                <a:cxn ang="0">
                  <a:pos x="257" y="13"/>
                </a:cxn>
                <a:cxn ang="0">
                  <a:pos x="278" y="17"/>
                </a:cxn>
                <a:cxn ang="0">
                  <a:pos x="286" y="21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2" y="33"/>
                </a:cxn>
                <a:cxn ang="0">
                  <a:pos x="306" y="37"/>
                </a:cxn>
                <a:cxn ang="0">
                  <a:pos x="306" y="41"/>
                </a:cxn>
              </a:cxnLst>
              <a:rect l="0" t="0" r="r" b="b"/>
              <a:pathLst>
                <a:path w="307" h="84">
                  <a:moveTo>
                    <a:pt x="306" y="41"/>
                  </a:moveTo>
                  <a:lnTo>
                    <a:pt x="306" y="46"/>
                  </a:lnTo>
                  <a:lnTo>
                    <a:pt x="302" y="50"/>
                  </a:lnTo>
                  <a:lnTo>
                    <a:pt x="298" y="54"/>
                  </a:lnTo>
                  <a:lnTo>
                    <a:pt x="293" y="57"/>
                  </a:lnTo>
                  <a:lnTo>
                    <a:pt x="286" y="62"/>
                  </a:lnTo>
                  <a:lnTo>
                    <a:pt x="278" y="66"/>
                  </a:lnTo>
                  <a:lnTo>
                    <a:pt x="257" y="70"/>
                  </a:lnTo>
                  <a:lnTo>
                    <a:pt x="237" y="74"/>
                  </a:lnTo>
                  <a:lnTo>
                    <a:pt x="208" y="79"/>
                  </a:lnTo>
                  <a:lnTo>
                    <a:pt x="184" y="83"/>
                  </a:lnTo>
                  <a:lnTo>
                    <a:pt x="156" y="83"/>
                  </a:lnTo>
                  <a:lnTo>
                    <a:pt x="127" y="83"/>
                  </a:lnTo>
                  <a:lnTo>
                    <a:pt x="98" y="79"/>
                  </a:lnTo>
                  <a:lnTo>
                    <a:pt x="69" y="74"/>
                  </a:lnTo>
                  <a:lnTo>
                    <a:pt x="49" y="70"/>
                  </a:lnTo>
                  <a:lnTo>
                    <a:pt x="29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1"/>
                  </a:lnTo>
                  <a:lnTo>
                    <a:pt x="29" y="17"/>
                  </a:lnTo>
                  <a:lnTo>
                    <a:pt x="49" y="13"/>
                  </a:lnTo>
                  <a:lnTo>
                    <a:pt x="69" y="9"/>
                  </a:lnTo>
                  <a:lnTo>
                    <a:pt x="98" y="4"/>
                  </a:lnTo>
                  <a:lnTo>
                    <a:pt x="127" y="4"/>
                  </a:lnTo>
                  <a:lnTo>
                    <a:pt x="156" y="0"/>
                  </a:lnTo>
                  <a:lnTo>
                    <a:pt x="184" y="4"/>
                  </a:lnTo>
                  <a:lnTo>
                    <a:pt x="208" y="4"/>
                  </a:lnTo>
                  <a:lnTo>
                    <a:pt x="237" y="9"/>
                  </a:lnTo>
                  <a:lnTo>
                    <a:pt x="257" y="13"/>
                  </a:lnTo>
                  <a:lnTo>
                    <a:pt x="278" y="17"/>
                  </a:lnTo>
                  <a:lnTo>
                    <a:pt x="286" y="21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2" y="33"/>
                  </a:lnTo>
                  <a:lnTo>
                    <a:pt x="306" y="37"/>
                  </a:lnTo>
                  <a:lnTo>
                    <a:pt x="306" y="41"/>
                  </a:lnTo>
                </a:path>
              </a:pathLst>
            </a:custGeom>
            <a:solidFill>
              <a:srgbClr val="C0CFD9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6" name="Freeform 160"/>
            <p:cNvSpPr>
              <a:spLocks/>
            </p:cNvSpPr>
            <p:nvPr/>
          </p:nvSpPr>
          <p:spPr bwMode="auto">
            <a:xfrm>
              <a:off x="1302" y="3006"/>
              <a:ext cx="82" cy="67"/>
            </a:xfrm>
            <a:custGeom>
              <a:avLst/>
              <a:gdLst/>
              <a:ahLst/>
              <a:cxnLst>
                <a:cxn ang="0">
                  <a:pos x="77" y="66"/>
                </a:cxn>
                <a:cxn ang="0">
                  <a:pos x="65" y="66"/>
                </a:cxn>
                <a:cxn ang="0">
                  <a:pos x="53" y="63"/>
                </a:cxn>
                <a:cxn ang="0">
                  <a:pos x="44" y="63"/>
                </a:cxn>
                <a:cxn ang="0">
                  <a:pos x="40" y="54"/>
                </a:cxn>
                <a:cxn ang="0">
                  <a:pos x="24" y="54"/>
                </a:cxn>
                <a:cxn ang="0">
                  <a:pos x="24" y="50"/>
                </a:cxn>
                <a:cxn ang="0">
                  <a:pos x="12" y="50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77" y="66"/>
                </a:cxn>
              </a:cxnLst>
              <a:rect l="0" t="0" r="r" b="b"/>
              <a:pathLst>
                <a:path w="82" h="67">
                  <a:moveTo>
                    <a:pt x="77" y="66"/>
                  </a:moveTo>
                  <a:lnTo>
                    <a:pt x="65" y="66"/>
                  </a:lnTo>
                  <a:lnTo>
                    <a:pt x="53" y="63"/>
                  </a:lnTo>
                  <a:lnTo>
                    <a:pt x="44" y="63"/>
                  </a:lnTo>
                  <a:lnTo>
                    <a:pt x="40" y="54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12" y="50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81" y="0"/>
                  </a:lnTo>
                  <a:lnTo>
                    <a:pt x="77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7" name="Freeform 161"/>
            <p:cNvSpPr>
              <a:spLocks/>
            </p:cNvSpPr>
            <p:nvPr/>
          </p:nvSpPr>
          <p:spPr bwMode="auto">
            <a:xfrm>
              <a:off x="1374" y="3006"/>
              <a:ext cx="234" cy="72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33" y="0"/>
                </a:cxn>
                <a:cxn ang="0">
                  <a:pos x="233" y="26"/>
                </a:cxn>
                <a:cxn ang="0">
                  <a:pos x="229" y="26"/>
                </a:cxn>
                <a:cxn ang="0">
                  <a:pos x="229" y="38"/>
                </a:cxn>
                <a:cxn ang="0">
                  <a:pos x="217" y="46"/>
                </a:cxn>
                <a:cxn ang="0">
                  <a:pos x="205" y="46"/>
                </a:cxn>
                <a:cxn ang="0">
                  <a:pos x="193" y="55"/>
                </a:cxn>
                <a:cxn ang="0">
                  <a:pos x="185" y="59"/>
                </a:cxn>
                <a:cxn ang="0">
                  <a:pos x="172" y="59"/>
                </a:cxn>
                <a:cxn ang="0">
                  <a:pos x="160" y="67"/>
                </a:cxn>
                <a:cxn ang="0">
                  <a:pos x="152" y="67"/>
                </a:cxn>
                <a:cxn ang="0">
                  <a:pos x="139" y="71"/>
                </a:cxn>
                <a:cxn ang="0">
                  <a:pos x="17" y="71"/>
                </a:cxn>
                <a:cxn ang="0">
                  <a:pos x="0" y="67"/>
                </a:cxn>
                <a:cxn ang="0">
                  <a:pos x="4" y="0"/>
                </a:cxn>
              </a:cxnLst>
              <a:rect l="0" t="0" r="r" b="b"/>
              <a:pathLst>
                <a:path w="234" h="72">
                  <a:moveTo>
                    <a:pt x="4" y="0"/>
                  </a:moveTo>
                  <a:lnTo>
                    <a:pt x="233" y="0"/>
                  </a:lnTo>
                  <a:lnTo>
                    <a:pt x="233" y="26"/>
                  </a:lnTo>
                  <a:lnTo>
                    <a:pt x="229" y="26"/>
                  </a:lnTo>
                  <a:lnTo>
                    <a:pt x="229" y="38"/>
                  </a:lnTo>
                  <a:lnTo>
                    <a:pt x="217" y="46"/>
                  </a:lnTo>
                  <a:lnTo>
                    <a:pt x="205" y="46"/>
                  </a:lnTo>
                  <a:lnTo>
                    <a:pt x="193" y="55"/>
                  </a:lnTo>
                  <a:lnTo>
                    <a:pt x="185" y="59"/>
                  </a:lnTo>
                  <a:lnTo>
                    <a:pt x="172" y="59"/>
                  </a:lnTo>
                  <a:lnTo>
                    <a:pt x="160" y="67"/>
                  </a:lnTo>
                  <a:lnTo>
                    <a:pt x="152" y="67"/>
                  </a:lnTo>
                  <a:lnTo>
                    <a:pt x="139" y="71"/>
                  </a:lnTo>
                  <a:lnTo>
                    <a:pt x="17" y="71"/>
                  </a:lnTo>
                  <a:lnTo>
                    <a:pt x="0" y="67"/>
                  </a:lnTo>
                  <a:lnTo>
                    <a:pt x="4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8" name="Freeform 162"/>
            <p:cNvSpPr>
              <a:spLocks/>
            </p:cNvSpPr>
            <p:nvPr/>
          </p:nvSpPr>
          <p:spPr bwMode="auto">
            <a:xfrm>
              <a:off x="1302" y="3006"/>
              <a:ext cx="306" cy="72"/>
            </a:xfrm>
            <a:custGeom>
              <a:avLst/>
              <a:gdLst/>
              <a:ahLst/>
              <a:cxnLst>
                <a:cxn ang="0">
                  <a:pos x="77" y="67"/>
                </a:cxn>
                <a:cxn ang="0">
                  <a:pos x="65" y="67"/>
                </a:cxn>
                <a:cxn ang="0">
                  <a:pos x="53" y="59"/>
                </a:cxn>
                <a:cxn ang="0">
                  <a:pos x="44" y="59"/>
                </a:cxn>
                <a:cxn ang="0">
                  <a:pos x="40" y="55"/>
                </a:cxn>
                <a:cxn ang="0">
                  <a:pos x="24" y="55"/>
                </a:cxn>
                <a:cxn ang="0">
                  <a:pos x="24" y="46"/>
                </a:cxn>
                <a:cxn ang="0">
                  <a:pos x="12" y="46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0"/>
                </a:cxn>
                <a:cxn ang="0">
                  <a:pos x="305" y="0"/>
                </a:cxn>
                <a:cxn ang="0">
                  <a:pos x="305" y="26"/>
                </a:cxn>
                <a:cxn ang="0">
                  <a:pos x="301" y="26"/>
                </a:cxn>
                <a:cxn ang="0">
                  <a:pos x="301" y="38"/>
                </a:cxn>
                <a:cxn ang="0">
                  <a:pos x="289" y="46"/>
                </a:cxn>
                <a:cxn ang="0">
                  <a:pos x="277" y="46"/>
                </a:cxn>
                <a:cxn ang="0">
                  <a:pos x="265" y="55"/>
                </a:cxn>
                <a:cxn ang="0">
                  <a:pos x="257" y="59"/>
                </a:cxn>
                <a:cxn ang="0">
                  <a:pos x="248" y="59"/>
                </a:cxn>
                <a:cxn ang="0">
                  <a:pos x="236" y="67"/>
                </a:cxn>
                <a:cxn ang="0">
                  <a:pos x="224" y="67"/>
                </a:cxn>
                <a:cxn ang="0">
                  <a:pos x="211" y="71"/>
                </a:cxn>
                <a:cxn ang="0">
                  <a:pos x="94" y="71"/>
                </a:cxn>
                <a:cxn ang="0">
                  <a:pos x="77" y="67"/>
                </a:cxn>
              </a:cxnLst>
              <a:rect l="0" t="0" r="r" b="b"/>
              <a:pathLst>
                <a:path w="306" h="72">
                  <a:moveTo>
                    <a:pt x="77" y="67"/>
                  </a:moveTo>
                  <a:lnTo>
                    <a:pt x="65" y="67"/>
                  </a:lnTo>
                  <a:lnTo>
                    <a:pt x="53" y="59"/>
                  </a:lnTo>
                  <a:lnTo>
                    <a:pt x="44" y="59"/>
                  </a:lnTo>
                  <a:lnTo>
                    <a:pt x="40" y="55"/>
                  </a:lnTo>
                  <a:lnTo>
                    <a:pt x="24" y="55"/>
                  </a:lnTo>
                  <a:lnTo>
                    <a:pt x="24" y="46"/>
                  </a:lnTo>
                  <a:lnTo>
                    <a:pt x="12" y="46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0"/>
                  </a:lnTo>
                  <a:lnTo>
                    <a:pt x="305" y="0"/>
                  </a:lnTo>
                  <a:lnTo>
                    <a:pt x="305" y="26"/>
                  </a:lnTo>
                  <a:lnTo>
                    <a:pt x="301" y="26"/>
                  </a:lnTo>
                  <a:lnTo>
                    <a:pt x="301" y="38"/>
                  </a:lnTo>
                  <a:lnTo>
                    <a:pt x="289" y="46"/>
                  </a:lnTo>
                  <a:lnTo>
                    <a:pt x="277" y="46"/>
                  </a:lnTo>
                  <a:lnTo>
                    <a:pt x="265" y="55"/>
                  </a:lnTo>
                  <a:lnTo>
                    <a:pt x="257" y="59"/>
                  </a:lnTo>
                  <a:lnTo>
                    <a:pt x="248" y="59"/>
                  </a:lnTo>
                  <a:lnTo>
                    <a:pt x="236" y="67"/>
                  </a:lnTo>
                  <a:lnTo>
                    <a:pt x="224" y="67"/>
                  </a:lnTo>
                  <a:lnTo>
                    <a:pt x="211" y="71"/>
                  </a:lnTo>
                  <a:lnTo>
                    <a:pt x="94" y="71"/>
                  </a:lnTo>
                  <a:lnTo>
                    <a:pt x="77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39" name="Freeform 163"/>
            <p:cNvSpPr>
              <a:spLocks/>
            </p:cNvSpPr>
            <p:nvPr/>
          </p:nvSpPr>
          <p:spPr bwMode="auto">
            <a:xfrm>
              <a:off x="1302" y="2970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69"/>
                </a:cxn>
                <a:cxn ang="0">
                  <a:pos x="232" y="73"/>
                </a:cxn>
                <a:cxn ang="0">
                  <a:pos x="207" y="78"/>
                </a:cxn>
                <a:cxn ang="0">
                  <a:pos x="179" y="82"/>
                </a:cxn>
                <a:cxn ang="0">
                  <a:pos x="155" y="82"/>
                </a:cxn>
                <a:cxn ang="0">
                  <a:pos x="126" y="82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8" y="69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2" y="58"/>
                </a:cxn>
                <a:cxn ang="0">
                  <a:pos x="7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4" y="33"/>
                </a:cxn>
                <a:cxn ang="0">
                  <a:pos x="7" y="29"/>
                </a:cxn>
                <a:cxn ang="0">
                  <a:pos x="12" y="24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8" y="12"/>
                </a:cxn>
                <a:cxn ang="0">
                  <a:pos x="69" y="7"/>
                </a:cxn>
                <a:cxn ang="0">
                  <a:pos x="98" y="4"/>
                </a:cxn>
                <a:cxn ang="0">
                  <a:pos x="126" y="4"/>
                </a:cxn>
                <a:cxn ang="0">
                  <a:pos x="155" y="0"/>
                </a:cxn>
                <a:cxn ang="0">
                  <a:pos x="183" y="4"/>
                </a:cxn>
                <a:cxn ang="0">
                  <a:pos x="207" y="4"/>
                </a:cxn>
                <a:cxn ang="0">
                  <a:pos x="236" y="7"/>
                </a:cxn>
                <a:cxn ang="0">
                  <a:pos x="257" y="12"/>
                </a:cxn>
                <a:cxn ang="0">
                  <a:pos x="277" y="16"/>
                </a:cxn>
                <a:cxn ang="0">
                  <a:pos x="285" y="20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1" y="33"/>
                </a:cxn>
                <a:cxn ang="0">
                  <a:pos x="305" y="36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69"/>
                  </a:lnTo>
                  <a:lnTo>
                    <a:pt x="232" y="73"/>
                  </a:lnTo>
                  <a:lnTo>
                    <a:pt x="207" y="78"/>
                  </a:lnTo>
                  <a:lnTo>
                    <a:pt x="179" y="82"/>
                  </a:lnTo>
                  <a:lnTo>
                    <a:pt x="155" y="82"/>
                  </a:lnTo>
                  <a:lnTo>
                    <a:pt x="126" y="82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8" y="69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2" y="58"/>
                  </a:lnTo>
                  <a:lnTo>
                    <a:pt x="7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8" y="12"/>
                  </a:lnTo>
                  <a:lnTo>
                    <a:pt x="69" y="7"/>
                  </a:lnTo>
                  <a:lnTo>
                    <a:pt x="98" y="4"/>
                  </a:lnTo>
                  <a:lnTo>
                    <a:pt x="126" y="4"/>
                  </a:lnTo>
                  <a:lnTo>
                    <a:pt x="155" y="0"/>
                  </a:lnTo>
                  <a:lnTo>
                    <a:pt x="183" y="4"/>
                  </a:lnTo>
                  <a:lnTo>
                    <a:pt x="207" y="4"/>
                  </a:lnTo>
                  <a:lnTo>
                    <a:pt x="236" y="7"/>
                  </a:lnTo>
                  <a:lnTo>
                    <a:pt x="257" y="12"/>
                  </a:lnTo>
                  <a:lnTo>
                    <a:pt x="277" y="16"/>
                  </a:lnTo>
                  <a:lnTo>
                    <a:pt x="285" y="20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1" y="33"/>
                  </a:lnTo>
                  <a:lnTo>
                    <a:pt x="305" y="36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0" name="Freeform 164"/>
            <p:cNvSpPr>
              <a:spLocks/>
            </p:cNvSpPr>
            <p:nvPr/>
          </p:nvSpPr>
          <p:spPr bwMode="auto">
            <a:xfrm>
              <a:off x="1318" y="2966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28" y="62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4" y="40"/>
                </a:cxn>
                <a:cxn ang="0">
                  <a:pos x="0" y="40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41" y="66"/>
                  </a:lnTo>
                  <a:lnTo>
                    <a:pt x="37" y="62"/>
                  </a:lnTo>
                  <a:lnTo>
                    <a:pt x="28" y="62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1" name="Freeform 165"/>
            <p:cNvSpPr>
              <a:spLocks/>
            </p:cNvSpPr>
            <p:nvPr/>
          </p:nvSpPr>
          <p:spPr bwMode="auto">
            <a:xfrm>
              <a:off x="1400" y="2966"/>
              <a:ext cx="224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0"/>
                </a:cxn>
                <a:cxn ang="0">
                  <a:pos x="223" y="4"/>
                </a:cxn>
                <a:cxn ang="0">
                  <a:pos x="223" y="33"/>
                </a:cxn>
                <a:cxn ang="0">
                  <a:pos x="219" y="40"/>
                </a:cxn>
                <a:cxn ang="0">
                  <a:pos x="210" y="40"/>
                </a:cxn>
                <a:cxn ang="0">
                  <a:pos x="210" y="45"/>
                </a:cxn>
                <a:cxn ang="0">
                  <a:pos x="206" y="53"/>
                </a:cxn>
                <a:cxn ang="0">
                  <a:pos x="195" y="53"/>
                </a:cxn>
                <a:cxn ang="0">
                  <a:pos x="186" y="57"/>
                </a:cxn>
                <a:cxn ang="0">
                  <a:pos x="182" y="57"/>
                </a:cxn>
                <a:cxn ang="0">
                  <a:pos x="174" y="66"/>
                </a:cxn>
                <a:cxn ang="0">
                  <a:pos x="141" y="66"/>
                </a:cxn>
                <a:cxn ang="0">
                  <a:pos x="130" y="70"/>
                </a:cxn>
                <a:cxn ang="0">
                  <a:pos x="16" y="70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224" h="71">
                  <a:moveTo>
                    <a:pt x="0" y="0"/>
                  </a:moveTo>
                  <a:lnTo>
                    <a:pt x="210" y="0"/>
                  </a:lnTo>
                  <a:lnTo>
                    <a:pt x="223" y="4"/>
                  </a:lnTo>
                  <a:lnTo>
                    <a:pt x="223" y="33"/>
                  </a:lnTo>
                  <a:lnTo>
                    <a:pt x="219" y="40"/>
                  </a:lnTo>
                  <a:lnTo>
                    <a:pt x="210" y="40"/>
                  </a:lnTo>
                  <a:lnTo>
                    <a:pt x="210" y="45"/>
                  </a:lnTo>
                  <a:lnTo>
                    <a:pt x="206" y="53"/>
                  </a:lnTo>
                  <a:lnTo>
                    <a:pt x="195" y="53"/>
                  </a:lnTo>
                  <a:lnTo>
                    <a:pt x="186" y="57"/>
                  </a:lnTo>
                  <a:lnTo>
                    <a:pt x="182" y="57"/>
                  </a:lnTo>
                  <a:lnTo>
                    <a:pt x="174" y="66"/>
                  </a:lnTo>
                  <a:lnTo>
                    <a:pt x="141" y="66"/>
                  </a:lnTo>
                  <a:lnTo>
                    <a:pt x="130" y="70"/>
                  </a:lnTo>
                  <a:lnTo>
                    <a:pt x="16" y="70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2" name="Freeform 166"/>
            <p:cNvSpPr>
              <a:spLocks/>
            </p:cNvSpPr>
            <p:nvPr/>
          </p:nvSpPr>
          <p:spPr bwMode="auto">
            <a:xfrm>
              <a:off x="1318" y="2966"/>
              <a:ext cx="306" cy="71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41" y="66"/>
                </a:cxn>
                <a:cxn ang="0">
                  <a:pos x="37" y="57"/>
                </a:cxn>
                <a:cxn ang="0">
                  <a:pos x="28" y="57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4" y="40"/>
                </a:cxn>
                <a:cxn ang="0">
                  <a:pos x="0" y="40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292" y="0"/>
                </a:cxn>
                <a:cxn ang="0">
                  <a:pos x="305" y="4"/>
                </a:cxn>
                <a:cxn ang="0">
                  <a:pos x="305" y="33"/>
                </a:cxn>
                <a:cxn ang="0">
                  <a:pos x="301" y="40"/>
                </a:cxn>
                <a:cxn ang="0">
                  <a:pos x="292" y="40"/>
                </a:cxn>
                <a:cxn ang="0">
                  <a:pos x="292" y="45"/>
                </a:cxn>
                <a:cxn ang="0">
                  <a:pos x="288" y="53"/>
                </a:cxn>
                <a:cxn ang="0">
                  <a:pos x="277" y="53"/>
                </a:cxn>
                <a:cxn ang="0">
                  <a:pos x="268" y="57"/>
                </a:cxn>
                <a:cxn ang="0">
                  <a:pos x="264" y="57"/>
                </a:cxn>
                <a:cxn ang="0">
                  <a:pos x="256" y="66"/>
                </a:cxn>
                <a:cxn ang="0">
                  <a:pos x="223" y="66"/>
                </a:cxn>
                <a:cxn ang="0">
                  <a:pos x="212" y="70"/>
                </a:cxn>
                <a:cxn ang="0">
                  <a:pos x="102" y="70"/>
                </a:cxn>
                <a:cxn ang="0">
                  <a:pos x="82" y="66"/>
                </a:cxn>
              </a:cxnLst>
              <a:rect l="0" t="0" r="r" b="b"/>
              <a:pathLst>
                <a:path w="306" h="71">
                  <a:moveTo>
                    <a:pt x="82" y="66"/>
                  </a:moveTo>
                  <a:lnTo>
                    <a:pt x="41" y="66"/>
                  </a:lnTo>
                  <a:lnTo>
                    <a:pt x="37" y="57"/>
                  </a:lnTo>
                  <a:lnTo>
                    <a:pt x="28" y="57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292" y="0"/>
                  </a:lnTo>
                  <a:lnTo>
                    <a:pt x="305" y="4"/>
                  </a:lnTo>
                  <a:lnTo>
                    <a:pt x="305" y="33"/>
                  </a:lnTo>
                  <a:lnTo>
                    <a:pt x="301" y="40"/>
                  </a:lnTo>
                  <a:lnTo>
                    <a:pt x="292" y="40"/>
                  </a:lnTo>
                  <a:lnTo>
                    <a:pt x="292" y="45"/>
                  </a:lnTo>
                  <a:lnTo>
                    <a:pt x="288" y="53"/>
                  </a:lnTo>
                  <a:lnTo>
                    <a:pt x="277" y="53"/>
                  </a:lnTo>
                  <a:lnTo>
                    <a:pt x="268" y="57"/>
                  </a:lnTo>
                  <a:lnTo>
                    <a:pt x="264" y="57"/>
                  </a:lnTo>
                  <a:lnTo>
                    <a:pt x="256" y="66"/>
                  </a:lnTo>
                  <a:lnTo>
                    <a:pt x="223" y="66"/>
                  </a:lnTo>
                  <a:lnTo>
                    <a:pt x="212" y="70"/>
                  </a:lnTo>
                  <a:lnTo>
                    <a:pt x="102" y="70"/>
                  </a:lnTo>
                  <a:lnTo>
                    <a:pt x="82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3" name="Freeform 167"/>
            <p:cNvSpPr>
              <a:spLocks/>
            </p:cNvSpPr>
            <p:nvPr/>
          </p:nvSpPr>
          <p:spPr bwMode="auto">
            <a:xfrm>
              <a:off x="1318" y="2937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69"/>
                </a:cxn>
                <a:cxn ang="0">
                  <a:pos x="236" y="73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8"/>
                </a:cxn>
                <a:cxn ang="0">
                  <a:pos x="73" y="73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8" y="12"/>
                </a:cxn>
                <a:cxn ang="0">
                  <a:pos x="49" y="7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7"/>
                </a:cxn>
                <a:cxn ang="0">
                  <a:pos x="277" y="12"/>
                </a:cxn>
                <a:cxn ang="0">
                  <a:pos x="284" y="16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69"/>
                  </a:lnTo>
                  <a:lnTo>
                    <a:pt x="236" y="73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8"/>
                  </a:lnTo>
                  <a:lnTo>
                    <a:pt x="73" y="73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8" y="12"/>
                  </a:lnTo>
                  <a:lnTo>
                    <a:pt x="49" y="7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7"/>
                  </a:lnTo>
                  <a:lnTo>
                    <a:pt x="277" y="12"/>
                  </a:lnTo>
                  <a:lnTo>
                    <a:pt x="284" y="16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4" name="Freeform 168"/>
            <p:cNvSpPr>
              <a:spLocks/>
            </p:cNvSpPr>
            <p:nvPr/>
          </p:nvSpPr>
          <p:spPr bwMode="auto">
            <a:xfrm>
              <a:off x="1330" y="2924"/>
              <a:ext cx="91" cy="63"/>
            </a:xfrm>
            <a:custGeom>
              <a:avLst/>
              <a:gdLst/>
              <a:ahLst/>
              <a:cxnLst>
                <a:cxn ang="0">
                  <a:pos x="90" y="62"/>
                </a:cxn>
                <a:cxn ang="0">
                  <a:pos x="66" y="58"/>
                </a:cxn>
                <a:cxn ang="0">
                  <a:pos x="37" y="58"/>
                </a:cxn>
                <a:cxn ang="0">
                  <a:pos x="29" y="53"/>
                </a:cxn>
                <a:cxn ang="0">
                  <a:pos x="24" y="53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4" y="33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41" y="4"/>
                </a:cxn>
                <a:cxn ang="0">
                  <a:pos x="90" y="0"/>
                </a:cxn>
                <a:cxn ang="0">
                  <a:pos x="90" y="62"/>
                </a:cxn>
              </a:cxnLst>
              <a:rect l="0" t="0" r="r" b="b"/>
              <a:pathLst>
                <a:path w="91" h="63">
                  <a:moveTo>
                    <a:pt x="90" y="62"/>
                  </a:moveTo>
                  <a:lnTo>
                    <a:pt x="66" y="58"/>
                  </a:lnTo>
                  <a:lnTo>
                    <a:pt x="37" y="58"/>
                  </a:lnTo>
                  <a:lnTo>
                    <a:pt x="29" y="53"/>
                  </a:lnTo>
                  <a:lnTo>
                    <a:pt x="24" y="53"/>
                  </a:lnTo>
                  <a:lnTo>
                    <a:pt x="12" y="42"/>
                  </a:lnTo>
                  <a:lnTo>
                    <a:pt x="4" y="42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4"/>
                  </a:lnTo>
                  <a:lnTo>
                    <a:pt x="41" y="4"/>
                  </a:lnTo>
                  <a:lnTo>
                    <a:pt x="90" y="0"/>
                  </a:lnTo>
                  <a:lnTo>
                    <a:pt x="90" y="6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5" name="Freeform 169"/>
            <p:cNvSpPr>
              <a:spLocks/>
            </p:cNvSpPr>
            <p:nvPr/>
          </p:nvSpPr>
          <p:spPr bwMode="auto">
            <a:xfrm>
              <a:off x="1420" y="2924"/>
              <a:ext cx="216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0"/>
                </a:cxn>
                <a:cxn ang="0">
                  <a:pos x="215" y="38"/>
                </a:cxn>
                <a:cxn ang="0">
                  <a:pos x="203" y="51"/>
                </a:cxn>
                <a:cxn ang="0">
                  <a:pos x="199" y="51"/>
                </a:cxn>
                <a:cxn ang="0">
                  <a:pos x="191" y="54"/>
                </a:cxn>
                <a:cxn ang="0">
                  <a:pos x="179" y="58"/>
                </a:cxn>
                <a:cxn ang="0">
                  <a:pos x="163" y="58"/>
                </a:cxn>
                <a:cxn ang="0">
                  <a:pos x="147" y="67"/>
                </a:cxn>
                <a:cxn ang="0">
                  <a:pos x="122" y="67"/>
                </a:cxn>
                <a:cxn ang="0">
                  <a:pos x="110" y="71"/>
                </a:cxn>
                <a:cxn ang="0">
                  <a:pos x="28" y="71"/>
                </a:cxn>
                <a:cxn ang="0">
                  <a:pos x="13" y="67"/>
                </a:cxn>
                <a:cxn ang="0">
                  <a:pos x="0" y="67"/>
                </a:cxn>
                <a:cxn ang="0">
                  <a:pos x="0" y="0"/>
                </a:cxn>
              </a:cxnLst>
              <a:rect l="0" t="0" r="r" b="b"/>
              <a:pathLst>
                <a:path w="216" h="72">
                  <a:moveTo>
                    <a:pt x="0" y="0"/>
                  </a:moveTo>
                  <a:lnTo>
                    <a:pt x="215" y="0"/>
                  </a:lnTo>
                  <a:lnTo>
                    <a:pt x="215" y="38"/>
                  </a:lnTo>
                  <a:lnTo>
                    <a:pt x="203" y="51"/>
                  </a:lnTo>
                  <a:lnTo>
                    <a:pt x="199" y="51"/>
                  </a:lnTo>
                  <a:lnTo>
                    <a:pt x="191" y="54"/>
                  </a:lnTo>
                  <a:lnTo>
                    <a:pt x="179" y="58"/>
                  </a:lnTo>
                  <a:lnTo>
                    <a:pt x="163" y="58"/>
                  </a:lnTo>
                  <a:lnTo>
                    <a:pt x="147" y="67"/>
                  </a:lnTo>
                  <a:lnTo>
                    <a:pt x="122" y="67"/>
                  </a:lnTo>
                  <a:lnTo>
                    <a:pt x="110" y="71"/>
                  </a:lnTo>
                  <a:lnTo>
                    <a:pt x="28" y="71"/>
                  </a:lnTo>
                  <a:lnTo>
                    <a:pt x="13" y="6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6" name="Freeform 170"/>
            <p:cNvSpPr>
              <a:spLocks/>
            </p:cNvSpPr>
            <p:nvPr/>
          </p:nvSpPr>
          <p:spPr bwMode="auto">
            <a:xfrm>
              <a:off x="1330" y="2924"/>
              <a:ext cx="306" cy="72"/>
            </a:xfrm>
            <a:custGeom>
              <a:avLst/>
              <a:gdLst/>
              <a:ahLst/>
              <a:cxnLst>
                <a:cxn ang="0">
                  <a:pos x="89" y="67"/>
                </a:cxn>
                <a:cxn ang="0">
                  <a:pos x="65" y="58"/>
                </a:cxn>
                <a:cxn ang="0">
                  <a:pos x="37" y="58"/>
                </a:cxn>
                <a:cxn ang="0">
                  <a:pos x="28" y="54"/>
                </a:cxn>
                <a:cxn ang="0">
                  <a:pos x="24" y="54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4" y="38"/>
                </a:cxn>
                <a:cxn ang="0">
                  <a:pos x="0" y="38"/>
                </a:cxn>
                <a:cxn ang="0">
                  <a:pos x="0" y="4"/>
                </a:cxn>
                <a:cxn ang="0">
                  <a:pos x="41" y="4"/>
                </a:cxn>
                <a:cxn ang="0">
                  <a:pos x="89" y="0"/>
                </a:cxn>
                <a:cxn ang="0">
                  <a:pos x="305" y="0"/>
                </a:cxn>
                <a:cxn ang="0">
                  <a:pos x="305" y="38"/>
                </a:cxn>
                <a:cxn ang="0">
                  <a:pos x="293" y="51"/>
                </a:cxn>
                <a:cxn ang="0">
                  <a:pos x="289" y="51"/>
                </a:cxn>
                <a:cxn ang="0">
                  <a:pos x="281" y="54"/>
                </a:cxn>
                <a:cxn ang="0">
                  <a:pos x="269" y="58"/>
                </a:cxn>
                <a:cxn ang="0">
                  <a:pos x="252" y="58"/>
                </a:cxn>
                <a:cxn ang="0">
                  <a:pos x="237" y="67"/>
                </a:cxn>
                <a:cxn ang="0">
                  <a:pos x="211" y="67"/>
                </a:cxn>
                <a:cxn ang="0">
                  <a:pos x="200" y="71"/>
                </a:cxn>
                <a:cxn ang="0">
                  <a:pos x="118" y="71"/>
                </a:cxn>
                <a:cxn ang="0">
                  <a:pos x="102" y="67"/>
                </a:cxn>
                <a:cxn ang="0">
                  <a:pos x="89" y="67"/>
                </a:cxn>
              </a:cxnLst>
              <a:rect l="0" t="0" r="r" b="b"/>
              <a:pathLst>
                <a:path w="306" h="72">
                  <a:moveTo>
                    <a:pt x="89" y="67"/>
                  </a:moveTo>
                  <a:lnTo>
                    <a:pt x="65" y="58"/>
                  </a:lnTo>
                  <a:lnTo>
                    <a:pt x="37" y="58"/>
                  </a:lnTo>
                  <a:lnTo>
                    <a:pt x="28" y="54"/>
                  </a:lnTo>
                  <a:lnTo>
                    <a:pt x="24" y="54"/>
                  </a:lnTo>
                  <a:lnTo>
                    <a:pt x="12" y="42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0" y="38"/>
                  </a:lnTo>
                  <a:lnTo>
                    <a:pt x="0" y="4"/>
                  </a:lnTo>
                  <a:lnTo>
                    <a:pt x="41" y="4"/>
                  </a:lnTo>
                  <a:lnTo>
                    <a:pt x="89" y="0"/>
                  </a:lnTo>
                  <a:lnTo>
                    <a:pt x="305" y="0"/>
                  </a:lnTo>
                  <a:lnTo>
                    <a:pt x="305" y="38"/>
                  </a:lnTo>
                  <a:lnTo>
                    <a:pt x="293" y="51"/>
                  </a:lnTo>
                  <a:lnTo>
                    <a:pt x="289" y="51"/>
                  </a:lnTo>
                  <a:lnTo>
                    <a:pt x="281" y="54"/>
                  </a:lnTo>
                  <a:lnTo>
                    <a:pt x="269" y="58"/>
                  </a:lnTo>
                  <a:lnTo>
                    <a:pt x="252" y="58"/>
                  </a:lnTo>
                  <a:lnTo>
                    <a:pt x="237" y="67"/>
                  </a:lnTo>
                  <a:lnTo>
                    <a:pt x="211" y="67"/>
                  </a:lnTo>
                  <a:lnTo>
                    <a:pt x="200" y="71"/>
                  </a:lnTo>
                  <a:lnTo>
                    <a:pt x="118" y="71"/>
                  </a:lnTo>
                  <a:lnTo>
                    <a:pt x="102" y="67"/>
                  </a:lnTo>
                  <a:lnTo>
                    <a:pt x="89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7" name="Freeform 171"/>
            <p:cNvSpPr>
              <a:spLocks/>
            </p:cNvSpPr>
            <p:nvPr/>
          </p:nvSpPr>
          <p:spPr bwMode="auto">
            <a:xfrm>
              <a:off x="1330" y="2891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2" y="50"/>
                </a:cxn>
                <a:cxn ang="0">
                  <a:pos x="298" y="53"/>
                </a:cxn>
                <a:cxn ang="0">
                  <a:pos x="293" y="57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70"/>
                </a:cxn>
                <a:cxn ang="0">
                  <a:pos x="237" y="74"/>
                </a:cxn>
                <a:cxn ang="0">
                  <a:pos x="207" y="79"/>
                </a:cxn>
                <a:cxn ang="0">
                  <a:pos x="183" y="79"/>
                </a:cxn>
                <a:cxn ang="0">
                  <a:pos x="155" y="83"/>
                </a:cxn>
                <a:cxn ang="0">
                  <a:pos x="126" y="79"/>
                </a:cxn>
                <a:cxn ang="0">
                  <a:pos x="98" y="79"/>
                </a:cxn>
                <a:cxn ang="0">
                  <a:pos x="69" y="74"/>
                </a:cxn>
                <a:cxn ang="0">
                  <a:pos x="48" y="70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2" y="57"/>
                </a:cxn>
                <a:cxn ang="0">
                  <a:pos x="8" y="53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2" y="20"/>
                </a:cxn>
                <a:cxn ang="0">
                  <a:pos x="20" y="17"/>
                </a:cxn>
                <a:cxn ang="0">
                  <a:pos x="28" y="13"/>
                </a:cxn>
                <a:cxn ang="0">
                  <a:pos x="48" y="9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0"/>
                </a:cxn>
                <a:cxn ang="0">
                  <a:pos x="237" y="4"/>
                </a:cxn>
                <a:cxn ang="0">
                  <a:pos x="257" y="9"/>
                </a:cxn>
                <a:cxn ang="0">
                  <a:pos x="277" y="13"/>
                </a:cxn>
                <a:cxn ang="0">
                  <a:pos x="285" y="17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2" y="29"/>
                </a:cxn>
                <a:cxn ang="0">
                  <a:pos x="305" y="33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2" y="50"/>
                  </a:lnTo>
                  <a:lnTo>
                    <a:pt x="298" y="53"/>
                  </a:lnTo>
                  <a:lnTo>
                    <a:pt x="293" y="57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70"/>
                  </a:lnTo>
                  <a:lnTo>
                    <a:pt x="237" y="74"/>
                  </a:lnTo>
                  <a:lnTo>
                    <a:pt x="207" y="79"/>
                  </a:lnTo>
                  <a:lnTo>
                    <a:pt x="183" y="79"/>
                  </a:lnTo>
                  <a:lnTo>
                    <a:pt x="155" y="83"/>
                  </a:lnTo>
                  <a:lnTo>
                    <a:pt x="126" y="79"/>
                  </a:lnTo>
                  <a:lnTo>
                    <a:pt x="98" y="79"/>
                  </a:lnTo>
                  <a:lnTo>
                    <a:pt x="69" y="74"/>
                  </a:lnTo>
                  <a:lnTo>
                    <a:pt x="48" y="70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2" y="20"/>
                  </a:lnTo>
                  <a:lnTo>
                    <a:pt x="20" y="17"/>
                  </a:lnTo>
                  <a:lnTo>
                    <a:pt x="28" y="13"/>
                  </a:lnTo>
                  <a:lnTo>
                    <a:pt x="48" y="9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0"/>
                  </a:lnTo>
                  <a:lnTo>
                    <a:pt x="237" y="4"/>
                  </a:lnTo>
                  <a:lnTo>
                    <a:pt x="257" y="9"/>
                  </a:lnTo>
                  <a:lnTo>
                    <a:pt x="277" y="13"/>
                  </a:lnTo>
                  <a:lnTo>
                    <a:pt x="285" y="17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2" y="29"/>
                  </a:lnTo>
                  <a:lnTo>
                    <a:pt x="305" y="33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8" name="Freeform 172"/>
            <p:cNvSpPr>
              <a:spLocks/>
            </p:cNvSpPr>
            <p:nvPr/>
          </p:nvSpPr>
          <p:spPr bwMode="auto">
            <a:xfrm>
              <a:off x="1318" y="289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4" y="66"/>
                </a:cxn>
                <a:cxn ang="0">
                  <a:pos x="54" y="62"/>
                </a:cxn>
                <a:cxn ang="0">
                  <a:pos x="41" y="62"/>
                </a:cxn>
                <a:cxn ang="0">
                  <a:pos x="37" y="53"/>
                </a:cxn>
                <a:cxn ang="0">
                  <a:pos x="28" y="53"/>
                </a:cxn>
                <a:cxn ang="0">
                  <a:pos x="24" y="50"/>
                </a:cxn>
                <a:cxn ang="0">
                  <a:pos x="17" y="50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54" y="66"/>
                  </a:lnTo>
                  <a:lnTo>
                    <a:pt x="54" y="62"/>
                  </a:lnTo>
                  <a:lnTo>
                    <a:pt x="41" y="62"/>
                  </a:lnTo>
                  <a:lnTo>
                    <a:pt x="37" y="53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7" y="50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49" name="Freeform 173"/>
            <p:cNvSpPr>
              <a:spLocks/>
            </p:cNvSpPr>
            <p:nvPr/>
          </p:nvSpPr>
          <p:spPr bwMode="auto">
            <a:xfrm>
              <a:off x="1400" y="2887"/>
              <a:ext cx="224" cy="8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0"/>
                </a:cxn>
                <a:cxn ang="0">
                  <a:pos x="199" y="0"/>
                </a:cxn>
                <a:cxn ang="0">
                  <a:pos x="210" y="4"/>
                </a:cxn>
                <a:cxn ang="0">
                  <a:pos x="223" y="4"/>
                </a:cxn>
                <a:cxn ang="0">
                  <a:pos x="223" y="42"/>
                </a:cxn>
                <a:cxn ang="0">
                  <a:pos x="219" y="42"/>
                </a:cxn>
                <a:cxn ang="0">
                  <a:pos x="219" y="50"/>
                </a:cxn>
                <a:cxn ang="0">
                  <a:pos x="210" y="50"/>
                </a:cxn>
                <a:cxn ang="0">
                  <a:pos x="206" y="54"/>
                </a:cxn>
                <a:cxn ang="0">
                  <a:pos x="195" y="62"/>
                </a:cxn>
                <a:cxn ang="0">
                  <a:pos x="186" y="62"/>
                </a:cxn>
                <a:cxn ang="0">
                  <a:pos x="182" y="66"/>
                </a:cxn>
                <a:cxn ang="0">
                  <a:pos x="174" y="66"/>
                </a:cxn>
                <a:cxn ang="0">
                  <a:pos x="166" y="75"/>
                </a:cxn>
                <a:cxn ang="0">
                  <a:pos x="102" y="75"/>
                </a:cxn>
                <a:cxn ang="0">
                  <a:pos x="89" y="79"/>
                </a:cxn>
                <a:cxn ang="0">
                  <a:pos x="52" y="79"/>
                </a:cxn>
                <a:cxn ang="0">
                  <a:pos x="40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4" h="80">
                  <a:moveTo>
                    <a:pt x="0" y="4"/>
                  </a:moveTo>
                  <a:lnTo>
                    <a:pt x="65" y="0"/>
                  </a:lnTo>
                  <a:lnTo>
                    <a:pt x="199" y="0"/>
                  </a:lnTo>
                  <a:lnTo>
                    <a:pt x="210" y="4"/>
                  </a:lnTo>
                  <a:lnTo>
                    <a:pt x="223" y="4"/>
                  </a:lnTo>
                  <a:lnTo>
                    <a:pt x="223" y="42"/>
                  </a:lnTo>
                  <a:lnTo>
                    <a:pt x="219" y="42"/>
                  </a:lnTo>
                  <a:lnTo>
                    <a:pt x="219" y="50"/>
                  </a:lnTo>
                  <a:lnTo>
                    <a:pt x="210" y="50"/>
                  </a:lnTo>
                  <a:lnTo>
                    <a:pt x="206" y="54"/>
                  </a:lnTo>
                  <a:lnTo>
                    <a:pt x="195" y="62"/>
                  </a:lnTo>
                  <a:lnTo>
                    <a:pt x="186" y="62"/>
                  </a:lnTo>
                  <a:lnTo>
                    <a:pt x="182" y="66"/>
                  </a:lnTo>
                  <a:lnTo>
                    <a:pt x="174" y="66"/>
                  </a:lnTo>
                  <a:lnTo>
                    <a:pt x="166" y="75"/>
                  </a:lnTo>
                  <a:lnTo>
                    <a:pt x="102" y="75"/>
                  </a:lnTo>
                  <a:lnTo>
                    <a:pt x="89" y="79"/>
                  </a:lnTo>
                  <a:lnTo>
                    <a:pt x="52" y="79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0" name="Freeform 174"/>
            <p:cNvSpPr>
              <a:spLocks/>
            </p:cNvSpPr>
            <p:nvPr/>
          </p:nvSpPr>
          <p:spPr bwMode="auto">
            <a:xfrm>
              <a:off x="1318" y="2887"/>
              <a:ext cx="306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53" y="75"/>
                </a:cxn>
                <a:cxn ang="0">
                  <a:pos x="53" y="66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28" y="62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50"/>
                </a:cxn>
                <a:cxn ang="0">
                  <a:pos x="4" y="50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"/>
                </a:cxn>
                <a:cxn ang="0">
                  <a:pos x="82" y="4"/>
                </a:cxn>
                <a:cxn ang="0">
                  <a:pos x="147" y="0"/>
                </a:cxn>
                <a:cxn ang="0">
                  <a:pos x="281" y="0"/>
                </a:cxn>
                <a:cxn ang="0">
                  <a:pos x="292" y="4"/>
                </a:cxn>
                <a:cxn ang="0">
                  <a:pos x="305" y="4"/>
                </a:cxn>
                <a:cxn ang="0">
                  <a:pos x="305" y="42"/>
                </a:cxn>
                <a:cxn ang="0">
                  <a:pos x="301" y="42"/>
                </a:cxn>
                <a:cxn ang="0">
                  <a:pos x="301" y="50"/>
                </a:cxn>
                <a:cxn ang="0">
                  <a:pos x="292" y="50"/>
                </a:cxn>
                <a:cxn ang="0">
                  <a:pos x="288" y="54"/>
                </a:cxn>
                <a:cxn ang="0">
                  <a:pos x="277" y="62"/>
                </a:cxn>
                <a:cxn ang="0">
                  <a:pos x="268" y="62"/>
                </a:cxn>
                <a:cxn ang="0">
                  <a:pos x="264" y="66"/>
                </a:cxn>
                <a:cxn ang="0">
                  <a:pos x="256" y="66"/>
                </a:cxn>
                <a:cxn ang="0">
                  <a:pos x="248" y="75"/>
                </a:cxn>
                <a:cxn ang="0">
                  <a:pos x="183" y="75"/>
                </a:cxn>
                <a:cxn ang="0">
                  <a:pos x="171" y="79"/>
                </a:cxn>
                <a:cxn ang="0">
                  <a:pos x="134" y="79"/>
                </a:cxn>
                <a:cxn ang="0">
                  <a:pos x="122" y="75"/>
                </a:cxn>
                <a:cxn ang="0">
                  <a:pos x="82" y="75"/>
                </a:cxn>
              </a:cxnLst>
              <a:rect l="0" t="0" r="r" b="b"/>
              <a:pathLst>
                <a:path w="306" h="80">
                  <a:moveTo>
                    <a:pt x="82" y="75"/>
                  </a:moveTo>
                  <a:lnTo>
                    <a:pt x="53" y="75"/>
                  </a:lnTo>
                  <a:lnTo>
                    <a:pt x="53" y="66"/>
                  </a:lnTo>
                  <a:lnTo>
                    <a:pt x="41" y="66"/>
                  </a:lnTo>
                  <a:lnTo>
                    <a:pt x="37" y="62"/>
                  </a:lnTo>
                  <a:lnTo>
                    <a:pt x="28" y="62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4" y="50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"/>
                  </a:lnTo>
                  <a:lnTo>
                    <a:pt x="82" y="4"/>
                  </a:lnTo>
                  <a:lnTo>
                    <a:pt x="147" y="0"/>
                  </a:lnTo>
                  <a:lnTo>
                    <a:pt x="281" y="0"/>
                  </a:lnTo>
                  <a:lnTo>
                    <a:pt x="292" y="4"/>
                  </a:lnTo>
                  <a:lnTo>
                    <a:pt x="305" y="4"/>
                  </a:lnTo>
                  <a:lnTo>
                    <a:pt x="305" y="42"/>
                  </a:lnTo>
                  <a:lnTo>
                    <a:pt x="301" y="42"/>
                  </a:lnTo>
                  <a:lnTo>
                    <a:pt x="301" y="50"/>
                  </a:lnTo>
                  <a:lnTo>
                    <a:pt x="292" y="50"/>
                  </a:lnTo>
                  <a:lnTo>
                    <a:pt x="288" y="54"/>
                  </a:lnTo>
                  <a:lnTo>
                    <a:pt x="277" y="62"/>
                  </a:lnTo>
                  <a:lnTo>
                    <a:pt x="268" y="62"/>
                  </a:lnTo>
                  <a:lnTo>
                    <a:pt x="264" y="66"/>
                  </a:lnTo>
                  <a:lnTo>
                    <a:pt x="256" y="66"/>
                  </a:lnTo>
                  <a:lnTo>
                    <a:pt x="248" y="75"/>
                  </a:lnTo>
                  <a:lnTo>
                    <a:pt x="183" y="75"/>
                  </a:lnTo>
                  <a:lnTo>
                    <a:pt x="171" y="79"/>
                  </a:lnTo>
                  <a:lnTo>
                    <a:pt x="134" y="79"/>
                  </a:lnTo>
                  <a:lnTo>
                    <a:pt x="122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1" name="Freeform 175"/>
            <p:cNvSpPr>
              <a:spLocks/>
            </p:cNvSpPr>
            <p:nvPr/>
          </p:nvSpPr>
          <p:spPr bwMode="auto">
            <a:xfrm>
              <a:off x="1318" y="2858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3"/>
                </a:cxn>
                <a:cxn ang="0">
                  <a:pos x="292" y="57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4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4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3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0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4"/>
                </a:cxn>
                <a:cxn ang="0">
                  <a:pos x="154" y="0"/>
                </a:cxn>
                <a:cxn ang="0">
                  <a:pos x="183" y="4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0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3"/>
                  </a:lnTo>
                  <a:lnTo>
                    <a:pt x="292" y="57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4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4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3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0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4"/>
                  </a:lnTo>
                  <a:lnTo>
                    <a:pt x="154" y="0"/>
                  </a:lnTo>
                  <a:lnTo>
                    <a:pt x="183" y="4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0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2" name="Freeform 176"/>
            <p:cNvSpPr>
              <a:spLocks/>
            </p:cNvSpPr>
            <p:nvPr/>
          </p:nvSpPr>
          <p:spPr bwMode="auto">
            <a:xfrm>
              <a:off x="1318" y="2858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2"/>
                </a:cxn>
                <a:cxn ang="0">
                  <a:pos x="54" y="62"/>
                </a:cxn>
                <a:cxn ang="0">
                  <a:pos x="54" y="53"/>
                </a:cxn>
                <a:cxn ang="0">
                  <a:pos x="28" y="53"/>
                </a:cxn>
                <a:cxn ang="0">
                  <a:pos x="24" y="50"/>
                </a:cxn>
                <a:cxn ang="0">
                  <a:pos x="17" y="50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2"/>
                  </a:lnTo>
                  <a:lnTo>
                    <a:pt x="54" y="62"/>
                  </a:lnTo>
                  <a:lnTo>
                    <a:pt x="54" y="53"/>
                  </a:lnTo>
                  <a:lnTo>
                    <a:pt x="28" y="53"/>
                  </a:lnTo>
                  <a:lnTo>
                    <a:pt x="24" y="50"/>
                  </a:lnTo>
                  <a:lnTo>
                    <a:pt x="17" y="50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3" name="Freeform 177"/>
            <p:cNvSpPr>
              <a:spLocks/>
            </p:cNvSpPr>
            <p:nvPr/>
          </p:nvSpPr>
          <p:spPr bwMode="auto">
            <a:xfrm>
              <a:off x="1400" y="2854"/>
              <a:ext cx="224" cy="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0"/>
                </a:cxn>
                <a:cxn ang="0">
                  <a:pos x="186" y="0"/>
                </a:cxn>
                <a:cxn ang="0">
                  <a:pos x="199" y="4"/>
                </a:cxn>
                <a:cxn ang="0">
                  <a:pos x="223" y="4"/>
                </a:cxn>
                <a:cxn ang="0">
                  <a:pos x="223" y="33"/>
                </a:cxn>
                <a:cxn ang="0">
                  <a:pos x="219" y="33"/>
                </a:cxn>
                <a:cxn ang="0">
                  <a:pos x="219" y="41"/>
                </a:cxn>
                <a:cxn ang="0">
                  <a:pos x="210" y="41"/>
                </a:cxn>
                <a:cxn ang="0">
                  <a:pos x="210" y="50"/>
                </a:cxn>
                <a:cxn ang="0">
                  <a:pos x="206" y="50"/>
                </a:cxn>
                <a:cxn ang="0">
                  <a:pos x="195" y="57"/>
                </a:cxn>
                <a:cxn ang="0">
                  <a:pos x="174" y="57"/>
                </a:cxn>
                <a:cxn ang="0">
                  <a:pos x="166" y="61"/>
                </a:cxn>
                <a:cxn ang="0">
                  <a:pos x="154" y="61"/>
                </a:cxn>
                <a:cxn ang="0">
                  <a:pos x="141" y="70"/>
                </a:cxn>
                <a:cxn ang="0">
                  <a:pos x="117" y="70"/>
                </a:cxn>
                <a:cxn ang="0">
                  <a:pos x="102" y="74"/>
                </a:cxn>
                <a:cxn ang="0">
                  <a:pos x="40" y="74"/>
                </a:cxn>
                <a:cxn ang="0">
                  <a:pos x="37" y="70"/>
                </a:cxn>
                <a:cxn ang="0">
                  <a:pos x="0" y="70"/>
                </a:cxn>
                <a:cxn ang="0">
                  <a:pos x="0" y="4"/>
                </a:cxn>
              </a:cxnLst>
              <a:rect l="0" t="0" r="r" b="b"/>
              <a:pathLst>
                <a:path w="224" h="75">
                  <a:moveTo>
                    <a:pt x="0" y="4"/>
                  </a:moveTo>
                  <a:lnTo>
                    <a:pt x="65" y="0"/>
                  </a:lnTo>
                  <a:lnTo>
                    <a:pt x="186" y="0"/>
                  </a:lnTo>
                  <a:lnTo>
                    <a:pt x="199" y="4"/>
                  </a:lnTo>
                  <a:lnTo>
                    <a:pt x="223" y="4"/>
                  </a:lnTo>
                  <a:lnTo>
                    <a:pt x="223" y="33"/>
                  </a:lnTo>
                  <a:lnTo>
                    <a:pt x="219" y="33"/>
                  </a:lnTo>
                  <a:lnTo>
                    <a:pt x="219" y="41"/>
                  </a:lnTo>
                  <a:lnTo>
                    <a:pt x="210" y="41"/>
                  </a:lnTo>
                  <a:lnTo>
                    <a:pt x="210" y="50"/>
                  </a:lnTo>
                  <a:lnTo>
                    <a:pt x="206" y="50"/>
                  </a:lnTo>
                  <a:lnTo>
                    <a:pt x="195" y="57"/>
                  </a:lnTo>
                  <a:lnTo>
                    <a:pt x="174" y="57"/>
                  </a:lnTo>
                  <a:lnTo>
                    <a:pt x="166" y="61"/>
                  </a:lnTo>
                  <a:lnTo>
                    <a:pt x="154" y="61"/>
                  </a:lnTo>
                  <a:lnTo>
                    <a:pt x="141" y="70"/>
                  </a:lnTo>
                  <a:lnTo>
                    <a:pt x="117" y="70"/>
                  </a:lnTo>
                  <a:lnTo>
                    <a:pt x="102" y="74"/>
                  </a:lnTo>
                  <a:lnTo>
                    <a:pt x="40" y="74"/>
                  </a:lnTo>
                  <a:lnTo>
                    <a:pt x="37" y="70"/>
                  </a:lnTo>
                  <a:lnTo>
                    <a:pt x="0" y="70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4" name="Freeform 178"/>
            <p:cNvSpPr>
              <a:spLocks/>
            </p:cNvSpPr>
            <p:nvPr/>
          </p:nvSpPr>
          <p:spPr bwMode="auto">
            <a:xfrm>
              <a:off x="1318" y="2854"/>
              <a:ext cx="306" cy="75"/>
            </a:xfrm>
            <a:custGeom>
              <a:avLst/>
              <a:gdLst/>
              <a:ahLst/>
              <a:cxnLst>
                <a:cxn ang="0">
                  <a:pos x="82" y="70"/>
                </a:cxn>
                <a:cxn ang="0">
                  <a:pos x="65" y="61"/>
                </a:cxn>
                <a:cxn ang="0">
                  <a:pos x="53" y="61"/>
                </a:cxn>
                <a:cxn ang="0">
                  <a:pos x="53" y="57"/>
                </a:cxn>
                <a:cxn ang="0">
                  <a:pos x="28" y="57"/>
                </a:cxn>
                <a:cxn ang="0">
                  <a:pos x="24" y="50"/>
                </a:cxn>
                <a:cxn ang="0">
                  <a:pos x="17" y="50"/>
                </a:cxn>
                <a:cxn ang="0">
                  <a:pos x="13" y="45"/>
                </a:cxn>
                <a:cxn ang="0">
                  <a:pos x="4" y="45"/>
                </a:cxn>
                <a:cxn ang="0">
                  <a:pos x="4" y="41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82" y="4"/>
                </a:cxn>
                <a:cxn ang="0">
                  <a:pos x="147" y="0"/>
                </a:cxn>
                <a:cxn ang="0">
                  <a:pos x="268" y="0"/>
                </a:cxn>
                <a:cxn ang="0">
                  <a:pos x="281" y="4"/>
                </a:cxn>
                <a:cxn ang="0">
                  <a:pos x="305" y="4"/>
                </a:cxn>
                <a:cxn ang="0">
                  <a:pos x="305" y="33"/>
                </a:cxn>
                <a:cxn ang="0">
                  <a:pos x="301" y="33"/>
                </a:cxn>
                <a:cxn ang="0">
                  <a:pos x="301" y="41"/>
                </a:cxn>
                <a:cxn ang="0">
                  <a:pos x="292" y="41"/>
                </a:cxn>
                <a:cxn ang="0">
                  <a:pos x="292" y="50"/>
                </a:cxn>
                <a:cxn ang="0">
                  <a:pos x="288" y="50"/>
                </a:cxn>
                <a:cxn ang="0">
                  <a:pos x="277" y="57"/>
                </a:cxn>
                <a:cxn ang="0">
                  <a:pos x="256" y="57"/>
                </a:cxn>
                <a:cxn ang="0">
                  <a:pos x="248" y="61"/>
                </a:cxn>
                <a:cxn ang="0">
                  <a:pos x="236" y="61"/>
                </a:cxn>
                <a:cxn ang="0">
                  <a:pos x="223" y="70"/>
                </a:cxn>
                <a:cxn ang="0">
                  <a:pos x="199" y="70"/>
                </a:cxn>
                <a:cxn ang="0">
                  <a:pos x="183" y="74"/>
                </a:cxn>
                <a:cxn ang="0">
                  <a:pos x="122" y="74"/>
                </a:cxn>
                <a:cxn ang="0">
                  <a:pos x="118" y="70"/>
                </a:cxn>
                <a:cxn ang="0">
                  <a:pos x="82" y="70"/>
                </a:cxn>
              </a:cxnLst>
              <a:rect l="0" t="0" r="r" b="b"/>
              <a:pathLst>
                <a:path w="306" h="75">
                  <a:moveTo>
                    <a:pt x="82" y="70"/>
                  </a:moveTo>
                  <a:lnTo>
                    <a:pt x="65" y="61"/>
                  </a:lnTo>
                  <a:lnTo>
                    <a:pt x="53" y="61"/>
                  </a:lnTo>
                  <a:lnTo>
                    <a:pt x="53" y="57"/>
                  </a:lnTo>
                  <a:lnTo>
                    <a:pt x="28" y="57"/>
                  </a:lnTo>
                  <a:lnTo>
                    <a:pt x="24" y="50"/>
                  </a:lnTo>
                  <a:lnTo>
                    <a:pt x="17" y="50"/>
                  </a:lnTo>
                  <a:lnTo>
                    <a:pt x="13" y="45"/>
                  </a:lnTo>
                  <a:lnTo>
                    <a:pt x="4" y="45"/>
                  </a:lnTo>
                  <a:lnTo>
                    <a:pt x="4" y="41"/>
                  </a:lnTo>
                  <a:lnTo>
                    <a:pt x="0" y="33"/>
                  </a:lnTo>
                  <a:lnTo>
                    <a:pt x="0" y="4"/>
                  </a:lnTo>
                  <a:lnTo>
                    <a:pt x="82" y="4"/>
                  </a:lnTo>
                  <a:lnTo>
                    <a:pt x="147" y="0"/>
                  </a:lnTo>
                  <a:lnTo>
                    <a:pt x="268" y="0"/>
                  </a:lnTo>
                  <a:lnTo>
                    <a:pt x="281" y="4"/>
                  </a:lnTo>
                  <a:lnTo>
                    <a:pt x="305" y="4"/>
                  </a:lnTo>
                  <a:lnTo>
                    <a:pt x="305" y="33"/>
                  </a:lnTo>
                  <a:lnTo>
                    <a:pt x="301" y="33"/>
                  </a:lnTo>
                  <a:lnTo>
                    <a:pt x="301" y="41"/>
                  </a:lnTo>
                  <a:lnTo>
                    <a:pt x="292" y="41"/>
                  </a:lnTo>
                  <a:lnTo>
                    <a:pt x="292" y="50"/>
                  </a:lnTo>
                  <a:lnTo>
                    <a:pt x="288" y="50"/>
                  </a:lnTo>
                  <a:lnTo>
                    <a:pt x="277" y="57"/>
                  </a:lnTo>
                  <a:lnTo>
                    <a:pt x="256" y="57"/>
                  </a:lnTo>
                  <a:lnTo>
                    <a:pt x="248" y="61"/>
                  </a:lnTo>
                  <a:lnTo>
                    <a:pt x="236" y="61"/>
                  </a:lnTo>
                  <a:lnTo>
                    <a:pt x="223" y="70"/>
                  </a:lnTo>
                  <a:lnTo>
                    <a:pt x="199" y="70"/>
                  </a:lnTo>
                  <a:lnTo>
                    <a:pt x="183" y="74"/>
                  </a:lnTo>
                  <a:lnTo>
                    <a:pt x="122" y="74"/>
                  </a:lnTo>
                  <a:lnTo>
                    <a:pt x="118" y="70"/>
                  </a:lnTo>
                  <a:lnTo>
                    <a:pt x="82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5" name="Freeform 179"/>
            <p:cNvSpPr>
              <a:spLocks/>
            </p:cNvSpPr>
            <p:nvPr/>
          </p:nvSpPr>
          <p:spPr bwMode="auto">
            <a:xfrm>
              <a:off x="1318" y="2816"/>
              <a:ext cx="306" cy="93"/>
            </a:xfrm>
            <a:custGeom>
              <a:avLst/>
              <a:gdLst/>
              <a:ahLst/>
              <a:cxnLst>
                <a:cxn ang="0">
                  <a:pos x="305" y="46"/>
                </a:cxn>
                <a:cxn ang="0">
                  <a:pos x="305" y="50"/>
                </a:cxn>
                <a:cxn ang="0">
                  <a:pos x="301" y="59"/>
                </a:cxn>
                <a:cxn ang="0">
                  <a:pos x="297" y="62"/>
                </a:cxn>
                <a:cxn ang="0">
                  <a:pos x="292" y="66"/>
                </a:cxn>
                <a:cxn ang="0">
                  <a:pos x="284" y="71"/>
                </a:cxn>
                <a:cxn ang="0">
                  <a:pos x="277" y="75"/>
                </a:cxn>
                <a:cxn ang="0">
                  <a:pos x="256" y="79"/>
                </a:cxn>
                <a:cxn ang="0">
                  <a:pos x="236" y="88"/>
                </a:cxn>
                <a:cxn ang="0">
                  <a:pos x="208" y="92"/>
                </a:cxn>
                <a:cxn ang="0">
                  <a:pos x="183" y="92"/>
                </a:cxn>
                <a:cxn ang="0">
                  <a:pos x="154" y="92"/>
                </a:cxn>
                <a:cxn ang="0">
                  <a:pos x="126" y="92"/>
                </a:cxn>
                <a:cxn ang="0">
                  <a:pos x="97" y="92"/>
                </a:cxn>
                <a:cxn ang="0">
                  <a:pos x="73" y="88"/>
                </a:cxn>
                <a:cxn ang="0">
                  <a:pos x="49" y="79"/>
                </a:cxn>
                <a:cxn ang="0">
                  <a:pos x="28" y="75"/>
                </a:cxn>
                <a:cxn ang="0">
                  <a:pos x="21" y="71"/>
                </a:cxn>
                <a:cxn ang="0">
                  <a:pos x="13" y="66"/>
                </a:cxn>
                <a:cxn ang="0">
                  <a:pos x="8" y="62"/>
                </a:cxn>
                <a:cxn ang="0">
                  <a:pos x="4" y="59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9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9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6"/>
                </a:cxn>
                <a:cxn ang="0">
                  <a:pos x="297" y="30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6"/>
                </a:cxn>
              </a:cxnLst>
              <a:rect l="0" t="0" r="r" b="b"/>
              <a:pathLst>
                <a:path w="306" h="93">
                  <a:moveTo>
                    <a:pt x="305" y="46"/>
                  </a:moveTo>
                  <a:lnTo>
                    <a:pt x="305" y="50"/>
                  </a:lnTo>
                  <a:lnTo>
                    <a:pt x="301" y="59"/>
                  </a:lnTo>
                  <a:lnTo>
                    <a:pt x="297" y="62"/>
                  </a:lnTo>
                  <a:lnTo>
                    <a:pt x="292" y="66"/>
                  </a:lnTo>
                  <a:lnTo>
                    <a:pt x="284" y="71"/>
                  </a:lnTo>
                  <a:lnTo>
                    <a:pt x="277" y="75"/>
                  </a:lnTo>
                  <a:lnTo>
                    <a:pt x="256" y="79"/>
                  </a:lnTo>
                  <a:lnTo>
                    <a:pt x="236" y="88"/>
                  </a:lnTo>
                  <a:lnTo>
                    <a:pt x="208" y="92"/>
                  </a:lnTo>
                  <a:lnTo>
                    <a:pt x="183" y="92"/>
                  </a:lnTo>
                  <a:lnTo>
                    <a:pt x="154" y="92"/>
                  </a:lnTo>
                  <a:lnTo>
                    <a:pt x="126" y="92"/>
                  </a:lnTo>
                  <a:lnTo>
                    <a:pt x="97" y="92"/>
                  </a:lnTo>
                  <a:lnTo>
                    <a:pt x="73" y="88"/>
                  </a:lnTo>
                  <a:lnTo>
                    <a:pt x="49" y="79"/>
                  </a:lnTo>
                  <a:lnTo>
                    <a:pt x="28" y="75"/>
                  </a:lnTo>
                  <a:lnTo>
                    <a:pt x="21" y="71"/>
                  </a:lnTo>
                  <a:lnTo>
                    <a:pt x="13" y="66"/>
                  </a:lnTo>
                  <a:lnTo>
                    <a:pt x="8" y="62"/>
                  </a:lnTo>
                  <a:lnTo>
                    <a:pt x="4" y="59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9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9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6"/>
                  </a:lnTo>
                  <a:lnTo>
                    <a:pt x="297" y="30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6" name="Freeform 180"/>
            <p:cNvSpPr>
              <a:spLocks/>
            </p:cNvSpPr>
            <p:nvPr/>
          </p:nvSpPr>
          <p:spPr bwMode="auto">
            <a:xfrm>
              <a:off x="1302" y="2809"/>
              <a:ext cx="86" cy="67"/>
            </a:xfrm>
            <a:custGeom>
              <a:avLst/>
              <a:gdLst/>
              <a:ahLst/>
              <a:cxnLst>
                <a:cxn ang="0">
                  <a:pos x="85" y="66"/>
                </a:cxn>
                <a:cxn ang="0">
                  <a:pos x="69" y="66"/>
                </a:cxn>
                <a:cxn ang="0">
                  <a:pos x="57" y="62"/>
                </a:cxn>
                <a:cxn ang="0">
                  <a:pos x="44" y="62"/>
                </a:cxn>
                <a:cxn ang="0">
                  <a:pos x="40" y="53"/>
                </a:cxn>
                <a:cxn ang="0">
                  <a:pos x="20" y="53"/>
                </a:cxn>
                <a:cxn ang="0">
                  <a:pos x="16" y="49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7"/>
                </a:cxn>
                <a:cxn ang="0">
                  <a:pos x="40" y="7"/>
                </a:cxn>
                <a:cxn ang="0">
                  <a:pos x="85" y="0"/>
                </a:cxn>
                <a:cxn ang="0">
                  <a:pos x="85" y="66"/>
                </a:cxn>
              </a:cxnLst>
              <a:rect l="0" t="0" r="r" b="b"/>
              <a:pathLst>
                <a:path w="86" h="67">
                  <a:moveTo>
                    <a:pt x="85" y="66"/>
                  </a:moveTo>
                  <a:lnTo>
                    <a:pt x="69" y="66"/>
                  </a:lnTo>
                  <a:lnTo>
                    <a:pt x="57" y="62"/>
                  </a:lnTo>
                  <a:lnTo>
                    <a:pt x="44" y="62"/>
                  </a:lnTo>
                  <a:lnTo>
                    <a:pt x="40" y="53"/>
                  </a:lnTo>
                  <a:lnTo>
                    <a:pt x="20" y="53"/>
                  </a:lnTo>
                  <a:lnTo>
                    <a:pt x="16" y="49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7"/>
                  </a:lnTo>
                  <a:lnTo>
                    <a:pt x="40" y="7"/>
                  </a:lnTo>
                  <a:lnTo>
                    <a:pt x="85" y="0"/>
                  </a:lnTo>
                  <a:lnTo>
                    <a:pt x="85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7" name="Freeform 181"/>
            <p:cNvSpPr>
              <a:spLocks/>
            </p:cNvSpPr>
            <p:nvPr/>
          </p:nvSpPr>
          <p:spPr bwMode="auto">
            <a:xfrm>
              <a:off x="1387" y="2809"/>
              <a:ext cx="229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0"/>
                </a:cxn>
                <a:cxn ang="0">
                  <a:pos x="228" y="8"/>
                </a:cxn>
                <a:cxn ang="0">
                  <a:pos x="228" y="38"/>
                </a:cxn>
                <a:cxn ang="0">
                  <a:pos x="224" y="38"/>
                </a:cxn>
                <a:cxn ang="0">
                  <a:pos x="224" y="45"/>
                </a:cxn>
                <a:cxn ang="0">
                  <a:pos x="215" y="45"/>
                </a:cxn>
                <a:cxn ang="0">
                  <a:pos x="212" y="49"/>
                </a:cxn>
                <a:cxn ang="0">
                  <a:pos x="204" y="54"/>
                </a:cxn>
                <a:cxn ang="0">
                  <a:pos x="187" y="54"/>
                </a:cxn>
                <a:cxn ang="0">
                  <a:pos x="180" y="62"/>
                </a:cxn>
                <a:cxn ang="0">
                  <a:pos x="167" y="62"/>
                </a:cxn>
                <a:cxn ang="0">
                  <a:pos x="154" y="70"/>
                </a:cxn>
                <a:cxn ang="0">
                  <a:pos x="143" y="70"/>
                </a:cxn>
                <a:cxn ang="0">
                  <a:pos x="130" y="74"/>
                </a:cxn>
                <a:cxn ang="0">
                  <a:pos x="13" y="74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229" h="75">
                  <a:moveTo>
                    <a:pt x="0" y="0"/>
                  </a:moveTo>
                  <a:lnTo>
                    <a:pt x="215" y="0"/>
                  </a:lnTo>
                  <a:lnTo>
                    <a:pt x="228" y="8"/>
                  </a:lnTo>
                  <a:lnTo>
                    <a:pt x="228" y="38"/>
                  </a:lnTo>
                  <a:lnTo>
                    <a:pt x="224" y="38"/>
                  </a:lnTo>
                  <a:lnTo>
                    <a:pt x="224" y="45"/>
                  </a:lnTo>
                  <a:lnTo>
                    <a:pt x="215" y="45"/>
                  </a:lnTo>
                  <a:lnTo>
                    <a:pt x="212" y="49"/>
                  </a:lnTo>
                  <a:lnTo>
                    <a:pt x="204" y="54"/>
                  </a:lnTo>
                  <a:lnTo>
                    <a:pt x="187" y="54"/>
                  </a:lnTo>
                  <a:lnTo>
                    <a:pt x="180" y="62"/>
                  </a:lnTo>
                  <a:lnTo>
                    <a:pt x="167" y="62"/>
                  </a:lnTo>
                  <a:lnTo>
                    <a:pt x="154" y="70"/>
                  </a:lnTo>
                  <a:lnTo>
                    <a:pt x="143" y="70"/>
                  </a:lnTo>
                  <a:lnTo>
                    <a:pt x="130" y="74"/>
                  </a:lnTo>
                  <a:lnTo>
                    <a:pt x="13" y="74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8" name="Freeform 182"/>
            <p:cNvSpPr>
              <a:spLocks/>
            </p:cNvSpPr>
            <p:nvPr/>
          </p:nvSpPr>
          <p:spPr bwMode="auto">
            <a:xfrm>
              <a:off x="1302" y="2809"/>
              <a:ext cx="314" cy="75"/>
            </a:xfrm>
            <a:custGeom>
              <a:avLst/>
              <a:gdLst/>
              <a:ahLst/>
              <a:cxnLst>
                <a:cxn ang="0">
                  <a:pos x="89" y="70"/>
                </a:cxn>
                <a:cxn ang="0">
                  <a:pos x="69" y="70"/>
                </a:cxn>
                <a:cxn ang="0">
                  <a:pos x="57" y="62"/>
                </a:cxn>
                <a:cxn ang="0">
                  <a:pos x="44" y="62"/>
                </a:cxn>
                <a:cxn ang="0">
                  <a:pos x="40" y="54"/>
                </a:cxn>
                <a:cxn ang="0">
                  <a:pos x="24" y="54"/>
                </a:cxn>
                <a:cxn ang="0">
                  <a:pos x="16" y="49"/>
                </a:cxn>
                <a:cxn ang="0">
                  <a:pos x="4" y="38"/>
                </a:cxn>
                <a:cxn ang="0">
                  <a:pos x="0" y="33"/>
                </a:cxn>
                <a:cxn ang="0">
                  <a:pos x="0" y="8"/>
                </a:cxn>
                <a:cxn ang="0">
                  <a:pos x="40" y="8"/>
                </a:cxn>
                <a:cxn ang="0">
                  <a:pos x="89" y="0"/>
                </a:cxn>
                <a:cxn ang="0">
                  <a:pos x="300" y="0"/>
                </a:cxn>
                <a:cxn ang="0">
                  <a:pos x="313" y="8"/>
                </a:cxn>
                <a:cxn ang="0">
                  <a:pos x="313" y="38"/>
                </a:cxn>
                <a:cxn ang="0">
                  <a:pos x="309" y="38"/>
                </a:cxn>
                <a:cxn ang="0">
                  <a:pos x="309" y="45"/>
                </a:cxn>
                <a:cxn ang="0">
                  <a:pos x="300" y="45"/>
                </a:cxn>
                <a:cxn ang="0">
                  <a:pos x="297" y="49"/>
                </a:cxn>
                <a:cxn ang="0">
                  <a:pos x="289" y="54"/>
                </a:cxn>
                <a:cxn ang="0">
                  <a:pos x="272" y="54"/>
                </a:cxn>
                <a:cxn ang="0">
                  <a:pos x="265" y="62"/>
                </a:cxn>
                <a:cxn ang="0">
                  <a:pos x="252" y="62"/>
                </a:cxn>
                <a:cxn ang="0">
                  <a:pos x="244" y="70"/>
                </a:cxn>
                <a:cxn ang="0">
                  <a:pos x="232" y="70"/>
                </a:cxn>
                <a:cxn ang="0">
                  <a:pos x="220" y="74"/>
                </a:cxn>
                <a:cxn ang="0">
                  <a:pos x="102" y="74"/>
                </a:cxn>
                <a:cxn ang="0">
                  <a:pos x="89" y="70"/>
                </a:cxn>
              </a:cxnLst>
              <a:rect l="0" t="0" r="r" b="b"/>
              <a:pathLst>
                <a:path w="314" h="75">
                  <a:moveTo>
                    <a:pt x="89" y="70"/>
                  </a:moveTo>
                  <a:lnTo>
                    <a:pt x="69" y="70"/>
                  </a:lnTo>
                  <a:lnTo>
                    <a:pt x="57" y="62"/>
                  </a:lnTo>
                  <a:lnTo>
                    <a:pt x="44" y="62"/>
                  </a:lnTo>
                  <a:lnTo>
                    <a:pt x="40" y="54"/>
                  </a:lnTo>
                  <a:lnTo>
                    <a:pt x="24" y="54"/>
                  </a:lnTo>
                  <a:lnTo>
                    <a:pt x="16" y="49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8"/>
                  </a:lnTo>
                  <a:lnTo>
                    <a:pt x="40" y="8"/>
                  </a:lnTo>
                  <a:lnTo>
                    <a:pt x="89" y="0"/>
                  </a:lnTo>
                  <a:lnTo>
                    <a:pt x="300" y="0"/>
                  </a:lnTo>
                  <a:lnTo>
                    <a:pt x="313" y="8"/>
                  </a:lnTo>
                  <a:lnTo>
                    <a:pt x="313" y="38"/>
                  </a:lnTo>
                  <a:lnTo>
                    <a:pt x="309" y="38"/>
                  </a:lnTo>
                  <a:lnTo>
                    <a:pt x="309" y="45"/>
                  </a:lnTo>
                  <a:lnTo>
                    <a:pt x="300" y="45"/>
                  </a:lnTo>
                  <a:lnTo>
                    <a:pt x="297" y="49"/>
                  </a:lnTo>
                  <a:lnTo>
                    <a:pt x="289" y="54"/>
                  </a:lnTo>
                  <a:lnTo>
                    <a:pt x="272" y="54"/>
                  </a:lnTo>
                  <a:lnTo>
                    <a:pt x="265" y="62"/>
                  </a:lnTo>
                  <a:lnTo>
                    <a:pt x="252" y="62"/>
                  </a:lnTo>
                  <a:lnTo>
                    <a:pt x="244" y="70"/>
                  </a:lnTo>
                  <a:lnTo>
                    <a:pt x="232" y="70"/>
                  </a:lnTo>
                  <a:lnTo>
                    <a:pt x="220" y="74"/>
                  </a:lnTo>
                  <a:lnTo>
                    <a:pt x="102" y="74"/>
                  </a:lnTo>
                  <a:lnTo>
                    <a:pt x="89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59" name="Freeform 183"/>
            <p:cNvSpPr>
              <a:spLocks/>
            </p:cNvSpPr>
            <p:nvPr/>
          </p:nvSpPr>
          <p:spPr bwMode="auto">
            <a:xfrm>
              <a:off x="1302" y="2776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70"/>
                </a:cxn>
                <a:cxn ang="0">
                  <a:pos x="236" y="73"/>
                </a:cxn>
                <a:cxn ang="0">
                  <a:pos x="207" y="78"/>
                </a:cxn>
                <a:cxn ang="0">
                  <a:pos x="183" y="78"/>
                </a:cxn>
                <a:cxn ang="0">
                  <a:pos x="155" y="82"/>
                </a:cxn>
                <a:cxn ang="0">
                  <a:pos x="126" y="78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8" y="70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2" y="58"/>
                </a:cxn>
                <a:cxn ang="0">
                  <a:pos x="7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7" y="24"/>
                </a:cxn>
                <a:cxn ang="0">
                  <a:pos x="12" y="20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48" y="7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0"/>
                </a:cxn>
                <a:cxn ang="0">
                  <a:pos x="236" y="4"/>
                </a:cxn>
                <a:cxn ang="0">
                  <a:pos x="257" y="7"/>
                </a:cxn>
                <a:cxn ang="0">
                  <a:pos x="277" y="12"/>
                </a:cxn>
                <a:cxn ang="0">
                  <a:pos x="285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70"/>
                  </a:lnTo>
                  <a:lnTo>
                    <a:pt x="236" y="73"/>
                  </a:lnTo>
                  <a:lnTo>
                    <a:pt x="207" y="78"/>
                  </a:lnTo>
                  <a:lnTo>
                    <a:pt x="183" y="78"/>
                  </a:lnTo>
                  <a:lnTo>
                    <a:pt x="155" y="82"/>
                  </a:lnTo>
                  <a:lnTo>
                    <a:pt x="126" y="78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8" y="70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2" y="58"/>
                  </a:lnTo>
                  <a:lnTo>
                    <a:pt x="7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7" y="24"/>
                  </a:lnTo>
                  <a:lnTo>
                    <a:pt x="12" y="20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48" y="7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0"/>
                  </a:lnTo>
                  <a:lnTo>
                    <a:pt x="236" y="4"/>
                  </a:lnTo>
                  <a:lnTo>
                    <a:pt x="257" y="7"/>
                  </a:lnTo>
                  <a:lnTo>
                    <a:pt x="277" y="12"/>
                  </a:lnTo>
                  <a:lnTo>
                    <a:pt x="285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0" name="Freeform 184"/>
            <p:cNvSpPr>
              <a:spLocks/>
            </p:cNvSpPr>
            <p:nvPr/>
          </p:nvSpPr>
          <p:spPr bwMode="auto">
            <a:xfrm>
              <a:off x="1318" y="2780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2"/>
                </a:cxn>
                <a:cxn ang="0">
                  <a:pos x="37" y="62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49"/>
                </a:cxn>
                <a:cxn ang="0">
                  <a:pos x="13" y="49"/>
                </a:cxn>
                <a:cxn ang="0">
                  <a:pos x="4" y="40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49"/>
                  </a:lnTo>
                  <a:lnTo>
                    <a:pt x="13" y="49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1" name="Freeform 185"/>
            <p:cNvSpPr>
              <a:spLocks/>
            </p:cNvSpPr>
            <p:nvPr/>
          </p:nvSpPr>
          <p:spPr bwMode="auto">
            <a:xfrm>
              <a:off x="1400" y="2776"/>
              <a:ext cx="224" cy="79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65" y="7"/>
                </a:cxn>
                <a:cxn ang="0">
                  <a:pos x="93" y="0"/>
                </a:cxn>
                <a:cxn ang="0">
                  <a:pos x="174" y="0"/>
                </a:cxn>
                <a:cxn ang="0">
                  <a:pos x="186" y="7"/>
                </a:cxn>
                <a:cxn ang="0">
                  <a:pos x="223" y="7"/>
                </a:cxn>
                <a:cxn ang="0">
                  <a:pos x="223" y="41"/>
                </a:cxn>
                <a:cxn ang="0">
                  <a:pos x="219" y="41"/>
                </a:cxn>
                <a:cxn ang="0">
                  <a:pos x="210" y="49"/>
                </a:cxn>
                <a:cxn ang="0">
                  <a:pos x="210" y="53"/>
                </a:cxn>
                <a:cxn ang="0">
                  <a:pos x="206" y="53"/>
                </a:cxn>
                <a:cxn ang="0">
                  <a:pos x="195" y="62"/>
                </a:cxn>
                <a:cxn ang="0">
                  <a:pos x="186" y="66"/>
                </a:cxn>
                <a:cxn ang="0">
                  <a:pos x="154" y="66"/>
                </a:cxn>
                <a:cxn ang="0">
                  <a:pos x="141" y="74"/>
                </a:cxn>
                <a:cxn ang="0">
                  <a:pos x="117" y="74"/>
                </a:cxn>
                <a:cxn ang="0">
                  <a:pos x="102" y="78"/>
                </a:cxn>
                <a:cxn ang="0">
                  <a:pos x="37" y="78"/>
                </a:cxn>
                <a:cxn ang="0">
                  <a:pos x="16" y="74"/>
                </a:cxn>
                <a:cxn ang="0">
                  <a:pos x="0" y="74"/>
                </a:cxn>
                <a:cxn ang="0">
                  <a:pos x="0" y="7"/>
                </a:cxn>
              </a:cxnLst>
              <a:rect l="0" t="0" r="r" b="b"/>
              <a:pathLst>
                <a:path w="224" h="79">
                  <a:moveTo>
                    <a:pt x="0" y="7"/>
                  </a:moveTo>
                  <a:lnTo>
                    <a:pt x="65" y="7"/>
                  </a:lnTo>
                  <a:lnTo>
                    <a:pt x="93" y="0"/>
                  </a:lnTo>
                  <a:lnTo>
                    <a:pt x="174" y="0"/>
                  </a:lnTo>
                  <a:lnTo>
                    <a:pt x="186" y="7"/>
                  </a:lnTo>
                  <a:lnTo>
                    <a:pt x="223" y="7"/>
                  </a:lnTo>
                  <a:lnTo>
                    <a:pt x="223" y="41"/>
                  </a:lnTo>
                  <a:lnTo>
                    <a:pt x="219" y="41"/>
                  </a:lnTo>
                  <a:lnTo>
                    <a:pt x="210" y="49"/>
                  </a:lnTo>
                  <a:lnTo>
                    <a:pt x="210" y="53"/>
                  </a:lnTo>
                  <a:lnTo>
                    <a:pt x="206" y="53"/>
                  </a:lnTo>
                  <a:lnTo>
                    <a:pt x="195" y="62"/>
                  </a:lnTo>
                  <a:lnTo>
                    <a:pt x="186" y="66"/>
                  </a:lnTo>
                  <a:lnTo>
                    <a:pt x="154" y="66"/>
                  </a:lnTo>
                  <a:lnTo>
                    <a:pt x="141" y="74"/>
                  </a:lnTo>
                  <a:lnTo>
                    <a:pt x="117" y="74"/>
                  </a:lnTo>
                  <a:lnTo>
                    <a:pt x="102" y="78"/>
                  </a:lnTo>
                  <a:lnTo>
                    <a:pt x="37" y="78"/>
                  </a:lnTo>
                  <a:lnTo>
                    <a:pt x="16" y="74"/>
                  </a:lnTo>
                  <a:lnTo>
                    <a:pt x="0" y="74"/>
                  </a:lnTo>
                  <a:lnTo>
                    <a:pt x="0" y="7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2" name="Freeform 186"/>
            <p:cNvSpPr>
              <a:spLocks/>
            </p:cNvSpPr>
            <p:nvPr/>
          </p:nvSpPr>
          <p:spPr bwMode="auto">
            <a:xfrm>
              <a:off x="1318" y="2776"/>
              <a:ext cx="306" cy="79"/>
            </a:xfrm>
            <a:custGeom>
              <a:avLst/>
              <a:gdLst/>
              <a:ahLst/>
              <a:cxnLst>
                <a:cxn ang="0">
                  <a:pos x="82" y="74"/>
                </a:cxn>
                <a:cxn ang="0">
                  <a:pos x="65" y="66"/>
                </a:cxn>
                <a:cxn ang="0">
                  <a:pos x="37" y="66"/>
                </a:cxn>
                <a:cxn ang="0">
                  <a:pos x="28" y="62"/>
                </a:cxn>
                <a:cxn ang="0">
                  <a:pos x="24" y="62"/>
                </a:cxn>
                <a:cxn ang="0">
                  <a:pos x="17" y="53"/>
                </a:cxn>
                <a:cxn ang="0">
                  <a:pos x="13" y="53"/>
                </a:cxn>
                <a:cxn ang="0">
                  <a:pos x="4" y="49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7"/>
                </a:cxn>
                <a:cxn ang="0">
                  <a:pos x="147" y="7"/>
                </a:cxn>
                <a:cxn ang="0">
                  <a:pos x="175" y="0"/>
                </a:cxn>
                <a:cxn ang="0">
                  <a:pos x="256" y="0"/>
                </a:cxn>
                <a:cxn ang="0">
                  <a:pos x="268" y="7"/>
                </a:cxn>
                <a:cxn ang="0">
                  <a:pos x="305" y="7"/>
                </a:cxn>
                <a:cxn ang="0">
                  <a:pos x="305" y="41"/>
                </a:cxn>
                <a:cxn ang="0">
                  <a:pos x="301" y="41"/>
                </a:cxn>
                <a:cxn ang="0">
                  <a:pos x="292" y="49"/>
                </a:cxn>
                <a:cxn ang="0">
                  <a:pos x="292" y="53"/>
                </a:cxn>
                <a:cxn ang="0">
                  <a:pos x="288" y="53"/>
                </a:cxn>
                <a:cxn ang="0">
                  <a:pos x="277" y="62"/>
                </a:cxn>
                <a:cxn ang="0">
                  <a:pos x="268" y="66"/>
                </a:cxn>
                <a:cxn ang="0">
                  <a:pos x="236" y="66"/>
                </a:cxn>
                <a:cxn ang="0">
                  <a:pos x="223" y="74"/>
                </a:cxn>
                <a:cxn ang="0">
                  <a:pos x="199" y="74"/>
                </a:cxn>
                <a:cxn ang="0">
                  <a:pos x="183" y="78"/>
                </a:cxn>
                <a:cxn ang="0">
                  <a:pos x="118" y="78"/>
                </a:cxn>
                <a:cxn ang="0">
                  <a:pos x="102" y="74"/>
                </a:cxn>
                <a:cxn ang="0">
                  <a:pos x="82" y="74"/>
                </a:cxn>
              </a:cxnLst>
              <a:rect l="0" t="0" r="r" b="b"/>
              <a:pathLst>
                <a:path w="306" h="79">
                  <a:moveTo>
                    <a:pt x="82" y="74"/>
                  </a:moveTo>
                  <a:lnTo>
                    <a:pt x="65" y="66"/>
                  </a:lnTo>
                  <a:lnTo>
                    <a:pt x="37" y="66"/>
                  </a:lnTo>
                  <a:lnTo>
                    <a:pt x="28" y="62"/>
                  </a:lnTo>
                  <a:lnTo>
                    <a:pt x="24" y="62"/>
                  </a:lnTo>
                  <a:lnTo>
                    <a:pt x="17" y="53"/>
                  </a:lnTo>
                  <a:lnTo>
                    <a:pt x="13" y="53"/>
                  </a:lnTo>
                  <a:lnTo>
                    <a:pt x="4" y="49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7"/>
                  </a:lnTo>
                  <a:lnTo>
                    <a:pt x="147" y="7"/>
                  </a:lnTo>
                  <a:lnTo>
                    <a:pt x="175" y="0"/>
                  </a:lnTo>
                  <a:lnTo>
                    <a:pt x="256" y="0"/>
                  </a:lnTo>
                  <a:lnTo>
                    <a:pt x="268" y="7"/>
                  </a:lnTo>
                  <a:lnTo>
                    <a:pt x="305" y="7"/>
                  </a:lnTo>
                  <a:lnTo>
                    <a:pt x="305" y="41"/>
                  </a:lnTo>
                  <a:lnTo>
                    <a:pt x="301" y="41"/>
                  </a:lnTo>
                  <a:lnTo>
                    <a:pt x="292" y="49"/>
                  </a:lnTo>
                  <a:lnTo>
                    <a:pt x="292" y="53"/>
                  </a:lnTo>
                  <a:lnTo>
                    <a:pt x="288" y="53"/>
                  </a:lnTo>
                  <a:lnTo>
                    <a:pt x="277" y="62"/>
                  </a:lnTo>
                  <a:lnTo>
                    <a:pt x="268" y="66"/>
                  </a:lnTo>
                  <a:lnTo>
                    <a:pt x="236" y="66"/>
                  </a:lnTo>
                  <a:lnTo>
                    <a:pt x="223" y="74"/>
                  </a:lnTo>
                  <a:lnTo>
                    <a:pt x="199" y="74"/>
                  </a:lnTo>
                  <a:lnTo>
                    <a:pt x="183" y="78"/>
                  </a:lnTo>
                  <a:lnTo>
                    <a:pt x="118" y="78"/>
                  </a:lnTo>
                  <a:lnTo>
                    <a:pt x="102" y="74"/>
                  </a:lnTo>
                  <a:lnTo>
                    <a:pt x="82" y="74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3" name="Freeform 187"/>
            <p:cNvSpPr>
              <a:spLocks/>
            </p:cNvSpPr>
            <p:nvPr/>
          </p:nvSpPr>
          <p:spPr bwMode="auto">
            <a:xfrm>
              <a:off x="1318" y="2747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69"/>
                </a:cxn>
                <a:cxn ang="0">
                  <a:pos x="236" y="73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8"/>
                </a:cxn>
                <a:cxn ang="0">
                  <a:pos x="73" y="73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8" y="12"/>
                </a:cxn>
                <a:cxn ang="0">
                  <a:pos x="49" y="7"/>
                </a:cxn>
                <a:cxn ang="0">
                  <a:pos x="73" y="3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3"/>
                </a:cxn>
                <a:cxn ang="0">
                  <a:pos x="256" y="7"/>
                </a:cxn>
                <a:cxn ang="0">
                  <a:pos x="277" y="12"/>
                </a:cxn>
                <a:cxn ang="0">
                  <a:pos x="284" y="16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69"/>
                  </a:lnTo>
                  <a:lnTo>
                    <a:pt x="236" y="73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8"/>
                  </a:lnTo>
                  <a:lnTo>
                    <a:pt x="73" y="73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8" y="12"/>
                  </a:lnTo>
                  <a:lnTo>
                    <a:pt x="49" y="7"/>
                  </a:lnTo>
                  <a:lnTo>
                    <a:pt x="73" y="3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3"/>
                  </a:lnTo>
                  <a:lnTo>
                    <a:pt x="256" y="7"/>
                  </a:lnTo>
                  <a:lnTo>
                    <a:pt x="277" y="12"/>
                  </a:lnTo>
                  <a:lnTo>
                    <a:pt x="284" y="16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4" name="Freeform 188"/>
            <p:cNvSpPr>
              <a:spLocks/>
            </p:cNvSpPr>
            <p:nvPr/>
          </p:nvSpPr>
          <p:spPr bwMode="auto">
            <a:xfrm>
              <a:off x="1318" y="2743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2"/>
                </a:cxn>
                <a:cxn ang="0">
                  <a:pos x="54" y="62"/>
                </a:cxn>
                <a:cxn ang="0">
                  <a:pos x="41" y="53"/>
                </a:cxn>
                <a:cxn ang="0">
                  <a:pos x="37" y="53"/>
                </a:cxn>
                <a:cxn ang="0">
                  <a:pos x="28" y="49"/>
                </a:cxn>
                <a:cxn ang="0">
                  <a:pos x="13" y="49"/>
                </a:cxn>
                <a:cxn ang="0">
                  <a:pos x="4" y="40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2"/>
                  </a:lnTo>
                  <a:lnTo>
                    <a:pt x="54" y="62"/>
                  </a:lnTo>
                  <a:lnTo>
                    <a:pt x="41" y="53"/>
                  </a:lnTo>
                  <a:lnTo>
                    <a:pt x="37" y="53"/>
                  </a:lnTo>
                  <a:lnTo>
                    <a:pt x="28" y="49"/>
                  </a:lnTo>
                  <a:lnTo>
                    <a:pt x="13" y="49"/>
                  </a:lnTo>
                  <a:lnTo>
                    <a:pt x="4" y="40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5" name="Freeform 189"/>
            <p:cNvSpPr>
              <a:spLocks/>
            </p:cNvSpPr>
            <p:nvPr/>
          </p:nvSpPr>
          <p:spPr bwMode="auto">
            <a:xfrm>
              <a:off x="1400" y="2739"/>
              <a:ext cx="224" cy="7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3" y="4"/>
                </a:cxn>
                <a:cxn ang="0">
                  <a:pos x="121" y="0"/>
                </a:cxn>
                <a:cxn ang="0">
                  <a:pos x="154" y="0"/>
                </a:cxn>
                <a:cxn ang="0">
                  <a:pos x="174" y="4"/>
                </a:cxn>
                <a:cxn ang="0">
                  <a:pos x="223" y="4"/>
                </a:cxn>
                <a:cxn ang="0">
                  <a:pos x="223" y="37"/>
                </a:cxn>
                <a:cxn ang="0">
                  <a:pos x="219" y="37"/>
                </a:cxn>
                <a:cxn ang="0">
                  <a:pos x="219" y="41"/>
                </a:cxn>
                <a:cxn ang="0">
                  <a:pos x="210" y="49"/>
                </a:cxn>
                <a:cxn ang="0">
                  <a:pos x="210" y="53"/>
                </a:cxn>
                <a:cxn ang="0">
                  <a:pos x="195" y="53"/>
                </a:cxn>
                <a:cxn ang="0">
                  <a:pos x="186" y="61"/>
                </a:cxn>
                <a:cxn ang="0">
                  <a:pos x="174" y="61"/>
                </a:cxn>
                <a:cxn ang="0">
                  <a:pos x="166" y="65"/>
                </a:cxn>
                <a:cxn ang="0">
                  <a:pos x="154" y="65"/>
                </a:cxn>
                <a:cxn ang="0">
                  <a:pos x="141" y="74"/>
                </a:cxn>
                <a:cxn ang="0">
                  <a:pos x="130" y="74"/>
                </a:cxn>
                <a:cxn ang="0">
                  <a:pos x="117" y="77"/>
                </a:cxn>
                <a:cxn ang="0">
                  <a:pos x="37" y="77"/>
                </a:cxn>
                <a:cxn ang="0">
                  <a:pos x="16" y="74"/>
                </a:cxn>
                <a:cxn ang="0">
                  <a:pos x="0" y="74"/>
                </a:cxn>
                <a:cxn ang="0">
                  <a:pos x="0" y="4"/>
                </a:cxn>
              </a:cxnLst>
              <a:rect l="0" t="0" r="r" b="b"/>
              <a:pathLst>
                <a:path w="224" h="78">
                  <a:moveTo>
                    <a:pt x="0" y="4"/>
                  </a:moveTo>
                  <a:lnTo>
                    <a:pt x="93" y="4"/>
                  </a:lnTo>
                  <a:lnTo>
                    <a:pt x="121" y="0"/>
                  </a:lnTo>
                  <a:lnTo>
                    <a:pt x="154" y="0"/>
                  </a:lnTo>
                  <a:lnTo>
                    <a:pt x="174" y="4"/>
                  </a:lnTo>
                  <a:lnTo>
                    <a:pt x="223" y="4"/>
                  </a:lnTo>
                  <a:lnTo>
                    <a:pt x="223" y="37"/>
                  </a:lnTo>
                  <a:lnTo>
                    <a:pt x="219" y="37"/>
                  </a:lnTo>
                  <a:lnTo>
                    <a:pt x="219" y="41"/>
                  </a:lnTo>
                  <a:lnTo>
                    <a:pt x="210" y="49"/>
                  </a:lnTo>
                  <a:lnTo>
                    <a:pt x="210" y="53"/>
                  </a:lnTo>
                  <a:lnTo>
                    <a:pt x="195" y="53"/>
                  </a:lnTo>
                  <a:lnTo>
                    <a:pt x="186" y="61"/>
                  </a:lnTo>
                  <a:lnTo>
                    <a:pt x="174" y="61"/>
                  </a:lnTo>
                  <a:lnTo>
                    <a:pt x="166" y="65"/>
                  </a:lnTo>
                  <a:lnTo>
                    <a:pt x="154" y="65"/>
                  </a:lnTo>
                  <a:lnTo>
                    <a:pt x="141" y="74"/>
                  </a:lnTo>
                  <a:lnTo>
                    <a:pt x="130" y="74"/>
                  </a:lnTo>
                  <a:lnTo>
                    <a:pt x="117" y="77"/>
                  </a:lnTo>
                  <a:lnTo>
                    <a:pt x="37" y="77"/>
                  </a:lnTo>
                  <a:lnTo>
                    <a:pt x="16" y="74"/>
                  </a:lnTo>
                  <a:lnTo>
                    <a:pt x="0" y="74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6" name="Freeform 190"/>
            <p:cNvSpPr>
              <a:spLocks/>
            </p:cNvSpPr>
            <p:nvPr/>
          </p:nvSpPr>
          <p:spPr bwMode="auto">
            <a:xfrm>
              <a:off x="1318" y="2739"/>
              <a:ext cx="306" cy="78"/>
            </a:xfrm>
            <a:custGeom>
              <a:avLst/>
              <a:gdLst/>
              <a:ahLst/>
              <a:cxnLst>
                <a:cxn ang="0">
                  <a:pos x="82" y="74"/>
                </a:cxn>
                <a:cxn ang="0">
                  <a:pos x="65" y="65"/>
                </a:cxn>
                <a:cxn ang="0">
                  <a:pos x="53" y="65"/>
                </a:cxn>
                <a:cxn ang="0">
                  <a:pos x="41" y="61"/>
                </a:cxn>
                <a:cxn ang="0">
                  <a:pos x="37" y="61"/>
                </a:cxn>
                <a:cxn ang="0">
                  <a:pos x="28" y="53"/>
                </a:cxn>
                <a:cxn ang="0">
                  <a:pos x="13" y="53"/>
                </a:cxn>
                <a:cxn ang="0">
                  <a:pos x="4" y="49"/>
                </a:cxn>
                <a:cxn ang="0">
                  <a:pos x="4" y="41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175" y="4"/>
                </a:cxn>
                <a:cxn ang="0">
                  <a:pos x="203" y="0"/>
                </a:cxn>
                <a:cxn ang="0">
                  <a:pos x="236" y="0"/>
                </a:cxn>
                <a:cxn ang="0">
                  <a:pos x="256" y="4"/>
                </a:cxn>
                <a:cxn ang="0">
                  <a:pos x="305" y="4"/>
                </a:cxn>
                <a:cxn ang="0">
                  <a:pos x="305" y="37"/>
                </a:cxn>
                <a:cxn ang="0">
                  <a:pos x="301" y="37"/>
                </a:cxn>
                <a:cxn ang="0">
                  <a:pos x="301" y="41"/>
                </a:cxn>
                <a:cxn ang="0">
                  <a:pos x="292" y="49"/>
                </a:cxn>
                <a:cxn ang="0">
                  <a:pos x="292" y="53"/>
                </a:cxn>
                <a:cxn ang="0">
                  <a:pos x="277" y="53"/>
                </a:cxn>
                <a:cxn ang="0">
                  <a:pos x="268" y="61"/>
                </a:cxn>
                <a:cxn ang="0">
                  <a:pos x="256" y="61"/>
                </a:cxn>
                <a:cxn ang="0">
                  <a:pos x="248" y="65"/>
                </a:cxn>
                <a:cxn ang="0">
                  <a:pos x="236" y="65"/>
                </a:cxn>
                <a:cxn ang="0">
                  <a:pos x="223" y="74"/>
                </a:cxn>
                <a:cxn ang="0">
                  <a:pos x="212" y="74"/>
                </a:cxn>
                <a:cxn ang="0">
                  <a:pos x="199" y="77"/>
                </a:cxn>
                <a:cxn ang="0">
                  <a:pos x="118" y="77"/>
                </a:cxn>
                <a:cxn ang="0">
                  <a:pos x="102" y="74"/>
                </a:cxn>
                <a:cxn ang="0">
                  <a:pos x="82" y="74"/>
                </a:cxn>
              </a:cxnLst>
              <a:rect l="0" t="0" r="r" b="b"/>
              <a:pathLst>
                <a:path w="306" h="78">
                  <a:moveTo>
                    <a:pt x="82" y="74"/>
                  </a:moveTo>
                  <a:lnTo>
                    <a:pt x="65" y="65"/>
                  </a:lnTo>
                  <a:lnTo>
                    <a:pt x="53" y="65"/>
                  </a:lnTo>
                  <a:lnTo>
                    <a:pt x="41" y="61"/>
                  </a:lnTo>
                  <a:lnTo>
                    <a:pt x="37" y="61"/>
                  </a:lnTo>
                  <a:lnTo>
                    <a:pt x="28" y="53"/>
                  </a:lnTo>
                  <a:lnTo>
                    <a:pt x="13" y="53"/>
                  </a:lnTo>
                  <a:lnTo>
                    <a:pt x="4" y="49"/>
                  </a:lnTo>
                  <a:lnTo>
                    <a:pt x="4" y="41"/>
                  </a:lnTo>
                  <a:lnTo>
                    <a:pt x="0" y="37"/>
                  </a:lnTo>
                  <a:lnTo>
                    <a:pt x="0" y="4"/>
                  </a:lnTo>
                  <a:lnTo>
                    <a:pt x="175" y="4"/>
                  </a:lnTo>
                  <a:lnTo>
                    <a:pt x="203" y="0"/>
                  </a:lnTo>
                  <a:lnTo>
                    <a:pt x="236" y="0"/>
                  </a:lnTo>
                  <a:lnTo>
                    <a:pt x="256" y="4"/>
                  </a:lnTo>
                  <a:lnTo>
                    <a:pt x="305" y="4"/>
                  </a:lnTo>
                  <a:lnTo>
                    <a:pt x="305" y="37"/>
                  </a:lnTo>
                  <a:lnTo>
                    <a:pt x="301" y="37"/>
                  </a:lnTo>
                  <a:lnTo>
                    <a:pt x="301" y="41"/>
                  </a:lnTo>
                  <a:lnTo>
                    <a:pt x="292" y="49"/>
                  </a:lnTo>
                  <a:lnTo>
                    <a:pt x="292" y="53"/>
                  </a:lnTo>
                  <a:lnTo>
                    <a:pt x="277" y="53"/>
                  </a:lnTo>
                  <a:lnTo>
                    <a:pt x="268" y="61"/>
                  </a:lnTo>
                  <a:lnTo>
                    <a:pt x="256" y="61"/>
                  </a:lnTo>
                  <a:lnTo>
                    <a:pt x="248" y="65"/>
                  </a:lnTo>
                  <a:lnTo>
                    <a:pt x="236" y="65"/>
                  </a:lnTo>
                  <a:lnTo>
                    <a:pt x="223" y="74"/>
                  </a:lnTo>
                  <a:lnTo>
                    <a:pt x="212" y="74"/>
                  </a:lnTo>
                  <a:lnTo>
                    <a:pt x="199" y="77"/>
                  </a:lnTo>
                  <a:lnTo>
                    <a:pt x="118" y="77"/>
                  </a:lnTo>
                  <a:lnTo>
                    <a:pt x="102" y="74"/>
                  </a:lnTo>
                  <a:lnTo>
                    <a:pt x="82" y="74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7" name="Freeform 191"/>
            <p:cNvSpPr>
              <a:spLocks/>
            </p:cNvSpPr>
            <p:nvPr/>
          </p:nvSpPr>
          <p:spPr bwMode="auto">
            <a:xfrm>
              <a:off x="1318" y="2705"/>
              <a:ext cx="306" cy="79"/>
            </a:xfrm>
            <a:custGeom>
              <a:avLst/>
              <a:gdLst/>
              <a:ahLst/>
              <a:cxnLst>
                <a:cxn ang="0">
                  <a:pos x="305" y="37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58"/>
                </a:cxn>
                <a:cxn ang="0">
                  <a:pos x="277" y="62"/>
                </a:cxn>
                <a:cxn ang="0">
                  <a:pos x="256" y="66"/>
                </a:cxn>
                <a:cxn ang="0">
                  <a:pos x="236" y="75"/>
                </a:cxn>
                <a:cxn ang="0">
                  <a:pos x="208" y="75"/>
                </a:cxn>
                <a:cxn ang="0">
                  <a:pos x="183" y="78"/>
                </a:cxn>
                <a:cxn ang="0">
                  <a:pos x="154" y="78"/>
                </a:cxn>
                <a:cxn ang="0">
                  <a:pos x="126" y="78"/>
                </a:cxn>
                <a:cxn ang="0">
                  <a:pos x="97" y="75"/>
                </a:cxn>
                <a:cxn ang="0">
                  <a:pos x="73" y="75"/>
                </a:cxn>
                <a:cxn ang="0">
                  <a:pos x="49" y="66"/>
                </a:cxn>
                <a:cxn ang="0">
                  <a:pos x="28" y="62"/>
                </a:cxn>
                <a:cxn ang="0">
                  <a:pos x="21" y="58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37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5"/>
                </a:cxn>
                <a:cxn ang="0">
                  <a:pos x="13" y="20"/>
                </a:cxn>
                <a:cxn ang="0">
                  <a:pos x="21" y="20"/>
                </a:cxn>
                <a:cxn ang="0">
                  <a:pos x="28" y="16"/>
                </a:cxn>
                <a:cxn ang="0">
                  <a:pos x="49" y="9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9"/>
                </a:cxn>
                <a:cxn ang="0">
                  <a:pos x="277" y="16"/>
                </a:cxn>
                <a:cxn ang="0">
                  <a:pos x="284" y="20"/>
                </a:cxn>
                <a:cxn ang="0">
                  <a:pos x="292" y="20"/>
                </a:cxn>
                <a:cxn ang="0">
                  <a:pos x="297" y="25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37"/>
                </a:cxn>
              </a:cxnLst>
              <a:rect l="0" t="0" r="r" b="b"/>
              <a:pathLst>
                <a:path w="306" h="79">
                  <a:moveTo>
                    <a:pt x="305" y="37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58"/>
                  </a:lnTo>
                  <a:lnTo>
                    <a:pt x="277" y="62"/>
                  </a:lnTo>
                  <a:lnTo>
                    <a:pt x="256" y="66"/>
                  </a:lnTo>
                  <a:lnTo>
                    <a:pt x="236" y="75"/>
                  </a:lnTo>
                  <a:lnTo>
                    <a:pt x="208" y="75"/>
                  </a:lnTo>
                  <a:lnTo>
                    <a:pt x="183" y="78"/>
                  </a:lnTo>
                  <a:lnTo>
                    <a:pt x="154" y="78"/>
                  </a:lnTo>
                  <a:lnTo>
                    <a:pt x="126" y="78"/>
                  </a:lnTo>
                  <a:lnTo>
                    <a:pt x="97" y="75"/>
                  </a:lnTo>
                  <a:lnTo>
                    <a:pt x="73" y="75"/>
                  </a:lnTo>
                  <a:lnTo>
                    <a:pt x="49" y="66"/>
                  </a:lnTo>
                  <a:lnTo>
                    <a:pt x="28" y="62"/>
                  </a:lnTo>
                  <a:lnTo>
                    <a:pt x="21" y="58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37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5"/>
                  </a:lnTo>
                  <a:lnTo>
                    <a:pt x="13" y="20"/>
                  </a:lnTo>
                  <a:lnTo>
                    <a:pt x="21" y="20"/>
                  </a:lnTo>
                  <a:lnTo>
                    <a:pt x="28" y="16"/>
                  </a:lnTo>
                  <a:lnTo>
                    <a:pt x="49" y="9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9"/>
                  </a:lnTo>
                  <a:lnTo>
                    <a:pt x="277" y="16"/>
                  </a:lnTo>
                  <a:lnTo>
                    <a:pt x="284" y="20"/>
                  </a:lnTo>
                  <a:lnTo>
                    <a:pt x="292" y="20"/>
                  </a:lnTo>
                  <a:lnTo>
                    <a:pt x="297" y="25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37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8" name="Freeform 192"/>
            <p:cNvSpPr>
              <a:spLocks/>
            </p:cNvSpPr>
            <p:nvPr/>
          </p:nvSpPr>
          <p:spPr bwMode="auto">
            <a:xfrm>
              <a:off x="1302" y="2685"/>
              <a:ext cx="86" cy="66"/>
            </a:xfrm>
            <a:custGeom>
              <a:avLst/>
              <a:gdLst/>
              <a:ahLst/>
              <a:cxnLst>
                <a:cxn ang="0">
                  <a:pos x="85" y="65"/>
                </a:cxn>
                <a:cxn ang="0">
                  <a:pos x="69" y="62"/>
                </a:cxn>
                <a:cxn ang="0">
                  <a:pos x="40" y="62"/>
                </a:cxn>
                <a:cxn ang="0">
                  <a:pos x="28" y="53"/>
                </a:cxn>
                <a:cxn ang="0">
                  <a:pos x="20" y="53"/>
                </a:cxn>
                <a:cxn ang="0">
                  <a:pos x="20" y="49"/>
                </a:cxn>
                <a:cxn ang="0">
                  <a:pos x="16" y="49"/>
                </a:cxn>
                <a:cxn ang="0">
                  <a:pos x="12" y="40"/>
                </a:cxn>
                <a:cxn ang="0">
                  <a:pos x="12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65"/>
                </a:cxn>
              </a:cxnLst>
              <a:rect l="0" t="0" r="r" b="b"/>
              <a:pathLst>
                <a:path w="86" h="66">
                  <a:moveTo>
                    <a:pt x="85" y="65"/>
                  </a:moveTo>
                  <a:lnTo>
                    <a:pt x="69" y="62"/>
                  </a:lnTo>
                  <a:lnTo>
                    <a:pt x="40" y="62"/>
                  </a:lnTo>
                  <a:lnTo>
                    <a:pt x="28" y="53"/>
                  </a:lnTo>
                  <a:lnTo>
                    <a:pt x="20" y="53"/>
                  </a:lnTo>
                  <a:lnTo>
                    <a:pt x="20" y="49"/>
                  </a:lnTo>
                  <a:lnTo>
                    <a:pt x="16" y="49"/>
                  </a:lnTo>
                  <a:lnTo>
                    <a:pt x="12" y="40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65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69" name="Freeform 193"/>
            <p:cNvSpPr>
              <a:spLocks/>
            </p:cNvSpPr>
            <p:nvPr/>
          </p:nvSpPr>
          <p:spPr bwMode="auto">
            <a:xfrm>
              <a:off x="1387" y="2681"/>
              <a:ext cx="229" cy="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1" y="4"/>
                </a:cxn>
                <a:cxn ang="0">
                  <a:pos x="89" y="0"/>
                </a:cxn>
                <a:cxn ang="0">
                  <a:pos x="180" y="0"/>
                </a:cxn>
                <a:cxn ang="0">
                  <a:pos x="191" y="4"/>
                </a:cxn>
                <a:cxn ang="0">
                  <a:pos x="228" y="4"/>
                </a:cxn>
                <a:cxn ang="0">
                  <a:pos x="228" y="41"/>
                </a:cxn>
                <a:cxn ang="0">
                  <a:pos x="224" y="41"/>
                </a:cxn>
                <a:cxn ang="0">
                  <a:pos x="215" y="45"/>
                </a:cxn>
                <a:cxn ang="0">
                  <a:pos x="212" y="45"/>
                </a:cxn>
                <a:cxn ang="0">
                  <a:pos x="212" y="54"/>
                </a:cxn>
                <a:cxn ang="0">
                  <a:pos x="204" y="54"/>
                </a:cxn>
                <a:cxn ang="0">
                  <a:pos x="200" y="58"/>
                </a:cxn>
                <a:cxn ang="0">
                  <a:pos x="191" y="62"/>
                </a:cxn>
                <a:cxn ang="0">
                  <a:pos x="154" y="62"/>
                </a:cxn>
                <a:cxn ang="0">
                  <a:pos x="143" y="70"/>
                </a:cxn>
                <a:cxn ang="0">
                  <a:pos x="115" y="70"/>
                </a:cxn>
                <a:cxn ang="0">
                  <a:pos x="102" y="74"/>
                </a:cxn>
                <a:cxn ang="0">
                  <a:pos x="28" y="74"/>
                </a:cxn>
                <a:cxn ang="0">
                  <a:pos x="13" y="70"/>
                </a:cxn>
                <a:cxn ang="0">
                  <a:pos x="0" y="70"/>
                </a:cxn>
                <a:cxn ang="0">
                  <a:pos x="0" y="4"/>
                </a:cxn>
              </a:cxnLst>
              <a:rect l="0" t="0" r="r" b="b"/>
              <a:pathLst>
                <a:path w="229" h="75">
                  <a:moveTo>
                    <a:pt x="0" y="4"/>
                  </a:moveTo>
                  <a:lnTo>
                    <a:pt x="61" y="4"/>
                  </a:lnTo>
                  <a:lnTo>
                    <a:pt x="89" y="0"/>
                  </a:lnTo>
                  <a:lnTo>
                    <a:pt x="180" y="0"/>
                  </a:lnTo>
                  <a:lnTo>
                    <a:pt x="191" y="4"/>
                  </a:lnTo>
                  <a:lnTo>
                    <a:pt x="228" y="4"/>
                  </a:lnTo>
                  <a:lnTo>
                    <a:pt x="228" y="41"/>
                  </a:lnTo>
                  <a:lnTo>
                    <a:pt x="224" y="41"/>
                  </a:lnTo>
                  <a:lnTo>
                    <a:pt x="215" y="45"/>
                  </a:lnTo>
                  <a:lnTo>
                    <a:pt x="212" y="45"/>
                  </a:lnTo>
                  <a:lnTo>
                    <a:pt x="212" y="54"/>
                  </a:lnTo>
                  <a:lnTo>
                    <a:pt x="204" y="54"/>
                  </a:lnTo>
                  <a:lnTo>
                    <a:pt x="200" y="58"/>
                  </a:lnTo>
                  <a:lnTo>
                    <a:pt x="191" y="62"/>
                  </a:lnTo>
                  <a:lnTo>
                    <a:pt x="154" y="62"/>
                  </a:lnTo>
                  <a:lnTo>
                    <a:pt x="143" y="70"/>
                  </a:lnTo>
                  <a:lnTo>
                    <a:pt x="115" y="70"/>
                  </a:lnTo>
                  <a:lnTo>
                    <a:pt x="102" y="74"/>
                  </a:lnTo>
                  <a:lnTo>
                    <a:pt x="28" y="74"/>
                  </a:lnTo>
                  <a:lnTo>
                    <a:pt x="13" y="70"/>
                  </a:lnTo>
                  <a:lnTo>
                    <a:pt x="0" y="70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0" name="Freeform 194"/>
            <p:cNvSpPr>
              <a:spLocks/>
            </p:cNvSpPr>
            <p:nvPr/>
          </p:nvSpPr>
          <p:spPr bwMode="auto">
            <a:xfrm>
              <a:off x="1302" y="2681"/>
              <a:ext cx="314" cy="75"/>
            </a:xfrm>
            <a:custGeom>
              <a:avLst/>
              <a:gdLst/>
              <a:ahLst/>
              <a:cxnLst>
                <a:cxn ang="0">
                  <a:pos x="89" y="70"/>
                </a:cxn>
                <a:cxn ang="0">
                  <a:pos x="69" y="62"/>
                </a:cxn>
                <a:cxn ang="0">
                  <a:pos x="40" y="62"/>
                </a:cxn>
                <a:cxn ang="0">
                  <a:pos x="28" y="58"/>
                </a:cxn>
                <a:cxn ang="0">
                  <a:pos x="24" y="58"/>
                </a:cxn>
                <a:cxn ang="0">
                  <a:pos x="24" y="54"/>
                </a:cxn>
                <a:cxn ang="0">
                  <a:pos x="16" y="54"/>
                </a:cxn>
                <a:cxn ang="0">
                  <a:pos x="12" y="45"/>
                </a:cxn>
                <a:cxn ang="0">
                  <a:pos x="12" y="41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146" y="4"/>
                </a:cxn>
                <a:cxn ang="0">
                  <a:pos x="174" y="0"/>
                </a:cxn>
                <a:cxn ang="0">
                  <a:pos x="265" y="0"/>
                </a:cxn>
                <a:cxn ang="0">
                  <a:pos x="276" y="4"/>
                </a:cxn>
                <a:cxn ang="0">
                  <a:pos x="313" y="4"/>
                </a:cxn>
                <a:cxn ang="0">
                  <a:pos x="313" y="41"/>
                </a:cxn>
                <a:cxn ang="0">
                  <a:pos x="309" y="41"/>
                </a:cxn>
                <a:cxn ang="0">
                  <a:pos x="300" y="45"/>
                </a:cxn>
                <a:cxn ang="0">
                  <a:pos x="297" y="45"/>
                </a:cxn>
                <a:cxn ang="0">
                  <a:pos x="297" y="54"/>
                </a:cxn>
                <a:cxn ang="0">
                  <a:pos x="289" y="54"/>
                </a:cxn>
                <a:cxn ang="0">
                  <a:pos x="285" y="58"/>
                </a:cxn>
                <a:cxn ang="0">
                  <a:pos x="276" y="62"/>
                </a:cxn>
                <a:cxn ang="0">
                  <a:pos x="244" y="62"/>
                </a:cxn>
                <a:cxn ang="0">
                  <a:pos x="232" y="70"/>
                </a:cxn>
                <a:cxn ang="0">
                  <a:pos x="200" y="70"/>
                </a:cxn>
                <a:cxn ang="0">
                  <a:pos x="187" y="74"/>
                </a:cxn>
                <a:cxn ang="0">
                  <a:pos x="118" y="74"/>
                </a:cxn>
                <a:cxn ang="0">
                  <a:pos x="102" y="70"/>
                </a:cxn>
                <a:cxn ang="0">
                  <a:pos x="89" y="70"/>
                </a:cxn>
              </a:cxnLst>
              <a:rect l="0" t="0" r="r" b="b"/>
              <a:pathLst>
                <a:path w="314" h="75">
                  <a:moveTo>
                    <a:pt x="89" y="70"/>
                  </a:moveTo>
                  <a:lnTo>
                    <a:pt x="69" y="62"/>
                  </a:lnTo>
                  <a:lnTo>
                    <a:pt x="40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54"/>
                  </a:lnTo>
                  <a:lnTo>
                    <a:pt x="16" y="54"/>
                  </a:lnTo>
                  <a:lnTo>
                    <a:pt x="12" y="45"/>
                  </a:lnTo>
                  <a:lnTo>
                    <a:pt x="12" y="41"/>
                  </a:lnTo>
                  <a:lnTo>
                    <a:pt x="0" y="41"/>
                  </a:lnTo>
                  <a:lnTo>
                    <a:pt x="0" y="4"/>
                  </a:lnTo>
                  <a:lnTo>
                    <a:pt x="146" y="4"/>
                  </a:lnTo>
                  <a:lnTo>
                    <a:pt x="174" y="0"/>
                  </a:lnTo>
                  <a:lnTo>
                    <a:pt x="265" y="0"/>
                  </a:lnTo>
                  <a:lnTo>
                    <a:pt x="276" y="4"/>
                  </a:lnTo>
                  <a:lnTo>
                    <a:pt x="313" y="4"/>
                  </a:lnTo>
                  <a:lnTo>
                    <a:pt x="313" y="41"/>
                  </a:lnTo>
                  <a:lnTo>
                    <a:pt x="309" y="41"/>
                  </a:lnTo>
                  <a:lnTo>
                    <a:pt x="300" y="45"/>
                  </a:lnTo>
                  <a:lnTo>
                    <a:pt x="297" y="45"/>
                  </a:lnTo>
                  <a:lnTo>
                    <a:pt x="297" y="54"/>
                  </a:lnTo>
                  <a:lnTo>
                    <a:pt x="289" y="54"/>
                  </a:lnTo>
                  <a:lnTo>
                    <a:pt x="285" y="58"/>
                  </a:lnTo>
                  <a:lnTo>
                    <a:pt x="276" y="62"/>
                  </a:lnTo>
                  <a:lnTo>
                    <a:pt x="244" y="62"/>
                  </a:lnTo>
                  <a:lnTo>
                    <a:pt x="232" y="70"/>
                  </a:lnTo>
                  <a:lnTo>
                    <a:pt x="200" y="70"/>
                  </a:lnTo>
                  <a:lnTo>
                    <a:pt x="187" y="74"/>
                  </a:lnTo>
                  <a:lnTo>
                    <a:pt x="118" y="74"/>
                  </a:lnTo>
                  <a:lnTo>
                    <a:pt x="102" y="70"/>
                  </a:lnTo>
                  <a:lnTo>
                    <a:pt x="89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1" name="Freeform 195"/>
            <p:cNvSpPr>
              <a:spLocks/>
            </p:cNvSpPr>
            <p:nvPr/>
          </p:nvSpPr>
          <p:spPr bwMode="auto">
            <a:xfrm>
              <a:off x="1302" y="2652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5"/>
                </a:cxn>
                <a:cxn ang="0">
                  <a:pos x="257" y="69"/>
                </a:cxn>
                <a:cxn ang="0">
                  <a:pos x="236" y="73"/>
                </a:cxn>
                <a:cxn ang="0">
                  <a:pos x="207" y="78"/>
                </a:cxn>
                <a:cxn ang="0">
                  <a:pos x="183" y="82"/>
                </a:cxn>
                <a:cxn ang="0">
                  <a:pos x="155" y="82"/>
                </a:cxn>
                <a:cxn ang="0">
                  <a:pos x="126" y="82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8" y="69"/>
                </a:cxn>
                <a:cxn ang="0">
                  <a:pos x="28" y="65"/>
                </a:cxn>
                <a:cxn ang="0">
                  <a:pos x="20" y="62"/>
                </a:cxn>
                <a:cxn ang="0">
                  <a:pos x="12" y="58"/>
                </a:cxn>
                <a:cxn ang="0">
                  <a:pos x="7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7" y="24"/>
                </a:cxn>
                <a:cxn ang="0">
                  <a:pos x="12" y="20"/>
                </a:cxn>
                <a:cxn ang="0">
                  <a:pos x="20" y="16"/>
                </a:cxn>
                <a:cxn ang="0">
                  <a:pos x="28" y="12"/>
                </a:cxn>
                <a:cxn ang="0">
                  <a:pos x="48" y="7"/>
                </a:cxn>
                <a:cxn ang="0">
                  <a:pos x="69" y="3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0"/>
                </a:cxn>
                <a:cxn ang="0">
                  <a:pos x="236" y="3"/>
                </a:cxn>
                <a:cxn ang="0">
                  <a:pos x="257" y="7"/>
                </a:cxn>
                <a:cxn ang="0">
                  <a:pos x="277" y="12"/>
                </a:cxn>
                <a:cxn ang="0">
                  <a:pos x="285" y="16"/>
                </a:cxn>
                <a:cxn ang="0">
                  <a:pos x="293" y="20"/>
                </a:cxn>
                <a:cxn ang="0">
                  <a:pos x="298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5"/>
                  </a:lnTo>
                  <a:lnTo>
                    <a:pt x="257" y="69"/>
                  </a:lnTo>
                  <a:lnTo>
                    <a:pt x="236" y="73"/>
                  </a:lnTo>
                  <a:lnTo>
                    <a:pt x="207" y="78"/>
                  </a:lnTo>
                  <a:lnTo>
                    <a:pt x="183" y="82"/>
                  </a:lnTo>
                  <a:lnTo>
                    <a:pt x="155" y="82"/>
                  </a:lnTo>
                  <a:lnTo>
                    <a:pt x="126" y="82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8" y="69"/>
                  </a:lnTo>
                  <a:lnTo>
                    <a:pt x="28" y="65"/>
                  </a:lnTo>
                  <a:lnTo>
                    <a:pt x="20" y="62"/>
                  </a:lnTo>
                  <a:lnTo>
                    <a:pt x="12" y="58"/>
                  </a:lnTo>
                  <a:lnTo>
                    <a:pt x="7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7" y="24"/>
                  </a:lnTo>
                  <a:lnTo>
                    <a:pt x="12" y="20"/>
                  </a:lnTo>
                  <a:lnTo>
                    <a:pt x="20" y="16"/>
                  </a:lnTo>
                  <a:lnTo>
                    <a:pt x="28" y="12"/>
                  </a:lnTo>
                  <a:lnTo>
                    <a:pt x="48" y="7"/>
                  </a:lnTo>
                  <a:lnTo>
                    <a:pt x="69" y="3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0"/>
                  </a:lnTo>
                  <a:lnTo>
                    <a:pt x="236" y="3"/>
                  </a:lnTo>
                  <a:lnTo>
                    <a:pt x="257" y="7"/>
                  </a:lnTo>
                  <a:lnTo>
                    <a:pt x="277" y="12"/>
                  </a:lnTo>
                  <a:lnTo>
                    <a:pt x="285" y="16"/>
                  </a:lnTo>
                  <a:lnTo>
                    <a:pt x="293" y="20"/>
                  </a:lnTo>
                  <a:lnTo>
                    <a:pt x="298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2" name="Freeform 196"/>
            <p:cNvSpPr>
              <a:spLocks/>
            </p:cNvSpPr>
            <p:nvPr/>
          </p:nvSpPr>
          <p:spPr bwMode="auto">
            <a:xfrm>
              <a:off x="1318" y="2668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6"/>
                </a:cxn>
                <a:cxn ang="0">
                  <a:pos x="41" y="53"/>
                </a:cxn>
                <a:cxn ang="0">
                  <a:pos x="24" y="53"/>
                </a:cxn>
                <a:cxn ang="0">
                  <a:pos x="17" y="49"/>
                </a:cxn>
                <a:cxn ang="0">
                  <a:pos x="13" y="49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9"/>
                </a:cxn>
                <a:cxn ang="0">
                  <a:pos x="37" y="9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6"/>
                  </a:lnTo>
                  <a:lnTo>
                    <a:pt x="41" y="53"/>
                  </a:lnTo>
                  <a:lnTo>
                    <a:pt x="24" y="53"/>
                  </a:lnTo>
                  <a:lnTo>
                    <a:pt x="17" y="49"/>
                  </a:lnTo>
                  <a:lnTo>
                    <a:pt x="13" y="49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9"/>
                  </a:lnTo>
                  <a:lnTo>
                    <a:pt x="37" y="9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3" name="Freeform 197"/>
            <p:cNvSpPr>
              <a:spLocks/>
            </p:cNvSpPr>
            <p:nvPr/>
          </p:nvSpPr>
          <p:spPr bwMode="auto">
            <a:xfrm>
              <a:off x="1400" y="2668"/>
              <a:ext cx="224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29"/>
                </a:cxn>
                <a:cxn ang="0">
                  <a:pos x="210" y="42"/>
                </a:cxn>
                <a:cxn ang="0">
                  <a:pos x="210" y="49"/>
                </a:cxn>
                <a:cxn ang="0">
                  <a:pos x="206" y="49"/>
                </a:cxn>
                <a:cxn ang="0">
                  <a:pos x="195" y="54"/>
                </a:cxn>
                <a:cxn ang="0">
                  <a:pos x="182" y="54"/>
                </a:cxn>
                <a:cxn ang="0">
                  <a:pos x="174" y="58"/>
                </a:cxn>
                <a:cxn ang="0">
                  <a:pos x="166" y="58"/>
                </a:cxn>
                <a:cxn ang="0">
                  <a:pos x="154" y="67"/>
                </a:cxn>
                <a:cxn ang="0">
                  <a:pos x="141" y="67"/>
                </a:cxn>
                <a:cxn ang="0">
                  <a:pos x="130" y="71"/>
                </a:cxn>
                <a:cxn ang="0">
                  <a:pos x="16" y="71"/>
                </a:cxn>
                <a:cxn ang="0">
                  <a:pos x="0" y="67"/>
                </a:cxn>
                <a:cxn ang="0">
                  <a:pos x="0" y="0"/>
                </a:cxn>
              </a:cxnLst>
              <a:rect l="0" t="0" r="r" b="b"/>
              <a:pathLst>
                <a:path w="224" h="72">
                  <a:moveTo>
                    <a:pt x="0" y="0"/>
                  </a:moveTo>
                  <a:lnTo>
                    <a:pt x="223" y="0"/>
                  </a:lnTo>
                  <a:lnTo>
                    <a:pt x="223" y="29"/>
                  </a:lnTo>
                  <a:lnTo>
                    <a:pt x="210" y="42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195" y="54"/>
                  </a:lnTo>
                  <a:lnTo>
                    <a:pt x="182" y="54"/>
                  </a:lnTo>
                  <a:lnTo>
                    <a:pt x="174" y="58"/>
                  </a:lnTo>
                  <a:lnTo>
                    <a:pt x="166" y="58"/>
                  </a:lnTo>
                  <a:lnTo>
                    <a:pt x="154" y="67"/>
                  </a:lnTo>
                  <a:lnTo>
                    <a:pt x="141" y="67"/>
                  </a:lnTo>
                  <a:lnTo>
                    <a:pt x="130" y="71"/>
                  </a:lnTo>
                  <a:lnTo>
                    <a:pt x="16" y="71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4" name="Freeform 198"/>
            <p:cNvSpPr>
              <a:spLocks/>
            </p:cNvSpPr>
            <p:nvPr/>
          </p:nvSpPr>
          <p:spPr bwMode="auto">
            <a:xfrm>
              <a:off x="1318" y="2668"/>
              <a:ext cx="306" cy="72"/>
            </a:xfrm>
            <a:custGeom>
              <a:avLst/>
              <a:gdLst/>
              <a:ahLst/>
              <a:cxnLst>
                <a:cxn ang="0">
                  <a:pos x="82" y="67"/>
                </a:cxn>
                <a:cxn ang="0">
                  <a:pos x="65" y="67"/>
                </a:cxn>
                <a:cxn ang="0">
                  <a:pos x="41" y="54"/>
                </a:cxn>
                <a:cxn ang="0">
                  <a:pos x="24" y="54"/>
                </a:cxn>
                <a:cxn ang="0">
                  <a:pos x="17" y="49"/>
                </a:cxn>
                <a:cxn ang="0">
                  <a:pos x="13" y="49"/>
                </a:cxn>
                <a:cxn ang="0">
                  <a:pos x="4" y="42"/>
                </a:cxn>
                <a:cxn ang="0">
                  <a:pos x="4" y="38"/>
                </a:cxn>
                <a:cxn ang="0">
                  <a:pos x="0" y="29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305" y="0"/>
                </a:cxn>
                <a:cxn ang="0">
                  <a:pos x="305" y="29"/>
                </a:cxn>
                <a:cxn ang="0">
                  <a:pos x="292" y="42"/>
                </a:cxn>
                <a:cxn ang="0">
                  <a:pos x="292" y="49"/>
                </a:cxn>
                <a:cxn ang="0">
                  <a:pos x="288" y="49"/>
                </a:cxn>
                <a:cxn ang="0">
                  <a:pos x="277" y="54"/>
                </a:cxn>
                <a:cxn ang="0">
                  <a:pos x="264" y="54"/>
                </a:cxn>
                <a:cxn ang="0">
                  <a:pos x="256" y="58"/>
                </a:cxn>
                <a:cxn ang="0">
                  <a:pos x="248" y="58"/>
                </a:cxn>
                <a:cxn ang="0">
                  <a:pos x="236" y="67"/>
                </a:cxn>
                <a:cxn ang="0">
                  <a:pos x="223" y="67"/>
                </a:cxn>
                <a:cxn ang="0">
                  <a:pos x="212" y="71"/>
                </a:cxn>
                <a:cxn ang="0">
                  <a:pos x="102" y="71"/>
                </a:cxn>
                <a:cxn ang="0">
                  <a:pos x="82" y="67"/>
                </a:cxn>
              </a:cxnLst>
              <a:rect l="0" t="0" r="r" b="b"/>
              <a:pathLst>
                <a:path w="306" h="72">
                  <a:moveTo>
                    <a:pt x="82" y="67"/>
                  </a:moveTo>
                  <a:lnTo>
                    <a:pt x="65" y="67"/>
                  </a:lnTo>
                  <a:lnTo>
                    <a:pt x="41" y="54"/>
                  </a:lnTo>
                  <a:lnTo>
                    <a:pt x="24" y="54"/>
                  </a:lnTo>
                  <a:lnTo>
                    <a:pt x="17" y="49"/>
                  </a:lnTo>
                  <a:lnTo>
                    <a:pt x="13" y="49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305" y="0"/>
                  </a:lnTo>
                  <a:lnTo>
                    <a:pt x="305" y="29"/>
                  </a:lnTo>
                  <a:lnTo>
                    <a:pt x="292" y="42"/>
                  </a:lnTo>
                  <a:lnTo>
                    <a:pt x="292" y="49"/>
                  </a:lnTo>
                  <a:lnTo>
                    <a:pt x="288" y="49"/>
                  </a:lnTo>
                  <a:lnTo>
                    <a:pt x="277" y="54"/>
                  </a:lnTo>
                  <a:lnTo>
                    <a:pt x="264" y="54"/>
                  </a:lnTo>
                  <a:lnTo>
                    <a:pt x="256" y="58"/>
                  </a:lnTo>
                  <a:lnTo>
                    <a:pt x="248" y="58"/>
                  </a:lnTo>
                  <a:lnTo>
                    <a:pt x="236" y="67"/>
                  </a:lnTo>
                  <a:lnTo>
                    <a:pt x="223" y="67"/>
                  </a:lnTo>
                  <a:lnTo>
                    <a:pt x="212" y="71"/>
                  </a:lnTo>
                  <a:lnTo>
                    <a:pt x="102" y="71"/>
                  </a:lnTo>
                  <a:lnTo>
                    <a:pt x="82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5" name="Freeform 199"/>
            <p:cNvSpPr>
              <a:spLocks/>
            </p:cNvSpPr>
            <p:nvPr/>
          </p:nvSpPr>
          <p:spPr bwMode="auto">
            <a:xfrm>
              <a:off x="1318" y="2635"/>
              <a:ext cx="306" cy="83"/>
            </a:xfrm>
            <a:custGeom>
              <a:avLst/>
              <a:gdLst/>
              <a:ahLst/>
              <a:cxnLst>
                <a:cxn ang="0">
                  <a:pos x="305" y="42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5"/>
                </a:cxn>
                <a:cxn ang="0">
                  <a:pos x="208" y="79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9"/>
                </a:cxn>
                <a:cxn ang="0">
                  <a:pos x="73" y="75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7"/>
                </a:cxn>
                <a:cxn ang="0">
                  <a:pos x="28" y="13"/>
                </a:cxn>
                <a:cxn ang="0">
                  <a:pos x="49" y="9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9"/>
                </a:cxn>
                <a:cxn ang="0">
                  <a:pos x="277" y="13"/>
                </a:cxn>
                <a:cxn ang="0">
                  <a:pos x="284" y="17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2"/>
                </a:cxn>
              </a:cxnLst>
              <a:rect l="0" t="0" r="r" b="b"/>
              <a:pathLst>
                <a:path w="306" h="83">
                  <a:moveTo>
                    <a:pt x="305" y="42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5"/>
                  </a:lnTo>
                  <a:lnTo>
                    <a:pt x="208" y="79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9"/>
                  </a:lnTo>
                  <a:lnTo>
                    <a:pt x="73" y="75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7"/>
                  </a:lnTo>
                  <a:lnTo>
                    <a:pt x="28" y="13"/>
                  </a:lnTo>
                  <a:lnTo>
                    <a:pt x="49" y="9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9"/>
                  </a:lnTo>
                  <a:lnTo>
                    <a:pt x="277" y="13"/>
                  </a:lnTo>
                  <a:lnTo>
                    <a:pt x="284" y="17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6" name="Freeform 200"/>
            <p:cNvSpPr>
              <a:spLocks/>
            </p:cNvSpPr>
            <p:nvPr/>
          </p:nvSpPr>
          <p:spPr bwMode="auto">
            <a:xfrm>
              <a:off x="1318" y="2627"/>
              <a:ext cx="83" cy="71"/>
            </a:xfrm>
            <a:custGeom>
              <a:avLst/>
              <a:gdLst/>
              <a:ahLst/>
              <a:cxnLst>
                <a:cxn ang="0">
                  <a:pos x="82" y="70"/>
                </a:cxn>
                <a:cxn ang="0">
                  <a:pos x="65" y="70"/>
                </a:cxn>
                <a:cxn ang="0">
                  <a:pos x="54" y="66"/>
                </a:cxn>
                <a:cxn ang="0">
                  <a:pos x="41" y="66"/>
                </a:cxn>
                <a:cxn ang="0">
                  <a:pos x="37" y="58"/>
                </a:cxn>
                <a:cxn ang="0">
                  <a:pos x="28" y="58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46"/>
                </a:cxn>
                <a:cxn ang="0">
                  <a:pos x="4" y="46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82" y="70"/>
                </a:cxn>
              </a:cxnLst>
              <a:rect l="0" t="0" r="r" b="b"/>
              <a:pathLst>
                <a:path w="83" h="71">
                  <a:moveTo>
                    <a:pt x="82" y="70"/>
                  </a:moveTo>
                  <a:lnTo>
                    <a:pt x="65" y="70"/>
                  </a:lnTo>
                  <a:lnTo>
                    <a:pt x="54" y="66"/>
                  </a:lnTo>
                  <a:lnTo>
                    <a:pt x="41" y="66"/>
                  </a:lnTo>
                  <a:lnTo>
                    <a:pt x="37" y="58"/>
                  </a:lnTo>
                  <a:lnTo>
                    <a:pt x="28" y="58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46"/>
                  </a:lnTo>
                  <a:lnTo>
                    <a:pt x="4" y="46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82" y="7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7" name="Freeform 201"/>
            <p:cNvSpPr>
              <a:spLocks/>
            </p:cNvSpPr>
            <p:nvPr/>
          </p:nvSpPr>
          <p:spPr bwMode="auto">
            <a:xfrm>
              <a:off x="1400" y="2627"/>
              <a:ext cx="224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0"/>
                </a:cxn>
                <a:cxn ang="0">
                  <a:pos x="223" y="4"/>
                </a:cxn>
                <a:cxn ang="0">
                  <a:pos x="223" y="37"/>
                </a:cxn>
                <a:cxn ang="0">
                  <a:pos x="219" y="41"/>
                </a:cxn>
                <a:cxn ang="0">
                  <a:pos x="219" y="46"/>
                </a:cxn>
                <a:cxn ang="0">
                  <a:pos x="210" y="46"/>
                </a:cxn>
                <a:cxn ang="0">
                  <a:pos x="206" y="54"/>
                </a:cxn>
                <a:cxn ang="0">
                  <a:pos x="195" y="54"/>
                </a:cxn>
                <a:cxn ang="0">
                  <a:pos x="186" y="58"/>
                </a:cxn>
                <a:cxn ang="0">
                  <a:pos x="182" y="58"/>
                </a:cxn>
                <a:cxn ang="0">
                  <a:pos x="174" y="66"/>
                </a:cxn>
                <a:cxn ang="0">
                  <a:pos x="166" y="66"/>
                </a:cxn>
                <a:cxn ang="0">
                  <a:pos x="154" y="70"/>
                </a:cxn>
                <a:cxn ang="0">
                  <a:pos x="0" y="70"/>
                </a:cxn>
                <a:cxn ang="0">
                  <a:pos x="0" y="0"/>
                </a:cxn>
              </a:cxnLst>
              <a:rect l="0" t="0" r="r" b="b"/>
              <a:pathLst>
                <a:path w="224" h="71">
                  <a:moveTo>
                    <a:pt x="0" y="0"/>
                  </a:moveTo>
                  <a:lnTo>
                    <a:pt x="210" y="0"/>
                  </a:lnTo>
                  <a:lnTo>
                    <a:pt x="223" y="4"/>
                  </a:lnTo>
                  <a:lnTo>
                    <a:pt x="223" y="37"/>
                  </a:lnTo>
                  <a:lnTo>
                    <a:pt x="219" y="41"/>
                  </a:lnTo>
                  <a:lnTo>
                    <a:pt x="219" y="46"/>
                  </a:lnTo>
                  <a:lnTo>
                    <a:pt x="210" y="46"/>
                  </a:lnTo>
                  <a:lnTo>
                    <a:pt x="206" y="54"/>
                  </a:lnTo>
                  <a:lnTo>
                    <a:pt x="195" y="54"/>
                  </a:lnTo>
                  <a:lnTo>
                    <a:pt x="186" y="58"/>
                  </a:lnTo>
                  <a:lnTo>
                    <a:pt x="182" y="58"/>
                  </a:lnTo>
                  <a:lnTo>
                    <a:pt x="174" y="66"/>
                  </a:lnTo>
                  <a:lnTo>
                    <a:pt x="166" y="66"/>
                  </a:lnTo>
                  <a:lnTo>
                    <a:pt x="154" y="70"/>
                  </a:lnTo>
                  <a:lnTo>
                    <a:pt x="0" y="70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8" name="Freeform 202"/>
            <p:cNvSpPr>
              <a:spLocks/>
            </p:cNvSpPr>
            <p:nvPr/>
          </p:nvSpPr>
          <p:spPr bwMode="auto">
            <a:xfrm>
              <a:off x="1318" y="2627"/>
              <a:ext cx="306" cy="71"/>
            </a:xfrm>
            <a:custGeom>
              <a:avLst/>
              <a:gdLst/>
              <a:ahLst/>
              <a:cxnLst>
                <a:cxn ang="0">
                  <a:pos x="82" y="70"/>
                </a:cxn>
                <a:cxn ang="0">
                  <a:pos x="65" y="70"/>
                </a:cxn>
                <a:cxn ang="0">
                  <a:pos x="53" y="66"/>
                </a:cxn>
                <a:cxn ang="0">
                  <a:pos x="41" y="66"/>
                </a:cxn>
                <a:cxn ang="0">
                  <a:pos x="37" y="58"/>
                </a:cxn>
                <a:cxn ang="0">
                  <a:pos x="28" y="58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46"/>
                </a:cxn>
                <a:cxn ang="0">
                  <a:pos x="4" y="46"/>
                </a:cxn>
                <a:cxn ang="0">
                  <a:pos x="4" y="41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292" y="0"/>
                </a:cxn>
                <a:cxn ang="0">
                  <a:pos x="305" y="4"/>
                </a:cxn>
                <a:cxn ang="0">
                  <a:pos x="305" y="37"/>
                </a:cxn>
                <a:cxn ang="0">
                  <a:pos x="301" y="41"/>
                </a:cxn>
                <a:cxn ang="0">
                  <a:pos x="301" y="46"/>
                </a:cxn>
                <a:cxn ang="0">
                  <a:pos x="292" y="46"/>
                </a:cxn>
                <a:cxn ang="0">
                  <a:pos x="288" y="54"/>
                </a:cxn>
                <a:cxn ang="0">
                  <a:pos x="277" y="54"/>
                </a:cxn>
                <a:cxn ang="0">
                  <a:pos x="268" y="58"/>
                </a:cxn>
                <a:cxn ang="0">
                  <a:pos x="264" y="58"/>
                </a:cxn>
                <a:cxn ang="0">
                  <a:pos x="256" y="66"/>
                </a:cxn>
                <a:cxn ang="0">
                  <a:pos x="248" y="66"/>
                </a:cxn>
                <a:cxn ang="0">
                  <a:pos x="236" y="70"/>
                </a:cxn>
                <a:cxn ang="0">
                  <a:pos x="82" y="70"/>
                </a:cxn>
              </a:cxnLst>
              <a:rect l="0" t="0" r="r" b="b"/>
              <a:pathLst>
                <a:path w="306" h="71">
                  <a:moveTo>
                    <a:pt x="82" y="70"/>
                  </a:moveTo>
                  <a:lnTo>
                    <a:pt x="65" y="70"/>
                  </a:lnTo>
                  <a:lnTo>
                    <a:pt x="53" y="66"/>
                  </a:lnTo>
                  <a:lnTo>
                    <a:pt x="41" y="66"/>
                  </a:lnTo>
                  <a:lnTo>
                    <a:pt x="37" y="58"/>
                  </a:lnTo>
                  <a:lnTo>
                    <a:pt x="28" y="58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46"/>
                  </a:lnTo>
                  <a:lnTo>
                    <a:pt x="4" y="46"/>
                  </a:lnTo>
                  <a:lnTo>
                    <a:pt x="4" y="41"/>
                  </a:lnTo>
                  <a:lnTo>
                    <a:pt x="0" y="41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292" y="0"/>
                  </a:lnTo>
                  <a:lnTo>
                    <a:pt x="305" y="4"/>
                  </a:lnTo>
                  <a:lnTo>
                    <a:pt x="305" y="37"/>
                  </a:lnTo>
                  <a:lnTo>
                    <a:pt x="301" y="41"/>
                  </a:lnTo>
                  <a:lnTo>
                    <a:pt x="301" y="46"/>
                  </a:lnTo>
                  <a:lnTo>
                    <a:pt x="292" y="46"/>
                  </a:lnTo>
                  <a:lnTo>
                    <a:pt x="288" y="54"/>
                  </a:lnTo>
                  <a:lnTo>
                    <a:pt x="277" y="54"/>
                  </a:lnTo>
                  <a:lnTo>
                    <a:pt x="268" y="58"/>
                  </a:lnTo>
                  <a:lnTo>
                    <a:pt x="264" y="58"/>
                  </a:lnTo>
                  <a:lnTo>
                    <a:pt x="256" y="66"/>
                  </a:lnTo>
                  <a:lnTo>
                    <a:pt x="248" y="66"/>
                  </a:lnTo>
                  <a:lnTo>
                    <a:pt x="236" y="70"/>
                  </a:lnTo>
                  <a:lnTo>
                    <a:pt x="82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79" name="Freeform 203"/>
            <p:cNvSpPr>
              <a:spLocks/>
            </p:cNvSpPr>
            <p:nvPr/>
          </p:nvSpPr>
          <p:spPr bwMode="auto">
            <a:xfrm>
              <a:off x="1318" y="2598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7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4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4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4"/>
                </a:cxn>
                <a:cxn ang="0">
                  <a:pos x="154" y="0"/>
                </a:cxn>
                <a:cxn ang="0">
                  <a:pos x="183" y="4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7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4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4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4"/>
                  </a:lnTo>
                  <a:lnTo>
                    <a:pt x="154" y="0"/>
                  </a:lnTo>
                  <a:lnTo>
                    <a:pt x="183" y="4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0" name="Freeform 204"/>
            <p:cNvSpPr>
              <a:spLocks/>
            </p:cNvSpPr>
            <p:nvPr/>
          </p:nvSpPr>
          <p:spPr bwMode="auto">
            <a:xfrm>
              <a:off x="1346" y="2598"/>
              <a:ext cx="87" cy="58"/>
            </a:xfrm>
            <a:custGeom>
              <a:avLst/>
              <a:gdLst/>
              <a:ahLst/>
              <a:cxnLst>
                <a:cxn ang="0">
                  <a:pos x="82" y="57"/>
                </a:cxn>
                <a:cxn ang="0">
                  <a:pos x="69" y="57"/>
                </a:cxn>
                <a:cxn ang="0">
                  <a:pos x="58" y="54"/>
                </a:cxn>
                <a:cxn ang="0">
                  <a:pos x="25" y="54"/>
                </a:cxn>
                <a:cxn ang="0">
                  <a:pos x="25" y="45"/>
                </a:cxn>
                <a:cxn ang="0">
                  <a:pos x="21" y="45"/>
                </a:cxn>
                <a:cxn ang="0">
                  <a:pos x="13" y="41"/>
                </a:cxn>
                <a:cxn ang="0">
                  <a:pos x="8" y="41"/>
                </a:cxn>
                <a:cxn ang="0">
                  <a:pos x="0" y="33"/>
                </a:cxn>
                <a:cxn ang="0">
                  <a:pos x="0" y="0"/>
                </a:cxn>
                <a:cxn ang="0">
                  <a:pos x="86" y="0"/>
                </a:cxn>
                <a:cxn ang="0">
                  <a:pos x="82" y="57"/>
                </a:cxn>
              </a:cxnLst>
              <a:rect l="0" t="0" r="r" b="b"/>
              <a:pathLst>
                <a:path w="87" h="58">
                  <a:moveTo>
                    <a:pt x="82" y="57"/>
                  </a:moveTo>
                  <a:lnTo>
                    <a:pt x="69" y="57"/>
                  </a:lnTo>
                  <a:lnTo>
                    <a:pt x="58" y="54"/>
                  </a:lnTo>
                  <a:lnTo>
                    <a:pt x="25" y="54"/>
                  </a:lnTo>
                  <a:lnTo>
                    <a:pt x="25" y="45"/>
                  </a:lnTo>
                  <a:lnTo>
                    <a:pt x="21" y="45"/>
                  </a:lnTo>
                  <a:lnTo>
                    <a:pt x="13" y="41"/>
                  </a:lnTo>
                  <a:lnTo>
                    <a:pt x="8" y="41"/>
                  </a:lnTo>
                  <a:lnTo>
                    <a:pt x="0" y="33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2" y="57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1" name="Freeform 205"/>
            <p:cNvSpPr>
              <a:spLocks/>
            </p:cNvSpPr>
            <p:nvPr/>
          </p:nvSpPr>
          <p:spPr bwMode="auto">
            <a:xfrm>
              <a:off x="1424" y="2589"/>
              <a:ext cx="233" cy="72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65" y="0"/>
                </a:cxn>
                <a:cxn ang="0">
                  <a:pos x="215" y="0"/>
                </a:cxn>
                <a:cxn ang="0">
                  <a:pos x="228" y="4"/>
                </a:cxn>
                <a:cxn ang="0">
                  <a:pos x="232" y="4"/>
                </a:cxn>
                <a:cxn ang="0">
                  <a:pos x="232" y="22"/>
                </a:cxn>
                <a:cxn ang="0">
                  <a:pos x="228" y="30"/>
                </a:cxn>
                <a:cxn ang="0">
                  <a:pos x="228" y="33"/>
                </a:cxn>
                <a:cxn ang="0">
                  <a:pos x="215" y="46"/>
                </a:cxn>
                <a:cxn ang="0">
                  <a:pos x="215" y="55"/>
                </a:cxn>
                <a:cxn ang="0">
                  <a:pos x="204" y="55"/>
                </a:cxn>
                <a:cxn ang="0">
                  <a:pos x="191" y="59"/>
                </a:cxn>
                <a:cxn ang="0">
                  <a:pos x="171" y="59"/>
                </a:cxn>
                <a:cxn ang="0">
                  <a:pos x="159" y="67"/>
                </a:cxn>
                <a:cxn ang="0">
                  <a:pos x="150" y="67"/>
                </a:cxn>
                <a:cxn ang="0">
                  <a:pos x="139" y="71"/>
                </a:cxn>
                <a:cxn ang="0">
                  <a:pos x="16" y="71"/>
                </a:cxn>
                <a:cxn ang="0">
                  <a:pos x="0" y="67"/>
                </a:cxn>
                <a:cxn ang="0">
                  <a:pos x="4" y="4"/>
                </a:cxn>
              </a:cxnLst>
              <a:rect l="0" t="0" r="r" b="b"/>
              <a:pathLst>
                <a:path w="233" h="72">
                  <a:moveTo>
                    <a:pt x="4" y="4"/>
                  </a:moveTo>
                  <a:lnTo>
                    <a:pt x="65" y="0"/>
                  </a:lnTo>
                  <a:lnTo>
                    <a:pt x="215" y="0"/>
                  </a:lnTo>
                  <a:lnTo>
                    <a:pt x="228" y="4"/>
                  </a:lnTo>
                  <a:lnTo>
                    <a:pt x="232" y="4"/>
                  </a:lnTo>
                  <a:lnTo>
                    <a:pt x="232" y="22"/>
                  </a:lnTo>
                  <a:lnTo>
                    <a:pt x="228" y="30"/>
                  </a:lnTo>
                  <a:lnTo>
                    <a:pt x="228" y="33"/>
                  </a:lnTo>
                  <a:lnTo>
                    <a:pt x="215" y="46"/>
                  </a:lnTo>
                  <a:lnTo>
                    <a:pt x="215" y="55"/>
                  </a:lnTo>
                  <a:lnTo>
                    <a:pt x="204" y="55"/>
                  </a:lnTo>
                  <a:lnTo>
                    <a:pt x="191" y="59"/>
                  </a:lnTo>
                  <a:lnTo>
                    <a:pt x="171" y="59"/>
                  </a:lnTo>
                  <a:lnTo>
                    <a:pt x="159" y="67"/>
                  </a:lnTo>
                  <a:lnTo>
                    <a:pt x="150" y="67"/>
                  </a:lnTo>
                  <a:lnTo>
                    <a:pt x="139" y="71"/>
                  </a:lnTo>
                  <a:lnTo>
                    <a:pt x="16" y="71"/>
                  </a:lnTo>
                  <a:lnTo>
                    <a:pt x="0" y="67"/>
                  </a:lnTo>
                  <a:lnTo>
                    <a:pt x="4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2" name="Freeform 206"/>
            <p:cNvSpPr>
              <a:spLocks/>
            </p:cNvSpPr>
            <p:nvPr/>
          </p:nvSpPr>
          <p:spPr bwMode="auto">
            <a:xfrm>
              <a:off x="1346" y="2589"/>
              <a:ext cx="311" cy="72"/>
            </a:xfrm>
            <a:custGeom>
              <a:avLst/>
              <a:gdLst/>
              <a:ahLst/>
              <a:cxnLst>
                <a:cxn ang="0">
                  <a:pos x="78" y="67"/>
                </a:cxn>
                <a:cxn ang="0">
                  <a:pos x="65" y="67"/>
                </a:cxn>
                <a:cxn ang="0">
                  <a:pos x="54" y="59"/>
                </a:cxn>
                <a:cxn ang="0">
                  <a:pos x="25" y="59"/>
                </a:cxn>
                <a:cxn ang="0">
                  <a:pos x="25" y="55"/>
                </a:cxn>
                <a:cxn ang="0">
                  <a:pos x="17" y="55"/>
                </a:cxn>
                <a:cxn ang="0">
                  <a:pos x="13" y="46"/>
                </a:cxn>
                <a:cxn ang="0">
                  <a:pos x="4" y="46"/>
                </a:cxn>
                <a:cxn ang="0">
                  <a:pos x="0" y="42"/>
                </a:cxn>
                <a:cxn ang="0">
                  <a:pos x="0" y="4"/>
                </a:cxn>
                <a:cxn ang="0">
                  <a:pos x="82" y="4"/>
                </a:cxn>
                <a:cxn ang="0">
                  <a:pos x="143" y="0"/>
                </a:cxn>
                <a:cxn ang="0">
                  <a:pos x="293" y="0"/>
                </a:cxn>
                <a:cxn ang="0">
                  <a:pos x="306" y="4"/>
                </a:cxn>
                <a:cxn ang="0">
                  <a:pos x="310" y="4"/>
                </a:cxn>
                <a:cxn ang="0">
                  <a:pos x="310" y="22"/>
                </a:cxn>
                <a:cxn ang="0">
                  <a:pos x="306" y="30"/>
                </a:cxn>
                <a:cxn ang="0">
                  <a:pos x="306" y="33"/>
                </a:cxn>
                <a:cxn ang="0">
                  <a:pos x="293" y="46"/>
                </a:cxn>
                <a:cxn ang="0">
                  <a:pos x="293" y="55"/>
                </a:cxn>
                <a:cxn ang="0">
                  <a:pos x="282" y="55"/>
                </a:cxn>
                <a:cxn ang="0">
                  <a:pos x="269" y="59"/>
                </a:cxn>
                <a:cxn ang="0">
                  <a:pos x="249" y="59"/>
                </a:cxn>
                <a:cxn ang="0">
                  <a:pos x="236" y="67"/>
                </a:cxn>
                <a:cxn ang="0">
                  <a:pos x="228" y="67"/>
                </a:cxn>
                <a:cxn ang="0">
                  <a:pos x="216" y="71"/>
                </a:cxn>
                <a:cxn ang="0">
                  <a:pos x="94" y="71"/>
                </a:cxn>
                <a:cxn ang="0">
                  <a:pos x="78" y="67"/>
                </a:cxn>
              </a:cxnLst>
              <a:rect l="0" t="0" r="r" b="b"/>
              <a:pathLst>
                <a:path w="311" h="72">
                  <a:moveTo>
                    <a:pt x="78" y="67"/>
                  </a:moveTo>
                  <a:lnTo>
                    <a:pt x="65" y="67"/>
                  </a:lnTo>
                  <a:lnTo>
                    <a:pt x="54" y="59"/>
                  </a:lnTo>
                  <a:lnTo>
                    <a:pt x="25" y="59"/>
                  </a:lnTo>
                  <a:lnTo>
                    <a:pt x="25" y="55"/>
                  </a:lnTo>
                  <a:lnTo>
                    <a:pt x="17" y="55"/>
                  </a:lnTo>
                  <a:lnTo>
                    <a:pt x="13" y="46"/>
                  </a:lnTo>
                  <a:lnTo>
                    <a:pt x="4" y="46"/>
                  </a:lnTo>
                  <a:lnTo>
                    <a:pt x="0" y="42"/>
                  </a:lnTo>
                  <a:lnTo>
                    <a:pt x="0" y="4"/>
                  </a:lnTo>
                  <a:lnTo>
                    <a:pt x="82" y="4"/>
                  </a:lnTo>
                  <a:lnTo>
                    <a:pt x="143" y="0"/>
                  </a:lnTo>
                  <a:lnTo>
                    <a:pt x="293" y="0"/>
                  </a:lnTo>
                  <a:lnTo>
                    <a:pt x="306" y="4"/>
                  </a:lnTo>
                  <a:lnTo>
                    <a:pt x="310" y="4"/>
                  </a:lnTo>
                  <a:lnTo>
                    <a:pt x="310" y="22"/>
                  </a:lnTo>
                  <a:lnTo>
                    <a:pt x="306" y="30"/>
                  </a:lnTo>
                  <a:lnTo>
                    <a:pt x="306" y="33"/>
                  </a:lnTo>
                  <a:lnTo>
                    <a:pt x="293" y="46"/>
                  </a:lnTo>
                  <a:lnTo>
                    <a:pt x="293" y="55"/>
                  </a:lnTo>
                  <a:lnTo>
                    <a:pt x="282" y="55"/>
                  </a:lnTo>
                  <a:lnTo>
                    <a:pt x="269" y="59"/>
                  </a:lnTo>
                  <a:lnTo>
                    <a:pt x="249" y="59"/>
                  </a:lnTo>
                  <a:lnTo>
                    <a:pt x="236" y="67"/>
                  </a:lnTo>
                  <a:lnTo>
                    <a:pt x="228" y="67"/>
                  </a:lnTo>
                  <a:lnTo>
                    <a:pt x="216" y="71"/>
                  </a:lnTo>
                  <a:lnTo>
                    <a:pt x="94" y="71"/>
                  </a:lnTo>
                  <a:lnTo>
                    <a:pt x="78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" name="Freeform 207"/>
            <p:cNvSpPr>
              <a:spLocks/>
            </p:cNvSpPr>
            <p:nvPr/>
          </p:nvSpPr>
          <p:spPr bwMode="auto">
            <a:xfrm>
              <a:off x="1350" y="2556"/>
              <a:ext cx="303" cy="97"/>
            </a:xfrm>
            <a:custGeom>
              <a:avLst/>
              <a:gdLst/>
              <a:ahLst/>
              <a:cxnLst>
                <a:cxn ang="0">
                  <a:pos x="302" y="46"/>
                </a:cxn>
                <a:cxn ang="0">
                  <a:pos x="302" y="54"/>
                </a:cxn>
                <a:cxn ang="0">
                  <a:pos x="298" y="59"/>
                </a:cxn>
                <a:cxn ang="0">
                  <a:pos x="294" y="66"/>
                </a:cxn>
                <a:cxn ang="0">
                  <a:pos x="289" y="66"/>
                </a:cxn>
                <a:cxn ang="0">
                  <a:pos x="282" y="75"/>
                </a:cxn>
                <a:cxn ang="0">
                  <a:pos x="274" y="75"/>
                </a:cxn>
                <a:cxn ang="0">
                  <a:pos x="257" y="83"/>
                </a:cxn>
                <a:cxn ang="0">
                  <a:pos x="233" y="87"/>
                </a:cxn>
                <a:cxn ang="0">
                  <a:pos x="204" y="92"/>
                </a:cxn>
                <a:cxn ang="0">
                  <a:pos x="180" y="96"/>
                </a:cxn>
                <a:cxn ang="0">
                  <a:pos x="152" y="96"/>
                </a:cxn>
                <a:cxn ang="0">
                  <a:pos x="122" y="96"/>
                </a:cxn>
                <a:cxn ang="0">
                  <a:pos x="98" y="92"/>
                </a:cxn>
                <a:cxn ang="0">
                  <a:pos x="69" y="87"/>
                </a:cxn>
                <a:cxn ang="0">
                  <a:pos x="45" y="83"/>
                </a:cxn>
                <a:cxn ang="0">
                  <a:pos x="28" y="75"/>
                </a:cxn>
                <a:cxn ang="0">
                  <a:pos x="21" y="75"/>
                </a:cxn>
                <a:cxn ang="0">
                  <a:pos x="13" y="66"/>
                </a:cxn>
                <a:cxn ang="0">
                  <a:pos x="8" y="66"/>
                </a:cxn>
                <a:cxn ang="0">
                  <a:pos x="4" y="59"/>
                </a:cxn>
                <a:cxn ang="0">
                  <a:pos x="0" y="54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4" y="37"/>
                </a:cxn>
                <a:cxn ang="0">
                  <a:pos x="8" y="33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5" y="13"/>
                </a:cxn>
                <a:cxn ang="0">
                  <a:pos x="69" y="9"/>
                </a:cxn>
                <a:cxn ang="0">
                  <a:pos x="98" y="0"/>
                </a:cxn>
                <a:cxn ang="0">
                  <a:pos x="122" y="0"/>
                </a:cxn>
                <a:cxn ang="0">
                  <a:pos x="152" y="0"/>
                </a:cxn>
                <a:cxn ang="0">
                  <a:pos x="180" y="0"/>
                </a:cxn>
                <a:cxn ang="0">
                  <a:pos x="204" y="0"/>
                </a:cxn>
                <a:cxn ang="0">
                  <a:pos x="233" y="9"/>
                </a:cxn>
                <a:cxn ang="0">
                  <a:pos x="257" y="13"/>
                </a:cxn>
                <a:cxn ang="0">
                  <a:pos x="274" y="17"/>
                </a:cxn>
                <a:cxn ang="0">
                  <a:pos x="282" y="21"/>
                </a:cxn>
                <a:cxn ang="0">
                  <a:pos x="289" y="26"/>
                </a:cxn>
                <a:cxn ang="0">
                  <a:pos x="294" y="33"/>
                </a:cxn>
                <a:cxn ang="0">
                  <a:pos x="298" y="37"/>
                </a:cxn>
                <a:cxn ang="0">
                  <a:pos x="302" y="42"/>
                </a:cxn>
                <a:cxn ang="0">
                  <a:pos x="302" y="46"/>
                </a:cxn>
              </a:cxnLst>
              <a:rect l="0" t="0" r="r" b="b"/>
              <a:pathLst>
                <a:path w="303" h="97">
                  <a:moveTo>
                    <a:pt x="302" y="46"/>
                  </a:moveTo>
                  <a:lnTo>
                    <a:pt x="302" y="54"/>
                  </a:lnTo>
                  <a:lnTo>
                    <a:pt x="298" y="59"/>
                  </a:lnTo>
                  <a:lnTo>
                    <a:pt x="294" y="66"/>
                  </a:lnTo>
                  <a:lnTo>
                    <a:pt x="289" y="66"/>
                  </a:lnTo>
                  <a:lnTo>
                    <a:pt x="282" y="75"/>
                  </a:lnTo>
                  <a:lnTo>
                    <a:pt x="274" y="75"/>
                  </a:lnTo>
                  <a:lnTo>
                    <a:pt x="257" y="83"/>
                  </a:lnTo>
                  <a:lnTo>
                    <a:pt x="233" y="87"/>
                  </a:lnTo>
                  <a:lnTo>
                    <a:pt x="204" y="92"/>
                  </a:lnTo>
                  <a:lnTo>
                    <a:pt x="180" y="96"/>
                  </a:lnTo>
                  <a:lnTo>
                    <a:pt x="152" y="96"/>
                  </a:lnTo>
                  <a:lnTo>
                    <a:pt x="122" y="96"/>
                  </a:lnTo>
                  <a:lnTo>
                    <a:pt x="98" y="92"/>
                  </a:lnTo>
                  <a:lnTo>
                    <a:pt x="69" y="87"/>
                  </a:lnTo>
                  <a:lnTo>
                    <a:pt x="45" y="83"/>
                  </a:lnTo>
                  <a:lnTo>
                    <a:pt x="28" y="75"/>
                  </a:lnTo>
                  <a:lnTo>
                    <a:pt x="21" y="75"/>
                  </a:lnTo>
                  <a:lnTo>
                    <a:pt x="13" y="66"/>
                  </a:lnTo>
                  <a:lnTo>
                    <a:pt x="8" y="66"/>
                  </a:lnTo>
                  <a:lnTo>
                    <a:pt x="4" y="59"/>
                  </a:lnTo>
                  <a:lnTo>
                    <a:pt x="0" y="54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5" y="13"/>
                  </a:lnTo>
                  <a:lnTo>
                    <a:pt x="69" y="9"/>
                  </a:lnTo>
                  <a:lnTo>
                    <a:pt x="98" y="0"/>
                  </a:lnTo>
                  <a:lnTo>
                    <a:pt x="122" y="0"/>
                  </a:lnTo>
                  <a:lnTo>
                    <a:pt x="152" y="0"/>
                  </a:lnTo>
                  <a:lnTo>
                    <a:pt x="180" y="0"/>
                  </a:lnTo>
                  <a:lnTo>
                    <a:pt x="204" y="0"/>
                  </a:lnTo>
                  <a:lnTo>
                    <a:pt x="233" y="9"/>
                  </a:lnTo>
                  <a:lnTo>
                    <a:pt x="257" y="13"/>
                  </a:lnTo>
                  <a:lnTo>
                    <a:pt x="274" y="17"/>
                  </a:lnTo>
                  <a:lnTo>
                    <a:pt x="282" y="21"/>
                  </a:lnTo>
                  <a:lnTo>
                    <a:pt x="289" y="26"/>
                  </a:lnTo>
                  <a:lnTo>
                    <a:pt x="294" y="33"/>
                  </a:lnTo>
                  <a:lnTo>
                    <a:pt x="298" y="37"/>
                  </a:lnTo>
                  <a:lnTo>
                    <a:pt x="302" y="42"/>
                  </a:lnTo>
                  <a:lnTo>
                    <a:pt x="302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" name="Freeform 208"/>
            <p:cNvSpPr>
              <a:spLocks/>
            </p:cNvSpPr>
            <p:nvPr/>
          </p:nvSpPr>
          <p:spPr bwMode="auto">
            <a:xfrm>
              <a:off x="1318" y="2553"/>
              <a:ext cx="83" cy="75"/>
            </a:xfrm>
            <a:custGeom>
              <a:avLst/>
              <a:gdLst/>
              <a:ahLst/>
              <a:cxnLst>
                <a:cxn ang="0">
                  <a:pos x="82" y="74"/>
                </a:cxn>
                <a:cxn ang="0">
                  <a:pos x="65" y="66"/>
                </a:cxn>
                <a:cxn ang="0">
                  <a:pos x="54" y="66"/>
                </a:cxn>
                <a:cxn ang="0">
                  <a:pos x="54" y="62"/>
                </a:cxn>
                <a:cxn ang="0">
                  <a:pos x="41" y="62"/>
                </a:cxn>
                <a:cxn ang="0">
                  <a:pos x="37" y="58"/>
                </a:cxn>
                <a:cxn ang="0">
                  <a:pos x="28" y="58"/>
                </a:cxn>
                <a:cxn ang="0">
                  <a:pos x="24" y="49"/>
                </a:cxn>
                <a:cxn ang="0">
                  <a:pos x="4" y="49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74"/>
                </a:cxn>
              </a:cxnLst>
              <a:rect l="0" t="0" r="r" b="b"/>
              <a:pathLst>
                <a:path w="83" h="75">
                  <a:moveTo>
                    <a:pt x="82" y="74"/>
                  </a:moveTo>
                  <a:lnTo>
                    <a:pt x="65" y="66"/>
                  </a:lnTo>
                  <a:lnTo>
                    <a:pt x="54" y="66"/>
                  </a:lnTo>
                  <a:lnTo>
                    <a:pt x="54" y="62"/>
                  </a:lnTo>
                  <a:lnTo>
                    <a:pt x="41" y="62"/>
                  </a:lnTo>
                  <a:lnTo>
                    <a:pt x="37" y="58"/>
                  </a:lnTo>
                  <a:lnTo>
                    <a:pt x="28" y="58"/>
                  </a:lnTo>
                  <a:lnTo>
                    <a:pt x="24" y="49"/>
                  </a:lnTo>
                  <a:lnTo>
                    <a:pt x="4" y="49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7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5" name="Freeform 209"/>
            <p:cNvSpPr>
              <a:spLocks/>
            </p:cNvSpPr>
            <p:nvPr/>
          </p:nvSpPr>
          <p:spPr bwMode="auto">
            <a:xfrm>
              <a:off x="1400" y="2553"/>
              <a:ext cx="224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33"/>
                </a:cxn>
                <a:cxn ang="0">
                  <a:pos x="219" y="36"/>
                </a:cxn>
                <a:cxn ang="0">
                  <a:pos x="219" y="45"/>
                </a:cxn>
                <a:cxn ang="0">
                  <a:pos x="210" y="45"/>
                </a:cxn>
                <a:cxn ang="0">
                  <a:pos x="210" y="49"/>
                </a:cxn>
                <a:cxn ang="0">
                  <a:pos x="206" y="49"/>
                </a:cxn>
                <a:cxn ang="0">
                  <a:pos x="195" y="58"/>
                </a:cxn>
                <a:cxn ang="0">
                  <a:pos x="186" y="58"/>
                </a:cxn>
                <a:cxn ang="0">
                  <a:pos x="182" y="62"/>
                </a:cxn>
                <a:cxn ang="0">
                  <a:pos x="166" y="62"/>
                </a:cxn>
                <a:cxn ang="0">
                  <a:pos x="154" y="66"/>
                </a:cxn>
                <a:cxn ang="0">
                  <a:pos x="141" y="66"/>
                </a:cxn>
                <a:cxn ang="0">
                  <a:pos x="130" y="74"/>
                </a:cxn>
                <a:cxn ang="0">
                  <a:pos x="0" y="74"/>
                </a:cxn>
                <a:cxn ang="0">
                  <a:pos x="0" y="0"/>
                </a:cxn>
              </a:cxnLst>
              <a:rect l="0" t="0" r="r" b="b"/>
              <a:pathLst>
                <a:path w="224" h="75">
                  <a:moveTo>
                    <a:pt x="0" y="0"/>
                  </a:moveTo>
                  <a:lnTo>
                    <a:pt x="223" y="0"/>
                  </a:lnTo>
                  <a:lnTo>
                    <a:pt x="223" y="33"/>
                  </a:lnTo>
                  <a:lnTo>
                    <a:pt x="219" y="36"/>
                  </a:lnTo>
                  <a:lnTo>
                    <a:pt x="219" y="45"/>
                  </a:lnTo>
                  <a:lnTo>
                    <a:pt x="210" y="45"/>
                  </a:lnTo>
                  <a:lnTo>
                    <a:pt x="210" y="49"/>
                  </a:lnTo>
                  <a:lnTo>
                    <a:pt x="206" y="49"/>
                  </a:lnTo>
                  <a:lnTo>
                    <a:pt x="195" y="58"/>
                  </a:lnTo>
                  <a:lnTo>
                    <a:pt x="186" y="58"/>
                  </a:lnTo>
                  <a:lnTo>
                    <a:pt x="182" y="62"/>
                  </a:lnTo>
                  <a:lnTo>
                    <a:pt x="166" y="62"/>
                  </a:lnTo>
                  <a:lnTo>
                    <a:pt x="154" y="66"/>
                  </a:lnTo>
                  <a:lnTo>
                    <a:pt x="141" y="66"/>
                  </a:lnTo>
                  <a:lnTo>
                    <a:pt x="130" y="74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6" name="Freeform 210"/>
            <p:cNvSpPr>
              <a:spLocks/>
            </p:cNvSpPr>
            <p:nvPr/>
          </p:nvSpPr>
          <p:spPr bwMode="auto">
            <a:xfrm>
              <a:off x="1318" y="2553"/>
              <a:ext cx="306" cy="75"/>
            </a:xfrm>
            <a:custGeom>
              <a:avLst/>
              <a:gdLst/>
              <a:ahLst/>
              <a:cxnLst>
                <a:cxn ang="0">
                  <a:pos x="82" y="74"/>
                </a:cxn>
                <a:cxn ang="0">
                  <a:pos x="65" y="66"/>
                </a:cxn>
                <a:cxn ang="0">
                  <a:pos x="53" y="66"/>
                </a:cxn>
                <a:cxn ang="0">
                  <a:pos x="53" y="62"/>
                </a:cxn>
                <a:cxn ang="0">
                  <a:pos x="41" y="62"/>
                </a:cxn>
                <a:cxn ang="0">
                  <a:pos x="37" y="58"/>
                </a:cxn>
                <a:cxn ang="0">
                  <a:pos x="28" y="58"/>
                </a:cxn>
                <a:cxn ang="0">
                  <a:pos x="24" y="49"/>
                </a:cxn>
                <a:cxn ang="0">
                  <a:pos x="4" y="49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305" y="0"/>
                </a:cxn>
                <a:cxn ang="0">
                  <a:pos x="305" y="33"/>
                </a:cxn>
                <a:cxn ang="0">
                  <a:pos x="301" y="36"/>
                </a:cxn>
                <a:cxn ang="0">
                  <a:pos x="301" y="45"/>
                </a:cxn>
                <a:cxn ang="0">
                  <a:pos x="292" y="45"/>
                </a:cxn>
                <a:cxn ang="0">
                  <a:pos x="292" y="49"/>
                </a:cxn>
                <a:cxn ang="0">
                  <a:pos x="288" y="49"/>
                </a:cxn>
                <a:cxn ang="0">
                  <a:pos x="277" y="58"/>
                </a:cxn>
                <a:cxn ang="0">
                  <a:pos x="268" y="58"/>
                </a:cxn>
                <a:cxn ang="0">
                  <a:pos x="264" y="62"/>
                </a:cxn>
                <a:cxn ang="0">
                  <a:pos x="248" y="62"/>
                </a:cxn>
                <a:cxn ang="0">
                  <a:pos x="236" y="66"/>
                </a:cxn>
                <a:cxn ang="0">
                  <a:pos x="223" y="66"/>
                </a:cxn>
                <a:cxn ang="0">
                  <a:pos x="212" y="74"/>
                </a:cxn>
                <a:cxn ang="0">
                  <a:pos x="82" y="74"/>
                </a:cxn>
              </a:cxnLst>
              <a:rect l="0" t="0" r="r" b="b"/>
              <a:pathLst>
                <a:path w="306" h="75">
                  <a:moveTo>
                    <a:pt x="82" y="74"/>
                  </a:moveTo>
                  <a:lnTo>
                    <a:pt x="65" y="66"/>
                  </a:lnTo>
                  <a:lnTo>
                    <a:pt x="53" y="66"/>
                  </a:lnTo>
                  <a:lnTo>
                    <a:pt x="53" y="62"/>
                  </a:lnTo>
                  <a:lnTo>
                    <a:pt x="41" y="62"/>
                  </a:lnTo>
                  <a:lnTo>
                    <a:pt x="37" y="58"/>
                  </a:lnTo>
                  <a:lnTo>
                    <a:pt x="28" y="58"/>
                  </a:lnTo>
                  <a:lnTo>
                    <a:pt x="24" y="49"/>
                  </a:lnTo>
                  <a:lnTo>
                    <a:pt x="4" y="49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305" y="0"/>
                  </a:lnTo>
                  <a:lnTo>
                    <a:pt x="305" y="33"/>
                  </a:lnTo>
                  <a:lnTo>
                    <a:pt x="301" y="36"/>
                  </a:lnTo>
                  <a:lnTo>
                    <a:pt x="301" y="45"/>
                  </a:lnTo>
                  <a:lnTo>
                    <a:pt x="292" y="45"/>
                  </a:lnTo>
                  <a:lnTo>
                    <a:pt x="292" y="49"/>
                  </a:lnTo>
                  <a:lnTo>
                    <a:pt x="288" y="49"/>
                  </a:lnTo>
                  <a:lnTo>
                    <a:pt x="277" y="58"/>
                  </a:lnTo>
                  <a:lnTo>
                    <a:pt x="268" y="58"/>
                  </a:lnTo>
                  <a:lnTo>
                    <a:pt x="264" y="62"/>
                  </a:lnTo>
                  <a:lnTo>
                    <a:pt x="248" y="62"/>
                  </a:lnTo>
                  <a:lnTo>
                    <a:pt x="236" y="66"/>
                  </a:lnTo>
                  <a:lnTo>
                    <a:pt x="223" y="66"/>
                  </a:lnTo>
                  <a:lnTo>
                    <a:pt x="212" y="74"/>
                  </a:lnTo>
                  <a:lnTo>
                    <a:pt x="82" y="74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7" name="Freeform 211"/>
            <p:cNvSpPr>
              <a:spLocks/>
            </p:cNvSpPr>
            <p:nvPr/>
          </p:nvSpPr>
          <p:spPr bwMode="auto">
            <a:xfrm>
              <a:off x="1318" y="2520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69"/>
                </a:cxn>
                <a:cxn ang="0">
                  <a:pos x="236" y="78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8"/>
                </a:cxn>
                <a:cxn ang="0">
                  <a:pos x="73" y="78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0"/>
                </a:cxn>
                <a:cxn ang="0">
                  <a:pos x="28" y="16"/>
                </a:cxn>
                <a:cxn ang="0">
                  <a:pos x="49" y="12"/>
                </a:cxn>
                <a:cxn ang="0">
                  <a:pos x="73" y="7"/>
                </a:cxn>
                <a:cxn ang="0">
                  <a:pos x="97" y="4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4"/>
                </a:cxn>
                <a:cxn ang="0">
                  <a:pos x="236" y="7"/>
                </a:cxn>
                <a:cxn ang="0">
                  <a:pos x="256" y="12"/>
                </a:cxn>
                <a:cxn ang="0">
                  <a:pos x="277" y="16"/>
                </a:cxn>
                <a:cxn ang="0">
                  <a:pos x="284" y="20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6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69"/>
                  </a:lnTo>
                  <a:lnTo>
                    <a:pt x="236" y="78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8"/>
                  </a:lnTo>
                  <a:lnTo>
                    <a:pt x="73" y="78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0"/>
                  </a:lnTo>
                  <a:lnTo>
                    <a:pt x="28" y="16"/>
                  </a:lnTo>
                  <a:lnTo>
                    <a:pt x="49" y="12"/>
                  </a:lnTo>
                  <a:lnTo>
                    <a:pt x="73" y="7"/>
                  </a:lnTo>
                  <a:lnTo>
                    <a:pt x="97" y="4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4"/>
                  </a:lnTo>
                  <a:lnTo>
                    <a:pt x="236" y="7"/>
                  </a:lnTo>
                  <a:lnTo>
                    <a:pt x="256" y="12"/>
                  </a:lnTo>
                  <a:lnTo>
                    <a:pt x="277" y="16"/>
                  </a:lnTo>
                  <a:lnTo>
                    <a:pt x="284" y="20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6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8" name="Freeform 212"/>
            <p:cNvSpPr>
              <a:spLocks/>
            </p:cNvSpPr>
            <p:nvPr/>
          </p:nvSpPr>
          <p:spPr bwMode="auto">
            <a:xfrm>
              <a:off x="1318" y="2520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2"/>
                </a:cxn>
                <a:cxn ang="0">
                  <a:pos x="41" y="62"/>
                </a:cxn>
                <a:cxn ang="0">
                  <a:pos x="37" y="53"/>
                </a:cxn>
                <a:cxn ang="0">
                  <a:pos x="28" y="53"/>
                </a:cxn>
                <a:cxn ang="0">
                  <a:pos x="24" y="49"/>
                </a:cxn>
                <a:cxn ang="0">
                  <a:pos x="17" y="49"/>
                </a:cxn>
                <a:cxn ang="0">
                  <a:pos x="13" y="40"/>
                </a:cxn>
                <a:cxn ang="0">
                  <a:pos x="4" y="40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2"/>
                  </a:lnTo>
                  <a:lnTo>
                    <a:pt x="41" y="62"/>
                  </a:lnTo>
                  <a:lnTo>
                    <a:pt x="37" y="53"/>
                  </a:lnTo>
                  <a:lnTo>
                    <a:pt x="28" y="53"/>
                  </a:lnTo>
                  <a:lnTo>
                    <a:pt x="24" y="49"/>
                  </a:lnTo>
                  <a:lnTo>
                    <a:pt x="17" y="49"/>
                  </a:lnTo>
                  <a:lnTo>
                    <a:pt x="13" y="40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9" name="Freeform 213"/>
            <p:cNvSpPr>
              <a:spLocks/>
            </p:cNvSpPr>
            <p:nvPr/>
          </p:nvSpPr>
          <p:spPr bwMode="auto">
            <a:xfrm>
              <a:off x="1400" y="2511"/>
              <a:ext cx="224" cy="79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5" y="0"/>
                </a:cxn>
                <a:cxn ang="0">
                  <a:pos x="199" y="0"/>
                </a:cxn>
                <a:cxn ang="0">
                  <a:pos x="210" y="9"/>
                </a:cxn>
                <a:cxn ang="0">
                  <a:pos x="223" y="9"/>
                </a:cxn>
                <a:cxn ang="0">
                  <a:pos x="223" y="42"/>
                </a:cxn>
                <a:cxn ang="0">
                  <a:pos x="210" y="42"/>
                </a:cxn>
                <a:cxn ang="0">
                  <a:pos x="210" y="53"/>
                </a:cxn>
                <a:cxn ang="0">
                  <a:pos x="206" y="53"/>
                </a:cxn>
                <a:cxn ang="0">
                  <a:pos x="195" y="62"/>
                </a:cxn>
                <a:cxn ang="0">
                  <a:pos x="186" y="62"/>
                </a:cxn>
                <a:cxn ang="0">
                  <a:pos x="182" y="66"/>
                </a:cxn>
                <a:cxn ang="0">
                  <a:pos x="154" y="66"/>
                </a:cxn>
                <a:cxn ang="0">
                  <a:pos x="141" y="75"/>
                </a:cxn>
                <a:cxn ang="0">
                  <a:pos x="102" y="75"/>
                </a:cxn>
                <a:cxn ang="0">
                  <a:pos x="89" y="78"/>
                </a:cxn>
                <a:cxn ang="0">
                  <a:pos x="52" y="78"/>
                </a:cxn>
                <a:cxn ang="0">
                  <a:pos x="40" y="75"/>
                </a:cxn>
                <a:cxn ang="0">
                  <a:pos x="0" y="75"/>
                </a:cxn>
                <a:cxn ang="0">
                  <a:pos x="0" y="9"/>
                </a:cxn>
              </a:cxnLst>
              <a:rect l="0" t="0" r="r" b="b"/>
              <a:pathLst>
                <a:path w="224" h="79">
                  <a:moveTo>
                    <a:pt x="0" y="9"/>
                  </a:moveTo>
                  <a:lnTo>
                    <a:pt x="65" y="0"/>
                  </a:lnTo>
                  <a:lnTo>
                    <a:pt x="199" y="0"/>
                  </a:lnTo>
                  <a:lnTo>
                    <a:pt x="210" y="9"/>
                  </a:lnTo>
                  <a:lnTo>
                    <a:pt x="223" y="9"/>
                  </a:lnTo>
                  <a:lnTo>
                    <a:pt x="223" y="42"/>
                  </a:lnTo>
                  <a:lnTo>
                    <a:pt x="210" y="42"/>
                  </a:lnTo>
                  <a:lnTo>
                    <a:pt x="210" y="53"/>
                  </a:lnTo>
                  <a:lnTo>
                    <a:pt x="206" y="53"/>
                  </a:lnTo>
                  <a:lnTo>
                    <a:pt x="195" y="62"/>
                  </a:lnTo>
                  <a:lnTo>
                    <a:pt x="186" y="62"/>
                  </a:lnTo>
                  <a:lnTo>
                    <a:pt x="182" y="66"/>
                  </a:lnTo>
                  <a:lnTo>
                    <a:pt x="154" y="66"/>
                  </a:lnTo>
                  <a:lnTo>
                    <a:pt x="141" y="75"/>
                  </a:lnTo>
                  <a:lnTo>
                    <a:pt x="102" y="75"/>
                  </a:lnTo>
                  <a:lnTo>
                    <a:pt x="89" y="78"/>
                  </a:lnTo>
                  <a:lnTo>
                    <a:pt x="52" y="78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0" name="Freeform 214"/>
            <p:cNvSpPr>
              <a:spLocks/>
            </p:cNvSpPr>
            <p:nvPr/>
          </p:nvSpPr>
          <p:spPr bwMode="auto">
            <a:xfrm>
              <a:off x="1318" y="2511"/>
              <a:ext cx="306" cy="79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65" y="66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28" y="62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13" y="49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9"/>
                </a:cxn>
                <a:cxn ang="0">
                  <a:pos x="82" y="9"/>
                </a:cxn>
                <a:cxn ang="0">
                  <a:pos x="147" y="0"/>
                </a:cxn>
                <a:cxn ang="0">
                  <a:pos x="281" y="0"/>
                </a:cxn>
                <a:cxn ang="0">
                  <a:pos x="292" y="9"/>
                </a:cxn>
                <a:cxn ang="0">
                  <a:pos x="305" y="9"/>
                </a:cxn>
                <a:cxn ang="0">
                  <a:pos x="305" y="42"/>
                </a:cxn>
                <a:cxn ang="0">
                  <a:pos x="292" y="42"/>
                </a:cxn>
                <a:cxn ang="0">
                  <a:pos x="292" y="53"/>
                </a:cxn>
                <a:cxn ang="0">
                  <a:pos x="288" y="53"/>
                </a:cxn>
                <a:cxn ang="0">
                  <a:pos x="277" y="62"/>
                </a:cxn>
                <a:cxn ang="0">
                  <a:pos x="268" y="62"/>
                </a:cxn>
                <a:cxn ang="0">
                  <a:pos x="264" y="66"/>
                </a:cxn>
                <a:cxn ang="0">
                  <a:pos x="236" y="66"/>
                </a:cxn>
                <a:cxn ang="0">
                  <a:pos x="223" y="75"/>
                </a:cxn>
                <a:cxn ang="0">
                  <a:pos x="183" y="75"/>
                </a:cxn>
                <a:cxn ang="0">
                  <a:pos x="171" y="78"/>
                </a:cxn>
                <a:cxn ang="0">
                  <a:pos x="134" y="78"/>
                </a:cxn>
                <a:cxn ang="0">
                  <a:pos x="122" y="75"/>
                </a:cxn>
                <a:cxn ang="0">
                  <a:pos x="82" y="75"/>
                </a:cxn>
              </a:cxnLst>
              <a:rect l="0" t="0" r="r" b="b"/>
              <a:pathLst>
                <a:path w="306" h="79">
                  <a:moveTo>
                    <a:pt x="82" y="75"/>
                  </a:moveTo>
                  <a:lnTo>
                    <a:pt x="65" y="66"/>
                  </a:lnTo>
                  <a:lnTo>
                    <a:pt x="41" y="66"/>
                  </a:lnTo>
                  <a:lnTo>
                    <a:pt x="37" y="62"/>
                  </a:lnTo>
                  <a:lnTo>
                    <a:pt x="28" y="62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13" y="49"/>
                  </a:lnTo>
                  <a:lnTo>
                    <a:pt x="4" y="49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9"/>
                  </a:lnTo>
                  <a:lnTo>
                    <a:pt x="82" y="9"/>
                  </a:lnTo>
                  <a:lnTo>
                    <a:pt x="147" y="0"/>
                  </a:lnTo>
                  <a:lnTo>
                    <a:pt x="281" y="0"/>
                  </a:lnTo>
                  <a:lnTo>
                    <a:pt x="292" y="9"/>
                  </a:lnTo>
                  <a:lnTo>
                    <a:pt x="305" y="9"/>
                  </a:lnTo>
                  <a:lnTo>
                    <a:pt x="305" y="42"/>
                  </a:lnTo>
                  <a:lnTo>
                    <a:pt x="292" y="42"/>
                  </a:lnTo>
                  <a:lnTo>
                    <a:pt x="292" y="53"/>
                  </a:lnTo>
                  <a:lnTo>
                    <a:pt x="288" y="53"/>
                  </a:lnTo>
                  <a:lnTo>
                    <a:pt x="277" y="62"/>
                  </a:lnTo>
                  <a:lnTo>
                    <a:pt x="268" y="62"/>
                  </a:lnTo>
                  <a:lnTo>
                    <a:pt x="264" y="66"/>
                  </a:lnTo>
                  <a:lnTo>
                    <a:pt x="236" y="66"/>
                  </a:lnTo>
                  <a:lnTo>
                    <a:pt x="223" y="75"/>
                  </a:lnTo>
                  <a:lnTo>
                    <a:pt x="183" y="75"/>
                  </a:lnTo>
                  <a:lnTo>
                    <a:pt x="171" y="78"/>
                  </a:lnTo>
                  <a:lnTo>
                    <a:pt x="134" y="78"/>
                  </a:lnTo>
                  <a:lnTo>
                    <a:pt x="122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1" name="Freeform 215"/>
            <p:cNvSpPr>
              <a:spLocks/>
            </p:cNvSpPr>
            <p:nvPr/>
          </p:nvSpPr>
          <p:spPr bwMode="auto">
            <a:xfrm>
              <a:off x="1318" y="2487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69"/>
                </a:cxn>
                <a:cxn ang="0">
                  <a:pos x="236" y="73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8"/>
                </a:cxn>
                <a:cxn ang="0">
                  <a:pos x="73" y="73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8" y="12"/>
                </a:cxn>
                <a:cxn ang="0">
                  <a:pos x="49" y="7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7"/>
                </a:cxn>
                <a:cxn ang="0">
                  <a:pos x="277" y="12"/>
                </a:cxn>
                <a:cxn ang="0">
                  <a:pos x="284" y="16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69"/>
                  </a:lnTo>
                  <a:lnTo>
                    <a:pt x="236" y="73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8"/>
                  </a:lnTo>
                  <a:lnTo>
                    <a:pt x="73" y="73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8" y="12"/>
                  </a:lnTo>
                  <a:lnTo>
                    <a:pt x="49" y="7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7"/>
                  </a:lnTo>
                  <a:lnTo>
                    <a:pt x="277" y="12"/>
                  </a:lnTo>
                  <a:lnTo>
                    <a:pt x="284" y="16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2" name="Freeform 216"/>
            <p:cNvSpPr>
              <a:spLocks/>
            </p:cNvSpPr>
            <p:nvPr/>
          </p:nvSpPr>
          <p:spPr bwMode="auto">
            <a:xfrm>
              <a:off x="1330" y="2483"/>
              <a:ext cx="91" cy="67"/>
            </a:xfrm>
            <a:custGeom>
              <a:avLst/>
              <a:gdLst/>
              <a:ahLst/>
              <a:cxnLst>
                <a:cxn ang="0">
                  <a:pos x="90" y="66"/>
                </a:cxn>
                <a:cxn ang="0">
                  <a:pos x="66" y="62"/>
                </a:cxn>
                <a:cxn ang="0">
                  <a:pos x="61" y="62"/>
                </a:cxn>
                <a:cxn ang="0">
                  <a:pos x="49" y="53"/>
                </a:cxn>
                <a:cxn ang="0">
                  <a:pos x="41" y="53"/>
                </a:cxn>
                <a:cxn ang="0">
                  <a:pos x="37" y="49"/>
                </a:cxn>
                <a:cxn ang="0">
                  <a:pos x="16" y="49"/>
                </a:cxn>
                <a:cxn ang="0">
                  <a:pos x="16" y="42"/>
                </a:cxn>
                <a:cxn ang="0">
                  <a:pos x="12" y="4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90" y="66"/>
                </a:cxn>
              </a:cxnLst>
              <a:rect l="0" t="0" r="r" b="b"/>
              <a:pathLst>
                <a:path w="91" h="67">
                  <a:moveTo>
                    <a:pt x="90" y="66"/>
                  </a:moveTo>
                  <a:lnTo>
                    <a:pt x="66" y="62"/>
                  </a:lnTo>
                  <a:lnTo>
                    <a:pt x="61" y="62"/>
                  </a:lnTo>
                  <a:lnTo>
                    <a:pt x="49" y="53"/>
                  </a:lnTo>
                  <a:lnTo>
                    <a:pt x="41" y="53"/>
                  </a:lnTo>
                  <a:lnTo>
                    <a:pt x="37" y="49"/>
                  </a:lnTo>
                  <a:lnTo>
                    <a:pt x="16" y="49"/>
                  </a:lnTo>
                  <a:lnTo>
                    <a:pt x="16" y="42"/>
                  </a:lnTo>
                  <a:lnTo>
                    <a:pt x="12" y="4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3" name="Freeform 217"/>
            <p:cNvSpPr>
              <a:spLocks/>
            </p:cNvSpPr>
            <p:nvPr/>
          </p:nvSpPr>
          <p:spPr bwMode="auto">
            <a:xfrm>
              <a:off x="1420" y="2478"/>
              <a:ext cx="216" cy="76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57" y="0"/>
                </a:cxn>
                <a:cxn ang="0">
                  <a:pos x="187" y="0"/>
                </a:cxn>
                <a:cxn ang="0">
                  <a:pos x="191" y="4"/>
                </a:cxn>
                <a:cxn ang="0">
                  <a:pos x="215" y="4"/>
                </a:cxn>
                <a:cxn ang="0">
                  <a:pos x="215" y="42"/>
                </a:cxn>
                <a:cxn ang="0">
                  <a:pos x="212" y="42"/>
                </a:cxn>
                <a:cxn ang="0">
                  <a:pos x="212" y="46"/>
                </a:cxn>
                <a:cxn ang="0">
                  <a:pos x="203" y="46"/>
                </a:cxn>
                <a:cxn ang="0">
                  <a:pos x="199" y="49"/>
                </a:cxn>
                <a:cxn ang="0">
                  <a:pos x="179" y="49"/>
                </a:cxn>
                <a:cxn ang="0">
                  <a:pos x="175" y="58"/>
                </a:cxn>
                <a:cxn ang="0">
                  <a:pos x="171" y="58"/>
                </a:cxn>
                <a:cxn ang="0">
                  <a:pos x="163" y="62"/>
                </a:cxn>
                <a:cxn ang="0">
                  <a:pos x="147" y="62"/>
                </a:cxn>
                <a:cxn ang="0">
                  <a:pos x="138" y="71"/>
                </a:cxn>
                <a:cxn ang="0">
                  <a:pos x="110" y="71"/>
                </a:cxn>
                <a:cxn ang="0">
                  <a:pos x="98" y="75"/>
                </a:cxn>
                <a:cxn ang="0">
                  <a:pos x="37" y="75"/>
                </a:cxn>
                <a:cxn ang="0">
                  <a:pos x="28" y="71"/>
                </a:cxn>
                <a:cxn ang="0">
                  <a:pos x="0" y="71"/>
                </a:cxn>
                <a:cxn ang="0">
                  <a:pos x="0" y="4"/>
                </a:cxn>
              </a:cxnLst>
              <a:rect l="0" t="0" r="r" b="b"/>
              <a:pathLst>
                <a:path w="216" h="76">
                  <a:moveTo>
                    <a:pt x="0" y="4"/>
                  </a:moveTo>
                  <a:lnTo>
                    <a:pt x="57" y="0"/>
                  </a:lnTo>
                  <a:lnTo>
                    <a:pt x="187" y="0"/>
                  </a:lnTo>
                  <a:lnTo>
                    <a:pt x="191" y="4"/>
                  </a:lnTo>
                  <a:lnTo>
                    <a:pt x="215" y="4"/>
                  </a:lnTo>
                  <a:lnTo>
                    <a:pt x="215" y="42"/>
                  </a:lnTo>
                  <a:lnTo>
                    <a:pt x="212" y="42"/>
                  </a:lnTo>
                  <a:lnTo>
                    <a:pt x="212" y="46"/>
                  </a:lnTo>
                  <a:lnTo>
                    <a:pt x="203" y="46"/>
                  </a:lnTo>
                  <a:lnTo>
                    <a:pt x="199" y="49"/>
                  </a:lnTo>
                  <a:lnTo>
                    <a:pt x="179" y="49"/>
                  </a:lnTo>
                  <a:lnTo>
                    <a:pt x="175" y="58"/>
                  </a:lnTo>
                  <a:lnTo>
                    <a:pt x="171" y="58"/>
                  </a:lnTo>
                  <a:lnTo>
                    <a:pt x="163" y="62"/>
                  </a:lnTo>
                  <a:lnTo>
                    <a:pt x="147" y="62"/>
                  </a:lnTo>
                  <a:lnTo>
                    <a:pt x="138" y="71"/>
                  </a:lnTo>
                  <a:lnTo>
                    <a:pt x="110" y="71"/>
                  </a:lnTo>
                  <a:lnTo>
                    <a:pt x="98" y="75"/>
                  </a:lnTo>
                  <a:lnTo>
                    <a:pt x="37" y="75"/>
                  </a:lnTo>
                  <a:lnTo>
                    <a:pt x="28" y="71"/>
                  </a:lnTo>
                  <a:lnTo>
                    <a:pt x="0" y="71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4" name="Freeform 218"/>
            <p:cNvSpPr>
              <a:spLocks/>
            </p:cNvSpPr>
            <p:nvPr/>
          </p:nvSpPr>
          <p:spPr bwMode="auto">
            <a:xfrm>
              <a:off x="1330" y="2478"/>
              <a:ext cx="306" cy="76"/>
            </a:xfrm>
            <a:custGeom>
              <a:avLst/>
              <a:gdLst/>
              <a:ahLst/>
              <a:cxnLst>
                <a:cxn ang="0">
                  <a:pos x="89" y="71"/>
                </a:cxn>
                <a:cxn ang="0">
                  <a:pos x="65" y="62"/>
                </a:cxn>
                <a:cxn ang="0">
                  <a:pos x="57" y="62"/>
                </a:cxn>
                <a:cxn ang="0">
                  <a:pos x="48" y="58"/>
                </a:cxn>
                <a:cxn ang="0">
                  <a:pos x="41" y="58"/>
                </a:cxn>
                <a:cxn ang="0">
                  <a:pos x="37" y="49"/>
                </a:cxn>
                <a:cxn ang="0">
                  <a:pos x="16" y="49"/>
                </a:cxn>
                <a:cxn ang="0">
                  <a:pos x="16" y="46"/>
                </a:cxn>
                <a:cxn ang="0">
                  <a:pos x="12" y="46"/>
                </a:cxn>
                <a:cxn ang="0">
                  <a:pos x="0" y="33"/>
                </a:cxn>
                <a:cxn ang="0">
                  <a:pos x="0" y="4"/>
                </a:cxn>
                <a:cxn ang="0">
                  <a:pos x="89" y="4"/>
                </a:cxn>
                <a:cxn ang="0">
                  <a:pos x="146" y="0"/>
                </a:cxn>
                <a:cxn ang="0">
                  <a:pos x="277" y="0"/>
                </a:cxn>
                <a:cxn ang="0">
                  <a:pos x="281" y="4"/>
                </a:cxn>
                <a:cxn ang="0">
                  <a:pos x="305" y="4"/>
                </a:cxn>
                <a:cxn ang="0">
                  <a:pos x="305" y="42"/>
                </a:cxn>
                <a:cxn ang="0">
                  <a:pos x="302" y="42"/>
                </a:cxn>
                <a:cxn ang="0">
                  <a:pos x="302" y="46"/>
                </a:cxn>
                <a:cxn ang="0">
                  <a:pos x="293" y="46"/>
                </a:cxn>
                <a:cxn ang="0">
                  <a:pos x="289" y="49"/>
                </a:cxn>
                <a:cxn ang="0">
                  <a:pos x="269" y="49"/>
                </a:cxn>
                <a:cxn ang="0">
                  <a:pos x="265" y="58"/>
                </a:cxn>
                <a:cxn ang="0">
                  <a:pos x="261" y="58"/>
                </a:cxn>
                <a:cxn ang="0">
                  <a:pos x="252" y="62"/>
                </a:cxn>
                <a:cxn ang="0">
                  <a:pos x="237" y="62"/>
                </a:cxn>
                <a:cxn ang="0">
                  <a:pos x="228" y="71"/>
                </a:cxn>
                <a:cxn ang="0">
                  <a:pos x="200" y="71"/>
                </a:cxn>
                <a:cxn ang="0">
                  <a:pos x="187" y="75"/>
                </a:cxn>
                <a:cxn ang="0">
                  <a:pos x="122" y="75"/>
                </a:cxn>
                <a:cxn ang="0">
                  <a:pos x="118" y="71"/>
                </a:cxn>
                <a:cxn ang="0">
                  <a:pos x="89" y="71"/>
                </a:cxn>
              </a:cxnLst>
              <a:rect l="0" t="0" r="r" b="b"/>
              <a:pathLst>
                <a:path w="306" h="76">
                  <a:moveTo>
                    <a:pt x="89" y="71"/>
                  </a:moveTo>
                  <a:lnTo>
                    <a:pt x="65" y="62"/>
                  </a:lnTo>
                  <a:lnTo>
                    <a:pt x="57" y="62"/>
                  </a:lnTo>
                  <a:lnTo>
                    <a:pt x="48" y="58"/>
                  </a:lnTo>
                  <a:lnTo>
                    <a:pt x="41" y="58"/>
                  </a:lnTo>
                  <a:lnTo>
                    <a:pt x="37" y="49"/>
                  </a:lnTo>
                  <a:lnTo>
                    <a:pt x="16" y="49"/>
                  </a:lnTo>
                  <a:lnTo>
                    <a:pt x="16" y="46"/>
                  </a:lnTo>
                  <a:lnTo>
                    <a:pt x="12" y="46"/>
                  </a:lnTo>
                  <a:lnTo>
                    <a:pt x="0" y="33"/>
                  </a:lnTo>
                  <a:lnTo>
                    <a:pt x="0" y="4"/>
                  </a:lnTo>
                  <a:lnTo>
                    <a:pt x="89" y="4"/>
                  </a:lnTo>
                  <a:lnTo>
                    <a:pt x="146" y="0"/>
                  </a:lnTo>
                  <a:lnTo>
                    <a:pt x="277" y="0"/>
                  </a:lnTo>
                  <a:lnTo>
                    <a:pt x="281" y="4"/>
                  </a:lnTo>
                  <a:lnTo>
                    <a:pt x="305" y="4"/>
                  </a:lnTo>
                  <a:lnTo>
                    <a:pt x="305" y="42"/>
                  </a:lnTo>
                  <a:lnTo>
                    <a:pt x="302" y="42"/>
                  </a:lnTo>
                  <a:lnTo>
                    <a:pt x="302" y="46"/>
                  </a:lnTo>
                  <a:lnTo>
                    <a:pt x="293" y="46"/>
                  </a:lnTo>
                  <a:lnTo>
                    <a:pt x="289" y="49"/>
                  </a:lnTo>
                  <a:lnTo>
                    <a:pt x="269" y="49"/>
                  </a:lnTo>
                  <a:lnTo>
                    <a:pt x="265" y="58"/>
                  </a:lnTo>
                  <a:lnTo>
                    <a:pt x="261" y="58"/>
                  </a:lnTo>
                  <a:lnTo>
                    <a:pt x="252" y="62"/>
                  </a:lnTo>
                  <a:lnTo>
                    <a:pt x="237" y="62"/>
                  </a:lnTo>
                  <a:lnTo>
                    <a:pt x="228" y="71"/>
                  </a:lnTo>
                  <a:lnTo>
                    <a:pt x="200" y="71"/>
                  </a:lnTo>
                  <a:lnTo>
                    <a:pt x="187" y="75"/>
                  </a:lnTo>
                  <a:lnTo>
                    <a:pt x="122" y="75"/>
                  </a:lnTo>
                  <a:lnTo>
                    <a:pt x="118" y="71"/>
                  </a:lnTo>
                  <a:lnTo>
                    <a:pt x="89" y="71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5" name="Freeform 219"/>
            <p:cNvSpPr>
              <a:spLocks/>
            </p:cNvSpPr>
            <p:nvPr/>
          </p:nvSpPr>
          <p:spPr bwMode="auto">
            <a:xfrm>
              <a:off x="1330" y="2441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2" y="50"/>
                </a:cxn>
                <a:cxn ang="0">
                  <a:pos x="298" y="53"/>
                </a:cxn>
                <a:cxn ang="0">
                  <a:pos x="293" y="57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70"/>
                </a:cxn>
                <a:cxn ang="0">
                  <a:pos x="237" y="74"/>
                </a:cxn>
                <a:cxn ang="0">
                  <a:pos x="207" y="79"/>
                </a:cxn>
                <a:cxn ang="0">
                  <a:pos x="183" y="83"/>
                </a:cxn>
                <a:cxn ang="0">
                  <a:pos x="155" y="83"/>
                </a:cxn>
                <a:cxn ang="0">
                  <a:pos x="126" y="83"/>
                </a:cxn>
                <a:cxn ang="0">
                  <a:pos x="98" y="79"/>
                </a:cxn>
                <a:cxn ang="0">
                  <a:pos x="69" y="74"/>
                </a:cxn>
                <a:cxn ang="0">
                  <a:pos x="48" y="70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2" y="57"/>
                </a:cxn>
                <a:cxn ang="0">
                  <a:pos x="8" y="53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2" y="24"/>
                </a:cxn>
                <a:cxn ang="0">
                  <a:pos x="20" y="20"/>
                </a:cxn>
                <a:cxn ang="0">
                  <a:pos x="28" y="17"/>
                </a:cxn>
                <a:cxn ang="0">
                  <a:pos x="48" y="13"/>
                </a:cxn>
                <a:cxn ang="0">
                  <a:pos x="69" y="9"/>
                </a:cxn>
                <a:cxn ang="0">
                  <a:pos x="98" y="4"/>
                </a:cxn>
                <a:cxn ang="0">
                  <a:pos x="126" y="4"/>
                </a:cxn>
                <a:cxn ang="0">
                  <a:pos x="155" y="0"/>
                </a:cxn>
                <a:cxn ang="0">
                  <a:pos x="183" y="4"/>
                </a:cxn>
                <a:cxn ang="0">
                  <a:pos x="207" y="4"/>
                </a:cxn>
                <a:cxn ang="0">
                  <a:pos x="237" y="9"/>
                </a:cxn>
                <a:cxn ang="0">
                  <a:pos x="257" y="13"/>
                </a:cxn>
                <a:cxn ang="0">
                  <a:pos x="277" y="17"/>
                </a:cxn>
                <a:cxn ang="0">
                  <a:pos x="285" y="20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2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2" y="50"/>
                  </a:lnTo>
                  <a:lnTo>
                    <a:pt x="298" y="53"/>
                  </a:lnTo>
                  <a:lnTo>
                    <a:pt x="293" y="57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70"/>
                  </a:lnTo>
                  <a:lnTo>
                    <a:pt x="237" y="74"/>
                  </a:lnTo>
                  <a:lnTo>
                    <a:pt x="207" y="79"/>
                  </a:lnTo>
                  <a:lnTo>
                    <a:pt x="183" y="83"/>
                  </a:lnTo>
                  <a:lnTo>
                    <a:pt x="155" y="83"/>
                  </a:lnTo>
                  <a:lnTo>
                    <a:pt x="126" y="83"/>
                  </a:lnTo>
                  <a:lnTo>
                    <a:pt x="98" y="79"/>
                  </a:lnTo>
                  <a:lnTo>
                    <a:pt x="69" y="74"/>
                  </a:lnTo>
                  <a:lnTo>
                    <a:pt x="48" y="70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2" y="57"/>
                  </a:lnTo>
                  <a:lnTo>
                    <a:pt x="8" y="53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8" y="17"/>
                  </a:lnTo>
                  <a:lnTo>
                    <a:pt x="48" y="13"/>
                  </a:lnTo>
                  <a:lnTo>
                    <a:pt x="69" y="9"/>
                  </a:lnTo>
                  <a:lnTo>
                    <a:pt x="98" y="4"/>
                  </a:lnTo>
                  <a:lnTo>
                    <a:pt x="126" y="4"/>
                  </a:lnTo>
                  <a:lnTo>
                    <a:pt x="155" y="0"/>
                  </a:lnTo>
                  <a:lnTo>
                    <a:pt x="183" y="4"/>
                  </a:lnTo>
                  <a:lnTo>
                    <a:pt x="207" y="4"/>
                  </a:lnTo>
                  <a:lnTo>
                    <a:pt x="237" y="9"/>
                  </a:lnTo>
                  <a:lnTo>
                    <a:pt x="257" y="13"/>
                  </a:lnTo>
                  <a:lnTo>
                    <a:pt x="277" y="17"/>
                  </a:lnTo>
                  <a:lnTo>
                    <a:pt x="285" y="20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2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6" name="Freeform 220"/>
            <p:cNvSpPr>
              <a:spLocks/>
            </p:cNvSpPr>
            <p:nvPr/>
          </p:nvSpPr>
          <p:spPr bwMode="auto">
            <a:xfrm>
              <a:off x="1318" y="244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4" y="66"/>
                </a:cxn>
                <a:cxn ang="0">
                  <a:pos x="54" y="62"/>
                </a:cxn>
                <a:cxn ang="0">
                  <a:pos x="37" y="62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4" y="42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54" y="66"/>
                  </a:lnTo>
                  <a:lnTo>
                    <a:pt x="54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7" name="Freeform 221"/>
            <p:cNvSpPr>
              <a:spLocks/>
            </p:cNvSpPr>
            <p:nvPr/>
          </p:nvSpPr>
          <p:spPr bwMode="auto">
            <a:xfrm>
              <a:off x="1400" y="2437"/>
              <a:ext cx="224" cy="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4"/>
                </a:cxn>
                <a:cxn ang="0">
                  <a:pos x="93" y="0"/>
                </a:cxn>
                <a:cxn ang="0">
                  <a:pos x="174" y="0"/>
                </a:cxn>
                <a:cxn ang="0">
                  <a:pos x="186" y="4"/>
                </a:cxn>
                <a:cxn ang="0">
                  <a:pos x="223" y="4"/>
                </a:cxn>
                <a:cxn ang="0">
                  <a:pos x="223" y="41"/>
                </a:cxn>
                <a:cxn ang="0">
                  <a:pos x="219" y="41"/>
                </a:cxn>
                <a:cxn ang="0">
                  <a:pos x="219" y="45"/>
                </a:cxn>
                <a:cxn ang="0">
                  <a:pos x="210" y="45"/>
                </a:cxn>
                <a:cxn ang="0">
                  <a:pos x="210" y="50"/>
                </a:cxn>
                <a:cxn ang="0">
                  <a:pos x="206" y="50"/>
                </a:cxn>
                <a:cxn ang="0">
                  <a:pos x="195" y="57"/>
                </a:cxn>
                <a:cxn ang="0">
                  <a:pos x="186" y="61"/>
                </a:cxn>
                <a:cxn ang="0">
                  <a:pos x="174" y="61"/>
                </a:cxn>
                <a:cxn ang="0">
                  <a:pos x="166" y="70"/>
                </a:cxn>
                <a:cxn ang="0">
                  <a:pos x="117" y="70"/>
                </a:cxn>
                <a:cxn ang="0">
                  <a:pos x="102" y="74"/>
                </a:cxn>
                <a:cxn ang="0">
                  <a:pos x="37" y="74"/>
                </a:cxn>
                <a:cxn ang="0">
                  <a:pos x="16" y="70"/>
                </a:cxn>
                <a:cxn ang="0">
                  <a:pos x="0" y="70"/>
                </a:cxn>
                <a:cxn ang="0">
                  <a:pos x="0" y="4"/>
                </a:cxn>
              </a:cxnLst>
              <a:rect l="0" t="0" r="r" b="b"/>
              <a:pathLst>
                <a:path w="224" h="75">
                  <a:moveTo>
                    <a:pt x="0" y="4"/>
                  </a:moveTo>
                  <a:lnTo>
                    <a:pt x="65" y="4"/>
                  </a:lnTo>
                  <a:lnTo>
                    <a:pt x="93" y="0"/>
                  </a:lnTo>
                  <a:lnTo>
                    <a:pt x="174" y="0"/>
                  </a:lnTo>
                  <a:lnTo>
                    <a:pt x="186" y="4"/>
                  </a:lnTo>
                  <a:lnTo>
                    <a:pt x="223" y="4"/>
                  </a:lnTo>
                  <a:lnTo>
                    <a:pt x="223" y="41"/>
                  </a:lnTo>
                  <a:lnTo>
                    <a:pt x="219" y="41"/>
                  </a:lnTo>
                  <a:lnTo>
                    <a:pt x="219" y="45"/>
                  </a:lnTo>
                  <a:lnTo>
                    <a:pt x="210" y="45"/>
                  </a:lnTo>
                  <a:lnTo>
                    <a:pt x="210" y="50"/>
                  </a:lnTo>
                  <a:lnTo>
                    <a:pt x="206" y="50"/>
                  </a:lnTo>
                  <a:lnTo>
                    <a:pt x="195" y="57"/>
                  </a:lnTo>
                  <a:lnTo>
                    <a:pt x="186" y="61"/>
                  </a:lnTo>
                  <a:lnTo>
                    <a:pt x="174" y="61"/>
                  </a:lnTo>
                  <a:lnTo>
                    <a:pt x="166" y="70"/>
                  </a:lnTo>
                  <a:lnTo>
                    <a:pt x="117" y="70"/>
                  </a:lnTo>
                  <a:lnTo>
                    <a:pt x="102" y="74"/>
                  </a:lnTo>
                  <a:lnTo>
                    <a:pt x="37" y="74"/>
                  </a:lnTo>
                  <a:lnTo>
                    <a:pt x="16" y="70"/>
                  </a:lnTo>
                  <a:lnTo>
                    <a:pt x="0" y="70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8" name="Freeform 222"/>
            <p:cNvSpPr>
              <a:spLocks/>
            </p:cNvSpPr>
            <p:nvPr/>
          </p:nvSpPr>
          <p:spPr bwMode="auto">
            <a:xfrm>
              <a:off x="1318" y="2437"/>
              <a:ext cx="306" cy="75"/>
            </a:xfrm>
            <a:custGeom>
              <a:avLst/>
              <a:gdLst/>
              <a:ahLst/>
              <a:cxnLst>
                <a:cxn ang="0">
                  <a:pos x="82" y="70"/>
                </a:cxn>
                <a:cxn ang="0">
                  <a:pos x="53" y="70"/>
                </a:cxn>
                <a:cxn ang="0">
                  <a:pos x="53" y="61"/>
                </a:cxn>
                <a:cxn ang="0">
                  <a:pos x="37" y="61"/>
                </a:cxn>
                <a:cxn ang="0">
                  <a:pos x="28" y="57"/>
                </a:cxn>
                <a:cxn ang="0">
                  <a:pos x="24" y="57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4" y="45"/>
                </a:cxn>
                <a:cxn ang="0">
                  <a:pos x="0" y="41"/>
                </a:cxn>
                <a:cxn ang="0">
                  <a:pos x="0" y="4"/>
                </a:cxn>
                <a:cxn ang="0">
                  <a:pos x="147" y="4"/>
                </a:cxn>
                <a:cxn ang="0">
                  <a:pos x="175" y="0"/>
                </a:cxn>
                <a:cxn ang="0">
                  <a:pos x="256" y="0"/>
                </a:cxn>
                <a:cxn ang="0">
                  <a:pos x="268" y="4"/>
                </a:cxn>
                <a:cxn ang="0">
                  <a:pos x="305" y="4"/>
                </a:cxn>
                <a:cxn ang="0">
                  <a:pos x="305" y="41"/>
                </a:cxn>
                <a:cxn ang="0">
                  <a:pos x="301" y="41"/>
                </a:cxn>
                <a:cxn ang="0">
                  <a:pos x="301" y="45"/>
                </a:cxn>
                <a:cxn ang="0">
                  <a:pos x="292" y="45"/>
                </a:cxn>
                <a:cxn ang="0">
                  <a:pos x="292" y="50"/>
                </a:cxn>
                <a:cxn ang="0">
                  <a:pos x="288" y="50"/>
                </a:cxn>
                <a:cxn ang="0">
                  <a:pos x="277" y="57"/>
                </a:cxn>
                <a:cxn ang="0">
                  <a:pos x="268" y="61"/>
                </a:cxn>
                <a:cxn ang="0">
                  <a:pos x="256" y="61"/>
                </a:cxn>
                <a:cxn ang="0">
                  <a:pos x="248" y="70"/>
                </a:cxn>
                <a:cxn ang="0">
                  <a:pos x="199" y="70"/>
                </a:cxn>
                <a:cxn ang="0">
                  <a:pos x="183" y="74"/>
                </a:cxn>
                <a:cxn ang="0">
                  <a:pos x="118" y="74"/>
                </a:cxn>
                <a:cxn ang="0">
                  <a:pos x="102" y="70"/>
                </a:cxn>
                <a:cxn ang="0">
                  <a:pos x="82" y="70"/>
                </a:cxn>
              </a:cxnLst>
              <a:rect l="0" t="0" r="r" b="b"/>
              <a:pathLst>
                <a:path w="306" h="75">
                  <a:moveTo>
                    <a:pt x="82" y="70"/>
                  </a:moveTo>
                  <a:lnTo>
                    <a:pt x="53" y="70"/>
                  </a:lnTo>
                  <a:lnTo>
                    <a:pt x="53" y="61"/>
                  </a:lnTo>
                  <a:lnTo>
                    <a:pt x="37" y="61"/>
                  </a:lnTo>
                  <a:lnTo>
                    <a:pt x="28" y="57"/>
                  </a:lnTo>
                  <a:lnTo>
                    <a:pt x="24" y="57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4" y="45"/>
                  </a:lnTo>
                  <a:lnTo>
                    <a:pt x="0" y="41"/>
                  </a:lnTo>
                  <a:lnTo>
                    <a:pt x="0" y="4"/>
                  </a:lnTo>
                  <a:lnTo>
                    <a:pt x="147" y="4"/>
                  </a:lnTo>
                  <a:lnTo>
                    <a:pt x="175" y="0"/>
                  </a:lnTo>
                  <a:lnTo>
                    <a:pt x="256" y="0"/>
                  </a:lnTo>
                  <a:lnTo>
                    <a:pt x="268" y="4"/>
                  </a:lnTo>
                  <a:lnTo>
                    <a:pt x="305" y="4"/>
                  </a:lnTo>
                  <a:lnTo>
                    <a:pt x="305" y="41"/>
                  </a:lnTo>
                  <a:lnTo>
                    <a:pt x="301" y="41"/>
                  </a:lnTo>
                  <a:lnTo>
                    <a:pt x="301" y="45"/>
                  </a:lnTo>
                  <a:lnTo>
                    <a:pt x="292" y="45"/>
                  </a:lnTo>
                  <a:lnTo>
                    <a:pt x="292" y="50"/>
                  </a:lnTo>
                  <a:lnTo>
                    <a:pt x="288" y="50"/>
                  </a:lnTo>
                  <a:lnTo>
                    <a:pt x="277" y="57"/>
                  </a:lnTo>
                  <a:lnTo>
                    <a:pt x="268" y="61"/>
                  </a:lnTo>
                  <a:lnTo>
                    <a:pt x="256" y="61"/>
                  </a:lnTo>
                  <a:lnTo>
                    <a:pt x="248" y="70"/>
                  </a:lnTo>
                  <a:lnTo>
                    <a:pt x="199" y="70"/>
                  </a:lnTo>
                  <a:lnTo>
                    <a:pt x="183" y="74"/>
                  </a:lnTo>
                  <a:lnTo>
                    <a:pt x="118" y="74"/>
                  </a:lnTo>
                  <a:lnTo>
                    <a:pt x="102" y="70"/>
                  </a:lnTo>
                  <a:lnTo>
                    <a:pt x="82" y="70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99" name="Freeform 223"/>
            <p:cNvSpPr>
              <a:spLocks/>
            </p:cNvSpPr>
            <p:nvPr/>
          </p:nvSpPr>
          <p:spPr bwMode="auto">
            <a:xfrm>
              <a:off x="1318" y="2408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3"/>
                </a:cxn>
                <a:cxn ang="0">
                  <a:pos x="292" y="57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4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4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3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7"/>
                </a:cxn>
                <a:cxn ang="0">
                  <a:pos x="28" y="13"/>
                </a:cxn>
                <a:cxn ang="0">
                  <a:pos x="49" y="9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9"/>
                </a:cxn>
                <a:cxn ang="0">
                  <a:pos x="277" y="13"/>
                </a:cxn>
                <a:cxn ang="0">
                  <a:pos x="284" y="17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3"/>
                  </a:lnTo>
                  <a:lnTo>
                    <a:pt x="292" y="57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4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4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3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7"/>
                  </a:lnTo>
                  <a:lnTo>
                    <a:pt x="28" y="13"/>
                  </a:lnTo>
                  <a:lnTo>
                    <a:pt x="49" y="9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9"/>
                  </a:lnTo>
                  <a:lnTo>
                    <a:pt x="277" y="13"/>
                  </a:lnTo>
                  <a:lnTo>
                    <a:pt x="284" y="17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0" name="Freeform 224"/>
            <p:cNvSpPr>
              <a:spLocks/>
            </p:cNvSpPr>
            <p:nvPr/>
          </p:nvSpPr>
          <p:spPr bwMode="auto">
            <a:xfrm>
              <a:off x="1318" y="2404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2"/>
                </a:cxn>
                <a:cxn ang="0">
                  <a:pos x="54" y="62"/>
                </a:cxn>
                <a:cxn ang="0">
                  <a:pos x="41" y="54"/>
                </a:cxn>
                <a:cxn ang="0">
                  <a:pos x="24" y="54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4"/>
                </a:cxn>
                <a:cxn ang="0">
                  <a:pos x="17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2"/>
                  </a:lnTo>
                  <a:lnTo>
                    <a:pt x="54" y="62"/>
                  </a:lnTo>
                  <a:lnTo>
                    <a:pt x="41" y="54"/>
                  </a:lnTo>
                  <a:lnTo>
                    <a:pt x="24" y="54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4"/>
                  </a:lnTo>
                  <a:lnTo>
                    <a:pt x="17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1" name="Freeform 225"/>
            <p:cNvSpPr>
              <a:spLocks/>
            </p:cNvSpPr>
            <p:nvPr/>
          </p:nvSpPr>
          <p:spPr bwMode="auto">
            <a:xfrm>
              <a:off x="1400" y="2399"/>
              <a:ext cx="224" cy="8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93" y="4"/>
                </a:cxn>
                <a:cxn ang="0">
                  <a:pos x="121" y="0"/>
                </a:cxn>
                <a:cxn ang="0">
                  <a:pos x="154" y="0"/>
                </a:cxn>
                <a:cxn ang="0">
                  <a:pos x="174" y="4"/>
                </a:cxn>
                <a:cxn ang="0">
                  <a:pos x="223" y="4"/>
                </a:cxn>
                <a:cxn ang="0">
                  <a:pos x="223" y="37"/>
                </a:cxn>
                <a:cxn ang="0">
                  <a:pos x="219" y="37"/>
                </a:cxn>
                <a:cxn ang="0">
                  <a:pos x="219" y="42"/>
                </a:cxn>
                <a:cxn ang="0">
                  <a:pos x="210" y="50"/>
                </a:cxn>
                <a:cxn ang="0">
                  <a:pos x="210" y="54"/>
                </a:cxn>
                <a:cxn ang="0">
                  <a:pos x="206" y="54"/>
                </a:cxn>
                <a:cxn ang="0">
                  <a:pos x="195" y="62"/>
                </a:cxn>
                <a:cxn ang="0">
                  <a:pos x="174" y="62"/>
                </a:cxn>
                <a:cxn ang="0">
                  <a:pos x="166" y="66"/>
                </a:cxn>
                <a:cxn ang="0">
                  <a:pos x="154" y="66"/>
                </a:cxn>
                <a:cxn ang="0">
                  <a:pos x="141" y="75"/>
                </a:cxn>
                <a:cxn ang="0">
                  <a:pos x="130" y="75"/>
                </a:cxn>
                <a:cxn ang="0">
                  <a:pos x="117" y="79"/>
                </a:cxn>
                <a:cxn ang="0">
                  <a:pos x="37" y="79"/>
                </a:cxn>
                <a:cxn ang="0">
                  <a:pos x="16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4" h="80">
                  <a:moveTo>
                    <a:pt x="0" y="4"/>
                  </a:moveTo>
                  <a:lnTo>
                    <a:pt x="93" y="4"/>
                  </a:lnTo>
                  <a:lnTo>
                    <a:pt x="121" y="0"/>
                  </a:lnTo>
                  <a:lnTo>
                    <a:pt x="154" y="0"/>
                  </a:lnTo>
                  <a:lnTo>
                    <a:pt x="174" y="4"/>
                  </a:lnTo>
                  <a:lnTo>
                    <a:pt x="223" y="4"/>
                  </a:lnTo>
                  <a:lnTo>
                    <a:pt x="223" y="37"/>
                  </a:lnTo>
                  <a:lnTo>
                    <a:pt x="219" y="37"/>
                  </a:lnTo>
                  <a:lnTo>
                    <a:pt x="219" y="42"/>
                  </a:lnTo>
                  <a:lnTo>
                    <a:pt x="210" y="50"/>
                  </a:lnTo>
                  <a:lnTo>
                    <a:pt x="210" y="54"/>
                  </a:lnTo>
                  <a:lnTo>
                    <a:pt x="206" y="54"/>
                  </a:lnTo>
                  <a:lnTo>
                    <a:pt x="195" y="62"/>
                  </a:lnTo>
                  <a:lnTo>
                    <a:pt x="174" y="62"/>
                  </a:lnTo>
                  <a:lnTo>
                    <a:pt x="166" y="66"/>
                  </a:lnTo>
                  <a:lnTo>
                    <a:pt x="154" y="66"/>
                  </a:lnTo>
                  <a:lnTo>
                    <a:pt x="141" y="75"/>
                  </a:lnTo>
                  <a:lnTo>
                    <a:pt x="130" y="75"/>
                  </a:lnTo>
                  <a:lnTo>
                    <a:pt x="117" y="79"/>
                  </a:lnTo>
                  <a:lnTo>
                    <a:pt x="37" y="79"/>
                  </a:lnTo>
                  <a:lnTo>
                    <a:pt x="16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2" name="Freeform 226"/>
            <p:cNvSpPr>
              <a:spLocks/>
            </p:cNvSpPr>
            <p:nvPr/>
          </p:nvSpPr>
          <p:spPr bwMode="auto">
            <a:xfrm>
              <a:off x="1318" y="2399"/>
              <a:ext cx="306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65" y="66"/>
                </a:cxn>
                <a:cxn ang="0">
                  <a:pos x="53" y="66"/>
                </a:cxn>
                <a:cxn ang="0">
                  <a:pos x="41" y="62"/>
                </a:cxn>
                <a:cxn ang="0">
                  <a:pos x="24" y="62"/>
                </a:cxn>
                <a:cxn ang="0">
                  <a:pos x="17" y="54"/>
                </a:cxn>
                <a:cxn ang="0">
                  <a:pos x="13" y="54"/>
                </a:cxn>
                <a:cxn ang="0">
                  <a:pos x="4" y="50"/>
                </a:cxn>
                <a:cxn ang="0">
                  <a:pos x="4" y="42"/>
                </a:cxn>
                <a:cxn ang="0">
                  <a:pos x="0" y="37"/>
                </a:cxn>
                <a:cxn ang="0">
                  <a:pos x="0" y="13"/>
                </a:cxn>
                <a:cxn ang="0">
                  <a:pos x="17" y="4"/>
                </a:cxn>
                <a:cxn ang="0">
                  <a:pos x="175" y="4"/>
                </a:cxn>
                <a:cxn ang="0">
                  <a:pos x="203" y="0"/>
                </a:cxn>
                <a:cxn ang="0">
                  <a:pos x="236" y="0"/>
                </a:cxn>
                <a:cxn ang="0">
                  <a:pos x="256" y="4"/>
                </a:cxn>
                <a:cxn ang="0">
                  <a:pos x="305" y="4"/>
                </a:cxn>
                <a:cxn ang="0">
                  <a:pos x="305" y="37"/>
                </a:cxn>
                <a:cxn ang="0">
                  <a:pos x="301" y="37"/>
                </a:cxn>
                <a:cxn ang="0">
                  <a:pos x="301" y="42"/>
                </a:cxn>
                <a:cxn ang="0">
                  <a:pos x="292" y="50"/>
                </a:cxn>
                <a:cxn ang="0">
                  <a:pos x="292" y="54"/>
                </a:cxn>
                <a:cxn ang="0">
                  <a:pos x="288" y="54"/>
                </a:cxn>
                <a:cxn ang="0">
                  <a:pos x="277" y="62"/>
                </a:cxn>
                <a:cxn ang="0">
                  <a:pos x="256" y="62"/>
                </a:cxn>
                <a:cxn ang="0">
                  <a:pos x="248" y="66"/>
                </a:cxn>
                <a:cxn ang="0">
                  <a:pos x="236" y="66"/>
                </a:cxn>
                <a:cxn ang="0">
                  <a:pos x="223" y="75"/>
                </a:cxn>
                <a:cxn ang="0">
                  <a:pos x="212" y="75"/>
                </a:cxn>
                <a:cxn ang="0">
                  <a:pos x="199" y="79"/>
                </a:cxn>
                <a:cxn ang="0">
                  <a:pos x="118" y="79"/>
                </a:cxn>
                <a:cxn ang="0">
                  <a:pos x="102" y="75"/>
                </a:cxn>
                <a:cxn ang="0">
                  <a:pos x="82" y="75"/>
                </a:cxn>
              </a:cxnLst>
              <a:rect l="0" t="0" r="r" b="b"/>
              <a:pathLst>
                <a:path w="306" h="80">
                  <a:moveTo>
                    <a:pt x="82" y="75"/>
                  </a:moveTo>
                  <a:lnTo>
                    <a:pt x="65" y="66"/>
                  </a:lnTo>
                  <a:lnTo>
                    <a:pt x="53" y="66"/>
                  </a:lnTo>
                  <a:lnTo>
                    <a:pt x="41" y="62"/>
                  </a:lnTo>
                  <a:lnTo>
                    <a:pt x="24" y="62"/>
                  </a:lnTo>
                  <a:lnTo>
                    <a:pt x="17" y="54"/>
                  </a:lnTo>
                  <a:lnTo>
                    <a:pt x="13" y="54"/>
                  </a:lnTo>
                  <a:lnTo>
                    <a:pt x="4" y="50"/>
                  </a:lnTo>
                  <a:lnTo>
                    <a:pt x="4" y="42"/>
                  </a:lnTo>
                  <a:lnTo>
                    <a:pt x="0" y="37"/>
                  </a:lnTo>
                  <a:lnTo>
                    <a:pt x="0" y="13"/>
                  </a:lnTo>
                  <a:lnTo>
                    <a:pt x="17" y="4"/>
                  </a:lnTo>
                  <a:lnTo>
                    <a:pt x="175" y="4"/>
                  </a:lnTo>
                  <a:lnTo>
                    <a:pt x="203" y="0"/>
                  </a:lnTo>
                  <a:lnTo>
                    <a:pt x="236" y="0"/>
                  </a:lnTo>
                  <a:lnTo>
                    <a:pt x="256" y="4"/>
                  </a:lnTo>
                  <a:lnTo>
                    <a:pt x="305" y="4"/>
                  </a:lnTo>
                  <a:lnTo>
                    <a:pt x="305" y="37"/>
                  </a:lnTo>
                  <a:lnTo>
                    <a:pt x="301" y="37"/>
                  </a:lnTo>
                  <a:lnTo>
                    <a:pt x="301" y="42"/>
                  </a:lnTo>
                  <a:lnTo>
                    <a:pt x="292" y="50"/>
                  </a:lnTo>
                  <a:lnTo>
                    <a:pt x="292" y="54"/>
                  </a:lnTo>
                  <a:lnTo>
                    <a:pt x="288" y="54"/>
                  </a:lnTo>
                  <a:lnTo>
                    <a:pt x="277" y="62"/>
                  </a:lnTo>
                  <a:lnTo>
                    <a:pt x="256" y="62"/>
                  </a:lnTo>
                  <a:lnTo>
                    <a:pt x="248" y="66"/>
                  </a:lnTo>
                  <a:lnTo>
                    <a:pt x="236" y="66"/>
                  </a:lnTo>
                  <a:lnTo>
                    <a:pt x="223" y="75"/>
                  </a:lnTo>
                  <a:lnTo>
                    <a:pt x="212" y="75"/>
                  </a:lnTo>
                  <a:lnTo>
                    <a:pt x="199" y="79"/>
                  </a:lnTo>
                  <a:lnTo>
                    <a:pt x="118" y="79"/>
                  </a:lnTo>
                  <a:lnTo>
                    <a:pt x="102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3" name="Freeform 227"/>
            <p:cNvSpPr>
              <a:spLocks/>
            </p:cNvSpPr>
            <p:nvPr/>
          </p:nvSpPr>
          <p:spPr bwMode="auto">
            <a:xfrm>
              <a:off x="1318" y="2366"/>
              <a:ext cx="306" cy="93"/>
            </a:xfrm>
            <a:custGeom>
              <a:avLst/>
              <a:gdLst/>
              <a:ahLst/>
              <a:cxnLst>
                <a:cxn ang="0">
                  <a:pos x="305" y="46"/>
                </a:cxn>
                <a:cxn ang="0">
                  <a:pos x="305" y="50"/>
                </a:cxn>
                <a:cxn ang="0">
                  <a:pos x="301" y="55"/>
                </a:cxn>
                <a:cxn ang="0">
                  <a:pos x="297" y="62"/>
                </a:cxn>
                <a:cxn ang="0">
                  <a:pos x="292" y="66"/>
                </a:cxn>
                <a:cxn ang="0">
                  <a:pos x="284" y="71"/>
                </a:cxn>
                <a:cxn ang="0">
                  <a:pos x="277" y="75"/>
                </a:cxn>
                <a:cxn ang="0">
                  <a:pos x="256" y="79"/>
                </a:cxn>
                <a:cxn ang="0">
                  <a:pos x="236" y="88"/>
                </a:cxn>
                <a:cxn ang="0">
                  <a:pos x="208" y="88"/>
                </a:cxn>
                <a:cxn ang="0">
                  <a:pos x="183" y="92"/>
                </a:cxn>
                <a:cxn ang="0">
                  <a:pos x="154" y="92"/>
                </a:cxn>
                <a:cxn ang="0">
                  <a:pos x="126" y="92"/>
                </a:cxn>
                <a:cxn ang="0">
                  <a:pos x="97" y="88"/>
                </a:cxn>
                <a:cxn ang="0">
                  <a:pos x="73" y="88"/>
                </a:cxn>
                <a:cxn ang="0">
                  <a:pos x="49" y="79"/>
                </a:cxn>
                <a:cxn ang="0">
                  <a:pos x="28" y="75"/>
                </a:cxn>
                <a:cxn ang="0">
                  <a:pos x="21" y="71"/>
                </a:cxn>
                <a:cxn ang="0">
                  <a:pos x="13" y="66"/>
                </a:cxn>
                <a:cxn ang="0">
                  <a:pos x="8" y="62"/>
                </a:cxn>
                <a:cxn ang="0">
                  <a:pos x="4" y="55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6"/>
                </a:cxn>
                <a:cxn ang="0">
                  <a:pos x="297" y="30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6"/>
                </a:cxn>
              </a:cxnLst>
              <a:rect l="0" t="0" r="r" b="b"/>
              <a:pathLst>
                <a:path w="306" h="93">
                  <a:moveTo>
                    <a:pt x="305" y="46"/>
                  </a:moveTo>
                  <a:lnTo>
                    <a:pt x="305" y="50"/>
                  </a:lnTo>
                  <a:lnTo>
                    <a:pt x="301" y="55"/>
                  </a:lnTo>
                  <a:lnTo>
                    <a:pt x="297" y="62"/>
                  </a:lnTo>
                  <a:lnTo>
                    <a:pt x="292" y="66"/>
                  </a:lnTo>
                  <a:lnTo>
                    <a:pt x="284" y="71"/>
                  </a:lnTo>
                  <a:lnTo>
                    <a:pt x="277" y="75"/>
                  </a:lnTo>
                  <a:lnTo>
                    <a:pt x="256" y="79"/>
                  </a:lnTo>
                  <a:lnTo>
                    <a:pt x="236" y="88"/>
                  </a:lnTo>
                  <a:lnTo>
                    <a:pt x="208" y="88"/>
                  </a:lnTo>
                  <a:lnTo>
                    <a:pt x="183" y="92"/>
                  </a:lnTo>
                  <a:lnTo>
                    <a:pt x="154" y="92"/>
                  </a:lnTo>
                  <a:lnTo>
                    <a:pt x="126" y="92"/>
                  </a:lnTo>
                  <a:lnTo>
                    <a:pt x="97" y="88"/>
                  </a:lnTo>
                  <a:lnTo>
                    <a:pt x="73" y="88"/>
                  </a:lnTo>
                  <a:lnTo>
                    <a:pt x="49" y="79"/>
                  </a:lnTo>
                  <a:lnTo>
                    <a:pt x="28" y="75"/>
                  </a:lnTo>
                  <a:lnTo>
                    <a:pt x="21" y="71"/>
                  </a:lnTo>
                  <a:lnTo>
                    <a:pt x="13" y="66"/>
                  </a:lnTo>
                  <a:lnTo>
                    <a:pt x="8" y="62"/>
                  </a:lnTo>
                  <a:lnTo>
                    <a:pt x="4" y="55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6"/>
                  </a:lnTo>
                  <a:lnTo>
                    <a:pt x="297" y="30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4" name="Freeform 228"/>
            <p:cNvSpPr>
              <a:spLocks/>
            </p:cNvSpPr>
            <p:nvPr/>
          </p:nvSpPr>
          <p:spPr bwMode="auto">
            <a:xfrm>
              <a:off x="1302" y="2363"/>
              <a:ext cx="86" cy="75"/>
            </a:xfrm>
            <a:custGeom>
              <a:avLst/>
              <a:gdLst/>
              <a:ahLst/>
              <a:cxnLst>
                <a:cxn ang="0">
                  <a:pos x="85" y="74"/>
                </a:cxn>
                <a:cxn ang="0">
                  <a:pos x="69" y="70"/>
                </a:cxn>
                <a:cxn ang="0">
                  <a:pos x="52" y="70"/>
                </a:cxn>
                <a:cxn ang="0">
                  <a:pos x="44" y="62"/>
                </a:cxn>
                <a:cxn ang="0">
                  <a:pos x="40" y="62"/>
                </a:cxn>
                <a:cxn ang="0">
                  <a:pos x="28" y="58"/>
                </a:cxn>
                <a:cxn ang="0">
                  <a:pos x="20" y="58"/>
                </a:cxn>
                <a:cxn ang="0">
                  <a:pos x="20" y="49"/>
                </a:cxn>
                <a:cxn ang="0">
                  <a:pos x="12" y="49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8"/>
                </a:cxn>
                <a:cxn ang="0">
                  <a:pos x="20" y="8"/>
                </a:cxn>
                <a:cxn ang="0">
                  <a:pos x="40" y="0"/>
                </a:cxn>
                <a:cxn ang="0">
                  <a:pos x="85" y="0"/>
                </a:cxn>
                <a:cxn ang="0">
                  <a:pos x="85" y="74"/>
                </a:cxn>
              </a:cxnLst>
              <a:rect l="0" t="0" r="r" b="b"/>
              <a:pathLst>
                <a:path w="86" h="75">
                  <a:moveTo>
                    <a:pt x="85" y="74"/>
                  </a:moveTo>
                  <a:lnTo>
                    <a:pt x="69" y="70"/>
                  </a:lnTo>
                  <a:lnTo>
                    <a:pt x="52" y="70"/>
                  </a:lnTo>
                  <a:lnTo>
                    <a:pt x="44" y="62"/>
                  </a:lnTo>
                  <a:lnTo>
                    <a:pt x="40" y="62"/>
                  </a:lnTo>
                  <a:lnTo>
                    <a:pt x="28" y="58"/>
                  </a:lnTo>
                  <a:lnTo>
                    <a:pt x="20" y="58"/>
                  </a:lnTo>
                  <a:lnTo>
                    <a:pt x="20" y="49"/>
                  </a:lnTo>
                  <a:lnTo>
                    <a:pt x="12" y="49"/>
                  </a:lnTo>
                  <a:lnTo>
                    <a:pt x="4" y="4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8"/>
                  </a:lnTo>
                  <a:lnTo>
                    <a:pt x="20" y="8"/>
                  </a:lnTo>
                  <a:lnTo>
                    <a:pt x="40" y="0"/>
                  </a:lnTo>
                  <a:lnTo>
                    <a:pt x="85" y="0"/>
                  </a:lnTo>
                  <a:lnTo>
                    <a:pt x="85" y="7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5" name="Freeform 229"/>
            <p:cNvSpPr>
              <a:spLocks/>
            </p:cNvSpPr>
            <p:nvPr/>
          </p:nvSpPr>
          <p:spPr bwMode="auto">
            <a:xfrm>
              <a:off x="1387" y="2363"/>
              <a:ext cx="229" cy="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8" y="0"/>
                </a:cxn>
                <a:cxn ang="0">
                  <a:pos x="228" y="36"/>
                </a:cxn>
                <a:cxn ang="0">
                  <a:pos x="215" y="49"/>
                </a:cxn>
                <a:cxn ang="0">
                  <a:pos x="204" y="49"/>
                </a:cxn>
                <a:cxn ang="0">
                  <a:pos x="191" y="62"/>
                </a:cxn>
                <a:cxn ang="0">
                  <a:pos x="180" y="62"/>
                </a:cxn>
                <a:cxn ang="0">
                  <a:pos x="154" y="74"/>
                </a:cxn>
                <a:cxn ang="0">
                  <a:pos x="0" y="74"/>
                </a:cxn>
                <a:cxn ang="0">
                  <a:pos x="0" y="0"/>
                </a:cxn>
              </a:cxnLst>
              <a:rect l="0" t="0" r="r" b="b"/>
              <a:pathLst>
                <a:path w="229" h="75">
                  <a:moveTo>
                    <a:pt x="0" y="0"/>
                  </a:moveTo>
                  <a:lnTo>
                    <a:pt x="228" y="0"/>
                  </a:lnTo>
                  <a:lnTo>
                    <a:pt x="228" y="36"/>
                  </a:lnTo>
                  <a:lnTo>
                    <a:pt x="215" y="49"/>
                  </a:lnTo>
                  <a:lnTo>
                    <a:pt x="204" y="49"/>
                  </a:lnTo>
                  <a:lnTo>
                    <a:pt x="191" y="62"/>
                  </a:lnTo>
                  <a:lnTo>
                    <a:pt x="180" y="62"/>
                  </a:lnTo>
                  <a:lnTo>
                    <a:pt x="154" y="74"/>
                  </a:ln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6" name="Freeform 230"/>
            <p:cNvSpPr>
              <a:spLocks/>
            </p:cNvSpPr>
            <p:nvPr/>
          </p:nvSpPr>
          <p:spPr bwMode="auto">
            <a:xfrm>
              <a:off x="1302" y="2363"/>
              <a:ext cx="314" cy="75"/>
            </a:xfrm>
            <a:custGeom>
              <a:avLst/>
              <a:gdLst/>
              <a:ahLst/>
              <a:cxnLst>
                <a:cxn ang="0">
                  <a:pos x="89" y="74"/>
                </a:cxn>
                <a:cxn ang="0">
                  <a:pos x="69" y="70"/>
                </a:cxn>
                <a:cxn ang="0">
                  <a:pos x="53" y="70"/>
                </a:cxn>
                <a:cxn ang="0">
                  <a:pos x="44" y="62"/>
                </a:cxn>
                <a:cxn ang="0">
                  <a:pos x="40" y="62"/>
                </a:cxn>
                <a:cxn ang="0">
                  <a:pos x="28" y="58"/>
                </a:cxn>
                <a:cxn ang="0">
                  <a:pos x="24" y="58"/>
                </a:cxn>
                <a:cxn ang="0">
                  <a:pos x="24" y="49"/>
                </a:cxn>
                <a:cxn ang="0">
                  <a:pos x="12" y="49"/>
                </a:cxn>
                <a:cxn ang="0">
                  <a:pos x="4" y="45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8"/>
                </a:cxn>
                <a:cxn ang="0">
                  <a:pos x="24" y="8"/>
                </a:cxn>
                <a:cxn ang="0">
                  <a:pos x="40" y="0"/>
                </a:cxn>
                <a:cxn ang="0">
                  <a:pos x="313" y="0"/>
                </a:cxn>
                <a:cxn ang="0">
                  <a:pos x="313" y="36"/>
                </a:cxn>
                <a:cxn ang="0">
                  <a:pos x="300" y="49"/>
                </a:cxn>
                <a:cxn ang="0">
                  <a:pos x="289" y="49"/>
                </a:cxn>
                <a:cxn ang="0">
                  <a:pos x="276" y="62"/>
                </a:cxn>
                <a:cxn ang="0">
                  <a:pos x="265" y="62"/>
                </a:cxn>
                <a:cxn ang="0">
                  <a:pos x="244" y="74"/>
                </a:cxn>
                <a:cxn ang="0">
                  <a:pos x="89" y="74"/>
                </a:cxn>
              </a:cxnLst>
              <a:rect l="0" t="0" r="r" b="b"/>
              <a:pathLst>
                <a:path w="314" h="75">
                  <a:moveTo>
                    <a:pt x="89" y="74"/>
                  </a:moveTo>
                  <a:lnTo>
                    <a:pt x="69" y="70"/>
                  </a:lnTo>
                  <a:lnTo>
                    <a:pt x="53" y="70"/>
                  </a:lnTo>
                  <a:lnTo>
                    <a:pt x="44" y="62"/>
                  </a:lnTo>
                  <a:lnTo>
                    <a:pt x="40" y="62"/>
                  </a:lnTo>
                  <a:lnTo>
                    <a:pt x="28" y="58"/>
                  </a:lnTo>
                  <a:lnTo>
                    <a:pt x="24" y="58"/>
                  </a:lnTo>
                  <a:lnTo>
                    <a:pt x="24" y="49"/>
                  </a:lnTo>
                  <a:lnTo>
                    <a:pt x="12" y="49"/>
                  </a:lnTo>
                  <a:lnTo>
                    <a:pt x="4" y="45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8"/>
                  </a:lnTo>
                  <a:lnTo>
                    <a:pt x="24" y="8"/>
                  </a:lnTo>
                  <a:lnTo>
                    <a:pt x="40" y="0"/>
                  </a:lnTo>
                  <a:lnTo>
                    <a:pt x="313" y="0"/>
                  </a:lnTo>
                  <a:lnTo>
                    <a:pt x="313" y="36"/>
                  </a:lnTo>
                  <a:lnTo>
                    <a:pt x="300" y="49"/>
                  </a:lnTo>
                  <a:lnTo>
                    <a:pt x="289" y="49"/>
                  </a:lnTo>
                  <a:lnTo>
                    <a:pt x="276" y="62"/>
                  </a:lnTo>
                  <a:lnTo>
                    <a:pt x="265" y="62"/>
                  </a:lnTo>
                  <a:lnTo>
                    <a:pt x="244" y="74"/>
                  </a:lnTo>
                  <a:lnTo>
                    <a:pt x="89" y="74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7" name="Freeform 231"/>
            <p:cNvSpPr>
              <a:spLocks/>
            </p:cNvSpPr>
            <p:nvPr/>
          </p:nvSpPr>
          <p:spPr bwMode="auto">
            <a:xfrm>
              <a:off x="1302" y="2330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7" y="69"/>
                </a:cxn>
                <a:cxn ang="0">
                  <a:pos x="232" y="73"/>
                </a:cxn>
                <a:cxn ang="0">
                  <a:pos x="207" y="78"/>
                </a:cxn>
                <a:cxn ang="0">
                  <a:pos x="179" y="82"/>
                </a:cxn>
                <a:cxn ang="0">
                  <a:pos x="155" y="82"/>
                </a:cxn>
                <a:cxn ang="0">
                  <a:pos x="126" y="82"/>
                </a:cxn>
                <a:cxn ang="0">
                  <a:pos x="98" y="78"/>
                </a:cxn>
                <a:cxn ang="0">
                  <a:pos x="69" y="73"/>
                </a:cxn>
                <a:cxn ang="0">
                  <a:pos x="48" y="69"/>
                </a:cxn>
                <a:cxn ang="0">
                  <a:pos x="28" y="66"/>
                </a:cxn>
                <a:cxn ang="0">
                  <a:pos x="20" y="62"/>
                </a:cxn>
                <a:cxn ang="0">
                  <a:pos x="12" y="58"/>
                </a:cxn>
                <a:cxn ang="0">
                  <a:pos x="7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6"/>
                </a:cxn>
                <a:cxn ang="0">
                  <a:pos x="4" y="33"/>
                </a:cxn>
                <a:cxn ang="0">
                  <a:pos x="7" y="29"/>
                </a:cxn>
                <a:cxn ang="0">
                  <a:pos x="12" y="24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8" y="12"/>
                </a:cxn>
                <a:cxn ang="0">
                  <a:pos x="69" y="7"/>
                </a:cxn>
                <a:cxn ang="0">
                  <a:pos x="98" y="3"/>
                </a:cxn>
                <a:cxn ang="0">
                  <a:pos x="126" y="3"/>
                </a:cxn>
                <a:cxn ang="0">
                  <a:pos x="155" y="0"/>
                </a:cxn>
                <a:cxn ang="0">
                  <a:pos x="183" y="3"/>
                </a:cxn>
                <a:cxn ang="0">
                  <a:pos x="207" y="3"/>
                </a:cxn>
                <a:cxn ang="0">
                  <a:pos x="236" y="7"/>
                </a:cxn>
                <a:cxn ang="0">
                  <a:pos x="257" y="12"/>
                </a:cxn>
                <a:cxn ang="0">
                  <a:pos x="277" y="16"/>
                </a:cxn>
                <a:cxn ang="0">
                  <a:pos x="285" y="20"/>
                </a:cxn>
                <a:cxn ang="0">
                  <a:pos x="293" y="24"/>
                </a:cxn>
                <a:cxn ang="0">
                  <a:pos x="298" y="29"/>
                </a:cxn>
                <a:cxn ang="0">
                  <a:pos x="301" y="33"/>
                </a:cxn>
                <a:cxn ang="0">
                  <a:pos x="305" y="36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7" y="69"/>
                  </a:lnTo>
                  <a:lnTo>
                    <a:pt x="232" y="73"/>
                  </a:lnTo>
                  <a:lnTo>
                    <a:pt x="207" y="78"/>
                  </a:lnTo>
                  <a:lnTo>
                    <a:pt x="179" y="82"/>
                  </a:lnTo>
                  <a:lnTo>
                    <a:pt x="155" y="82"/>
                  </a:lnTo>
                  <a:lnTo>
                    <a:pt x="126" y="82"/>
                  </a:lnTo>
                  <a:lnTo>
                    <a:pt x="98" y="78"/>
                  </a:lnTo>
                  <a:lnTo>
                    <a:pt x="69" y="73"/>
                  </a:lnTo>
                  <a:lnTo>
                    <a:pt x="48" y="69"/>
                  </a:lnTo>
                  <a:lnTo>
                    <a:pt x="28" y="66"/>
                  </a:lnTo>
                  <a:lnTo>
                    <a:pt x="20" y="62"/>
                  </a:lnTo>
                  <a:lnTo>
                    <a:pt x="12" y="58"/>
                  </a:lnTo>
                  <a:lnTo>
                    <a:pt x="7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4" y="33"/>
                  </a:lnTo>
                  <a:lnTo>
                    <a:pt x="7" y="29"/>
                  </a:lnTo>
                  <a:lnTo>
                    <a:pt x="12" y="24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8" y="12"/>
                  </a:lnTo>
                  <a:lnTo>
                    <a:pt x="69" y="7"/>
                  </a:lnTo>
                  <a:lnTo>
                    <a:pt x="98" y="3"/>
                  </a:lnTo>
                  <a:lnTo>
                    <a:pt x="126" y="3"/>
                  </a:lnTo>
                  <a:lnTo>
                    <a:pt x="155" y="0"/>
                  </a:lnTo>
                  <a:lnTo>
                    <a:pt x="183" y="3"/>
                  </a:lnTo>
                  <a:lnTo>
                    <a:pt x="207" y="3"/>
                  </a:lnTo>
                  <a:lnTo>
                    <a:pt x="236" y="7"/>
                  </a:lnTo>
                  <a:lnTo>
                    <a:pt x="257" y="12"/>
                  </a:lnTo>
                  <a:lnTo>
                    <a:pt x="277" y="16"/>
                  </a:lnTo>
                  <a:lnTo>
                    <a:pt x="285" y="20"/>
                  </a:lnTo>
                  <a:lnTo>
                    <a:pt x="293" y="24"/>
                  </a:lnTo>
                  <a:lnTo>
                    <a:pt x="298" y="29"/>
                  </a:lnTo>
                  <a:lnTo>
                    <a:pt x="301" y="33"/>
                  </a:lnTo>
                  <a:lnTo>
                    <a:pt x="305" y="36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8" name="Freeform 232"/>
            <p:cNvSpPr>
              <a:spLocks/>
            </p:cNvSpPr>
            <p:nvPr/>
          </p:nvSpPr>
          <p:spPr bwMode="auto">
            <a:xfrm>
              <a:off x="1318" y="2330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6"/>
                </a:cxn>
                <a:cxn ang="0">
                  <a:pos x="54" y="62"/>
                </a:cxn>
                <a:cxn ang="0">
                  <a:pos x="37" y="62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49"/>
                </a:cxn>
                <a:cxn ang="0">
                  <a:pos x="13" y="49"/>
                </a:cxn>
                <a:cxn ang="0">
                  <a:pos x="4" y="40"/>
                </a:cxn>
                <a:cxn ang="0">
                  <a:pos x="4" y="36"/>
                </a:cxn>
                <a:cxn ang="0">
                  <a:pos x="0" y="36"/>
                </a:cxn>
                <a:cxn ang="0">
                  <a:pos x="0" y="7"/>
                </a:cxn>
                <a:cxn ang="0">
                  <a:pos x="37" y="7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65" y="66"/>
                  </a:lnTo>
                  <a:lnTo>
                    <a:pt x="54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49"/>
                  </a:lnTo>
                  <a:lnTo>
                    <a:pt x="13" y="49"/>
                  </a:lnTo>
                  <a:lnTo>
                    <a:pt x="4" y="40"/>
                  </a:lnTo>
                  <a:lnTo>
                    <a:pt x="4" y="36"/>
                  </a:lnTo>
                  <a:lnTo>
                    <a:pt x="0" y="36"/>
                  </a:lnTo>
                  <a:lnTo>
                    <a:pt x="0" y="7"/>
                  </a:lnTo>
                  <a:lnTo>
                    <a:pt x="37" y="7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09" name="Freeform 233"/>
            <p:cNvSpPr>
              <a:spLocks/>
            </p:cNvSpPr>
            <p:nvPr/>
          </p:nvSpPr>
          <p:spPr bwMode="auto">
            <a:xfrm>
              <a:off x="1400" y="2330"/>
              <a:ext cx="22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33"/>
                </a:cxn>
                <a:cxn ang="0">
                  <a:pos x="219" y="33"/>
                </a:cxn>
                <a:cxn ang="0">
                  <a:pos x="210" y="40"/>
                </a:cxn>
                <a:cxn ang="0">
                  <a:pos x="210" y="45"/>
                </a:cxn>
                <a:cxn ang="0">
                  <a:pos x="206" y="45"/>
                </a:cxn>
                <a:cxn ang="0">
                  <a:pos x="195" y="53"/>
                </a:cxn>
                <a:cxn ang="0">
                  <a:pos x="186" y="57"/>
                </a:cxn>
                <a:cxn ang="0">
                  <a:pos x="166" y="57"/>
                </a:cxn>
                <a:cxn ang="0">
                  <a:pos x="154" y="66"/>
                </a:cxn>
                <a:cxn ang="0">
                  <a:pos x="130" y="66"/>
                </a:cxn>
                <a:cxn ang="0">
                  <a:pos x="117" y="69"/>
                </a:cxn>
                <a:cxn ang="0">
                  <a:pos x="16" y="69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224" h="70">
                  <a:moveTo>
                    <a:pt x="0" y="0"/>
                  </a:moveTo>
                  <a:lnTo>
                    <a:pt x="223" y="0"/>
                  </a:lnTo>
                  <a:lnTo>
                    <a:pt x="223" y="33"/>
                  </a:lnTo>
                  <a:lnTo>
                    <a:pt x="219" y="33"/>
                  </a:lnTo>
                  <a:lnTo>
                    <a:pt x="210" y="40"/>
                  </a:lnTo>
                  <a:lnTo>
                    <a:pt x="210" y="45"/>
                  </a:lnTo>
                  <a:lnTo>
                    <a:pt x="206" y="45"/>
                  </a:lnTo>
                  <a:lnTo>
                    <a:pt x="195" y="53"/>
                  </a:lnTo>
                  <a:lnTo>
                    <a:pt x="186" y="57"/>
                  </a:lnTo>
                  <a:lnTo>
                    <a:pt x="166" y="57"/>
                  </a:lnTo>
                  <a:lnTo>
                    <a:pt x="154" y="66"/>
                  </a:lnTo>
                  <a:lnTo>
                    <a:pt x="130" y="66"/>
                  </a:lnTo>
                  <a:lnTo>
                    <a:pt x="117" y="69"/>
                  </a:lnTo>
                  <a:lnTo>
                    <a:pt x="16" y="69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0" name="Freeform 234"/>
            <p:cNvSpPr>
              <a:spLocks/>
            </p:cNvSpPr>
            <p:nvPr/>
          </p:nvSpPr>
          <p:spPr bwMode="auto">
            <a:xfrm>
              <a:off x="1318" y="2330"/>
              <a:ext cx="306" cy="70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65" y="66"/>
                </a:cxn>
                <a:cxn ang="0">
                  <a:pos x="53" y="57"/>
                </a:cxn>
                <a:cxn ang="0">
                  <a:pos x="37" y="57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45"/>
                </a:cxn>
                <a:cxn ang="0">
                  <a:pos x="13" y="45"/>
                </a:cxn>
                <a:cxn ang="0">
                  <a:pos x="4" y="40"/>
                </a:cxn>
                <a:cxn ang="0">
                  <a:pos x="4" y="33"/>
                </a:cxn>
                <a:cxn ang="0">
                  <a:pos x="0" y="33"/>
                </a:cxn>
                <a:cxn ang="0">
                  <a:pos x="0" y="3"/>
                </a:cxn>
                <a:cxn ang="0">
                  <a:pos x="37" y="3"/>
                </a:cxn>
                <a:cxn ang="0">
                  <a:pos x="82" y="0"/>
                </a:cxn>
                <a:cxn ang="0">
                  <a:pos x="305" y="0"/>
                </a:cxn>
                <a:cxn ang="0">
                  <a:pos x="305" y="33"/>
                </a:cxn>
                <a:cxn ang="0">
                  <a:pos x="301" y="33"/>
                </a:cxn>
                <a:cxn ang="0">
                  <a:pos x="292" y="40"/>
                </a:cxn>
                <a:cxn ang="0">
                  <a:pos x="292" y="45"/>
                </a:cxn>
                <a:cxn ang="0">
                  <a:pos x="288" y="45"/>
                </a:cxn>
                <a:cxn ang="0">
                  <a:pos x="277" y="53"/>
                </a:cxn>
                <a:cxn ang="0">
                  <a:pos x="268" y="57"/>
                </a:cxn>
                <a:cxn ang="0">
                  <a:pos x="248" y="57"/>
                </a:cxn>
                <a:cxn ang="0">
                  <a:pos x="236" y="66"/>
                </a:cxn>
                <a:cxn ang="0">
                  <a:pos x="212" y="66"/>
                </a:cxn>
                <a:cxn ang="0">
                  <a:pos x="199" y="69"/>
                </a:cxn>
                <a:cxn ang="0">
                  <a:pos x="102" y="69"/>
                </a:cxn>
                <a:cxn ang="0">
                  <a:pos x="82" y="66"/>
                </a:cxn>
              </a:cxnLst>
              <a:rect l="0" t="0" r="r" b="b"/>
              <a:pathLst>
                <a:path w="306" h="70">
                  <a:moveTo>
                    <a:pt x="82" y="66"/>
                  </a:moveTo>
                  <a:lnTo>
                    <a:pt x="65" y="66"/>
                  </a:lnTo>
                  <a:lnTo>
                    <a:pt x="53" y="57"/>
                  </a:lnTo>
                  <a:lnTo>
                    <a:pt x="37" y="57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45"/>
                  </a:lnTo>
                  <a:lnTo>
                    <a:pt x="13" y="45"/>
                  </a:lnTo>
                  <a:lnTo>
                    <a:pt x="4" y="40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3"/>
                  </a:lnTo>
                  <a:lnTo>
                    <a:pt x="37" y="3"/>
                  </a:lnTo>
                  <a:lnTo>
                    <a:pt x="82" y="0"/>
                  </a:lnTo>
                  <a:lnTo>
                    <a:pt x="305" y="0"/>
                  </a:lnTo>
                  <a:lnTo>
                    <a:pt x="305" y="33"/>
                  </a:lnTo>
                  <a:lnTo>
                    <a:pt x="301" y="33"/>
                  </a:lnTo>
                  <a:lnTo>
                    <a:pt x="292" y="40"/>
                  </a:lnTo>
                  <a:lnTo>
                    <a:pt x="292" y="45"/>
                  </a:lnTo>
                  <a:lnTo>
                    <a:pt x="288" y="45"/>
                  </a:lnTo>
                  <a:lnTo>
                    <a:pt x="277" y="53"/>
                  </a:lnTo>
                  <a:lnTo>
                    <a:pt x="268" y="57"/>
                  </a:lnTo>
                  <a:lnTo>
                    <a:pt x="248" y="57"/>
                  </a:lnTo>
                  <a:lnTo>
                    <a:pt x="236" y="66"/>
                  </a:lnTo>
                  <a:lnTo>
                    <a:pt x="212" y="66"/>
                  </a:lnTo>
                  <a:lnTo>
                    <a:pt x="199" y="69"/>
                  </a:lnTo>
                  <a:lnTo>
                    <a:pt x="102" y="69"/>
                  </a:lnTo>
                  <a:lnTo>
                    <a:pt x="82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1" name="Freeform 235"/>
            <p:cNvSpPr>
              <a:spLocks/>
            </p:cNvSpPr>
            <p:nvPr/>
          </p:nvSpPr>
          <p:spPr bwMode="auto">
            <a:xfrm>
              <a:off x="1318" y="2297"/>
              <a:ext cx="306" cy="83"/>
            </a:xfrm>
            <a:custGeom>
              <a:avLst/>
              <a:gdLst/>
              <a:ahLst/>
              <a:cxnLst>
                <a:cxn ang="0">
                  <a:pos x="305" y="40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69"/>
                </a:cxn>
                <a:cxn ang="0">
                  <a:pos x="236" y="73"/>
                </a:cxn>
                <a:cxn ang="0">
                  <a:pos x="208" y="78"/>
                </a:cxn>
                <a:cxn ang="0">
                  <a:pos x="183" y="78"/>
                </a:cxn>
                <a:cxn ang="0">
                  <a:pos x="154" y="82"/>
                </a:cxn>
                <a:cxn ang="0">
                  <a:pos x="126" y="78"/>
                </a:cxn>
                <a:cxn ang="0">
                  <a:pos x="97" y="78"/>
                </a:cxn>
                <a:cxn ang="0">
                  <a:pos x="73" y="73"/>
                </a:cxn>
                <a:cxn ang="0">
                  <a:pos x="49" y="69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0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0"/>
                </a:cxn>
                <a:cxn ang="0">
                  <a:pos x="21" y="16"/>
                </a:cxn>
                <a:cxn ang="0">
                  <a:pos x="28" y="12"/>
                </a:cxn>
                <a:cxn ang="0">
                  <a:pos x="49" y="7"/>
                </a:cxn>
                <a:cxn ang="0">
                  <a:pos x="73" y="3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3"/>
                </a:cxn>
                <a:cxn ang="0">
                  <a:pos x="256" y="7"/>
                </a:cxn>
                <a:cxn ang="0">
                  <a:pos x="277" y="12"/>
                </a:cxn>
                <a:cxn ang="0">
                  <a:pos x="284" y="16"/>
                </a:cxn>
                <a:cxn ang="0">
                  <a:pos x="292" y="20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0"/>
                </a:cxn>
              </a:cxnLst>
              <a:rect l="0" t="0" r="r" b="b"/>
              <a:pathLst>
                <a:path w="306" h="83">
                  <a:moveTo>
                    <a:pt x="305" y="40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69"/>
                  </a:lnTo>
                  <a:lnTo>
                    <a:pt x="236" y="73"/>
                  </a:lnTo>
                  <a:lnTo>
                    <a:pt x="208" y="78"/>
                  </a:lnTo>
                  <a:lnTo>
                    <a:pt x="183" y="78"/>
                  </a:lnTo>
                  <a:lnTo>
                    <a:pt x="154" y="82"/>
                  </a:lnTo>
                  <a:lnTo>
                    <a:pt x="126" y="78"/>
                  </a:lnTo>
                  <a:lnTo>
                    <a:pt x="97" y="78"/>
                  </a:lnTo>
                  <a:lnTo>
                    <a:pt x="73" y="73"/>
                  </a:lnTo>
                  <a:lnTo>
                    <a:pt x="49" y="69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0"/>
                  </a:lnTo>
                  <a:lnTo>
                    <a:pt x="21" y="16"/>
                  </a:lnTo>
                  <a:lnTo>
                    <a:pt x="28" y="12"/>
                  </a:lnTo>
                  <a:lnTo>
                    <a:pt x="49" y="7"/>
                  </a:lnTo>
                  <a:lnTo>
                    <a:pt x="73" y="3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3"/>
                  </a:lnTo>
                  <a:lnTo>
                    <a:pt x="256" y="7"/>
                  </a:lnTo>
                  <a:lnTo>
                    <a:pt x="277" y="12"/>
                  </a:lnTo>
                  <a:lnTo>
                    <a:pt x="284" y="16"/>
                  </a:lnTo>
                  <a:lnTo>
                    <a:pt x="292" y="20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2" name="Freeform 236"/>
            <p:cNvSpPr>
              <a:spLocks/>
            </p:cNvSpPr>
            <p:nvPr/>
          </p:nvSpPr>
          <p:spPr bwMode="auto">
            <a:xfrm>
              <a:off x="1302" y="2288"/>
              <a:ext cx="86" cy="68"/>
            </a:xfrm>
            <a:custGeom>
              <a:avLst/>
              <a:gdLst/>
              <a:ahLst/>
              <a:cxnLst>
                <a:cxn ang="0">
                  <a:pos x="85" y="67"/>
                </a:cxn>
                <a:cxn ang="0">
                  <a:pos x="69" y="63"/>
                </a:cxn>
                <a:cxn ang="0">
                  <a:pos x="57" y="63"/>
                </a:cxn>
                <a:cxn ang="0">
                  <a:pos x="52" y="54"/>
                </a:cxn>
                <a:cxn ang="0">
                  <a:pos x="20" y="54"/>
                </a:cxn>
                <a:cxn ang="0">
                  <a:pos x="20" y="50"/>
                </a:cxn>
                <a:cxn ang="0">
                  <a:pos x="16" y="50"/>
                </a:cxn>
                <a:cxn ang="0">
                  <a:pos x="12" y="42"/>
                </a:cxn>
                <a:cxn ang="0">
                  <a:pos x="12" y="38"/>
                </a:cxn>
                <a:cxn ang="0">
                  <a:pos x="4" y="38"/>
                </a:cxn>
                <a:cxn ang="0">
                  <a:pos x="4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5" y="0"/>
                </a:cxn>
                <a:cxn ang="0">
                  <a:pos x="85" y="67"/>
                </a:cxn>
              </a:cxnLst>
              <a:rect l="0" t="0" r="r" b="b"/>
              <a:pathLst>
                <a:path w="86" h="68">
                  <a:moveTo>
                    <a:pt x="85" y="67"/>
                  </a:moveTo>
                  <a:lnTo>
                    <a:pt x="69" y="63"/>
                  </a:lnTo>
                  <a:lnTo>
                    <a:pt x="57" y="63"/>
                  </a:lnTo>
                  <a:lnTo>
                    <a:pt x="52" y="54"/>
                  </a:lnTo>
                  <a:lnTo>
                    <a:pt x="20" y="54"/>
                  </a:lnTo>
                  <a:lnTo>
                    <a:pt x="20" y="50"/>
                  </a:lnTo>
                  <a:lnTo>
                    <a:pt x="16" y="50"/>
                  </a:lnTo>
                  <a:lnTo>
                    <a:pt x="12" y="42"/>
                  </a:lnTo>
                  <a:lnTo>
                    <a:pt x="12" y="38"/>
                  </a:lnTo>
                  <a:lnTo>
                    <a:pt x="4" y="38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5" y="0"/>
                  </a:lnTo>
                  <a:lnTo>
                    <a:pt x="85" y="67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3" name="Freeform 237"/>
            <p:cNvSpPr>
              <a:spLocks/>
            </p:cNvSpPr>
            <p:nvPr/>
          </p:nvSpPr>
          <p:spPr bwMode="auto">
            <a:xfrm>
              <a:off x="1387" y="2280"/>
              <a:ext cx="229" cy="8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1" y="4"/>
                </a:cxn>
                <a:cxn ang="0">
                  <a:pos x="89" y="0"/>
                </a:cxn>
                <a:cxn ang="0">
                  <a:pos x="180" y="0"/>
                </a:cxn>
                <a:cxn ang="0">
                  <a:pos x="191" y="4"/>
                </a:cxn>
                <a:cxn ang="0">
                  <a:pos x="228" y="4"/>
                </a:cxn>
                <a:cxn ang="0">
                  <a:pos x="228" y="37"/>
                </a:cxn>
                <a:cxn ang="0">
                  <a:pos x="215" y="50"/>
                </a:cxn>
                <a:cxn ang="0">
                  <a:pos x="212" y="50"/>
                </a:cxn>
                <a:cxn ang="0">
                  <a:pos x="212" y="53"/>
                </a:cxn>
                <a:cxn ang="0">
                  <a:pos x="204" y="53"/>
                </a:cxn>
                <a:cxn ang="0">
                  <a:pos x="200" y="62"/>
                </a:cxn>
                <a:cxn ang="0">
                  <a:pos x="180" y="62"/>
                </a:cxn>
                <a:cxn ang="0">
                  <a:pos x="167" y="66"/>
                </a:cxn>
                <a:cxn ang="0">
                  <a:pos x="154" y="66"/>
                </a:cxn>
                <a:cxn ang="0">
                  <a:pos x="143" y="75"/>
                </a:cxn>
                <a:cxn ang="0">
                  <a:pos x="115" y="75"/>
                </a:cxn>
                <a:cxn ang="0">
                  <a:pos x="102" y="79"/>
                </a:cxn>
                <a:cxn ang="0">
                  <a:pos x="28" y="79"/>
                </a:cxn>
                <a:cxn ang="0">
                  <a:pos x="13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9" h="80">
                  <a:moveTo>
                    <a:pt x="0" y="4"/>
                  </a:moveTo>
                  <a:lnTo>
                    <a:pt x="61" y="4"/>
                  </a:lnTo>
                  <a:lnTo>
                    <a:pt x="89" y="0"/>
                  </a:lnTo>
                  <a:lnTo>
                    <a:pt x="180" y="0"/>
                  </a:lnTo>
                  <a:lnTo>
                    <a:pt x="191" y="4"/>
                  </a:lnTo>
                  <a:lnTo>
                    <a:pt x="228" y="4"/>
                  </a:lnTo>
                  <a:lnTo>
                    <a:pt x="228" y="37"/>
                  </a:lnTo>
                  <a:lnTo>
                    <a:pt x="215" y="50"/>
                  </a:lnTo>
                  <a:lnTo>
                    <a:pt x="212" y="50"/>
                  </a:lnTo>
                  <a:lnTo>
                    <a:pt x="212" y="53"/>
                  </a:lnTo>
                  <a:lnTo>
                    <a:pt x="204" y="53"/>
                  </a:lnTo>
                  <a:lnTo>
                    <a:pt x="200" y="62"/>
                  </a:lnTo>
                  <a:lnTo>
                    <a:pt x="180" y="62"/>
                  </a:lnTo>
                  <a:lnTo>
                    <a:pt x="167" y="66"/>
                  </a:lnTo>
                  <a:lnTo>
                    <a:pt x="154" y="66"/>
                  </a:lnTo>
                  <a:lnTo>
                    <a:pt x="143" y="75"/>
                  </a:lnTo>
                  <a:lnTo>
                    <a:pt x="115" y="75"/>
                  </a:lnTo>
                  <a:lnTo>
                    <a:pt x="102" y="79"/>
                  </a:lnTo>
                  <a:lnTo>
                    <a:pt x="28" y="79"/>
                  </a:lnTo>
                  <a:lnTo>
                    <a:pt x="13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4" name="Freeform 238"/>
            <p:cNvSpPr>
              <a:spLocks/>
            </p:cNvSpPr>
            <p:nvPr/>
          </p:nvSpPr>
          <p:spPr bwMode="auto">
            <a:xfrm>
              <a:off x="1302" y="2280"/>
              <a:ext cx="314" cy="80"/>
            </a:xfrm>
            <a:custGeom>
              <a:avLst/>
              <a:gdLst/>
              <a:ahLst/>
              <a:cxnLst>
                <a:cxn ang="0">
                  <a:pos x="89" y="75"/>
                </a:cxn>
                <a:cxn ang="0">
                  <a:pos x="69" y="66"/>
                </a:cxn>
                <a:cxn ang="0">
                  <a:pos x="57" y="66"/>
                </a:cxn>
                <a:cxn ang="0">
                  <a:pos x="53" y="62"/>
                </a:cxn>
                <a:cxn ang="0">
                  <a:pos x="24" y="62"/>
                </a:cxn>
                <a:cxn ang="0">
                  <a:pos x="24" y="53"/>
                </a:cxn>
                <a:cxn ang="0">
                  <a:pos x="16" y="53"/>
                </a:cxn>
                <a:cxn ang="0">
                  <a:pos x="12" y="50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146" y="4"/>
                </a:cxn>
                <a:cxn ang="0">
                  <a:pos x="174" y="0"/>
                </a:cxn>
                <a:cxn ang="0">
                  <a:pos x="265" y="0"/>
                </a:cxn>
                <a:cxn ang="0">
                  <a:pos x="276" y="4"/>
                </a:cxn>
                <a:cxn ang="0">
                  <a:pos x="313" y="4"/>
                </a:cxn>
                <a:cxn ang="0">
                  <a:pos x="313" y="37"/>
                </a:cxn>
                <a:cxn ang="0">
                  <a:pos x="300" y="50"/>
                </a:cxn>
                <a:cxn ang="0">
                  <a:pos x="297" y="50"/>
                </a:cxn>
                <a:cxn ang="0">
                  <a:pos x="297" y="53"/>
                </a:cxn>
                <a:cxn ang="0">
                  <a:pos x="289" y="53"/>
                </a:cxn>
                <a:cxn ang="0">
                  <a:pos x="285" y="62"/>
                </a:cxn>
                <a:cxn ang="0">
                  <a:pos x="265" y="62"/>
                </a:cxn>
                <a:cxn ang="0">
                  <a:pos x="252" y="66"/>
                </a:cxn>
                <a:cxn ang="0">
                  <a:pos x="244" y="66"/>
                </a:cxn>
                <a:cxn ang="0">
                  <a:pos x="232" y="75"/>
                </a:cxn>
                <a:cxn ang="0">
                  <a:pos x="200" y="75"/>
                </a:cxn>
                <a:cxn ang="0">
                  <a:pos x="187" y="79"/>
                </a:cxn>
                <a:cxn ang="0">
                  <a:pos x="118" y="79"/>
                </a:cxn>
                <a:cxn ang="0">
                  <a:pos x="102" y="75"/>
                </a:cxn>
                <a:cxn ang="0">
                  <a:pos x="89" y="75"/>
                </a:cxn>
              </a:cxnLst>
              <a:rect l="0" t="0" r="r" b="b"/>
              <a:pathLst>
                <a:path w="314" h="80">
                  <a:moveTo>
                    <a:pt x="89" y="75"/>
                  </a:moveTo>
                  <a:lnTo>
                    <a:pt x="69" y="66"/>
                  </a:lnTo>
                  <a:lnTo>
                    <a:pt x="57" y="66"/>
                  </a:lnTo>
                  <a:lnTo>
                    <a:pt x="53" y="62"/>
                  </a:lnTo>
                  <a:lnTo>
                    <a:pt x="24" y="62"/>
                  </a:lnTo>
                  <a:lnTo>
                    <a:pt x="24" y="53"/>
                  </a:lnTo>
                  <a:lnTo>
                    <a:pt x="16" y="53"/>
                  </a:lnTo>
                  <a:lnTo>
                    <a:pt x="12" y="50"/>
                  </a:lnTo>
                  <a:lnTo>
                    <a:pt x="12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4"/>
                  </a:lnTo>
                  <a:lnTo>
                    <a:pt x="146" y="4"/>
                  </a:lnTo>
                  <a:lnTo>
                    <a:pt x="174" y="0"/>
                  </a:lnTo>
                  <a:lnTo>
                    <a:pt x="265" y="0"/>
                  </a:lnTo>
                  <a:lnTo>
                    <a:pt x="276" y="4"/>
                  </a:lnTo>
                  <a:lnTo>
                    <a:pt x="313" y="4"/>
                  </a:lnTo>
                  <a:lnTo>
                    <a:pt x="313" y="37"/>
                  </a:lnTo>
                  <a:lnTo>
                    <a:pt x="300" y="50"/>
                  </a:lnTo>
                  <a:lnTo>
                    <a:pt x="297" y="50"/>
                  </a:lnTo>
                  <a:lnTo>
                    <a:pt x="297" y="53"/>
                  </a:lnTo>
                  <a:lnTo>
                    <a:pt x="289" y="53"/>
                  </a:lnTo>
                  <a:lnTo>
                    <a:pt x="285" y="62"/>
                  </a:lnTo>
                  <a:lnTo>
                    <a:pt x="265" y="62"/>
                  </a:lnTo>
                  <a:lnTo>
                    <a:pt x="252" y="66"/>
                  </a:lnTo>
                  <a:lnTo>
                    <a:pt x="244" y="66"/>
                  </a:lnTo>
                  <a:lnTo>
                    <a:pt x="232" y="75"/>
                  </a:lnTo>
                  <a:lnTo>
                    <a:pt x="200" y="75"/>
                  </a:lnTo>
                  <a:lnTo>
                    <a:pt x="187" y="79"/>
                  </a:lnTo>
                  <a:lnTo>
                    <a:pt x="118" y="79"/>
                  </a:lnTo>
                  <a:lnTo>
                    <a:pt x="102" y="75"/>
                  </a:lnTo>
                  <a:lnTo>
                    <a:pt x="89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5" name="Freeform 239"/>
            <p:cNvSpPr>
              <a:spLocks/>
            </p:cNvSpPr>
            <p:nvPr/>
          </p:nvSpPr>
          <p:spPr bwMode="auto">
            <a:xfrm>
              <a:off x="1302" y="2247"/>
              <a:ext cx="306" cy="96"/>
            </a:xfrm>
            <a:custGeom>
              <a:avLst/>
              <a:gdLst/>
              <a:ahLst/>
              <a:cxnLst>
                <a:cxn ang="0">
                  <a:pos x="305" y="46"/>
                </a:cxn>
                <a:cxn ang="0">
                  <a:pos x="305" y="53"/>
                </a:cxn>
                <a:cxn ang="0">
                  <a:pos x="301" y="58"/>
                </a:cxn>
                <a:cxn ang="0">
                  <a:pos x="298" y="66"/>
                </a:cxn>
                <a:cxn ang="0">
                  <a:pos x="293" y="66"/>
                </a:cxn>
                <a:cxn ang="0">
                  <a:pos x="285" y="75"/>
                </a:cxn>
                <a:cxn ang="0">
                  <a:pos x="277" y="75"/>
                </a:cxn>
                <a:cxn ang="0">
                  <a:pos x="257" y="83"/>
                </a:cxn>
                <a:cxn ang="0">
                  <a:pos x="236" y="86"/>
                </a:cxn>
                <a:cxn ang="0">
                  <a:pos x="207" y="91"/>
                </a:cxn>
                <a:cxn ang="0">
                  <a:pos x="183" y="95"/>
                </a:cxn>
                <a:cxn ang="0">
                  <a:pos x="155" y="95"/>
                </a:cxn>
                <a:cxn ang="0">
                  <a:pos x="126" y="95"/>
                </a:cxn>
                <a:cxn ang="0">
                  <a:pos x="98" y="91"/>
                </a:cxn>
                <a:cxn ang="0">
                  <a:pos x="69" y="86"/>
                </a:cxn>
                <a:cxn ang="0">
                  <a:pos x="48" y="83"/>
                </a:cxn>
                <a:cxn ang="0">
                  <a:pos x="28" y="75"/>
                </a:cxn>
                <a:cxn ang="0">
                  <a:pos x="20" y="75"/>
                </a:cxn>
                <a:cxn ang="0">
                  <a:pos x="12" y="66"/>
                </a:cxn>
                <a:cxn ang="0">
                  <a:pos x="7" y="66"/>
                </a:cxn>
                <a:cxn ang="0">
                  <a:pos x="4" y="58"/>
                </a:cxn>
                <a:cxn ang="0">
                  <a:pos x="0" y="53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4" y="37"/>
                </a:cxn>
                <a:cxn ang="0">
                  <a:pos x="7" y="33"/>
                </a:cxn>
                <a:cxn ang="0">
                  <a:pos x="12" y="25"/>
                </a:cxn>
                <a:cxn ang="0">
                  <a:pos x="20" y="20"/>
                </a:cxn>
                <a:cxn ang="0">
                  <a:pos x="28" y="17"/>
                </a:cxn>
                <a:cxn ang="0">
                  <a:pos x="48" y="13"/>
                </a:cxn>
                <a:cxn ang="0">
                  <a:pos x="69" y="9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0"/>
                </a:cxn>
                <a:cxn ang="0">
                  <a:pos x="236" y="9"/>
                </a:cxn>
                <a:cxn ang="0">
                  <a:pos x="257" y="13"/>
                </a:cxn>
                <a:cxn ang="0">
                  <a:pos x="277" y="17"/>
                </a:cxn>
                <a:cxn ang="0">
                  <a:pos x="285" y="20"/>
                </a:cxn>
                <a:cxn ang="0">
                  <a:pos x="293" y="25"/>
                </a:cxn>
                <a:cxn ang="0">
                  <a:pos x="298" y="33"/>
                </a:cxn>
                <a:cxn ang="0">
                  <a:pos x="301" y="37"/>
                </a:cxn>
                <a:cxn ang="0">
                  <a:pos x="305" y="42"/>
                </a:cxn>
                <a:cxn ang="0">
                  <a:pos x="305" y="46"/>
                </a:cxn>
              </a:cxnLst>
              <a:rect l="0" t="0" r="r" b="b"/>
              <a:pathLst>
                <a:path w="306" h="96">
                  <a:moveTo>
                    <a:pt x="305" y="46"/>
                  </a:moveTo>
                  <a:lnTo>
                    <a:pt x="305" y="53"/>
                  </a:lnTo>
                  <a:lnTo>
                    <a:pt x="301" y="58"/>
                  </a:lnTo>
                  <a:lnTo>
                    <a:pt x="298" y="66"/>
                  </a:lnTo>
                  <a:lnTo>
                    <a:pt x="293" y="66"/>
                  </a:lnTo>
                  <a:lnTo>
                    <a:pt x="285" y="75"/>
                  </a:lnTo>
                  <a:lnTo>
                    <a:pt x="277" y="75"/>
                  </a:lnTo>
                  <a:lnTo>
                    <a:pt x="257" y="83"/>
                  </a:lnTo>
                  <a:lnTo>
                    <a:pt x="236" y="86"/>
                  </a:lnTo>
                  <a:lnTo>
                    <a:pt x="207" y="91"/>
                  </a:lnTo>
                  <a:lnTo>
                    <a:pt x="183" y="95"/>
                  </a:lnTo>
                  <a:lnTo>
                    <a:pt x="155" y="95"/>
                  </a:lnTo>
                  <a:lnTo>
                    <a:pt x="126" y="95"/>
                  </a:lnTo>
                  <a:lnTo>
                    <a:pt x="98" y="91"/>
                  </a:lnTo>
                  <a:lnTo>
                    <a:pt x="69" y="86"/>
                  </a:lnTo>
                  <a:lnTo>
                    <a:pt x="48" y="83"/>
                  </a:lnTo>
                  <a:lnTo>
                    <a:pt x="28" y="75"/>
                  </a:lnTo>
                  <a:lnTo>
                    <a:pt x="20" y="75"/>
                  </a:lnTo>
                  <a:lnTo>
                    <a:pt x="12" y="66"/>
                  </a:lnTo>
                  <a:lnTo>
                    <a:pt x="7" y="66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7" y="33"/>
                  </a:lnTo>
                  <a:lnTo>
                    <a:pt x="12" y="25"/>
                  </a:lnTo>
                  <a:lnTo>
                    <a:pt x="20" y="20"/>
                  </a:lnTo>
                  <a:lnTo>
                    <a:pt x="28" y="17"/>
                  </a:lnTo>
                  <a:lnTo>
                    <a:pt x="48" y="13"/>
                  </a:lnTo>
                  <a:lnTo>
                    <a:pt x="69" y="9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0"/>
                  </a:lnTo>
                  <a:lnTo>
                    <a:pt x="236" y="9"/>
                  </a:lnTo>
                  <a:lnTo>
                    <a:pt x="257" y="13"/>
                  </a:lnTo>
                  <a:lnTo>
                    <a:pt x="277" y="17"/>
                  </a:lnTo>
                  <a:lnTo>
                    <a:pt x="285" y="20"/>
                  </a:lnTo>
                  <a:lnTo>
                    <a:pt x="293" y="25"/>
                  </a:lnTo>
                  <a:lnTo>
                    <a:pt x="298" y="33"/>
                  </a:lnTo>
                  <a:lnTo>
                    <a:pt x="301" y="37"/>
                  </a:lnTo>
                  <a:lnTo>
                    <a:pt x="305" y="42"/>
                  </a:lnTo>
                  <a:lnTo>
                    <a:pt x="305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6" name="Freeform 240"/>
            <p:cNvSpPr>
              <a:spLocks/>
            </p:cNvSpPr>
            <p:nvPr/>
          </p:nvSpPr>
          <p:spPr bwMode="auto">
            <a:xfrm>
              <a:off x="1318" y="225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41" y="66"/>
                </a:cxn>
                <a:cxn ang="0">
                  <a:pos x="37" y="62"/>
                </a:cxn>
                <a:cxn ang="0">
                  <a:pos x="28" y="62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41" y="66"/>
                  </a:lnTo>
                  <a:lnTo>
                    <a:pt x="37" y="62"/>
                  </a:lnTo>
                  <a:lnTo>
                    <a:pt x="28" y="62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7" name="Freeform 241"/>
            <p:cNvSpPr>
              <a:spLocks/>
            </p:cNvSpPr>
            <p:nvPr/>
          </p:nvSpPr>
          <p:spPr bwMode="auto">
            <a:xfrm>
              <a:off x="1400" y="2251"/>
              <a:ext cx="224" cy="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0"/>
                </a:cxn>
                <a:cxn ang="0">
                  <a:pos x="223" y="4"/>
                </a:cxn>
                <a:cxn ang="0">
                  <a:pos x="223" y="38"/>
                </a:cxn>
                <a:cxn ang="0">
                  <a:pos x="219" y="42"/>
                </a:cxn>
                <a:cxn ang="0">
                  <a:pos x="210" y="42"/>
                </a:cxn>
                <a:cxn ang="0">
                  <a:pos x="210" y="46"/>
                </a:cxn>
                <a:cxn ang="0">
                  <a:pos x="206" y="54"/>
                </a:cxn>
                <a:cxn ang="0">
                  <a:pos x="195" y="54"/>
                </a:cxn>
                <a:cxn ang="0">
                  <a:pos x="186" y="58"/>
                </a:cxn>
                <a:cxn ang="0">
                  <a:pos x="182" y="58"/>
                </a:cxn>
                <a:cxn ang="0">
                  <a:pos x="174" y="67"/>
                </a:cxn>
                <a:cxn ang="0">
                  <a:pos x="141" y="67"/>
                </a:cxn>
                <a:cxn ang="0">
                  <a:pos x="130" y="71"/>
                </a:cxn>
                <a:cxn ang="0">
                  <a:pos x="16" y="71"/>
                </a:cxn>
                <a:cxn ang="0">
                  <a:pos x="0" y="67"/>
                </a:cxn>
                <a:cxn ang="0">
                  <a:pos x="0" y="0"/>
                </a:cxn>
              </a:cxnLst>
              <a:rect l="0" t="0" r="r" b="b"/>
              <a:pathLst>
                <a:path w="224" h="72">
                  <a:moveTo>
                    <a:pt x="0" y="0"/>
                  </a:moveTo>
                  <a:lnTo>
                    <a:pt x="210" y="0"/>
                  </a:lnTo>
                  <a:lnTo>
                    <a:pt x="223" y="4"/>
                  </a:lnTo>
                  <a:lnTo>
                    <a:pt x="223" y="38"/>
                  </a:lnTo>
                  <a:lnTo>
                    <a:pt x="219" y="42"/>
                  </a:lnTo>
                  <a:lnTo>
                    <a:pt x="210" y="42"/>
                  </a:lnTo>
                  <a:lnTo>
                    <a:pt x="210" y="46"/>
                  </a:lnTo>
                  <a:lnTo>
                    <a:pt x="206" y="54"/>
                  </a:lnTo>
                  <a:lnTo>
                    <a:pt x="195" y="54"/>
                  </a:lnTo>
                  <a:lnTo>
                    <a:pt x="186" y="58"/>
                  </a:lnTo>
                  <a:lnTo>
                    <a:pt x="182" y="58"/>
                  </a:lnTo>
                  <a:lnTo>
                    <a:pt x="174" y="67"/>
                  </a:lnTo>
                  <a:lnTo>
                    <a:pt x="141" y="67"/>
                  </a:lnTo>
                  <a:lnTo>
                    <a:pt x="130" y="71"/>
                  </a:lnTo>
                  <a:lnTo>
                    <a:pt x="16" y="71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8" name="Freeform 242"/>
            <p:cNvSpPr>
              <a:spLocks/>
            </p:cNvSpPr>
            <p:nvPr/>
          </p:nvSpPr>
          <p:spPr bwMode="auto">
            <a:xfrm>
              <a:off x="1318" y="2251"/>
              <a:ext cx="306" cy="72"/>
            </a:xfrm>
            <a:custGeom>
              <a:avLst/>
              <a:gdLst/>
              <a:ahLst/>
              <a:cxnLst>
                <a:cxn ang="0">
                  <a:pos x="82" y="67"/>
                </a:cxn>
                <a:cxn ang="0">
                  <a:pos x="41" y="67"/>
                </a:cxn>
                <a:cxn ang="0">
                  <a:pos x="37" y="58"/>
                </a:cxn>
                <a:cxn ang="0">
                  <a:pos x="28" y="58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292" y="0"/>
                </a:cxn>
                <a:cxn ang="0">
                  <a:pos x="305" y="4"/>
                </a:cxn>
                <a:cxn ang="0">
                  <a:pos x="305" y="38"/>
                </a:cxn>
                <a:cxn ang="0">
                  <a:pos x="301" y="42"/>
                </a:cxn>
                <a:cxn ang="0">
                  <a:pos x="292" y="42"/>
                </a:cxn>
                <a:cxn ang="0">
                  <a:pos x="292" y="46"/>
                </a:cxn>
                <a:cxn ang="0">
                  <a:pos x="288" y="54"/>
                </a:cxn>
                <a:cxn ang="0">
                  <a:pos x="277" y="54"/>
                </a:cxn>
                <a:cxn ang="0">
                  <a:pos x="268" y="58"/>
                </a:cxn>
                <a:cxn ang="0">
                  <a:pos x="264" y="58"/>
                </a:cxn>
                <a:cxn ang="0">
                  <a:pos x="256" y="67"/>
                </a:cxn>
                <a:cxn ang="0">
                  <a:pos x="223" y="67"/>
                </a:cxn>
                <a:cxn ang="0">
                  <a:pos x="212" y="71"/>
                </a:cxn>
                <a:cxn ang="0">
                  <a:pos x="102" y="71"/>
                </a:cxn>
                <a:cxn ang="0">
                  <a:pos x="82" y="67"/>
                </a:cxn>
              </a:cxnLst>
              <a:rect l="0" t="0" r="r" b="b"/>
              <a:pathLst>
                <a:path w="306" h="72">
                  <a:moveTo>
                    <a:pt x="82" y="67"/>
                  </a:moveTo>
                  <a:lnTo>
                    <a:pt x="41" y="67"/>
                  </a:lnTo>
                  <a:lnTo>
                    <a:pt x="37" y="58"/>
                  </a:lnTo>
                  <a:lnTo>
                    <a:pt x="28" y="58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292" y="0"/>
                  </a:lnTo>
                  <a:lnTo>
                    <a:pt x="305" y="4"/>
                  </a:lnTo>
                  <a:lnTo>
                    <a:pt x="305" y="38"/>
                  </a:lnTo>
                  <a:lnTo>
                    <a:pt x="301" y="42"/>
                  </a:lnTo>
                  <a:lnTo>
                    <a:pt x="292" y="42"/>
                  </a:lnTo>
                  <a:lnTo>
                    <a:pt x="292" y="46"/>
                  </a:lnTo>
                  <a:lnTo>
                    <a:pt x="288" y="54"/>
                  </a:lnTo>
                  <a:lnTo>
                    <a:pt x="277" y="54"/>
                  </a:lnTo>
                  <a:lnTo>
                    <a:pt x="268" y="58"/>
                  </a:lnTo>
                  <a:lnTo>
                    <a:pt x="264" y="58"/>
                  </a:lnTo>
                  <a:lnTo>
                    <a:pt x="256" y="67"/>
                  </a:lnTo>
                  <a:lnTo>
                    <a:pt x="223" y="67"/>
                  </a:lnTo>
                  <a:lnTo>
                    <a:pt x="212" y="71"/>
                  </a:lnTo>
                  <a:lnTo>
                    <a:pt x="102" y="71"/>
                  </a:lnTo>
                  <a:lnTo>
                    <a:pt x="82" y="67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19" name="Freeform 243"/>
            <p:cNvSpPr>
              <a:spLocks/>
            </p:cNvSpPr>
            <p:nvPr/>
          </p:nvSpPr>
          <p:spPr bwMode="auto">
            <a:xfrm>
              <a:off x="1318" y="2222"/>
              <a:ext cx="306" cy="83"/>
            </a:xfrm>
            <a:custGeom>
              <a:avLst/>
              <a:gdLst/>
              <a:ahLst/>
              <a:cxnLst>
                <a:cxn ang="0">
                  <a:pos x="305" y="42"/>
                </a:cxn>
                <a:cxn ang="0">
                  <a:pos x="305" y="45"/>
                </a:cxn>
                <a:cxn ang="0">
                  <a:pos x="301" y="49"/>
                </a:cxn>
                <a:cxn ang="0">
                  <a:pos x="297" y="53"/>
                </a:cxn>
                <a:cxn ang="0">
                  <a:pos x="292" y="58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5"/>
                </a:cxn>
                <a:cxn ang="0">
                  <a:pos x="208" y="78"/>
                </a:cxn>
                <a:cxn ang="0">
                  <a:pos x="183" y="82"/>
                </a:cxn>
                <a:cxn ang="0">
                  <a:pos x="154" y="82"/>
                </a:cxn>
                <a:cxn ang="0">
                  <a:pos x="126" y="82"/>
                </a:cxn>
                <a:cxn ang="0">
                  <a:pos x="97" y="78"/>
                </a:cxn>
                <a:cxn ang="0">
                  <a:pos x="73" y="75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8"/>
                </a:cxn>
                <a:cxn ang="0">
                  <a:pos x="8" y="53"/>
                </a:cxn>
                <a:cxn ang="0">
                  <a:pos x="4" y="49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0"/>
                </a:cxn>
                <a:cxn ang="0">
                  <a:pos x="28" y="16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4"/>
                </a:cxn>
                <a:cxn ang="0">
                  <a:pos x="154" y="0"/>
                </a:cxn>
                <a:cxn ang="0">
                  <a:pos x="183" y="4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6"/>
                </a:cxn>
                <a:cxn ang="0">
                  <a:pos x="284" y="20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2"/>
                </a:cxn>
              </a:cxnLst>
              <a:rect l="0" t="0" r="r" b="b"/>
              <a:pathLst>
                <a:path w="306" h="83">
                  <a:moveTo>
                    <a:pt x="305" y="42"/>
                  </a:moveTo>
                  <a:lnTo>
                    <a:pt x="305" y="45"/>
                  </a:lnTo>
                  <a:lnTo>
                    <a:pt x="301" y="49"/>
                  </a:lnTo>
                  <a:lnTo>
                    <a:pt x="297" y="53"/>
                  </a:lnTo>
                  <a:lnTo>
                    <a:pt x="292" y="58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5"/>
                  </a:lnTo>
                  <a:lnTo>
                    <a:pt x="208" y="78"/>
                  </a:lnTo>
                  <a:lnTo>
                    <a:pt x="183" y="82"/>
                  </a:lnTo>
                  <a:lnTo>
                    <a:pt x="154" y="82"/>
                  </a:lnTo>
                  <a:lnTo>
                    <a:pt x="126" y="82"/>
                  </a:lnTo>
                  <a:lnTo>
                    <a:pt x="97" y="78"/>
                  </a:lnTo>
                  <a:lnTo>
                    <a:pt x="73" y="75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8"/>
                  </a:lnTo>
                  <a:lnTo>
                    <a:pt x="8" y="53"/>
                  </a:lnTo>
                  <a:lnTo>
                    <a:pt x="4" y="49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0"/>
                  </a:lnTo>
                  <a:lnTo>
                    <a:pt x="28" y="16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4"/>
                  </a:lnTo>
                  <a:lnTo>
                    <a:pt x="154" y="0"/>
                  </a:lnTo>
                  <a:lnTo>
                    <a:pt x="183" y="4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6"/>
                  </a:lnTo>
                  <a:lnTo>
                    <a:pt x="284" y="20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0" name="Freeform 244"/>
            <p:cNvSpPr>
              <a:spLocks/>
            </p:cNvSpPr>
            <p:nvPr/>
          </p:nvSpPr>
          <p:spPr bwMode="auto">
            <a:xfrm>
              <a:off x="1306" y="2222"/>
              <a:ext cx="90" cy="59"/>
            </a:xfrm>
            <a:custGeom>
              <a:avLst/>
              <a:gdLst/>
              <a:ahLst/>
              <a:cxnLst>
                <a:cxn ang="0">
                  <a:pos x="89" y="58"/>
                </a:cxn>
                <a:cxn ang="0">
                  <a:pos x="72" y="58"/>
                </a:cxn>
                <a:cxn ang="0">
                  <a:pos x="65" y="54"/>
                </a:cxn>
                <a:cxn ang="0">
                  <a:pos x="48" y="54"/>
                </a:cxn>
                <a:cxn ang="0">
                  <a:pos x="40" y="45"/>
                </a:cxn>
                <a:cxn ang="0">
                  <a:pos x="16" y="45"/>
                </a:cxn>
                <a:cxn ang="0">
                  <a:pos x="16" y="42"/>
                </a:cxn>
                <a:cxn ang="0">
                  <a:pos x="3" y="29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89" y="58"/>
                </a:cxn>
              </a:cxnLst>
              <a:rect l="0" t="0" r="r" b="b"/>
              <a:pathLst>
                <a:path w="90" h="59">
                  <a:moveTo>
                    <a:pt x="89" y="58"/>
                  </a:moveTo>
                  <a:lnTo>
                    <a:pt x="72" y="58"/>
                  </a:lnTo>
                  <a:lnTo>
                    <a:pt x="65" y="54"/>
                  </a:lnTo>
                  <a:lnTo>
                    <a:pt x="48" y="54"/>
                  </a:lnTo>
                  <a:lnTo>
                    <a:pt x="40" y="45"/>
                  </a:lnTo>
                  <a:lnTo>
                    <a:pt x="16" y="45"/>
                  </a:lnTo>
                  <a:lnTo>
                    <a:pt x="16" y="42"/>
                  </a:lnTo>
                  <a:lnTo>
                    <a:pt x="3" y="29"/>
                  </a:lnTo>
                  <a:lnTo>
                    <a:pt x="3" y="0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9" y="58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1" name="Freeform 245"/>
            <p:cNvSpPr>
              <a:spLocks/>
            </p:cNvSpPr>
            <p:nvPr/>
          </p:nvSpPr>
          <p:spPr bwMode="auto">
            <a:xfrm>
              <a:off x="1395" y="2218"/>
              <a:ext cx="225" cy="71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1" y="0"/>
                </a:cxn>
                <a:cxn ang="0">
                  <a:pos x="211" y="0"/>
                </a:cxn>
                <a:cxn ang="0">
                  <a:pos x="220" y="4"/>
                </a:cxn>
                <a:cxn ang="0">
                  <a:pos x="224" y="4"/>
                </a:cxn>
                <a:cxn ang="0">
                  <a:pos x="224" y="17"/>
                </a:cxn>
                <a:cxn ang="0">
                  <a:pos x="220" y="24"/>
                </a:cxn>
                <a:cxn ang="0">
                  <a:pos x="220" y="41"/>
                </a:cxn>
                <a:cxn ang="0">
                  <a:pos x="211" y="46"/>
                </a:cxn>
                <a:cxn ang="0">
                  <a:pos x="207" y="46"/>
                </a:cxn>
                <a:cxn ang="0">
                  <a:pos x="200" y="53"/>
                </a:cxn>
                <a:cxn ang="0">
                  <a:pos x="187" y="53"/>
                </a:cxn>
                <a:cxn ang="0">
                  <a:pos x="183" y="57"/>
                </a:cxn>
                <a:cxn ang="0">
                  <a:pos x="171" y="57"/>
                </a:cxn>
                <a:cxn ang="0">
                  <a:pos x="155" y="66"/>
                </a:cxn>
                <a:cxn ang="0">
                  <a:pos x="142" y="66"/>
                </a:cxn>
                <a:cxn ang="0">
                  <a:pos x="130" y="70"/>
                </a:cxn>
                <a:cxn ang="0">
                  <a:pos x="16" y="70"/>
                </a:cxn>
                <a:cxn ang="0">
                  <a:pos x="0" y="66"/>
                </a:cxn>
                <a:cxn ang="0">
                  <a:pos x="0" y="4"/>
                </a:cxn>
              </a:cxnLst>
              <a:rect l="0" t="0" r="r" b="b"/>
              <a:pathLst>
                <a:path w="225" h="71">
                  <a:moveTo>
                    <a:pt x="0" y="4"/>
                  </a:moveTo>
                  <a:lnTo>
                    <a:pt x="61" y="0"/>
                  </a:lnTo>
                  <a:lnTo>
                    <a:pt x="211" y="0"/>
                  </a:lnTo>
                  <a:lnTo>
                    <a:pt x="220" y="4"/>
                  </a:lnTo>
                  <a:lnTo>
                    <a:pt x="224" y="4"/>
                  </a:lnTo>
                  <a:lnTo>
                    <a:pt x="224" y="17"/>
                  </a:lnTo>
                  <a:lnTo>
                    <a:pt x="220" y="24"/>
                  </a:lnTo>
                  <a:lnTo>
                    <a:pt x="220" y="41"/>
                  </a:lnTo>
                  <a:lnTo>
                    <a:pt x="211" y="46"/>
                  </a:lnTo>
                  <a:lnTo>
                    <a:pt x="207" y="46"/>
                  </a:lnTo>
                  <a:lnTo>
                    <a:pt x="200" y="53"/>
                  </a:lnTo>
                  <a:lnTo>
                    <a:pt x="187" y="53"/>
                  </a:lnTo>
                  <a:lnTo>
                    <a:pt x="183" y="57"/>
                  </a:lnTo>
                  <a:lnTo>
                    <a:pt x="171" y="57"/>
                  </a:lnTo>
                  <a:lnTo>
                    <a:pt x="155" y="66"/>
                  </a:lnTo>
                  <a:lnTo>
                    <a:pt x="142" y="66"/>
                  </a:lnTo>
                  <a:lnTo>
                    <a:pt x="130" y="70"/>
                  </a:lnTo>
                  <a:lnTo>
                    <a:pt x="16" y="70"/>
                  </a:lnTo>
                  <a:lnTo>
                    <a:pt x="0" y="66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2" name="Freeform 246"/>
            <p:cNvSpPr>
              <a:spLocks/>
            </p:cNvSpPr>
            <p:nvPr/>
          </p:nvSpPr>
          <p:spPr bwMode="auto">
            <a:xfrm>
              <a:off x="1306" y="2218"/>
              <a:ext cx="314" cy="71"/>
            </a:xfrm>
            <a:custGeom>
              <a:avLst/>
              <a:gdLst/>
              <a:ahLst/>
              <a:cxnLst>
                <a:cxn ang="0">
                  <a:pos x="89" y="66"/>
                </a:cxn>
                <a:cxn ang="0">
                  <a:pos x="68" y="66"/>
                </a:cxn>
                <a:cxn ang="0">
                  <a:pos x="65" y="57"/>
                </a:cxn>
                <a:cxn ang="0">
                  <a:pos x="48" y="57"/>
                </a:cxn>
                <a:cxn ang="0">
                  <a:pos x="40" y="53"/>
                </a:cxn>
                <a:cxn ang="0">
                  <a:pos x="16" y="53"/>
                </a:cxn>
                <a:cxn ang="0">
                  <a:pos x="16" y="46"/>
                </a:cxn>
                <a:cxn ang="0">
                  <a:pos x="3" y="33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89" y="4"/>
                </a:cxn>
                <a:cxn ang="0">
                  <a:pos x="146" y="0"/>
                </a:cxn>
                <a:cxn ang="0">
                  <a:pos x="300" y="0"/>
                </a:cxn>
                <a:cxn ang="0">
                  <a:pos x="309" y="4"/>
                </a:cxn>
                <a:cxn ang="0">
                  <a:pos x="313" y="4"/>
                </a:cxn>
                <a:cxn ang="0">
                  <a:pos x="313" y="17"/>
                </a:cxn>
                <a:cxn ang="0">
                  <a:pos x="309" y="24"/>
                </a:cxn>
                <a:cxn ang="0">
                  <a:pos x="309" y="41"/>
                </a:cxn>
                <a:cxn ang="0">
                  <a:pos x="300" y="46"/>
                </a:cxn>
                <a:cxn ang="0">
                  <a:pos x="296" y="46"/>
                </a:cxn>
                <a:cxn ang="0">
                  <a:pos x="289" y="53"/>
                </a:cxn>
                <a:cxn ang="0">
                  <a:pos x="276" y="53"/>
                </a:cxn>
                <a:cxn ang="0">
                  <a:pos x="272" y="57"/>
                </a:cxn>
                <a:cxn ang="0">
                  <a:pos x="260" y="57"/>
                </a:cxn>
                <a:cxn ang="0">
                  <a:pos x="244" y="66"/>
                </a:cxn>
                <a:cxn ang="0">
                  <a:pos x="231" y="66"/>
                </a:cxn>
                <a:cxn ang="0">
                  <a:pos x="220" y="70"/>
                </a:cxn>
                <a:cxn ang="0">
                  <a:pos x="105" y="70"/>
                </a:cxn>
                <a:cxn ang="0">
                  <a:pos x="89" y="66"/>
                </a:cxn>
              </a:cxnLst>
              <a:rect l="0" t="0" r="r" b="b"/>
              <a:pathLst>
                <a:path w="314" h="71">
                  <a:moveTo>
                    <a:pt x="89" y="66"/>
                  </a:moveTo>
                  <a:lnTo>
                    <a:pt x="68" y="66"/>
                  </a:lnTo>
                  <a:lnTo>
                    <a:pt x="65" y="57"/>
                  </a:lnTo>
                  <a:lnTo>
                    <a:pt x="48" y="57"/>
                  </a:lnTo>
                  <a:lnTo>
                    <a:pt x="40" y="53"/>
                  </a:lnTo>
                  <a:lnTo>
                    <a:pt x="16" y="53"/>
                  </a:lnTo>
                  <a:lnTo>
                    <a:pt x="16" y="46"/>
                  </a:lnTo>
                  <a:lnTo>
                    <a:pt x="3" y="33"/>
                  </a:lnTo>
                  <a:lnTo>
                    <a:pt x="3" y="4"/>
                  </a:lnTo>
                  <a:lnTo>
                    <a:pt x="0" y="4"/>
                  </a:lnTo>
                  <a:lnTo>
                    <a:pt x="89" y="4"/>
                  </a:lnTo>
                  <a:lnTo>
                    <a:pt x="146" y="0"/>
                  </a:lnTo>
                  <a:lnTo>
                    <a:pt x="300" y="0"/>
                  </a:lnTo>
                  <a:lnTo>
                    <a:pt x="309" y="4"/>
                  </a:lnTo>
                  <a:lnTo>
                    <a:pt x="313" y="4"/>
                  </a:lnTo>
                  <a:lnTo>
                    <a:pt x="313" y="17"/>
                  </a:lnTo>
                  <a:lnTo>
                    <a:pt x="309" y="24"/>
                  </a:lnTo>
                  <a:lnTo>
                    <a:pt x="309" y="41"/>
                  </a:lnTo>
                  <a:lnTo>
                    <a:pt x="300" y="46"/>
                  </a:lnTo>
                  <a:lnTo>
                    <a:pt x="296" y="46"/>
                  </a:lnTo>
                  <a:lnTo>
                    <a:pt x="289" y="53"/>
                  </a:lnTo>
                  <a:lnTo>
                    <a:pt x="276" y="53"/>
                  </a:lnTo>
                  <a:lnTo>
                    <a:pt x="272" y="57"/>
                  </a:lnTo>
                  <a:lnTo>
                    <a:pt x="260" y="57"/>
                  </a:lnTo>
                  <a:lnTo>
                    <a:pt x="244" y="66"/>
                  </a:lnTo>
                  <a:lnTo>
                    <a:pt x="231" y="66"/>
                  </a:lnTo>
                  <a:lnTo>
                    <a:pt x="220" y="70"/>
                  </a:lnTo>
                  <a:lnTo>
                    <a:pt x="105" y="70"/>
                  </a:lnTo>
                  <a:lnTo>
                    <a:pt x="89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3" name="Freeform 247"/>
            <p:cNvSpPr>
              <a:spLocks/>
            </p:cNvSpPr>
            <p:nvPr/>
          </p:nvSpPr>
          <p:spPr bwMode="auto">
            <a:xfrm>
              <a:off x="1314" y="2181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7"/>
                </a:cxn>
                <a:cxn ang="0">
                  <a:pos x="285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9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5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69" y="79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69" y="9"/>
                </a:cxn>
                <a:cxn ang="0">
                  <a:pos x="97" y="4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5" y="21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7"/>
                  </a:lnTo>
                  <a:lnTo>
                    <a:pt x="285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9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5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69" y="79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69" y="9"/>
                  </a:lnTo>
                  <a:lnTo>
                    <a:pt x="97" y="4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4" name="Freeform 248"/>
            <p:cNvSpPr>
              <a:spLocks/>
            </p:cNvSpPr>
            <p:nvPr/>
          </p:nvSpPr>
          <p:spPr bwMode="auto">
            <a:xfrm>
              <a:off x="1318" y="218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4" y="66"/>
                </a:cxn>
                <a:cxn ang="0">
                  <a:pos x="54" y="62"/>
                </a:cxn>
                <a:cxn ang="0">
                  <a:pos x="41" y="62"/>
                </a:cxn>
                <a:cxn ang="0">
                  <a:pos x="37" y="54"/>
                </a:cxn>
                <a:cxn ang="0">
                  <a:pos x="28" y="54"/>
                </a:cxn>
                <a:cxn ang="0">
                  <a:pos x="24" y="50"/>
                </a:cxn>
                <a:cxn ang="0">
                  <a:pos x="17" y="50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54" y="66"/>
                  </a:lnTo>
                  <a:lnTo>
                    <a:pt x="54" y="62"/>
                  </a:lnTo>
                  <a:lnTo>
                    <a:pt x="41" y="62"/>
                  </a:lnTo>
                  <a:lnTo>
                    <a:pt x="37" y="54"/>
                  </a:lnTo>
                  <a:lnTo>
                    <a:pt x="28" y="54"/>
                  </a:lnTo>
                  <a:lnTo>
                    <a:pt x="24" y="50"/>
                  </a:lnTo>
                  <a:lnTo>
                    <a:pt x="17" y="50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5" name="Freeform 249"/>
            <p:cNvSpPr>
              <a:spLocks/>
            </p:cNvSpPr>
            <p:nvPr/>
          </p:nvSpPr>
          <p:spPr bwMode="auto">
            <a:xfrm>
              <a:off x="1400" y="2172"/>
              <a:ext cx="224" cy="8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5" y="0"/>
                </a:cxn>
                <a:cxn ang="0">
                  <a:pos x="199" y="0"/>
                </a:cxn>
                <a:cxn ang="0">
                  <a:pos x="210" y="9"/>
                </a:cxn>
                <a:cxn ang="0">
                  <a:pos x="223" y="9"/>
                </a:cxn>
                <a:cxn ang="0">
                  <a:pos x="223" y="37"/>
                </a:cxn>
                <a:cxn ang="0">
                  <a:pos x="219" y="42"/>
                </a:cxn>
                <a:cxn ang="0">
                  <a:pos x="219" y="50"/>
                </a:cxn>
                <a:cxn ang="0">
                  <a:pos x="210" y="50"/>
                </a:cxn>
                <a:cxn ang="0">
                  <a:pos x="206" y="54"/>
                </a:cxn>
                <a:cxn ang="0">
                  <a:pos x="195" y="63"/>
                </a:cxn>
                <a:cxn ang="0">
                  <a:pos x="186" y="63"/>
                </a:cxn>
                <a:cxn ang="0">
                  <a:pos x="182" y="66"/>
                </a:cxn>
                <a:cxn ang="0">
                  <a:pos x="174" y="66"/>
                </a:cxn>
                <a:cxn ang="0">
                  <a:pos x="166" y="75"/>
                </a:cxn>
                <a:cxn ang="0">
                  <a:pos x="102" y="75"/>
                </a:cxn>
                <a:cxn ang="0">
                  <a:pos x="89" y="79"/>
                </a:cxn>
                <a:cxn ang="0">
                  <a:pos x="52" y="79"/>
                </a:cxn>
                <a:cxn ang="0">
                  <a:pos x="40" y="75"/>
                </a:cxn>
                <a:cxn ang="0">
                  <a:pos x="0" y="75"/>
                </a:cxn>
                <a:cxn ang="0">
                  <a:pos x="0" y="9"/>
                </a:cxn>
              </a:cxnLst>
              <a:rect l="0" t="0" r="r" b="b"/>
              <a:pathLst>
                <a:path w="224" h="80">
                  <a:moveTo>
                    <a:pt x="0" y="9"/>
                  </a:moveTo>
                  <a:lnTo>
                    <a:pt x="65" y="0"/>
                  </a:lnTo>
                  <a:lnTo>
                    <a:pt x="199" y="0"/>
                  </a:lnTo>
                  <a:lnTo>
                    <a:pt x="210" y="9"/>
                  </a:lnTo>
                  <a:lnTo>
                    <a:pt x="223" y="9"/>
                  </a:lnTo>
                  <a:lnTo>
                    <a:pt x="223" y="37"/>
                  </a:lnTo>
                  <a:lnTo>
                    <a:pt x="219" y="42"/>
                  </a:lnTo>
                  <a:lnTo>
                    <a:pt x="219" y="50"/>
                  </a:lnTo>
                  <a:lnTo>
                    <a:pt x="210" y="50"/>
                  </a:lnTo>
                  <a:lnTo>
                    <a:pt x="206" y="54"/>
                  </a:lnTo>
                  <a:lnTo>
                    <a:pt x="195" y="63"/>
                  </a:lnTo>
                  <a:lnTo>
                    <a:pt x="186" y="63"/>
                  </a:lnTo>
                  <a:lnTo>
                    <a:pt x="182" y="66"/>
                  </a:lnTo>
                  <a:lnTo>
                    <a:pt x="174" y="66"/>
                  </a:lnTo>
                  <a:lnTo>
                    <a:pt x="166" y="75"/>
                  </a:lnTo>
                  <a:lnTo>
                    <a:pt x="102" y="75"/>
                  </a:lnTo>
                  <a:lnTo>
                    <a:pt x="89" y="79"/>
                  </a:lnTo>
                  <a:lnTo>
                    <a:pt x="52" y="79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6" name="Freeform 250"/>
            <p:cNvSpPr>
              <a:spLocks/>
            </p:cNvSpPr>
            <p:nvPr/>
          </p:nvSpPr>
          <p:spPr bwMode="auto">
            <a:xfrm>
              <a:off x="1318" y="2172"/>
              <a:ext cx="306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53" y="75"/>
                </a:cxn>
                <a:cxn ang="0">
                  <a:pos x="53" y="66"/>
                </a:cxn>
                <a:cxn ang="0">
                  <a:pos x="41" y="66"/>
                </a:cxn>
                <a:cxn ang="0">
                  <a:pos x="37" y="63"/>
                </a:cxn>
                <a:cxn ang="0">
                  <a:pos x="28" y="63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50"/>
                </a:cxn>
                <a:cxn ang="0">
                  <a:pos x="4" y="50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9"/>
                </a:cxn>
                <a:cxn ang="0">
                  <a:pos x="82" y="9"/>
                </a:cxn>
                <a:cxn ang="0">
                  <a:pos x="147" y="0"/>
                </a:cxn>
                <a:cxn ang="0">
                  <a:pos x="281" y="0"/>
                </a:cxn>
                <a:cxn ang="0">
                  <a:pos x="292" y="9"/>
                </a:cxn>
                <a:cxn ang="0">
                  <a:pos x="305" y="9"/>
                </a:cxn>
                <a:cxn ang="0">
                  <a:pos x="305" y="37"/>
                </a:cxn>
                <a:cxn ang="0">
                  <a:pos x="301" y="42"/>
                </a:cxn>
                <a:cxn ang="0">
                  <a:pos x="301" y="50"/>
                </a:cxn>
                <a:cxn ang="0">
                  <a:pos x="292" y="50"/>
                </a:cxn>
                <a:cxn ang="0">
                  <a:pos x="288" y="54"/>
                </a:cxn>
                <a:cxn ang="0">
                  <a:pos x="277" y="63"/>
                </a:cxn>
                <a:cxn ang="0">
                  <a:pos x="268" y="63"/>
                </a:cxn>
                <a:cxn ang="0">
                  <a:pos x="264" y="66"/>
                </a:cxn>
                <a:cxn ang="0">
                  <a:pos x="256" y="66"/>
                </a:cxn>
                <a:cxn ang="0">
                  <a:pos x="248" y="75"/>
                </a:cxn>
                <a:cxn ang="0">
                  <a:pos x="183" y="75"/>
                </a:cxn>
                <a:cxn ang="0">
                  <a:pos x="171" y="79"/>
                </a:cxn>
                <a:cxn ang="0">
                  <a:pos x="134" y="79"/>
                </a:cxn>
                <a:cxn ang="0">
                  <a:pos x="122" y="75"/>
                </a:cxn>
                <a:cxn ang="0">
                  <a:pos x="82" y="75"/>
                </a:cxn>
              </a:cxnLst>
              <a:rect l="0" t="0" r="r" b="b"/>
              <a:pathLst>
                <a:path w="306" h="80">
                  <a:moveTo>
                    <a:pt x="82" y="75"/>
                  </a:moveTo>
                  <a:lnTo>
                    <a:pt x="53" y="75"/>
                  </a:lnTo>
                  <a:lnTo>
                    <a:pt x="53" y="66"/>
                  </a:lnTo>
                  <a:lnTo>
                    <a:pt x="41" y="66"/>
                  </a:lnTo>
                  <a:lnTo>
                    <a:pt x="37" y="63"/>
                  </a:lnTo>
                  <a:lnTo>
                    <a:pt x="28" y="63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4" y="50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9"/>
                  </a:lnTo>
                  <a:lnTo>
                    <a:pt x="82" y="9"/>
                  </a:lnTo>
                  <a:lnTo>
                    <a:pt x="147" y="0"/>
                  </a:lnTo>
                  <a:lnTo>
                    <a:pt x="281" y="0"/>
                  </a:lnTo>
                  <a:lnTo>
                    <a:pt x="292" y="9"/>
                  </a:lnTo>
                  <a:lnTo>
                    <a:pt x="305" y="9"/>
                  </a:lnTo>
                  <a:lnTo>
                    <a:pt x="305" y="37"/>
                  </a:lnTo>
                  <a:lnTo>
                    <a:pt x="301" y="42"/>
                  </a:lnTo>
                  <a:lnTo>
                    <a:pt x="301" y="50"/>
                  </a:lnTo>
                  <a:lnTo>
                    <a:pt x="292" y="50"/>
                  </a:lnTo>
                  <a:lnTo>
                    <a:pt x="288" y="54"/>
                  </a:lnTo>
                  <a:lnTo>
                    <a:pt x="277" y="63"/>
                  </a:lnTo>
                  <a:lnTo>
                    <a:pt x="268" y="63"/>
                  </a:lnTo>
                  <a:lnTo>
                    <a:pt x="264" y="66"/>
                  </a:lnTo>
                  <a:lnTo>
                    <a:pt x="256" y="66"/>
                  </a:lnTo>
                  <a:lnTo>
                    <a:pt x="248" y="75"/>
                  </a:lnTo>
                  <a:lnTo>
                    <a:pt x="183" y="75"/>
                  </a:lnTo>
                  <a:lnTo>
                    <a:pt x="171" y="79"/>
                  </a:lnTo>
                  <a:lnTo>
                    <a:pt x="134" y="79"/>
                  </a:lnTo>
                  <a:lnTo>
                    <a:pt x="122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7" name="Freeform 251"/>
            <p:cNvSpPr>
              <a:spLocks/>
            </p:cNvSpPr>
            <p:nvPr/>
          </p:nvSpPr>
          <p:spPr bwMode="auto">
            <a:xfrm>
              <a:off x="1318" y="2148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7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4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4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4"/>
                </a:cxn>
                <a:cxn ang="0">
                  <a:pos x="13" y="21"/>
                </a:cxn>
                <a:cxn ang="0">
                  <a:pos x="21" y="17"/>
                </a:cxn>
                <a:cxn ang="0">
                  <a:pos x="28" y="13"/>
                </a:cxn>
                <a:cxn ang="0">
                  <a:pos x="49" y="9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9"/>
                </a:cxn>
                <a:cxn ang="0">
                  <a:pos x="277" y="13"/>
                </a:cxn>
                <a:cxn ang="0">
                  <a:pos x="284" y="17"/>
                </a:cxn>
                <a:cxn ang="0">
                  <a:pos x="292" y="21"/>
                </a:cxn>
                <a:cxn ang="0">
                  <a:pos x="297" y="24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7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4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4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4"/>
                  </a:lnTo>
                  <a:lnTo>
                    <a:pt x="13" y="21"/>
                  </a:lnTo>
                  <a:lnTo>
                    <a:pt x="21" y="17"/>
                  </a:lnTo>
                  <a:lnTo>
                    <a:pt x="28" y="13"/>
                  </a:lnTo>
                  <a:lnTo>
                    <a:pt x="49" y="9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9"/>
                  </a:lnTo>
                  <a:lnTo>
                    <a:pt x="277" y="13"/>
                  </a:lnTo>
                  <a:lnTo>
                    <a:pt x="284" y="17"/>
                  </a:lnTo>
                  <a:lnTo>
                    <a:pt x="292" y="21"/>
                  </a:lnTo>
                  <a:lnTo>
                    <a:pt x="297" y="24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8" name="Freeform 252"/>
            <p:cNvSpPr>
              <a:spLocks/>
            </p:cNvSpPr>
            <p:nvPr/>
          </p:nvSpPr>
          <p:spPr bwMode="auto">
            <a:xfrm>
              <a:off x="1318" y="218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4" y="66"/>
                </a:cxn>
                <a:cxn ang="0">
                  <a:pos x="54" y="62"/>
                </a:cxn>
                <a:cxn ang="0">
                  <a:pos x="41" y="62"/>
                </a:cxn>
                <a:cxn ang="0">
                  <a:pos x="37" y="54"/>
                </a:cxn>
                <a:cxn ang="0">
                  <a:pos x="28" y="54"/>
                </a:cxn>
                <a:cxn ang="0">
                  <a:pos x="24" y="50"/>
                </a:cxn>
                <a:cxn ang="0">
                  <a:pos x="17" y="50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54" y="66"/>
                  </a:lnTo>
                  <a:lnTo>
                    <a:pt x="54" y="62"/>
                  </a:lnTo>
                  <a:lnTo>
                    <a:pt x="41" y="62"/>
                  </a:lnTo>
                  <a:lnTo>
                    <a:pt x="37" y="54"/>
                  </a:lnTo>
                  <a:lnTo>
                    <a:pt x="28" y="54"/>
                  </a:lnTo>
                  <a:lnTo>
                    <a:pt x="24" y="50"/>
                  </a:lnTo>
                  <a:lnTo>
                    <a:pt x="17" y="50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29" name="Freeform 253"/>
            <p:cNvSpPr>
              <a:spLocks/>
            </p:cNvSpPr>
            <p:nvPr/>
          </p:nvSpPr>
          <p:spPr bwMode="auto">
            <a:xfrm>
              <a:off x="1400" y="2172"/>
              <a:ext cx="224" cy="8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5" y="0"/>
                </a:cxn>
                <a:cxn ang="0">
                  <a:pos x="199" y="0"/>
                </a:cxn>
                <a:cxn ang="0">
                  <a:pos x="210" y="9"/>
                </a:cxn>
                <a:cxn ang="0">
                  <a:pos x="223" y="9"/>
                </a:cxn>
                <a:cxn ang="0">
                  <a:pos x="223" y="37"/>
                </a:cxn>
                <a:cxn ang="0">
                  <a:pos x="219" y="42"/>
                </a:cxn>
                <a:cxn ang="0">
                  <a:pos x="219" y="50"/>
                </a:cxn>
                <a:cxn ang="0">
                  <a:pos x="210" y="50"/>
                </a:cxn>
                <a:cxn ang="0">
                  <a:pos x="206" y="54"/>
                </a:cxn>
                <a:cxn ang="0">
                  <a:pos x="195" y="63"/>
                </a:cxn>
                <a:cxn ang="0">
                  <a:pos x="186" y="63"/>
                </a:cxn>
                <a:cxn ang="0">
                  <a:pos x="182" y="66"/>
                </a:cxn>
                <a:cxn ang="0">
                  <a:pos x="174" y="66"/>
                </a:cxn>
                <a:cxn ang="0">
                  <a:pos x="166" y="75"/>
                </a:cxn>
                <a:cxn ang="0">
                  <a:pos x="102" y="75"/>
                </a:cxn>
                <a:cxn ang="0">
                  <a:pos x="89" y="79"/>
                </a:cxn>
                <a:cxn ang="0">
                  <a:pos x="52" y="79"/>
                </a:cxn>
                <a:cxn ang="0">
                  <a:pos x="40" y="75"/>
                </a:cxn>
                <a:cxn ang="0">
                  <a:pos x="0" y="75"/>
                </a:cxn>
                <a:cxn ang="0">
                  <a:pos x="0" y="9"/>
                </a:cxn>
              </a:cxnLst>
              <a:rect l="0" t="0" r="r" b="b"/>
              <a:pathLst>
                <a:path w="224" h="80">
                  <a:moveTo>
                    <a:pt x="0" y="9"/>
                  </a:moveTo>
                  <a:lnTo>
                    <a:pt x="65" y="0"/>
                  </a:lnTo>
                  <a:lnTo>
                    <a:pt x="199" y="0"/>
                  </a:lnTo>
                  <a:lnTo>
                    <a:pt x="210" y="9"/>
                  </a:lnTo>
                  <a:lnTo>
                    <a:pt x="223" y="9"/>
                  </a:lnTo>
                  <a:lnTo>
                    <a:pt x="223" y="37"/>
                  </a:lnTo>
                  <a:lnTo>
                    <a:pt x="219" y="42"/>
                  </a:lnTo>
                  <a:lnTo>
                    <a:pt x="219" y="50"/>
                  </a:lnTo>
                  <a:lnTo>
                    <a:pt x="210" y="50"/>
                  </a:lnTo>
                  <a:lnTo>
                    <a:pt x="206" y="54"/>
                  </a:lnTo>
                  <a:lnTo>
                    <a:pt x="195" y="63"/>
                  </a:lnTo>
                  <a:lnTo>
                    <a:pt x="186" y="63"/>
                  </a:lnTo>
                  <a:lnTo>
                    <a:pt x="182" y="66"/>
                  </a:lnTo>
                  <a:lnTo>
                    <a:pt x="174" y="66"/>
                  </a:lnTo>
                  <a:lnTo>
                    <a:pt x="166" y="75"/>
                  </a:lnTo>
                  <a:lnTo>
                    <a:pt x="102" y="75"/>
                  </a:lnTo>
                  <a:lnTo>
                    <a:pt x="89" y="79"/>
                  </a:lnTo>
                  <a:lnTo>
                    <a:pt x="52" y="79"/>
                  </a:lnTo>
                  <a:lnTo>
                    <a:pt x="40" y="75"/>
                  </a:lnTo>
                  <a:lnTo>
                    <a:pt x="0" y="75"/>
                  </a:lnTo>
                  <a:lnTo>
                    <a:pt x="0" y="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0" name="Freeform 254"/>
            <p:cNvSpPr>
              <a:spLocks/>
            </p:cNvSpPr>
            <p:nvPr/>
          </p:nvSpPr>
          <p:spPr bwMode="auto">
            <a:xfrm>
              <a:off x="1318" y="2172"/>
              <a:ext cx="306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53" y="75"/>
                </a:cxn>
                <a:cxn ang="0">
                  <a:pos x="53" y="66"/>
                </a:cxn>
                <a:cxn ang="0">
                  <a:pos x="41" y="66"/>
                </a:cxn>
                <a:cxn ang="0">
                  <a:pos x="37" y="63"/>
                </a:cxn>
                <a:cxn ang="0">
                  <a:pos x="28" y="63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50"/>
                </a:cxn>
                <a:cxn ang="0">
                  <a:pos x="4" y="50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9"/>
                </a:cxn>
                <a:cxn ang="0">
                  <a:pos x="82" y="9"/>
                </a:cxn>
                <a:cxn ang="0">
                  <a:pos x="147" y="0"/>
                </a:cxn>
                <a:cxn ang="0">
                  <a:pos x="281" y="0"/>
                </a:cxn>
                <a:cxn ang="0">
                  <a:pos x="292" y="9"/>
                </a:cxn>
                <a:cxn ang="0">
                  <a:pos x="305" y="9"/>
                </a:cxn>
                <a:cxn ang="0">
                  <a:pos x="305" y="37"/>
                </a:cxn>
                <a:cxn ang="0">
                  <a:pos x="301" y="42"/>
                </a:cxn>
                <a:cxn ang="0">
                  <a:pos x="301" y="50"/>
                </a:cxn>
                <a:cxn ang="0">
                  <a:pos x="292" y="50"/>
                </a:cxn>
                <a:cxn ang="0">
                  <a:pos x="288" y="54"/>
                </a:cxn>
                <a:cxn ang="0">
                  <a:pos x="277" y="63"/>
                </a:cxn>
                <a:cxn ang="0">
                  <a:pos x="268" y="63"/>
                </a:cxn>
                <a:cxn ang="0">
                  <a:pos x="264" y="66"/>
                </a:cxn>
                <a:cxn ang="0">
                  <a:pos x="256" y="66"/>
                </a:cxn>
                <a:cxn ang="0">
                  <a:pos x="248" y="75"/>
                </a:cxn>
                <a:cxn ang="0">
                  <a:pos x="183" y="75"/>
                </a:cxn>
                <a:cxn ang="0">
                  <a:pos x="171" y="79"/>
                </a:cxn>
                <a:cxn ang="0">
                  <a:pos x="134" y="79"/>
                </a:cxn>
                <a:cxn ang="0">
                  <a:pos x="122" y="75"/>
                </a:cxn>
                <a:cxn ang="0">
                  <a:pos x="82" y="75"/>
                </a:cxn>
              </a:cxnLst>
              <a:rect l="0" t="0" r="r" b="b"/>
              <a:pathLst>
                <a:path w="306" h="80">
                  <a:moveTo>
                    <a:pt x="82" y="75"/>
                  </a:moveTo>
                  <a:lnTo>
                    <a:pt x="53" y="75"/>
                  </a:lnTo>
                  <a:lnTo>
                    <a:pt x="53" y="66"/>
                  </a:lnTo>
                  <a:lnTo>
                    <a:pt x="41" y="66"/>
                  </a:lnTo>
                  <a:lnTo>
                    <a:pt x="37" y="63"/>
                  </a:lnTo>
                  <a:lnTo>
                    <a:pt x="28" y="63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4" y="50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9"/>
                  </a:lnTo>
                  <a:lnTo>
                    <a:pt x="82" y="9"/>
                  </a:lnTo>
                  <a:lnTo>
                    <a:pt x="147" y="0"/>
                  </a:lnTo>
                  <a:lnTo>
                    <a:pt x="281" y="0"/>
                  </a:lnTo>
                  <a:lnTo>
                    <a:pt x="292" y="9"/>
                  </a:lnTo>
                  <a:lnTo>
                    <a:pt x="305" y="9"/>
                  </a:lnTo>
                  <a:lnTo>
                    <a:pt x="305" y="37"/>
                  </a:lnTo>
                  <a:lnTo>
                    <a:pt x="301" y="42"/>
                  </a:lnTo>
                  <a:lnTo>
                    <a:pt x="301" y="50"/>
                  </a:lnTo>
                  <a:lnTo>
                    <a:pt x="292" y="50"/>
                  </a:lnTo>
                  <a:lnTo>
                    <a:pt x="288" y="54"/>
                  </a:lnTo>
                  <a:lnTo>
                    <a:pt x="277" y="63"/>
                  </a:lnTo>
                  <a:lnTo>
                    <a:pt x="268" y="63"/>
                  </a:lnTo>
                  <a:lnTo>
                    <a:pt x="264" y="66"/>
                  </a:lnTo>
                  <a:lnTo>
                    <a:pt x="256" y="66"/>
                  </a:lnTo>
                  <a:lnTo>
                    <a:pt x="248" y="75"/>
                  </a:lnTo>
                  <a:lnTo>
                    <a:pt x="183" y="75"/>
                  </a:lnTo>
                  <a:lnTo>
                    <a:pt x="171" y="79"/>
                  </a:lnTo>
                  <a:lnTo>
                    <a:pt x="134" y="79"/>
                  </a:lnTo>
                  <a:lnTo>
                    <a:pt x="122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1" name="Freeform 255"/>
            <p:cNvSpPr>
              <a:spLocks/>
            </p:cNvSpPr>
            <p:nvPr/>
          </p:nvSpPr>
          <p:spPr bwMode="auto">
            <a:xfrm>
              <a:off x="1354" y="2169"/>
              <a:ext cx="87" cy="67"/>
            </a:xfrm>
            <a:custGeom>
              <a:avLst/>
              <a:gdLst/>
              <a:ahLst/>
              <a:cxnLst>
                <a:cxn ang="0">
                  <a:pos x="86" y="66"/>
                </a:cxn>
                <a:cxn ang="0">
                  <a:pos x="62" y="62"/>
                </a:cxn>
                <a:cxn ang="0">
                  <a:pos x="57" y="62"/>
                </a:cxn>
                <a:cxn ang="0">
                  <a:pos x="53" y="53"/>
                </a:cxn>
                <a:cxn ang="0">
                  <a:pos x="29" y="53"/>
                </a:cxn>
                <a:cxn ang="0">
                  <a:pos x="24" y="49"/>
                </a:cxn>
                <a:cxn ang="0">
                  <a:pos x="17" y="49"/>
                </a:cxn>
                <a:cxn ang="0">
                  <a:pos x="17" y="40"/>
                </a:cxn>
                <a:cxn ang="0">
                  <a:pos x="13" y="40"/>
                </a:cxn>
                <a:cxn ang="0">
                  <a:pos x="13" y="36"/>
                </a:cxn>
                <a:cxn ang="0">
                  <a:pos x="4" y="36"/>
                </a:cxn>
                <a:cxn ang="0">
                  <a:pos x="4" y="29"/>
                </a:cxn>
                <a:cxn ang="0">
                  <a:pos x="0" y="29"/>
                </a:cxn>
                <a:cxn ang="0">
                  <a:pos x="0" y="3"/>
                </a:cxn>
                <a:cxn ang="0">
                  <a:pos x="4" y="0"/>
                </a:cxn>
                <a:cxn ang="0">
                  <a:pos x="86" y="0"/>
                </a:cxn>
                <a:cxn ang="0">
                  <a:pos x="86" y="66"/>
                </a:cxn>
              </a:cxnLst>
              <a:rect l="0" t="0" r="r" b="b"/>
              <a:pathLst>
                <a:path w="87" h="67">
                  <a:moveTo>
                    <a:pt x="86" y="66"/>
                  </a:moveTo>
                  <a:lnTo>
                    <a:pt x="62" y="62"/>
                  </a:lnTo>
                  <a:lnTo>
                    <a:pt x="57" y="62"/>
                  </a:lnTo>
                  <a:lnTo>
                    <a:pt x="53" y="53"/>
                  </a:lnTo>
                  <a:lnTo>
                    <a:pt x="29" y="53"/>
                  </a:lnTo>
                  <a:lnTo>
                    <a:pt x="24" y="49"/>
                  </a:lnTo>
                  <a:lnTo>
                    <a:pt x="17" y="49"/>
                  </a:lnTo>
                  <a:lnTo>
                    <a:pt x="17" y="40"/>
                  </a:lnTo>
                  <a:lnTo>
                    <a:pt x="13" y="40"/>
                  </a:lnTo>
                  <a:lnTo>
                    <a:pt x="13" y="36"/>
                  </a:lnTo>
                  <a:lnTo>
                    <a:pt x="4" y="36"/>
                  </a:lnTo>
                  <a:lnTo>
                    <a:pt x="4" y="29"/>
                  </a:lnTo>
                  <a:lnTo>
                    <a:pt x="0" y="29"/>
                  </a:lnTo>
                  <a:lnTo>
                    <a:pt x="0" y="3"/>
                  </a:lnTo>
                  <a:lnTo>
                    <a:pt x="4" y="0"/>
                  </a:lnTo>
                  <a:lnTo>
                    <a:pt x="86" y="0"/>
                  </a:lnTo>
                  <a:lnTo>
                    <a:pt x="86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2" name="Freeform 256"/>
            <p:cNvSpPr>
              <a:spLocks/>
            </p:cNvSpPr>
            <p:nvPr/>
          </p:nvSpPr>
          <p:spPr bwMode="auto">
            <a:xfrm>
              <a:off x="1440" y="2160"/>
              <a:ext cx="221" cy="79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2" y="0"/>
                </a:cxn>
                <a:cxn ang="0">
                  <a:pos x="192" y="0"/>
                </a:cxn>
                <a:cxn ang="0">
                  <a:pos x="203" y="4"/>
                </a:cxn>
                <a:cxn ang="0">
                  <a:pos x="220" y="4"/>
                </a:cxn>
                <a:cxn ang="0">
                  <a:pos x="220" y="42"/>
                </a:cxn>
                <a:cxn ang="0">
                  <a:pos x="216" y="49"/>
                </a:cxn>
                <a:cxn ang="0">
                  <a:pos x="207" y="49"/>
                </a:cxn>
                <a:cxn ang="0">
                  <a:pos x="207" y="53"/>
                </a:cxn>
                <a:cxn ang="0">
                  <a:pos x="203" y="53"/>
                </a:cxn>
                <a:cxn ang="0">
                  <a:pos x="195" y="62"/>
                </a:cxn>
                <a:cxn ang="0">
                  <a:pos x="179" y="62"/>
                </a:cxn>
                <a:cxn ang="0">
                  <a:pos x="167" y="66"/>
                </a:cxn>
                <a:cxn ang="0">
                  <a:pos x="155" y="66"/>
                </a:cxn>
                <a:cxn ang="0">
                  <a:pos x="142" y="75"/>
                </a:cxn>
                <a:cxn ang="0">
                  <a:pos x="114" y="75"/>
                </a:cxn>
                <a:cxn ang="0">
                  <a:pos x="102" y="78"/>
                </a:cxn>
                <a:cxn ang="0">
                  <a:pos x="41" y="78"/>
                </a:cxn>
                <a:cxn ang="0">
                  <a:pos x="29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1" h="79">
                  <a:moveTo>
                    <a:pt x="0" y="4"/>
                  </a:moveTo>
                  <a:lnTo>
                    <a:pt x="62" y="0"/>
                  </a:lnTo>
                  <a:lnTo>
                    <a:pt x="192" y="0"/>
                  </a:lnTo>
                  <a:lnTo>
                    <a:pt x="203" y="4"/>
                  </a:lnTo>
                  <a:lnTo>
                    <a:pt x="220" y="4"/>
                  </a:lnTo>
                  <a:lnTo>
                    <a:pt x="220" y="42"/>
                  </a:lnTo>
                  <a:lnTo>
                    <a:pt x="216" y="49"/>
                  </a:lnTo>
                  <a:lnTo>
                    <a:pt x="207" y="49"/>
                  </a:lnTo>
                  <a:lnTo>
                    <a:pt x="207" y="53"/>
                  </a:lnTo>
                  <a:lnTo>
                    <a:pt x="203" y="53"/>
                  </a:lnTo>
                  <a:lnTo>
                    <a:pt x="195" y="62"/>
                  </a:lnTo>
                  <a:lnTo>
                    <a:pt x="179" y="62"/>
                  </a:lnTo>
                  <a:lnTo>
                    <a:pt x="167" y="66"/>
                  </a:lnTo>
                  <a:lnTo>
                    <a:pt x="155" y="66"/>
                  </a:lnTo>
                  <a:lnTo>
                    <a:pt x="142" y="75"/>
                  </a:lnTo>
                  <a:lnTo>
                    <a:pt x="114" y="75"/>
                  </a:lnTo>
                  <a:lnTo>
                    <a:pt x="102" y="78"/>
                  </a:lnTo>
                  <a:lnTo>
                    <a:pt x="41" y="78"/>
                  </a:lnTo>
                  <a:lnTo>
                    <a:pt x="29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3" name="Freeform 257"/>
            <p:cNvSpPr>
              <a:spLocks/>
            </p:cNvSpPr>
            <p:nvPr/>
          </p:nvSpPr>
          <p:spPr bwMode="auto">
            <a:xfrm>
              <a:off x="1354" y="2160"/>
              <a:ext cx="307" cy="79"/>
            </a:xfrm>
            <a:custGeom>
              <a:avLst/>
              <a:gdLst/>
              <a:ahLst/>
              <a:cxnLst>
                <a:cxn ang="0">
                  <a:pos x="89" y="75"/>
                </a:cxn>
                <a:cxn ang="0">
                  <a:pos x="65" y="66"/>
                </a:cxn>
                <a:cxn ang="0">
                  <a:pos x="57" y="66"/>
                </a:cxn>
                <a:cxn ang="0">
                  <a:pos x="53" y="62"/>
                </a:cxn>
                <a:cxn ang="0">
                  <a:pos x="28" y="62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17" y="49"/>
                </a:cxn>
                <a:cxn ang="0">
                  <a:pos x="13" y="49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37"/>
                </a:cxn>
                <a:cxn ang="0">
                  <a:pos x="0" y="12"/>
                </a:cxn>
                <a:cxn ang="0">
                  <a:pos x="4" y="4"/>
                </a:cxn>
                <a:cxn ang="0">
                  <a:pos x="89" y="4"/>
                </a:cxn>
                <a:cxn ang="0">
                  <a:pos x="147" y="0"/>
                </a:cxn>
                <a:cxn ang="0">
                  <a:pos x="278" y="0"/>
                </a:cxn>
                <a:cxn ang="0">
                  <a:pos x="289" y="4"/>
                </a:cxn>
                <a:cxn ang="0">
                  <a:pos x="306" y="4"/>
                </a:cxn>
                <a:cxn ang="0">
                  <a:pos x="306" y="42"/>
                </a:cxn>
                <a:cxn ang="0">
                  <a:pos x="302" y="49"/>
                </a:cxn>
                <a:cxn ang="0">
                  <a:pos x="293" y="49"/>
                </a:cxn>
                <a:cxn ang="0">
                  <a:pos x="293" y="53"/>
                </a:cxn>
                <a:cxn ang="0">
                  <a:pos x="289" y="53"/>
                </a:cxn>
                <a:cxn ang="0">
                  <a:pos x="281" y="62"/>
                </a:cxn>
                <a:cxn ang="0">
                  <a:pos x="265" y="62"/>
                </a:cxn>
                <a:cxn ang="0">
                  <a:pos x="252" y="66"/>
                </a:cxn>
                <a:cxn ang="0">
                  <a:pos x="241" y="66"/>
                </a:cxn>
                <a:cxn ang="0">
                  <a:pos x="228" y="75"/>
                </a:cxn>
                <a:cxn ang="0">
                  <a:pos x="200" y="75"/>
                </a:cxn>
                <a:cxn ang="0">
                  <a:pos x="187" y="78"/>
                </a:cxn>
                <a:cxn ang="0">
                  <a:pos x="130" y="78"/>
                </a:cxn>
                <a:cxn ang="0">
                  <a:pos x="118" y="75"/>
                </a:cxn>
                <a:cxn ang="0">
                  <a:pos x="89" y="75"/>
                </a:cxn>
              </a:cxnLst>
              <a:rect l="0" t="0" r="r" b="b"/>
              <a:pathLst>
                <a:path w="307" h="79">
                  <a:moveTo>
                    <a:pt x="89" y="75"/>
                  </a:moveTo>
                  <a:lnTo>
                    <a:pt x="65" y="66"/>
                  </a:lnTo>
                  <a:lnTo>
                    <a:pt x="57" y="66"/>
                  </a:lnTo>
                  <a:lnTo>
                    <a:pt x="53" y="62"/>
                  </a:lnTo>
                  <a:lnTo>
                    <a:pt x="28" y="62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17" y="49"/>
                  </a:lnTo>
                  <a:lnTo>
                    <a:pt x="13" y="49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37"/>
                  </a:lnTo>
                  <a:lnTo>
                    <a:pt x="0" y="12"/>
                  </a:lnTo>
                  <a:lnTo>
                    <a:pt x="4" y="4"/>
                  </a:lnTo>
                  <a:lnTo>
                    <a:pt x="89" y="4"/>
                  </a:lnTo>
                  <a:lnTo>
                    <a:pt x="147" y="0"/>
                  </a:lnTo>
                  <a:lnTo>
                    <a:pt x="278" y="0"/>
                  </a:lnTo>
                  <a:lnTo>
                    <a:pt x="289" y="4"/>
                  </a:lnTo>
                  <a:lnTo>
                    <a:pt x="306" y="4"/>
                  </a:lnTo>
                  <a:lnTo>
                    <a:pt x="306" y="42"/>
                  </a:lnTo>
                  <a:lnTo>
                    <a:pt x="302" y="49"/>
                  </a:lnTo>
                  <a:lnTo>
                    <a:pt x="293" y="49"/>
                  </a:lnTo>
                  <a:lnTo>
                    <a:pt x="293" y="53"/>
                  </a:lnTo>
                  <a:lnTo>
                    <a:pt x="289" y="53"/>
                  </a:lnTo>
                  <a:lnTo>
                    <a:pt x="281" y="62"/>
                  </a:lnTo>
                  <a:lnTo>
                    <a:pt x="265" y="62"/>
                  </a:lnTo>
                  <a:lnTo>
                    <a:pt x="252" y="66"/>
                  </a:lnTo>
                  <a:lnTo>
                    <a:pt x="241" y="66"/>
                  </a:lnTo>
                  <a:lnTo>
                    <a:pt x="228" y="75"/>
                  </a:lnTo>
                  <a:lnTo>
                    <a:pt x="200" y="75"/>
                  </a:lnTo>
                  <a:lnTo>
                    <a:pt x="187" y="78"/>
                  </a:lnTo>
                  <a:lnTo>
                    <a:pt x="130" y="78"/>
                  </a:lnTo>
                  <a:lnTo>
                    <a:pt x="118" y="75"/>
                  </a:lnTo>
                  <a:lnTo>
                    <a:pt x="89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4" name="Freeform 258"/>
            <p:cNvSpPr>
              <a:spLocks/>
            </p:cNvSpPr>
            <p:nvPr/>
          </p:nvSpPr>
          <p:spPr bwMode="auto">
            <a:xfrm>
              <a:off x="1354" y="2127"/>
              <a:ext cx="307" cy="96"/>
            </a:xfrm>
            <a:custGeom>
              <a:avLst/>
              <a:gdLst/>
              <a:ahLst/>
              <a:cxnLst>
                <a:cxn ang="0">
                  <a:pos x="306" y="45"/>
                </a:cxn>
                <a:cxn ang="0">
                  <a:pos x="306" y="53"/>
                </a:cxn>
                <a:cxn ang="0">
                  <a:pos x="302" y="58"/>
                </a:cxn>
                <a:cxn ang="0">
                  <a:pos x="298" y="62"/>
                </a:cxn>
                <a:cxn ang="0">
                  <a:pos x="293" y="66"/>
                </a:cxn>
                <a:cxn ang="0">
                  <a:pos x="285" y="75"/>
                </a:cxn>
                <a:cxn ang="0">
                  <a:pos x="278" y="75"/>
                </a:cxn>
                <a:cxn ang="0">
                  <a:pos x="257" y="82"/>
                </a:cxn>
                <a:cxn ang="0">
                  <a:pos x="237" y="86"/>
                </a:cxn>
                <a:cxn ang="0">
                  <a:pos x="208" y="91"/>
                </a:cxn>
                <a:cxn ang="0">
                  <a:pos x="183" y="95"/>
                </a:cxn>
                <a:cxn ang="0">
                  <a:pos x="155" y="95"/>
                </a:cxn>
                <a:cxn ang="0">
                  <a:pos x="126" y="95"/>
                </a:cxn>
                <a:cxn ang="0">
                  <a:pos x="98" y="91"/>
                </a:cxn>
                <a:cxn ang="0">
                  <a:pos x="69" y="86"/>
                </a:cxn>
                <a:cxn ang="0">
                  <a:pos x="49" y="82"/>
                </a:cxn>
                <a:cxn ang="0">
                  <a:pos x="28" y="75"/>
                </a:cxn>
                <a:cxn ang="0">
                  <a:pos x="20" y="75"/>
                </a:cxn>
                <a:cxn ang="0">
                  <a:pos x="13" y="66"/>
                </a:cxn>
                <a:cxn ang="0">
                  <a:pos x="8" y="62"/>
                </a:cxn>
                <a:cxn ang="0">
                  <a:pos x="4" y="58"/>
                </a:cxn>
                <a:cxn ang="0">
                  <a:pos x="0" y="53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4" y="37"/>
                </a:cxn>
                <a:cxn ang="0">
                  <a:pos x="8" y="33"/>
                </a:cxn>
                <a:cxn ang="0">
                  <a:pos x="13" y="25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9" y="12"/>
                </a:cxn>
                <a:cxn ang="0">
                  <a:pos x="69" y="9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7" y="9"/>
                </a:cxn>
                <a:cxn ang="0">
                  <a:pos x="257" y="12"/>
                </a:cxn>
                <a:cxn ang="0">
                  <a:pos x="278" y="16"/>
                </a:cxn>
                <a:cxn ang="0">
                  <a:pos x="285" y="20"/>
                </a:cxn>
                <a:cxn ang="0">
                  <a:pos x="293" y="25"/>
                </a:cxn>
                <a:cxn ang="0">
                  <a:pos x="298" y="33"/>
                </a:cxn>
                <a:cxn ang="0">
                  <a:pos x="302" y="37"/>
                </a:cxn>
                <a:cxn ang="0">
                  <a:pos x="306" y="42"/>
                </a:cxn>
                <a:cxn ang="0">
                  <a:pos x="306" y="45"/>
                </a:cxn>
              </a:cxnLst>
              <a:rect l="0" t="0" r="r" b="b"/>
              <a:pathLst>
                <a:path w="307" h="96">
                  <a:moveTo>
                    <a:pt x="306" y="45"/>
                  </a:moveTo>
                  <a:lnTo>
                    <a:pt x="306" y="53"/>
                  </a:lnTo>
                  <a:lnTo>
                    <a:pt x="302" y="58"/>
                  </a:lnTo>
                  <a:lnTo>
                    <a:pt x="298" y="62"/>
                  </a:lnTo>
                  <a:lnTo>
                    <a:pt x="293" y="66"/>
                  </a:lnTo>
                  <a:lnTo>
                    <a:pt x="285" y="75"/>
                  </a:lnTo>
                  <a:lnTo>
                    <a:pt x="278" y="75"/>
                  </a:lnTo>
                  <a:lnTo>
                    <a:pt x="257" y="82"/>
                  </a:lnTo>
                  <a:lnTo>
                    <a:pt x="237" y="86"/>
                  </a:lnTo>
                  <a:lnTo>
                    <a:pt x="208" y="91"/>
                  </a:lnTo>
                  <a:lnTo>
                    <a:pt x="183" y="95"/>
                  </a:lnTo>
                  <a:lnTo>
                    <a:pt x="155" y="95"/>
                  </a:lnTo>
                  <a:lnTo>
                    <a:pt x="126" y="95"/>
                  </a:lnTo>
                  <a:lnTo>
                    <a:pt x="98" y="91"/>
                  </a:lnTo>
                  <a:lnTo>
                    <a:pt x="69" y="86"/>
                  </a:lnTo>
                  <a:lnTo>
                    <a:pt x="49" y="82"/>
                  </a:lnTo>
                  <a:lnTo>
                    <a:pt x="28" y="75"/>
                  </a:lnTo>
                  <a:lnTo>
                    <a:pt x="20" y="75"/>
                  </a:lnTo>
                  <a:lnTo>
                    <a:pt x="13" y="66"/>
                  </a:lnTo>
                  <a:lnTo>
                    <a:pt x="8" y="62"/>
                  </a:lnTo>
                  <a:lnTo>
                    <a:pt x="4" y="58"/>
                  </a:lnTo>
                  <a:lnTo>
                    <a:pt x="0" y="53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4" y="37"/>
                  </a:lnTo>
                  <a:lnTo>
                    <a:pt x="8" y="33"/>
                  </a:lnTo>
                  <a:lnTo>
                    <a:pt x="13" y="25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9" y="12"/>
                  </a:lnTo>
                  <a:lnTo>
                    <a:pt x="69" y="9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7" y="9"/>
                  </a:lnTo>
                  <a:lnTo>
                    <a:pt x="257" y="12"/>
                  </a:lnTo>
                  <a:lnTo>
                    <a:pt x="278" y="16"/>
                  </a:lnTo>
                  <a:lnTo>
                    <a:pt x="285" y="20"/>
                  </a:lnTo>
                  <a:lnTo>
                    <a:pt x="293" y="25"/>
                  </a:lnTo>
                  <a:lnTo>
                    <a:pt x="298" y="33"/>
                  </a:lnTo>
                  <a:lnTo>
                    <a:pt x="302" y="37"/>
                  </a:lnTo>
                  <a:lnTo>
                    <a:pt x="306" y="42"/>
                  </a:lnTo>
                  <a:lnTo>
                    <a:pt x="306" y="45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5" name="Freeform 259"/>
            <p:cNvSpPr>
              <a:spLocks/>
            </p:cNvSpPr>
            <p:nvPr/>
          </p:nvSpPr>
          <p:spPr bwMode="auto">
            <a:xfrm>
              <a:off x="1318" y="2143"/>
              <a:ext cx="83" cy="68"/>
            </a:xfrm>
            <a:custGeom>
              <a:avLst/>
              <a:gdLst/>
              <a:ahLst/>
              <a:cxnLst>
                <a:cxn ang="0">
                  <a:pos x="82" y="67"/>
                </a:cxn>
                <a:cxn ang="0">
                  <a:pos x="65" y="63"/>
                </a:cxn>
                <a:cxn ang="0">
                  <a:pos x="54" y="63"/>
                </a:cxn>
                <a:cxn ang="0">
                  <a:pos x="54" y="55"/>
                </a:cxn>
                <a:cxn ang="0">
                  <a:pos x="28" y="55"/>
                </a:cxn>
                <a:cxn ang="0">
                  <a:pos x="24" y="51"/>
                </a:cxn>
                <a:cxn ang="0">
                  <a:pos x="17" y="51"/>
                </a:cxn>
                <a:cxn ang="0">
                  <a:pos x="13" y="42"/>
                </a:cxn>
                <a:cxn ang="0">
                  <a:pos x="4" y="42"/>
                </a:cxn>
                <a:cxn ang="0">
                  <a:pos x="4" y="38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82" y="0"/>
                </a:cxn>
                <a:cxn ang="0">
                  <a:pos x="82" y="67"/>
                </a:cxn>
              </a:cxnLst>
              <a:rect l="0" t="0" r="r" b="b"/>
              <a:pathLst>
                <a:path w="83" h="68">
                  <a:moveTo>
                    <a:pt x="82" y="67"/>
                  </a:moveTo>
                  <a:lnTo>
                    <a:pt x="65" y="63"/>
                  </a:lnTo>
                  <a:lnTo>
                    <a:pt x="54" y="63"/>
                  </a:lnTo>
                  <a:lnTo>
                    <a:pt x="54" y="55"/>
                  </a:lnTo>
                  <a:lnTo>
                    <a:pt x="28" y="55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13" y="42"/>
                  </a:lnTo>
                  <a:lnTo>
                    <a:pt x="4" y="42"/>
                  </a:lnTo>
                  <a:lnTo>
                    <a:pt x="4" y="3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82" y="0"/>
                  </a:lnTo>
                  <a:lnTo>
                    <a:pt x="82" y="67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6" name="Freeform 260"/>
            <p:cNvSpPr>
              <a:spLocks/>
            </p:cNvSpPr>
            <p:nvPr/>
          </p:nvSpPr>
          <p:spPr bwMode="auto">
            <a:xfrm>
              <a:off x="1400" y="2139"/>
              <a:ext cx="224" cy="8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65" y="0"/>
                </a:cxn>
                <a:cxn ang="0">
                  <a:pos x="186" y="0"/>
                </a:cxn>
                <a:cxn ang="0">
                  <a:pos x="199" y="4"/>
                </a:cxn>
                <a:cxn ang="0">
                  <a:pos x="223" y="4"/>
                </a:cxn>
                <a:cxn ang="0">
                  <a:pos x="223" y="37"/>
                </a:cxn>
                <a:cxn ang="0">
                  <a:pos x="219" y="37"/>
                </a:cxn>
                <a:cxn ang="0">
                  <a:pos x="219" y="42"/>
                </a:cxn>
                <a:cxn ang="0">
                  <a:pos x="210" y="42"/>
                </a:cxn>
                <a:cxn ang="0">
                  <a:pos x="210" y="54"/>
                </a:cxn>
                <a:cxn ang="0">
                  <a:pos x="206" y="54"/>
                </a:cxn>
                <a:cxn ang="0">
                  <a:pos x="195" y="63"/>
                </a:cxn>
                <a:cxn ang="0">
                  <a:pos x="174" y="63"/>
                </a:cxn>
                <a:cxn ang="0">
                  <a:pos x="166" y="66"/>
                </a:cxn>
                <a:cxn ang="0">
                  <a:pos x="154" y="66"/>
                </a:cxn>
                <a:cxn ang="0">
                  <a:pos x="141" y="75"/>
                </a:cxn>
                <a:cxn ang="0">
                  <a:pos x="102" y="75"/>
                </a:cxn>
                <a:cxn ang="0">
                  <a:pos x="89" y="79"/>
                </a:cxn>
                <a:cxn ang="0">
                  <a:pos x="40" y="79"/>
                </a:cxn>
                <a:cxn ang="0">
                  <a:pos x="37" y="75"/>
                </a:cxn>
                <a:cxn ang="0">
                  <a:pos x="0" y="75"/>
                </a:cxn>
                <a:cxn ang="0">
                  <a:pos x="0" y="4"/>
                </a:cxn>
              </a:cxnLst>
              <a:rect l="0" t="0" r="r" b="b"/>
              <a:pathLst>
                <a:path w="224" h="80">
                  <a:moveTo>
                    <a:pt x="0" y="4"/>
                  </a:moveTo>
                  <a:lnTo>
                    <a:pt x="65" y="0"/>
                  </a:lnTo>
                  <a:lnTo>
                    <a:pt x="186" y="0"/>
                  </a:lnTo>
                  <a:lnTo>
                    <a:pt x="199" y="4"/>
                  </a:lnTo>
                  <a:lnTo>
                    <a:pt x="223" y="4"/>
                  </a:lnTo>
                  <a:lnTo>
                    <a:pt x="223" y="37"/>
                  </a:lnTo>
                  <a:lnTo>
                    <a:pt x="219" y="37"/>
                  </a:lnTo>
                  <a:lnTo>
                    <a:pt x="219" y="42"/>
                  </a:lnTo>
                  <a:lnTo>
                    <a:pt x="210" y="42"/>
                  </a:lnTo>
                  <a:lnTo>
                    <a:pt x="210" y="54"/>
                  </a:lnTo>
                  <a:lnTo>
                    <a:pt x="206" y="54"/>
                  </a:lnTo>
                  <a:lnTo>
                    <a:pt x="195" y="63"/>
                  </a:lnTo>
                  <a:lnTo>
                    <a:pt x="174" y="63"/>
                  </a:lnTo>
                  <a:lnTo>
                    <a:pt x="166" y="66"/>
                  </a:lnTo>
                  <a:lnTo>
                    <a:pt x="154" y="66"/>
                  </a:lnTo>
                  <a:lnTo>
                    <a:pt x="141" y="75"/>
                  </a:lnTo>
                  <a:lnTo>
                    <a:pt x="102" y="75"/>
                  </a:lnTo>
                  <a:lnTo>
                    <a:pt x="89" y="79"/>
                  </a:lnTo>
                  <a:lnTo>
                    <a:pt x="40" y="79"/>
                  </a:lnTo>
                  <a:lnTo>
                    <a:pt x="37" y="75"/>
                  </a:lnTo>
                  <a:lnTo>
                    <a:pt x="0" y="75"/>
                  </a:lnTo>
                  <a:lnTo>
                    <a:pt x="0" y="4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7" name="Freeform 261"/>
            <p:cNvSpPr>
              <a:spLocks/>
            </p:cNvSpPr>
            <p:nvPr/>
          </p:nvSpPr>
          <p:spPr bwMode="auto">
            <a:xfrm>
              <a:off x="1318" y="2139"/>
              <a:ext cx="306" cy="80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65" y="66"/>
                </a:cxn>
                <a:cxn ang="0">
                  <a:pos x="53" y="66"/>
                </a:cxn>
                <a:cxn ang="0">
                  <a:pos x="53" y="63"/>
                </a:cxn>
                <a:cxn ang="0">
                  <a:pos x="28" y="63"/>
                </a:cxn>
                <a:cxn ang="0">
                  <a:pos x="24" y="54"/>
                </a:cxn>
                <a:cxn ang="0">
                  <a:pos x="17" y="54"/>
                </a:cxn>
                <a:cxn ang="0">
                  <a:pos x="13" y="50"/>
                </a:cxn>
                <a:cxn ang="0">
                  <a:pos x="4" y="50"/>
                </a:cxn>
                <a:cxn ang="0">
                  <a:pos x="4" y="42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82" y="4"/>
                </a:cxn>
                <a:cxn ang="0">
                  <a:pos x="147" y="0"/>
                </a:cxn>
                <a:cxn ang="0">
                  <a:pos x="268" y="0"/>
                </a:cxn>
                <a:cxn ang="0">
                  <a:pos x="281" y="4"/>
                </a:cxn>
                <a:cxn ang="0">
                  <a:pos x="305" y="4"/>
                </a:cxn>
                <a:cxn ang="0">
                  <a:pos x="305" y="37"/>
                </a:cxn>
                <a:cxn ang="0">
                  <a:pos x="301" y="37"/>
                </a:cxn>
                <a:cxn ang="0">
                  <a:pos x="301" y="42"/>
                </a:cxn>
                <a:cxn ang="0">
                  <a:pos x="292" y="42"/>
                </a:cxn>
                <a:cxn ang="0">
                  <a:pos x="292" y="54"/>
                </a:cxn>
                <a:cxn ang="0">
                  <a:pos x="288" y="54"/>
                </a:cxn>
                <a:cxn ang="0">
                  <a:pos x="277" y="63"/>
                </a:cxn>
                <a:cxn ang="0">
                  <a:pos x="256" y="63"/>
                </a:cxn>
                <a:cxn ang="0">
                  <a:pos x="248" y="66"/>
                </a:cxn>
                <a:cxn ang="0">
                  <a:pos x="236" y="66"/>
                </a:cxn>
                <a:cxn ang="0">
                  <a:pos x="223" y="75"/>
                </a:cxn>
                <a:cxn ang="0">
                  <a:pos x="183" y="75"/>
                </a:cxn>
                <a:cxn ang="0">
                  <a:pos x="171" y="79"/>
                </a:cxn>
                <a:cxn ang="0">
                  <a:pos x="122" y="79"/>
                </a:cxn>
                <a:cxn ang="0">
                  <a:pos x="118" y="75"/>
                </a:cxn>
                <a:cxn ang="0">
                  <a:pos x="82" y="75"/>
                </a:cxn>
              </a:cxnLst>
              <a:rect l="0" t="0" r="r" b="b"/>
              <a:pathLst>
                <a:path w="306" h="80">
                  <a:moveTo>
                    <a:pt x="82" y="75"/>
                  </a:moveTo>
                  <a:lnTo>
                    <a:pt x="65" y="66"/>
                  </a:lnTo>
                  <a:lnTo>
                    <a:pt x="53" y="66"/>
                  </a:lnTo>
                  <a:lnTo>
                    <a:pt x="53" y="63"/>
                  </a:lnTo>
                  <a:lnTo>
                    <a:pt x="28" y="63"/>
                  </a:lnTo>
                  <a:lnTo>
                    <a:pt x="24" y="54"/>
                  </a:lnTo>
                  <a:lnTo>
                    <a:pt x="17" y="54"/>
                  </a:lnTo>
                  <a:lnTo>
                    <a:pt x="13" y="50"/>
                  </a:lnTo>
                  <a:lnTo>
                    <a:pt x="4" y="50"/>
                  </a:lnTo>
                  <a:lnTo>
                    <a:pt x="4" y="42"/>
                  </a:lnTo>
                  <a:lnTo>
                    <a:pt x="0" y="37"/>
                  </a:lnTo>
                  <a:lnTo>
                    <a:pt x="0" y="4"/>
                  </a:lnTo>
                  <a:lnTo>
                    <a:pt x="82" y="4"/>
                  </a:lnTo>
                  <a:lnTo>
                    <a:pt x="147" y="0"/>
                  </a:lnTo>
                  <a:lnTo>
                    <a:pt x="268" y="0"/>
                  </a:lnTo>
                  <a:lnTo>
                    <a:pt x="281" y="4"/>
                  </a:lnTo>
                  <a:lnTo>
                    <a:pt x="305" y="4"/>
                  </a:lnTo>
                  <a:lnTo>
                    <a:pt x="305" y="37"/>
                  </a:lnTo>
                  <a:lnTo>
                    <a:pt x="301" y="37"/>
                  </a:lnTo>
                  <a:lnTo>
                    <a:pt x="301" y="42"/>
                  </a:lnTo>
                  <a:lnTo>
                    <a:pt x="292" y="42"/>
                  </a:lnTo>
                  <a:lnTo>
                    <a:pt x="292" y="54"/>
                  </a:lnTo>
                  <a:lnTo>
                    <a:pt x="288" y="54"/>
                  </a:lnTo>
                  <a:lnTo>
                    <a:pt x="277" y="63"/>
                  </a:lnTo>
                  <a:lnTo>
                    <a:pt x="256" y="63"/>
                  </a:lnTo>
                  <a:lnTo>
                    <a:pt x="248" y="66"/>
                  </a:lnTo>
                  <a:lnTo>
                    <a:pt x="236" y="66"/>
                  </a:lnTo>
                  <a:lnTo>
                    <a:pt x="223" y="75"/>
                  </a:lnTo>
                  <a:lnTo>
                    <a:pt x="183" y="75"/>
                  </a:lnTo>
                  <a:lnTo>
                    <a:pt x="171" y="79"/>
                  </a:lnTo>
                  <a:lnTo>
                    <a:pt x="122" y="79"/>
                  </a:lnTo>
                  <a:lnTo>
                    <a:pt x="118" y="75"/>
                  </a:lnTo>
                  <a:lnTo>
                    <a:pt x="82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8" name="Freeform 262"/>
            <p:cNvSpPr>
              <a:spLocks/>
            </p:cNvSpPr>
            <p:nvPr/>
          </p:nvSpPr>
          <p:spPr bwMode="auto">
            <a:xfrm>
              <a:off x="1318" y="2106"/>
              <a:ext cx="306" cy="93"/>
            </a:xfrm>
            <a:custGeom>
              <a:avLst/>
              <a:gdLst/>
              <a:ahLst/>
              <a:cxnLst>
                <a:cxn ang="0">
                  <a:pos x="305" y="46"/>
                </a:cxn>
                <a:cxn ang="0">
                  <a:pos x="305" y="50"/>
                </a:cxn>
                <a:cxn ang="0">
                  <a:pos x="301" y="55"/>
                </a:cxn>
                <a:cxn ang="0">
                  <a:pos x="297" y="63"/>
                </a:cxn>
                <a:cxn ang="0">
                  <a:pos x="292" y="66"/>
                </a:cxn>
                <a:cxn ang="0">
                  <a:pos x="284" y="71"/>
                </a:cxn>
                <a:cxn ang="0">
                  <a:pos x="277" y="75"/>
                </a:cxn>
                <a:cxn ang="0">
                  <a:pos x="256" y="79"/>
                </a:cxn>
                <a:cxn ang="0">
                  <a:pos x="236" y="88"/>
                </a:cxn>
                <a:cxn ang="0">
                  <a:pos x="208" y="92"/>
                </a:cxn>
                <a:cxn ang="0">
                  <a:pos x="183" y="92"/>
                </a:cxn>
                <a:cxn ang="0">
                  <a:pos x="154" y="92"/>
                </a:cxn>
                <a:cxn ang="0">
                  <a:pos x="126" y="92"/>
                </a:cxn>
                <a:cxn ang="0">
                  <a:pos x="97" y="92"/>
                </a:cxn>
                <a:cxn ang="0">
                  <a:pos x="73" y="88"/>
                </a:cxn>
                <a:cxn ang="0">
                  <a:pos x="49" y="79"/>
                </a:cxn>
                <a:cxn ang="0">
                  <a:pos x="28" y="75"/>
                </a:cxn>
                <a:cxn ang="0">
                  <a:pos x="21" y="71"/>
                </a:cxn>
                <a:cxn ang="0">
                  <a:pos x="13" y="66"/>
                </a:cxn>
                <a:cxn ang="0">
                  <a:pos x="8" y="63"/>
                </a:cxn>
                <a:cxn ang="0">
                  <a:pos x="4" y="55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9"/>
                </a:cxn>
                <a:cxn ang="0">
                  <a:pos x="73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9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6"/>
                </a:cxn>
                <a:cxn ang="0">
                  <a:pos x="297" y="30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6"/>
                </a:cxn>
              </a:cxnLst>
              <a:rect l="0" t="0" r="r" b="b"/>
              <a:pathLst>
                <a:path w="306" h="93">
                  <a:moveTo>
                    <a:pt x="305" y="46"/>
                  </a:moveTo>
                  <a:lnTo>
                    <a:pt x="305" y="50"/>
                  </a:lnTo>
                  <a:lnTo>
                    <a:pt x="301" y="55"/>
                  </a:lnTo>
                  <a:lnTo>
                    <a:pt x="297" y="63"/>
                  </a:lnTo>
                  <a:lnTo>
                    <a:pt x="292" y="66"/>
                  </a:lnTo>
                  <a:lnTo>
                    <a:pt x="284" y="71"/>
                  </a:lnTo>
                  <a:lnTo>
                    <a:pt x="277" y="75"/>
                  </a:lnTo>
                  <a:lnTo>
                    <a:pt x="256" y="79"/>
                  </a:lnTo>
                  <a:lnTo>
                    <a:pt x="236" y="88"/>
                  </a:lnTo>
                  <a:lnTo>
                    <a:pt x="208" y="92"/>
                  </a:lnTo>
                  <a:lnTo>
                    <a:pt x="183" y="92"/>
                  </a:lnTo>
                  <a:lnTo>
                    <a:pt x="154" y="92"/>
                  </a:lnTo>
                  <a:lnTo>
                    <a:pt x="126" y="92"/>
                  </a:lnTo>
                  <a:lnTo>
                    <a:pt x="97" y="92"/>
                  </a:lnTo>
                  <a:lnTo>
                    <a:pt x="73" y="88"/>
                  </a:lnTo>
                  <a:lnTo>
                    <a:pt x="49" y="79"/>
                  </a:lnTo>
                  <a:lnTo>
                    <a:pt x="28" y="75"/>
                  </a:lnTo>
                  <a:lnTo>
                    <a:pt x="21" y="71"/>
                  </a:lnTo>
                  <a:lnTo>
                    <a:pt x="13" y="66"/>
                  </a:lnTo>
                  <a:lnTo>
                    <a:pt x="8" y="63"/>
                  </a:lnTo>
                  <a:lnTo>
                    <a:pt x="4" y="55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9"/>
                  </a:lnTo>
                  <a:lnTo>
                    <a:pt x="73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9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6"/>
                  </a:lnTo>
                  <a:lnTo>
                    <a:pt x="297" y="30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39" name="Freeform 263"/>
            <p:cNvSpPr>
              <a:spLocks/>
            </p:cNvSpPr>
            <p:nvPr/>
          </p:nvSpPr>
          <p:spPr bwMode="auto">
            <a:xfrm>
              <a:off x="1302" y="2103"/>
              <a:ext cx="82" cy="70"/>
            </a:xfrm>
            <a:custGeom>
              <a:avLst/>
              <a:gdLst/>
              <a:ahLst/>
              <a:cxnLst>
                <a:cxn ang="0">
                  <a:pos x="77" y="69"/>
                </a:cxn>
                <a:cxn ang="0">
                  <a:pos x="65" y="66"/>
                </a:cxn>
                <a:cxn ang="0">
                  <a:pos x="53" y="66"/>
                </a:cxn>
                <a:cxn ang="0">
                  <a:pos x="44" y="57"/>
                </a:cxn>
                <a:cxn ang="0">
                  <a:pos x="28" y="57"/>
                </a:cxn>
                <a:cxn ang="0">
                  <a:pos x="16" y="45"/>
                </a:cxn>
                <a:cxn ang="0">
                  <a:pos x="0" y="45"/>
                </a:cxn>
                <a:cxn ang="0">
                  <a:pos x="0" y="0"/>
                </a:cxn>
                <a:cxn ang="0">
                  <a:pos x="81" y="0"/>
                </a:cxn>
                <a:cxn ang="0">
                  <a:pos x="77" y="69"/>
                </a:cxn>
              </a:cxnLst>
              <a:rect l="0" t="0" r="r" b="b"/>
              <a:pathLst>
                <a:path w="82" h="70">
                  <a:moveTo>
                    <a:pt x="77" y="69"/>
                  </a:moveTo>
                  <a:lnTo>
                    <a:pt x="65" y="66"/>
                  </a:lnTo>
                  <a:lnTo>
                    <a:pt x="53" y="66"/>
                  </a:lnTo>
                  <a:lnTo>
                    <a:pt x="44" y="57"/>
                  </a:lnTo>
                  <a:lnTo>
                    <a:pt x="28" y="57"/>
                  </a:lnTo>
                  <a:lnTo>
                    <a:pt x="16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81" y="0"/>
                  </a:lnTo>
                  <a:lnTo>
                    <a:pt x="77" y="6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0" name="Freeform 264"/>
            <p:cNvSpPr>
              <a:spLocks/>
            </p:cNvSpPr>
            <p:nvPr/>
          </p:nvSpPr>
          <p:spPr bwMode="auto">
            <a:xfrm>
              <a:off x="1374" y="2103"/>
              <a:ext cx="234" cy="7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29" y="0"/>
                </a:cxn>
                <a:cxn ang="0">
                  <a:pos x="233" y="3"/>
                </a:cxn>
                <a:cxn ang="0">
                  <a:pos x="233" y="20"/>
                </a:cxn>
                <a:cxn ang="0">
                  <a:pos x="229" y="29"/>
                </a:cxn>
                <a:cxn ang="0">
                  <a:pos x="229" y="40"/>
                </a:cxn>
                <a:cxn ang="0">
                  <a:pos x="221" y="40"/>
                </a:cxn>
                <a:cxn ang="0">
                  <a:pos x="221" y="45"/>
                </a:cxn>
                <a:cxn ang="0">
                  <a:pos x="217" y="45"/>
                </a:cxn>
                <a:cxn ang="0">
                  <a:pos x="193" y="57"/>
                </a:cxn>
                <a:cxn ang="0">
                  <a:pos x="185" y="57"/>
                </a:cxn>
                <a:cxn ang="0">
                  <a:pos x="172" y="66"/>
                </a:cxn>
                <a:cxn ang="0">
                  <a:pos x="160" y="66"/>
                </a:cxn>
                <a:cxn ang="0">
                  <a:pos x="152" y="69"/>
                </a:cxn>
                <a:cxn ang="0">
                  <a:pos x="0" y="69"/>
                </a:cxn>
                <a:cxn ang="0">
                  <a:pos x="4" y="0"/>
                </a:cxn>
              </a:cxnLst>
              <a:rect l="0" t="0" r="r" b="b"/>
              <a:pathLst>
                <a:path w="234" h="70">
                  <a:moveTo>
                    <a:pt x="4" y="0"/>
                  </a:moveTo>
                  <a:lnTo>
                    <a:pt x="229" y="0"/>
                  </a:lnTo>
                  <a:lnTo>
                    <a:pt x="233" y="3"/>
                  </a:lnTo>
                  <a:lnTo>
                    <a:pt x="233" y="20"/>
                  </a:lnTo>
                  <a:lnTo>
                    <a:pt x="229" y="29"/>
                  </a:lnTo>
                  <a:lnTo>
                    <a:pt x="229" y="40"/>
                  </a:lnTo>
                  <a:lnTo>
                    <a:pt x="221" y="40"/>
                  </a:lnTo>
                  <a:lnTo>
                    <a:pt x="221" y="45"/>
                  </a:lnTo>
                  <a:lnTo>
                    <a:pt x="217" y="45"/>
                  </a:lnTo>
                  <a:lnTo>
                    <a:pt x="193" y="57"/>
                  </a:lnTo>
                  <a:lnTo>
                    <a:pt x="185" y="57"/>
                  </a:lnTo>
                  <a:lnTo>
                    <a:pt x="172" y="66"/>
                  </a:lnTo>
                  <a:lnTo>
                    <a:pt x="160" y="66"/>
                  </a:lnTo>
                  <a:lnTo>
                    <a:pt x="152" y="69"/>
                  </a:lnTo>
                  <a:lnTo>
                    <a:pt x="0" y="69"/>
                  </a:lnTo>
                  <a:lnTo>
                    <a:pt x="4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1" name="Freeform 265"/>
            <p:cNvSpPr>
              <a:spLocks/>
            </p:cNvSpPr>
            <p:nvPr/>
          </p:nvSpPr>
          <p:spPr bwMode="auto">
            <a:xfrm>
              <a:off x="1302" y="2103"/>
              <a:ext cx="306" cy="70"/>
            </a:xfrm>
            <a:custGeom>
              <a:avLst/>
              <a:gdLst/>
              <a:ahLst/>
              <a:cxnLst>
                <a:cxn ang="0">
                  <a:pos x="77" y="69"/>
                </a:cxn>
                <a:cxn ang="0">
                  <a:pos x="65" y="66"/>
                </a:cxn>
                <a:cxn ang="0">
                  <a:pos x="53" y="66"/>
                </a:cxn>
                <a:cxn ang="0">
                  <a:pos x="44" y="57"/>
                </a:cxn>
                <a:cxn ang="0">
                  <a:pos x="28" y="57"/>
                </a:cxn>
                <a:cxn ang="0">
                  <a:pos x="16" y="45"/>
                </a:cxn>
                <a:cxn ang="0">
                  <a:pos x="0" y="45"/>
                </a:cxn>
                <a:cxn ang="0">
                  <a:pos x="0" y="0"/>
                </a:cxn>
                <a:cxn ang="0">
                  <a:pos x="301" y="0"/>
                </a:cxn>
                <a:cxn ang="0">
                  <a:pos x="305" y="3"/>
                </a:cxn>
                <a:cxn ang="0">
                  <a:pos x="305" y="20"/>
                </a:cxn>
                <a:cxn ang="0">
                  <a:pos x="301" y="29"/>
                </a:cxn>
                <a:cxn ang="0">
                  <a:pos x="301" y="40"/>
                </a:cxn>
                <a:cxn ang="0">
                  <a:pos x="293" y="40"/>
                </a:cxn>
                <a:cxn ang="0">
                  <a:pos x="293" y="45"/>
                </a:cxn>
                <a:cxn ang="0">
                  <a:pos x="289" y="45"/>
                </a:cxn>
                <a:cxn ang="0">
                  <a:pos x="265" y="57"/>
                </a:cxn>
                <a:cxn ang="0">
                  <a:pos x="257" y="57"/>
                </a:cxn>
                <a:cxn ang="0">
                  <a:pos x="248" y="66"/>
                </a:cxn>
                <a:cxn ang="0">
                  <a:pos x="236" y="66"/>
                </a:cxn>
                <a:cxn ang="0">
                  <a:pos x="224" y="69"/>
                </a:cxn>
                <a:cxn ang="0">
                  <a:pos x="77" y="69"/>
                </a:cxn>
              </a:cxnLst>
              <a:rect l="0" t="0" r="r" b="b"/>
              <a:pathLst>
                <a:path w="306" h="70">
                  <a:moveTo>
                    <a:pt x="77" y="69"/>
                  </a:moveTo>
                  <a:lnTo>
                    <a:pt x="65" y="66"/>
                  </a:lnTo>
                  <a:lnTo>
                    <a:pt x="53" y="66"/>
                  </a:lnTo>
                  <a:lnTo>
                    <a:pt x="44" y="57"/>
                  </a:lnTo>
                  <a:lnTo>
                    <a:pt x="28" y="57"/>
                  </a:lnTo>
                  <a:lnTo>
                    <a:pt x="16" y="45"/>
                  </a:lnTo>
                  <a:lnTo>
                    <a:pt x="0" y="45"/>
                  </a:lnTo>
                  <a:lnTo>
                    <a:pt x="0" y="0"/>
                  </a:lnTo>
                  <a:lnTo>
                    <a:pt x="301" y="0"/>
                  </a:lnTo>
                  <a:lnTo>
                    <a:pt x="305" y="3"/>
                  </a:lnTo>
                  <a:lnTo>
                    <a:pt x="305" y="20"/>
                  </a:lnTo>
                  <a:lnTo>
                    <a:pt x="301" y="29"/>
                  </a:lnTo>
                  <a:lnTo>
                    <a:pt x="301" y="40"/>
                  </a:lnTo>
                  <a:lnTo>
                    <a:pt x="293" y="40"/>
                  </a:lnTo>
                  <a:lnTo>
                    <a:pt x="293" y="45"/>
                  </a:lnTo>
                  <a:lnTo>
                    <a:pt x="289" y="45"/>
                  </a:lnTo>
                  <a:lnTo>
                    <a:pt x="265" y="57"/>
                  </a:lnTo>
                  <a:lnTo>
                    <a:pt x="257" y="57"/>
                  </a:lnTo>
                  <a:lnTo>
                    <a:pt x="248" y="66"/>
                  </a:lnTo>
                  <a:lnTo>
                    <a:pt x="236" y="66"/>
                  </a:lnTo>
                  <a:lnTo>
                    <a:pt x="224" y="69"/>
                  </a:lnTo>
                  <a:lnTo>
                    <a:pt x="77" y="69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2" name="Freeform 266"/>
            <p:cNvSpPr>
              <a:spLocks/>
            </p:cNvSpPr>
            <p:nvPr/>
          </p:nvSpPr>
          <p:spPr bwMode="auto">
            <a:xfrm>
              <a:off x="1302" y="2070"/>
              <a:ext cx="306" cy="79"/>
            </a:xfrm>
            <a:custGeom>
              <a:avLst/>
              <a:gdLst/>
              <a:ahLst/>
              <a:cxnLst>
                <a:cxn ang="0">
                  <a:pos x="305" y="36"/>
                </a:cxn>
                <a:cxn ang="0">
                  <a:pos x="305" y="41"/>
                </a:cxn>
                <a:cxn ang="0">
                  <a:pos x="301" y="49"/>
                </a:cxn>
                <a:cxn ang="0">
                  <a:pos x="298" y="53"/>
                </a:cxn>
                <a:cxn ang="0">
                  <a:pos x="293" y="58"/>
                </a:cxn>
                <a:cxn ang="0">
                  <a:pos x="285" y="58"/>
                </a:cxn>
                <a:cxn ang="0">
                  <a:pos x="277" y="62"/>
                </a:cxn>
                <a:cxn ang="0">
                  <a:pos x="257" y="66"/>
                </a:cxn>
                <a:cxn ang="0">
                  <a:pos x="232" y="74"/>
                </a:cxn>
                <a:cxn ang="0">
                  <a:pos x="207" y="74"/>
                </a:cxn>
                <a:cxn ang="0">
                  <a:pos x="179" y="78"/>
                </a:cxn>
                <a:cxn ang="0">
                  <a:pos x="155" y="78"/>
                </a:cxn>
                <a:cxn ang="0">
                  <a:pos x="126" y="78"/>
                </a:cxn>
                <a:cxn ang="0">
                  <a:pos x="98" y="74"/>
                </a:cxn>
                <a:cxn ang="0">
                  <a:pos x="69" y="74"/>
                </a:cxn>
                <a:cxn ang="0">
                  <a:pos x="48" y="66"/>
                </a:cxn>
                <a:cxn ang="0">
                  <a:pos x="28" y="62"/>
                </a:cxn>
                <a:cxn ang="0">
                  <a:pos x="20" y="58"/>
                </a:cxn>
                <a:cxn ang="0">
                  <a:pos x="12" y="58"/>
                </a:cxn>
                <a:cxn ang="0">
                  <a:pos x="7" y="53"/>
                </a:cxn>
                <a:cxn ang="0">
                  <a:pos x="4" y="49"/>
                </a:cxn>
                <a:cxn ang="0">
                  <a:pos x="0" y="41"/>
                </a:cxn>
                <a:cxn ang="0">
                  <a:pos x="0" y="36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7" y="25"/>
                </a:cxn>
                <a:cxn ang="0">
                  <a:pos x="12" y="20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8" y="7"/>
                </a:cxn>
                <a:cxn ang="0">
                  <a:pos x="69" y="4"/>
                </a:cxn>
                <a:cxn ang="0">
                  <a:pos x="98" y="4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4"/>
                </a:cxn>
                <a:cxn ang="0">
                  <a:pos x="236" y="4"/>
                </a:cxn>
                <a:cxn ang="0">
                  <a:pos x="257" y="7"/>
                </a:cxn>
                <a:cxn ang="0">
                  <a:pos x="277" y="16"/>
                </a:cxn>
                <a:cxn ang="0">
                  <a:pos x="285" y="20"/>
                </a:cxn>
                <a:cxn ang="0">
                  <a:pos x="293" y="20"/>
                </a:cxn>
                <a:cxn ang="0">
                  <a:pos x="298" y="25"/>
                </a:cxn>
                <a:cxn ang="0">
                  <a:pos x="301" y="29"/>
                </a:cxn>
                <a:cxn ang="0">
                  <a:pos x="305" y="33"/>
                </a:cxn>
                <a:cxn ang="0">
                  <a:pos x="305" y="36"/>
                </a:cxn>
              </a:cxnLst>
              <a:rect l="0" t="0" r="r" b="b"/>
              <a:pathLst>
                <a:path w="306" h="79">
                  <a:moveTo>
                    <a:pt x="305" y="36"/>
                  </a:moveTo>
                  <a:lnTo>
                    <a:pt x="305" y="41"/>
                  </a:lnTo>
                  <a:lnTo>
                    <a:pt x="301" y="49"/>
                  </a:lnTo>
                  <a:lnTo>
                    <a:pt x="298" y="53"/>
                  </a:lnTo>
                  <a:lnTo>
                    <a:pt x="293" y="58"/>
                  </a:lnTo>
                  <a:lnTo>
                    <a:pt x="285" y="58"/>
                  </a:lnTo>
                  <a:lnTo>
                    <a:pt x="277" y="62"/>
                  </a:lnTo>
                  <a:lnTo>
                    <a:pt x="257" y="66"/>
                  </a:lnTo>
                  <a:lnTo>
                    <a:pt x="232" y="74"/>
                  </a:lnTo>
                  <a:lnTo>
                    <a:pt x="207" y="74"/>
                  </a:lnTo>
                  <a:lnTo>
                    <a:pt x="179" y="78"/>
                  </a:lnTo>
                  <a:lnTo>
                    <a:pt x="155" y="78"/>
                  </a:lnTo>
                  <a:lnTo>
                    <a:pt x="126" y="78"/>
                  </a:lnTo>
                  <a:lnTo>
                    <a:pt x="98" y="74"/>
                  </a:lnTo>
                  <a:lnTo>
                    <a:pt x="69" y="74"/>
                  </a:lnTo>
                  <a:lnTo>
                    <a:pt x="48" y="66"/>
                  </a:lnTo>
                  <a:lnTo>
                    <a:pt x="28" y="62"/>
                  </a:lnTo>
                  <a:lnTo>
                    <a:pt x="20" y="58"/>
                  </a:lnTo>
                  <a:lnTo>
                    <a:pt x="12" y="58"/>
                  </a:lnTo>
                  <a:lnTo>
                    <a:pt x="7" y="53"/>
                  </a:lnTo>
                  <a:lnTo>
                    <a:pt x="4" y="49"/>
                  </a:lnTo>
                  <a:lnTo>
                    <a:pt x="0" y="41"/>
                  </a:lnTo>
                  <a:lnTo>
                    <a:pt x="0" y="36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7" y="25"/>
                  </a:lnTo>
                  <a:lnTo>
                    <a:pt x="12" y="20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8" y="7"/>
                  </a:lnTo>
                  <a:lnTo>
                    <a:pt x="69" y="4"/>
                  </a:lnTo>
                  <a:lnTo>
                    <a:pt x="98" y="4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4"/>
                  </a:lnTo>
                  <a:lnTo>
                    <a:pt x="236" y="4"/>
                  </a:lnTo>
                  <a:lnTo>
                    <a:pt x="257" y="7"/>
                  </a:lnTo>
                  <a:lnTo>
                    <a:pt x="277" y="16"/>
                  </a:lnTo>
                  <a:lnTo>
                    <a:pt x="285" y="20"/>
                  </a:lnTo>
                  <a:lnTo>
                    <a:pt x="293" y="20"/>
                  </a:lnTo>
                  <a:lnTo>
                    <a:pt x="298" y="25"/>
                  </a:lnTo>
                  <a:lnTo>
                    <a:pt x="301" y="29"/>
                  </a:lnTo>
                  <a:lnTo>
                    <a:pt x="305" y="33"/>
                  </a:lnTo>
                  <a:lnTo>
                    <a:pt x="305" y="3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3" name="Freeform 267"/>
            <p:cNvSpPr>
              <a:spLocks/>
            </p:cNvSpPr>
            <p:nvPr/>
          </p:nvSpPr>
          <p:spPr bwMode="auto">
            <a:xfrm>
              <a:off x="1322" y="2070"/>
              <a:ext cx="90" cy="63"/>
            </a:xfrm>
            <a:custGeom>
              <a:avLst/>
              <a:gdLst/>
              <a:ahLst/>
              <a:cxnLst>
                <a:cxn ang="0">
                  <a:pos x="85" y="62"/>
                </a:cxn>
                <a:cxn ang="0">
                  <a:pos x="65" y="58"/>
                </a:cxn>
                <a:cxn ang="0">
                  <a:pos x="37" y="58"/>
                </a:cxn>
                <a:cxn ang="0">
                  <a:pos x="28" y="49"/>
                </a:cxn>
                <a:cxn ang="0">
                  <a:pos x="24" y="49"/>
                </a:cxn>
                <a:cxn ang="0">
                  <a:pos x="17" y="45"/>
                </a:cxn>
                <a:cxn ang="0">
                  <a:pos x="13" y="45"/>
                </a:cxn>
                <a:cxn ang="0">
                  <a:pos x="4" y="36"/>
                </a:cxn>
                <a:cxn ang="0">
                  <a:pos x="4" y="33"/>
                </a:cxn>
                <a:cxn ang="0">
                  <a:pos x="0" y="33"/>
                </a:cxn>
                <a:cxn ang="0">
                  <a:pos x="0" y="0"/>
                </a:cxn>
                <a:cxn ang="0">
                  <a:pos x="89" y="0"/>
                </a:cxn>
                <a:cxn ang="0">
                  <a:pos x="85" y="62"/>
                </a:cxn>
              </a:cxnLst>
              <a:rect l="0" t="0" r="r" b="b"/>
              <a:pathLst>
                <a:path w="90" h="63">
                  <a:moveTo>
                    <a:pt x="85" y="62"/>
                  </a:moveTo>
                  <a:lnTo>
                    <a:pt x="65" y="58"/>
                  </a:lnTo>
                  <a:lnTo>
                    <a:pt x="37" y="58"/>
                  </a:lnTo>
                  <a:lnTo>
                    <a:pt x="28" y="49"/>
                  </a:lnTo>
                  <a:lnTo>
                    <a:pt x="24" y="49"/>
                  </a:lnTo>
                  <a:lnTo>
                    <a:pt x="17" y="45"/>
                  </a:lnTo>
                  <a:lnTo>
                    <a:pt x="13" y="45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0" y="33"/>
                  </a:lnTo>
                  <a:lnTo>
                    <a:pt x="0" y="0"/>
                  </a:lnTo>
                  <a:lnTo>
                    <a:pt x="89" y="0"/>
                  </a:lnTo>
                  <a:lnTo>
                    <a:pt x="85" y="6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4" name="Freeform 268"/>
            <p:cNvSpPr>
              <a:spLocks/>
            </p:cNvSpPr>
            <p:nvPr/>
          </p:nvSpPr>
          <p:spPr bwMode="auto">
            <a:xfrm>
              <a:off x="1407" y="2061"/>
              <a:ext cx="226" cy="79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58" y="9"/>
                </a:cxn>
                <a:cxn ang="0">
                  <a:pos x="95" y="0"/>
                </a:cxn>
                <a:cxn ang="0">
                  <a:pos x="184" y="0"/>
                </a:cxn>
                <a:cxn ang="0">
                  <a:pos x="188" y="9"/>
                </a:cxn>
                <a:cxn ang="0">
                  <a:pos x="225" y="9"/>
                </a:cxn>
                <a:cxn ang="0">
                  <a:pos x="225" y="42"/>
                </a:cxn>
                <a:cxn ang="0">
                  <a:pos x="221" y="42"/>
                </a:cxn>
                <a:cxn ang="0">
                  <a:pos x="221" y="49"/>
                </a:cxn>
                <a:cxn ang="0">
                  <a:pos x="212" y="49"/>
                </a:cxn>
                <a:cxn ang="0">
                  <a:pos x="200" y="62"/>
                </a:cxn>
                <a:cxn ang="0">
                  <a:pos x="188" y="66"/>
                </a:cxn>
                <a:cxn ang="0">
                  <a:pos x="160" y="66"/>
                </a:cxn>
                <a:cxn ang="0">
                  <a:pos x="143" y="75"/>
                </a:cxn>
                <a:cxn ang="0">
                  <a:pos x="115" y="75"/>
                </a:cxn>
                <a:cxn ang="0">
                  <a:pos x="102" y="78"/>
                </a:cxn>
                <a:cxn ang="0">
                  <a:pos x="37" y="78"/>
                </a:cxn>
                <a:cxn ang="0">
                  <a:pos x="17" y="75"/>
                </a:cxn>
                <a:cxn ang="0">
                  <a:pos x="0" y="75"/>
                </a:cxn>
                <a:cxn ang="0">
                  <a:pos x="4" y="9"/>
                </a:cxn>
              </a:cxnLst>
              <a:rect l="0" t="0" r="r" b="b"/>
              <a:pathLst>
                <a:path w="226" h="79">
                  <a:moveTo>
                    <a:pt x="4" y="9"/>
                  </a:moveTo>
                  <a:lnTo>
                    <a:pt x="58" y="9"/>
                  </a:lnTo>
                  <a:lnTo>
                    <a:pt x="95" y="0"/>
                  </a:lnTo>
                  <a:lnTo>
                    <a:pt x="184" y="0"/>
                  </a:lnTo>
                  <a:lnTo>
                    <a:pt x="188" y="9"/>
                  </a:lnTo>
                  <a:lnTo>
                    <a:pt x="225" y="9"/>
                  </a:lnTo>
                  <a:lnTo>
                    <a:pt x="225" y="42"/>
                  </a:lnTo>
                  <a:lnTo>
                    <a:pt x="221" y="42"/>
                  </a:lnTo>
                  <a:lnTo>
                    <a:pt x="221" y="49"/>
                  </a:lnTo>
                  <a:lnTo>
                    <a:pt x="212" y="49"/>
                  </a:lnTo>
                  <a:lnTo>
                    <a:pt x="200" y="62"/>
                  </a:lnTo>
                  <a:lnTo>
                    <a:pt x="188" y="66"/>
                  </a:lnTo>
                  <a:lnTo>
                    <a:pt x="160" y="66"/>
                  </a:lnTo>
                  <a:lnTo>
                    <a:pt x="143" y="75"/>
                  </a:lnTo>
                  <a:lnTo>
                    <a:pt x="115" y="75"/>
                  </a:lnTo>
                  <a:lnTo>
                    <a:pt x="102" y="78"/>
                  </a:lnTo>
                  <a:lnTo>
                    <a:pt x="37" y="78"/>
                  </a:lnTo>
                  <a:lnTo>
                    <a:pt x="17" y="75"/>
                  </a:lnTo>
                  <a:lnTo>
                    <a:pt x="0" y="75"/>
                  </a:lnTo>
                  <a:lnTo>
                    <a:pt x="4" y="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5" name="Freeform 269"/>
            <p:cNvSpPr>
              <a:spLocks/>
            </p:cNvSpPr>
            <p:nvPr/>
          </p:nvSpPr>
          <p:spPr bwMode="auto">
            <a:xfrm>
              <a:off x="1322" y="2061"/>
              <a:ext cx="311" cy="79"/>
            </a:xfrm>
            <a:custGeom>
              <a:avLst/>
              <a:gdLst/>
              <a:ahLst/>
              <a:cxnLst>
                <a:cxn ang="0">
                  <a:pos x="82" y="75"/>
                </a:cxn>
                <a:cxn ang="0">
                  <a:pos x="65" y="66"/>
                </a:cxn>
                <a:cxn ang="0">
                  <a:pos x="37" y="66"/>
                </a:cxn>
                <a:cxn ang="0">
                  <a:pos x="28" y="62"/>
                </a:cxn>
                <a:cxn ang="0">
                  <a:pos x="24" y="62"/>
                </a:cxn>
                <a:cxn ang="0">
                  <a:pos x="17" y="53"/>
                </a:cxn>
                <a:cxn ang="0">
                  <a:pos x="13" y="53"/>
                </a:cxn>
                <a:cxn ang="0">
                  <a:pos x="4" y="49"/>
                </a:cxn>
                <a:cxn ang="0">
                  <a:pos x="4" y="42"/>
                </a:cxn>
                <a:cxn ang="0">
                  <a:pos x="0" y="42"/>
                </a:cxn>
                <a:cxn ang="0">
                  <a:pos x="0" y="9"/>
                </a:cxn>
                <a:cxn ang="0">
                  <a:pos x="143" y="9"/>
                </a:cxn>
                <a:cxn ang="0">
                  <a:pos x="180" y="0"/>
                </a:cxn>
                <a:cxn ang="0">
                  <a:pos x="269" y="0"/>
                </a:cxn>
                <a:cxn ang="0">
                  <a:pos x="273" y="9"/>
                </a:cxn>
                <a:cxn ang="0">
                  <a:pos x="310" y="9"/>
                </a:cxn>
                <a:cxn ang="0">
                  <a:pos x="310" y="42"/>
                </a:cxn>
                <a:cxn ang="0">
                  <a:pos x="306" y="42"/>
                </a:cxn>
                <a:cxn ang="0">
                  <a:pos x="306" y="49"/>
                </a:cxn>
                <a:cxn ang="0">
                  <a:pos x="297" y="49"/>
                </a:cxn>
                <a:cxn ang="0">
                  <a:pos x="285" y="62"/>
                </a:cxn>
                <a:cxn ang="0">
                  <a:pos x="273" y="66"/>
                </a:cxn>
                <a:cxn ang="0">
                  <a:pos x="245" y="66"/>
                </a:cxn>
                <a:cxn ang="0">
                  <a:pos x="228" y="75"/>
                </a:cxn>
                <a:cxn ang="0">
                  <a:pos x="195" y="75"/>
                </a:cxn>
                <a:cxn ang="0">
                  <a:pos x="183" y="78"/>
                </a:cxn>
                <a:cxn ang="0">
                  <a:pos x="118" y="78"/>
                </a:cxn>
                <a:cxn ang="0">
                  <a:pos x="102" y="75"/>
                </a:cxn>
                <a:cxn ang="0">
                  <a:pos x="82" y="75"/>
                </a:cxn>
                <a:cxn ang="0">
                  <a:pos x="85" y="75"/>
                </a:cxn>
              </a:cxnLst>
              <a:rect l="0" t="0" r="r" b="b"/>
              <a:pathLst>
                <a:path w="311" h="79">
                  <a:moveTo>
                    <a:pt x="82" y="75"/>
                  </a:moveTo>
                  <a:lnTo>
                    <a:pt x="65" y="66"/>
                  </a:lnTo>
                  <a:lnTo>
                    <a:pt x="37" y="66"/>
                  </a:lnTo>
                  <a:lnTo>
                    <a:pt x="28" y="62"/>
                  </a:lnTo>
                  <a:lnTo>
                    <a:pt x="24" y="62"/>
                  </a:lnTo>
                  <a:lnTo>
                    <a:pt x="17" y="53"/>
                  </a:lnTo>
                  <a:lnTo>
                    <a:pt x="13" y="53"/>
                  </a:lnTo>
                  <a:lnTo>
                    <a:pt x="4" y="49"/>
                  </a:lnTo>
                  <a:lnTo>
                    <a:pt x="4" y="42"/>
                  </a:lnTo>
                  <a:lnTo>
                    <a:pt x="0" y="42"/>
                  </a:lnTo>
                  <a:lnTo>
                    <a:pt x="0" y="9"/>
                  </a:lnTo>
                  <a:lnTo>
                    <a:pt x="143" y="9"/>
                  </a:lnTo>
                  <a:lnTo>
                    <a:pt x="180" y="0"/>
                  </a:lnTo>
                  <a:lnTo>
                    <a:pt x="269" y="0"/>
                  </a:lnTo>
                  <a:lnTo>
                    <a:pt x="273" y="9"/>
                  </a:lnTo>
                  <a:lnTo>
                    <a:pt x="310" y="9"/>
                  </a:lnTo>
                  <a:lnTo>
                    <a:pt x="310" y="42"/>
                  </a:lnTo>
                  <a:lnTo>
                    <a:pt x="306" y="42"/>
                  </a:lnTo>
                  <a:lnTo>
                    <a:pt x="306" y="49"/>
                  </a:lnTo>
                  <a:lnTo>
                    <a:pt x="297" y="49"/>
                  </a:lnTo>
                  <a:lnTo>
                    <a:pt x="285" y="62"/>
                  </a:lnTo>
                  <a:lnTo>
                    <a:pt x="273" y="66"/>
                  </a:lnTo>
                  <a:lnTo>
                    <a:pt x="245" y="66"/>
                  </a:lnTo>
                  <a:lnTo>
                    <a:pt x="228" y="75"/>
                  </a:lnTo>
                  <a:lnTo>
                    <a:pt x="195" y="75"/>
                  </a:lnTo>
                  <a:lnTo>
                    <a:pt x="183" y="78"/>
                  </a:lnTo>
                  <a:lnTo>
                    <a:pt x="118" y="78"/>
                  </a:lnTo>
                  <a:lnTo>
                    <a:pt x="102" y="75"/>
                  </a:lnTo>
                  <a:lnTo>
                    <a:pt x="82" y="75"/>
                  </a:lnTo>
                  <a:lnTo>
                    <a:pt x="85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6" name="Freeform 270"/>
            <p:cNvSpPr>
              <a:spLocks/>
            </p:cNvSpPr>
            <p:nvPr/>
          </p:nvSpPr>
          <p:spPr bwMode="auto">
            <a:xfrm>
              <a:off x="1326" y="2032"/>
              <a:ext cx="307" cy="84"/>
            </a:xfrm>
            <a:custGeom>
              <a:avLst/>
              <a:gdLst/>
              <a:ahLst/>
              <a:cxnLst>
                <a:cxn ang="0">
                  <a:pos x="306" y="42"/>
                </a:cxn>
                <a:cxn ang="0">
                  <a:pos x="306" y="45"/>
                </a:cxn>
                <a:cxn ang="0">
                  <a:pos x="302" y="50"/>
                </a:cxn>
                <a:cxn ang="0">
                  <a:pos x="298" y="54"/>
                </a:cxn>
                <a:cxn ang="0">
                  <a:pos x="293" y="58"/>
                </a:cxn>
                <a:cxn ang="0">
                  <a:pos x="285" y="63"/>
                </a:cxn>
                <a:cxn ang="0">
                  <a:pos x="277" y="67"/>
                </a:cxn>
                <a:cxn ang="0">
                  <a:pos x="257" y="71"/>
                </a:cxn>
                <a:cxn ang="0">
                  <a:pos x="237" y="79"/>
                </a:cxn>
                <a:cxn ang="0">
                  <a:pos x="208" y="79"/>
                </a:cxn>
                <a:cxn ang="0">
                  <a:pos x="179" y="83"/>
                </a:cxn>
                <a:cxn ang="0">
                  <a:pos x="155" y="83"/>
                </a:cxn>
                <a:cxn ang="0">
                  <a:pos x="126" y="83"/>
                </a:cxn>
                <a:cxn ang="0">
                  <a:pos x="98" y="79"/>
                </a:cxn>
                <a:cxn ang="0">
                  <a:pos x="69" y="79"/>
                </a:cxn>
                <a:cxn ang="0">
                  <a:pos x="48" y="71"/>
                </a:cxn>
                <a:cxn ang="0">
                  <a:pos x="28" y="67"/>
                </a:cxn>
                <a:cxn ang="0">
                  <a:pos x="20" y="63"/>
                </a:cxn>
                <a:cxn ang="0">
                  <a:pos x="13" y="58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5"/>
                </a:cxn>
                <a:cxn ang="0">
                  <a:pos x="0" y="42"/>
                </a:cxn>
                <a:cxn ang="0">
                  <a:pos x="0" y="38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5"/>
                </a:cxn>
                <a:cxn ang="0">
                  <a:pos x="20" y="20"/>
                </a:cxn>
                <a:cxn ang="0">
                  <a:pos x="28" y="16"/>
                </a:cxn>
                <a:cxn ang="0">
                  <a:pos x="48" y="12"/>
                </a:cxn>
                <a:cxn ang="0">
                  <a:pos x="69" y="9"/>
                </a:cxn>
                <a:cxn ang="0">
                  <a:pos x="98" y="4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79" y="0"/>
                </a:cxn>
                <a:cxn ang="0">
                  <a:pos x="208" y="4"/>
                </a:cxn>
                <a:cxn ang="0">
                  <a:pos x="237" y="9"/>
                </a:cxn>
                <a:cxn ang="0">
                  <a:pos x="257" y="12"/>
                </a:cxn>
                <a:cxn ang="0">
                  <a:pos x="277" y="16"/>
                </a:cxn>
                <a:cxn ang="0">
                  <a:pos x="285" y="20"/>
                </a:cxn>
                <a:cxn ang="0">
                  <a:pos x="293" y="25"/>
                </a:cxn>
                <a:cxn ang="0">
                  <a:pos x="298" y="29"/>
                </a:cxn>
                <a:cxn ang="0">
                  <a:pos x="302" y="33"/>
                </a:cxn>
                <a:cxn ang="0">
                  <a:pos x="306" y="38"/>
                </a:cxn>
                <a:cxn ang="0">
                  <a:pos x="306" y="42"/>
                </a:cxn>
              </a:cxnLst>
              <a:rect l="0" t="0" r="r" b="b"/>
              <a:pathLst>
                <a:path w="307" h="84">
                  <a:moveTo>
                    <a:pt x="306" y="42"/>
                  </a:moveTo>
                  <a:lnTo>
                    <a:pt x="306" y="45"/>
                  </a:lnTo>
                  <a:lnTo>
                    <a:pt x="302" y="50"/>
                  </a:lnTo>
                  <a:lnTo>
                    <a:pt x="298" y="54"/>
                  </a:lnTo>
                  <a:lnTo>
                    <a:pt x="293" y="58"/>
                  </a:lnTo>
                  <a:lnTo>
                    <a:pt x="285" y="63"/>
                  </a:lnTo>
                  <a:lnTo>
                    <a:pt x="277" y="67"/>
                  </a:lnTo>
                  <a:lnTo>
                    <a:pt x="257" y="71"/>
                  </a:lnTo>
                  <a:lnTo>
                    <a:pt x="237" y="79"/>
                  </a:lnTo>
                  <a:lnTo>
                    <a:pt x="208" y="79"/>
                  </a:lnTo>
                  <a:lnTo>
                    <a:pt x="179" y="83"/>
                  </a:lnTo>
                  <a:lnTo>
                    <a:pt x="155" y="83"/>
                  </a:lnTo>
                  <a:lnTo>
                    <a:pt x="126" y="83"/>
                  </a:lnTo>
                  <a:lnTo>
                    <a:pt x="98" y="79"/>
                  </a:lnTo>
                  <a:lnTo>
                    <a:pt x="69" y="79"/>
                  </a:lnTo>
                  <a:lnTo>
                    <a:pt x="48" y="71"/>
                  </a:lnTo>
                  <a:lnTo>
                    <a:pt x="28" y="67"/>
                  </a:lnTo>
                  <a:lnTo>
                    <a:pt x="20" y="63"/>
                  </a:lnTo>
                  <a:lnTo>
                    <a:pt x="13" y="58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5"/>
                  </a:lnTo>
                  <a:lnTo>
                    <a:pt x="20" y="20"/>
                  </a:lnTo>
                  <a:lnTo>
                    <a:pt x="28" y="16"/>
                  </a:lnTo>
                  <a:lnTo>
                    <a:pt x="48" y="12"/>
                  </a:lnTo>
                  <a:lnTo>
                    <a:pt x="69" y="9"/>
                  </a:lnTo>
                  <a:lnTo>
                    <a:pt x="98" y="4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79" y="0"/>
                  </a:lnTo>
                  <a:lnTo>
                    <a:pt x="208" y="4"/>
                  </a:lnTo>
                  <a:lnTo>
                    <a:pt x="237" y="9"/>
                  </a:lnTo>
                  <a:lnTo>
                    <a:pt x="257" y="12"/>
                  </a:lnTo>
                  <a:lnTo>
                    <a:pt x="277" y="16"/>
                  </a:lnTo>
                  <a:lnTo>
                    <a:pt x="285" y="20"/>
                  </a:lnTo>
                  <a:lnTo>
                    <a:pt x="293" y="25"/>
                  </a:lnTo>
                  <a:lnTo>
                    <a:pt x="298" y="29"/>
                  </a:lnTo>
                  <a:lnTo>
                    <a:pt x="302" y="33"/>
                  </a:lnTo>
                  <a:lnTo>
                    <a:pt x="306" y="38"/>
                  </a:lnTo>
                  <a:lnTo>
                    <a:pt x="306" y="4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7" name="Freeform 271"/>
            <p:cNvSpPr>
              <a:spLocks/>
            </p:cNvSpPr>
            <p:nvPr/>
          </p:nvSpPr>
          <p:spPr bwMode="auto">
            <a:xfrm>
              <a:off x="1306" y="2024"/>
              <a:ext cx="90" cy="67"/>
            </a:xfrm>
            <a:custGeom>
              <a:avLst/>
              <a:gdLst/>
              <a:ahLst/>
              <a:cxnLst>
                <a:cxn ang="0">
                  <a:pos x="89" y="66"/>
                </a:cxn>
                <a:cxn ang="0">
                  <a:pos x="72" y="62"/>
                </a:cxn>
                <a:cxn ang="0">
                  <a:pos x="65" y="62"/>
                </a:cxn>
                <a:cxn ang="0">
                  <a:pos x="52" y="53"/>
                </a:cxn>
                <a:cxn ang="0">
                  <a:pos x="36" y="53"/>
                </a:cxn>
                <a:cxn ang="0">
                  <a:pos x="28" y="50"/>
                </a:cxn>
                <a:cxn ang="0">
                  <a:pos x="16" y="50"/>
                </a:cxn>
                <a:cxn ang="0">
                  <a:pos x="16" y="42"/>
                </a:cxn>
                <a:cxn ang="0">
                  <a:pos x="3" y="29"/>
                </a:cxn>
                <a:cxn ang="0">
                  <a:pos x="3" y="4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3" y="0"/>
                </a:cxn>
                <a:cxn ang="0">
                  <a:pos x="89" y="0"/>
                </a:cxn>
                <a:cxn ang="0">
                  <a:pos x="89" y="66"/>
                </a:cxn>
              </a:cxnLst>
              <a:rect l="0" t="0" r="r" b="b"/>
              <a:pathLst>
                <a:path w="90" h="67">
                  <a:moveTo>
                    <a:pt x="89" y="66"/>
                  </a:moveTo>
                  <a:lnTo>
                    <a:pt x="72" y="62"/>
                  </a:lnTo>
                  <a:lnTo>
                    <a:pt x="65" y="62"/>
                  </a:lnTo>
                  <a:lnTo>
                    <a:pt x="52" y="53"/>
                  </a:lnTo>
                  <a:lnTo>
                    <a:pt x="36" y="53"/>
                  </a:lnTo>
                  <a:lnTo>
                    <a:pt x="28" y="50"/>
                  </a:lnTo>
                  <a:lnTo>
                    <a:pt x="16" y="50"/>
                  </a:lnTo>
                  <a:lnTo>
                    <a:pt x="16" y="42"/>
                  </a:lnTo>
                  <a:lnTo>
                    <a:pt x="3" y="29"/>
                  </a:lnTo>
                  <a:lnTo>
                    <a:pt x="3" y="4"/>
                  </a:lnTo>
                  <a:lnTo>
                    <a:pt x="0" y="4"/>
                  </a:lnTo>
                  <a:lnTo>
                    <a:pt x="3" y="4"/>
                  </a:lnTo>
                  <a:lnTo>
                    <a:pt x="3" y="0"/>
                  </a:lnTo>
                  <a:lnTo>
                    <a:pt x="89" y="0"/>
                  </a:lnTo>
                  <a:lnTo>
                    <a:pt x="89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8" name="Freeform 272"/>
            <p:cNvSpPr>
              <a:spLocks/>
            </p:cNvSpPr>
            <p:nvPr/>
          </p:nvSpPr>
          <p:spPr bwMode="auto">
            <a:xfrm>
              <a:off x="1395" y="2020"/>
              <a:ext cx="225" cy="80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61" y="0"/>
                </a:cxn>
                <a:cxn ang="0">
                  <a:pos x="200" y="0"/>
                </a:cxn>
                <a:cxn ang="0">
                  <a:pos x="211" y="9"/>
                </a:cxn>
                <a:cxn ang="0">
                  <a:pos x="220" y="9"/>
                </a:cxn>
                <a:cxn ang="0">
                  <a:pos x="220" y="13"/>
                </a:cxn>
                <a:cxn ang="0">
                  <a:pos x="224" y="13"/>
                </a:cxn>
                <a:cxn ang="0">
                  <a:pos x="224" y="17"/>
                </a:cxn>
                <a:cxn ang="0">
                  <a:pos x="220" y="25"/>
                </a:cxn>
                <a:cxn ang="0">
                  <a:pos x="220" y="42"/>
                </a:cxn>
                <a:cxn ang="0">
                  <a:pos x="211" y="50"/>
                </a:cxn>
                <a:cxn ang="0">
                  <a:pos x="207" y="50"/>
                </a:cxn>
                <a:cxn ang="0">
                  <a:pos x="196" y="62"/>
                </a:cxn>
                <a:cxn ang="0">
                  <a:pos x="175" y="62"/>
                </a:cxn>
                <a:cxn ang="0">
                  <a:pos x="171" y="66"/>
                </a:cxn>
                <a:cxn ang="0">
                  <a:pos x="142" y="66"/>
                </a:cxn>
                <a:cxn ang="0">
                  <a:pos x="130" y="75"/>
                </a:cxn>
                <a:cxn ang="0">
                  <a:pos x="102" y="75"/>
                </a:cxn>
                <a:cxn ang="0">
                  <a:pos x="81" y="79"/>
                </a:cxn>
                <a:cxn ang="0">
                  <a:pos x="48" y="79"/>
                </a:cxn>
                <a:cxn ang="0">
                  <a:pos x="41" y="75"/>
                </a:cxn>
                <a:cxn ang="0">
                  <a:pos x="0" y="75"/>
                </a:cxn>
                <a:cxn ang="0">
                  <a:pos x="0" y="9"/>
                </a:cxn>
              </a:cxnLst>
              <a:rect l="0" t="0" r="r" b="b"/>
              <a:pathLst>
                <a:path w="225" h="80">
                  <a:moveTo>
                    <a:pt x="0" y="9"/>
                  </a:moveTo>
                  <a:lnTo>
                    <a:pt x="61" y="0"/>
                  </a:lnTo>
                  <a:lnTo>
                    <a:pt x="200" y="0"/>
                  </a:lnTo>
                  <a:lnTo>
                    <a:pt x="211" y="9"/>
                  </a:lnTo>
                  <a:lnTo>
                    <a:pt x="220" y="9"/>
                  </a:lnTo>
                  <a:lnTo>
                    <a:pt x="220" y="13"/>
                  </a:lnTo>
                  <a:lnTo>
                    <a:pt x="224" y="13"/>
                  </a:lnTo>
                  <a:lnTo>
                    <a:pt x="224" y="17"/>
                  </a:lnTo>
                  <a:lnTo>
                    <a:pt x="220" y="25"/>
                  </a:lnTo>
                  <a:lnTo>
                    <a:pt x="220" y="42"/>
                  </a:lnTo>
                  <a:lnTo>
                    <a:pt x="211" y="50"/>
                  </a:lnTo>
                  <a:lnTo>
                    <a:pt x="207" y="50"/>
                  </a:lnTo>
                  <a:lnTo>
                    <a:pt x="196" y="62"/>
                  </a:lnTo>
                  <a:lnTo>
                    <a:pt x="175" y="62"/>
                  </a:lnTo>
                  <a:lnTo>
                    <a:pt x="171" y="66"/>
                  </a:lnTo>
                  <a:lnTo>
                    <a:pt x="142" y="66"/>
                  </a:lnTo>
                  <a:lnTo>
                    <a:pt x="130" y="75"/>
                  </a:lnTo>
                  <a:lnTo>
                    <a:pt x="102" y="75"/>
                  </a:lnTo>
                  <a:lnTo>
                    <a:pt x="81" y="79"/>
                  </a:lnTo>
                  <a:lnTo>
                    <a:pt x="48" y="79"/>
                  </a:lnTo>
                  <a:lnTo>
                    <a:pt x="41" y="75"/>
                  </a:lnTo>
                  <a:lnTo>
                    <a:pt x="0" y="75"/>
                  </a:lnTo>
                  <a:lnTo>
                    <a:pt x="0" y="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49" name="Freeform 273"/>
            <p:cNvSpPr>
              <a:spLocks/>
            </p:cNvSpPr>
            <p:nvPr/>
          </p:nvSpPr>
          <p:spPr bwMode="auto">
            <a:xfrm>
              <a:off x="1306" y="2020"/>
              <a:ext cx="314" cy="80"/>
            </a:xfrm>
            <a:custGeom>
              <a:avLst/>
              <a:gdLst/>
              <a:ahLst/>
              <a:cxnLst>
                <a:cxn ang="0">
                  <a:pos x="89" y="75"/>
                </a:cxn>
                <a:cxn ang="0">
                  <a:pos x="68" y="66"/>
                </a:cxn>
                <a:cxn ang="0">
                  <a:pos x="65" y="66"/>
                </a:cxn>
                <a:cxn ang="0">
                  <a:pos x="53" y="62"/>
                </a:cxn>
                <a:cxn ang="0">
                  <a:pos x="36" y="62"/>
                </a:cxn>
                <a:cxn ang="0">
                  <a:pos x="28" y="54"/>
                </a:cxn>
                <a:cxn ang="0">
                  <a:pos x="16" y="54"/>
                </a:cxn>
                <a:cxn ang="0">
                  <a:pos x="16" y="50"/>
                </a:cxn>
                <a:cxn ang="0">
                  <a:pos x="3" y="37"/>
                </a:cxn>
                <a:cxn ang="0">
                  <a:pos x="3" y="13"/>
                </a:cxn>
                <a:cxn ang="0">
                  <a:pos x="0" y="13"/>
                </a:cxn>
                <a:cxn ang="0">
                  <a:pos x="3" y="13"/>
                </a:cxn>
                <a:cxn ang="0">
                  <a:pos x="3" y="9"/>
                </a:cxn>
                <a:cxn ang="0">
                  <a:pos x="89" y="9"/>
                </a:cxn>
                <a:cxn ang="0">
                  <a:pos x="146" y="0"/>
                </a:cxn>
                <a:cxn ang="0">
                  <a:pos x="289" y="0"/>
                </a:cxn>
                <a:cxn ang="0">
                  <a:pos x="300" y="9"/>
                </a:cxn>
                <a:cxn ang="0">
                  <a:pos x="309" y="9"/>
                </a:cxn>
                <a:cxn ang="0">
                  <a:pos x="309" y="13"/>
                </a:cxn>
                <a:cxn ang="0">
                  <a:pos x="313" y="13"/>
                </a:cxn>
                <a:cxn ang="0">
                  <a:pos x="313" y="17"/>
                </a:cxn>
                <a:cxn ang="0">
                  <a:pos x="309" y="25"/>
                </a:cxn>
                <a:cxn ang="0">
                  <a:pos x="309" y="42"/>
                </a:cxn>
                <a:cxn ang="0">
                  <a:pos x="300" y="50"/>
                </a:cxn>
                <a:cxn ang="0">
                  <a:pos x="296" y="50"/>
                </a:cxn>
                <a:cxn ang="0">
                  <a:pos x="285" y="62"/>
                </a:cxn>
                <a:cxn ang="0">
                  <a:pos x="264" y="62"/>
                </a:cxn>
                <a:cxn ang="0">
                  <a:pos x="260" y="66"/>
                </a:cxn>
                <a:cxn ang="0">
                  <a:pos x="231" y="66"/>
                </a:cxn>
                <a:cxn ang="0">
                  <a:pos x="220" y="75"/>
                </a:cxn>
                <a:cxn ang="0">
                  <a:pos x="191" y="75"/>
                </a:cxn>
                <a:cxn ang="0">
                  <a:pos x="170" y="79"/>
                </a:cxn>
                <a:cxn ang="0">
                  <a:pos x="133" y="79"/>
                </a:cxn>
                <a:cxn ang="0">
                  <a:pos x="130" y="75"/>
                </a:cxn>
                <a:cxn ang="0">
                  <a:pos x="89" y="75"/>
                </a:cxn>
              </a:cxnLst>
              <a:rect l="0" t="0" r="r" b="b"/>
              <a:pathLst>
                <a:path w="314" h="80">
                  <a:moveTo>
                    <a:pt x="89" y="75"/>
                  </a:moveTo>
                  <a:lnTo>
                    <a:pt x="68" y="66"/>
                  </a:lnTo>
                  <a:lnTo>
                    <a:pt x="65" y="66"/>
                  </a:lnTo>
                  <a:lnTo>
                    <a:pt x="53" y="62"/>
                  </a:lnTo>
                  <a:lnTo>
                    <a:pt x="36" y="62"/>
                  </a:lnTo>
                  <a:lnTo>
                    <a:pt x="28" y="54"/>
                  </a:lnTo>
                  <a:lnTo>
                    <a:pt x="16" y="54"/>
                  </a:lnTo>
                  <a:lnTo>
                    <a:pt x="16" y="50"/>
                  </a:lnTo>
                  <a:lnTo>
                    <a:pt x="3" y="37"/>
                  </a:lnTo>
                  <a:lnTo>
                    <a:pt x="3" y="13"/>
                  </a:lnTo>
                  <a:lnTo>
                    <a:pt x="0" y="13"/>
                  </a:lnTo>
                  <a:lnTo>
                    <a:pt x="3" y="13"/>
                  </a:lnTo>
                  <a:lnTo>
                    <a:pt x="3" y="9"/>
                  </a:lnTo>
                  <a:lnTo>
                    <a:pt x="89" y="9"/>
                  </a:lnTo>
                  <a:lnTo>
                    <a:pt x="146" y="0"/>
                  </a:lnTo>
                  <a:lnTo>
                    <a:pt x="289" y="0"/>
                  </a:lnTo>
                  <a:lnTo>
                    <a:pt x="300" y="9"/>
                  </a:lnTo>
                  <a:lnTo>
                    <a:pt x="309" y="9"/>
                  </a:lnTo>
                  <a:lnTo>
                    <a:pt x="309" y="13"/>
                  </a:lnTo>
                  <a:lnTo>
                    <a:pt x="313" y="13"/>
                  </a:lnTo>
                  <a:lnTo>
                    <a:pt x="313" y="17"/>
                  </a:lnTo>
                  <a:lnTo>
                    <a:pt x="309" y="25"/>
                  </a:lnTo>
                  <a:lnTo>
                    <a:pt x="309" y="42"/>
                  </a:lnTo>
                  <a:lnTo>
                    <a:pt x="300" y="50"/>
                  </a:lnTo>
                  <a:lnTo>
                    <a:pt x="296" y="50"/>
                  </a:lnTo>
                  <a:lnTo>
                    <a:pt x="285" y="62"/>
                  </a:lnTo>
                  <a:lnTo>
                    <a:pt x="264" y="62"/>
                  </a:lnTo>
                  <a:lnTo>
                    <a:pt x="260" y="66"/>
                  </a:lnTo>
                  <a:lnTo>
                    <a:pt x="231" y="66"/>
                  </a:lnTo>
                  <a:lnTo>
                    <a:pt x="220" y="75"/>
                  </a:lnTo>
                  <a:lnTo>
                    <a:pt x="191" y="75"/>
                  </a:lnTo>
                  <a:lnTo>
                    <a:pt x="170" y="79"/>
                  </a:lnTo>
                  <a:lnTo>
                    <a:pt x="133" y="79"/>
                  </a:lnTo>
                  <a:lnTo>
                    <a:pt x="130" y="75"/>
                  </a:lnTo>
                  <a:lnTo>
                    <a:pt x="89" y="75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0" name="Freeform 274"/>
            <p:cNvSpPr>
              <a:spLocks/>
            </p:cNvSpPr>
            <p:nvPr/>
          </p:nvSpPr>
          <p:spPr bwMode="auto">
            <a:xfrm>
              <a:off x="1314" y="1987"/>
              <a:ext cx="306" cy="91"/>
            </a:xfrm>
            <a:custGeom>
              <a:avLst/>
              <a:gdLst/>
              <a:ahLst/>
              <a:cxnLst>
                <a:cxn ang="0">
                  <a:pos x="305" y="46"/>
                </a:cxn>
                <a:cxn ang="0">
                  <a:pos x="305" y="50"/>
                </a:cxn>
                <a:cxn ang="0">
                  <a:pos x="301" y="54"/>
                </a:cxn>
                <a:cxn ang="0">
                  <a:pos x="297" y="61"/>
                </a:cxn>
                <a:cxn ang="0">
                  <a:pos x="292" y="66"/>
                </a:cxn>
                <a:cxn ang="0">
                  <a:pos x="285" y="70"/>
                </a:cxn>
                <a:cxn ang="0">
                  <a:pos x="277" y="74"/>
                </a:cxn>
                <a:cxn ang="0">
                  <a:pos x="256" y="78"/>
                </a:cxn>
                <a:cxn ang="0">
                  <a:pos x="236" y="87"/>
                </a:cxn>
                <a:cxn ang="0">
                  <a:pos x="208" y="87"/>
                </a:cxn>
                <a:cxn ang="0">
                  <a:pos x="183" y="90"/>
                </a:cxn>
                <a:cxn ang="0">
                  <a:pos x="155" y="90"/>
                </a:cxn>
                <a:cxn ang="0">
                  <a:pos x="126" y="90"/>
                </a:cxn>
                <a:cxn ang="0">
                  <a:pos x="97" y="87"/>
                </a:cxn>
                <a:cxn ang="0">
                  <a:pos x="69" y="87"/>
                </a:cxn>
                <a:cxn ang="0">
                  <a:pos x="49" y="78"/>
                </a:cxn>
                <a:cxn ang="0">
                  <a:pos x="28" y="74"/>
                </a:cxn>
                <a:cxn ang="0">
                  <a:pos x="21" y="70"/>
                </a:cxn>
                <a:cxn ang="0">
                  <a:pos x="13" y="66"/>
                </a:cxn>
                <a:cxn ang="0">
                  <a:pos x="8" y="61"/>
                </a:cxn>
                <a:cxn ang="0">
                  <a:pos x="4" y="54"/>
                </a:cxn>
                <a:cxn ang="0">
                  <a:pos x="0" y="50"/>
                </a:cxn>
                <a:cxn ang="0">
                  <a:pos x="0" y="46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69" y="4"/>
                </a:cxn>
                <a:cxn ang="0">
                  <a:pos x="97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8" y="0"/>
                </a:cxn>
                <a:cxn ang="0">
                  <a:pos x="236" y="4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5" y="21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6"/>
                </a:cxn>
              </a:cxnLst>
              <a:rect l="0" t="0" r="r" b="b"/>
              <a:pathLst>
                <a:path w="306" h="91">
                  <a:moveTo>
                    <a:pt x="305" y="46"/>
                  </a:moveTo>
                  <a:lnTo>
                    <a:pt x="305" y="50"/>
                  </a:lnTo>
                  <a:lnTo>
                    <a:pt x="301" y="54"/>
                  </a:lnTo>
                  <a:lnTo>
                    <a:pt x="297" y="61"/>
                  </a:lnTo>
                  <a:lnTo>
                    <a:pt x="292" y="66"/>
                  </a:lnTo>
                  <a:lnTo>
                    <a:pt x="285" y="70"/>
                  </a:lnTo>
                  <a:lnTo>
                    <a:pt x="277" y="74"/>
                  </a:lnTo>
                  <a:lnTo>
                    <a:pt x="256" y="78"/>
                  </a:lnTo>
                  <a:lnTo>
                    <a:pt x="236" y="87"/>
                  </a:lnTo>
                  <a:lnTo>
                    <a:pt x="208" y="87"/>
                  </a:lnTo>
                  <a:lnTo>
                    <a:pt x="183" y="90"/>
                  </a:lnTo>
                  <a:lnTo>
                    <a:pt x="155" y="90"/>
                  </a:lnTo>
                  <a:lnTo>
                    <a:pt x="126" y="90"/>
                  </a:lnTo>
                  <a:lnTo>
                    <a:pt x="97" y="87"/>
                  </a:lnTo>
                  <a:lnTo>
                    <a:pt x="69" y="87"/>
                  </a:lnTo>
                  <a:lnTo>
                    <a:pt x="49" y="78"/>
                  </a:lnTo>
                  <a:lnTo>
                    <a:pt x="28" y="74"/>
                  </a:lnTo>
                  <a:lnTo>
                    <a:pt x="21" y="70"/>
                  </a:lnTo>
                  <a:lnTo>
                    <a:pt x="13" y="66"/>
                  </a:lnTo>
                  <a:lnTo>
                    <a:pt x="8" y="61"/>
                  </a:lnTo>
                  <a:lnTo>
                    <a:pt x="4" y="54"/>
                  </a:lnTo>
                  <a:lnTo>
                    <a:pt x="0" y="50"/>
                  </a:lnTo>
                  <a:lnTo>
                    <a:pt x="0" y="46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69" y="4"/>
                  </a:lnTo>
                  <a:lnTo>
                    <a:pt x="97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8" y="0"/>
                  </a:lnTo>
                  <a:lnTo>
                    <a:pt x="236" y="4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5" y="21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1" name="Freeform 275"/>
            <p:cNvSpPr>
              <a:spLocks/>
            </p:cNvSpPr>
            <p:nvPr/>
          </p:nvSpPr>
          <p:spPr bwMode="auto">
            <a:xfrm>
              <a:off x="1318" y="1991"/>
              <a:ext cx="83" cy="67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4" y="66"/>
                </a:cxn>
                <a:cxn ang="0">
                  <a:pos x="41" y="62"/>
                </a:cxn>
                <a:cxn ang="0">
                  <a:pos x="37" y="62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50"/>
                </a:cxn>
                <a:cxn ang="0">
                  <a:pos x="13" y="50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82" y="66"/>
                </a:cxn>
              </a:cxnLst>
              <a:rect l="0" t="0" r="r" b="b"/>
              <a:pathLst>
                <a:path w="83" h="67">
                  <a:moveTo>
                    <a:pt x="82" y="66"/>
                  </a:moveTo>
                  <a:lnTo>
                    <a:pt x="54" y="66"/>
                  </a:lnTo>
                  <a:lnTo>
                    <a:pt x="41" y="62"/>
                  </a:lnTo>
                  <a:lnTo>
                    <a:pt x="37" y="62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50"/>
                  </a:lnTo>
                  <a:lnTo>
                    <a:pt x="13" y="50"/>
                  </a:lnTo>
                  <a:lnTo>
                    <a:pt x="0" y="37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82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2" name="Freeform 276"/>
            <p:cNvSpPr>
              <a:spLocks/>
            </p:cNvSpPr>
            <p:nvPr/>
          </p:nvSpPr>
          <p:spPr bwMode="auto">
            <a:xfrm>
              <a:off x="1400" y="1991"/>
              <a:ext cx="224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3" y="0"/>
                </a:cxn>
                <a:cxn ang="0">
                  <a:pos x="223" y="37"/>
                </a:cxn>
                <a:cxn ang="0">
                  <a:pos x="219" y="37"/>
                </a:cxn>
                <a:cxn ang="0">
                  <a:pos x="219" y="41"/>
                </a:cxn>
                <a:cxn ang="0">
                  <a:pos x="210" y="41"/>
                </a:cxn>
                <a:cxn ang="0">
                  <a:pos x="210" y="46"/>
                </a:cxn>
                <a:cxn ang="0">
                  <a:pos x="206" y="46"/>
                </a:cxn>
                <a:cxn ang="0">
                  <a:pos x="195" y="53"/>
                </a:cxn>
                <a:cxn ang="0">
                  <a:pos x="186" y="57"/>
                </a:cxn>
                <a:cxn ang="0">
                  <a:pos x="174" y="57"/>
                </a:cxn>
                <a:cxn ang="0">
                  <a:pos x="166" y="66"/>
                </a:cxn>
                <a:cxn ang="0">
                  <a:pos x="130" y="66"/>
                </a:cxn>
                <a:cxn ang="0">
                  <a:pos x="117" y="70"/>
                </a:cxn>
                <a:cxn ang="0">
                  <a:pos x="16" y="70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224" h="71">
                  <a:moveTo>
                    <a:pt x="0" y="0"/>
                  </a:moveTo>
                  <a:lnTo>
                    <a:pt x="223" y="0"/>
                  </a:lnTo>
                  <a:lnTo>
                    <a:pt x="223" y="37"/>
                  </a:lnTo>
                  <a:lnTo>
                    <a:pt x="219" y="37"/>
                  </a:lnTo>
                  <a:lnTo>
                    <a:pt x="219" y="41"/>
                  </a:lnTo>
                  <a:lnTo>
                    <a:pt x="210" y="41"/>
                  </a:lnTo>
                  <a:lnTo>
                    <a:pt x="210" y="46"/>
                  </a:lnTo>
                  <a:lnTo>
                    <a:pt x="206" y="46"/>
                  </a:lnTo>
                  <a:lnTo>
                    <a:pt x="195" y="53"/>
                  </a:lnTo>
                  <a:lnTo>
                    <a:pt x="186" y="57"/>
                  </a:lnTo>
                  <a:lnTo>
                    <a:pt x="174" y="57"/>
                  </a:lnTo>
                  <a:lnTo>
                    <a:pt x="166" y="66"/>
                  </a:lnTo>
                  <a:lnTo>
                    <a:pt x="130" y="66"/>
                  </a:lnTo>
                  <a:lnTo>
                    <a:pt x="117" y="70"/>
                  </a:lnTo>
                  <a:lnTo>
                    <a:pt x="16" y="70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3" name="Freeform 277"/>
            <p:cNvSpPr>
              <a:spLocks/>
            </p:cNvSpPr>
            <p:nvPr/>
          </p:nvSpPr>
          <p:spPr bwMode="auto">
            <a:xfrm>
              <a:off x="1318" y="1991"/>
              <a:ext cx="306" cy="71"/>
            </a:xfrm>
            <a:custGeom>
              <a:avLst/>
              <a:gdLst/>
              <a:ahLst/>
              <a:cxnLst>
                <a:cxn ang="0">
                  <a:pos x="82" y="66"/>
                </a:cxn>
                <a:cxn ang="0">
                  <a:pos x="53" y="66"/>
                </a:cxn>
                <a:cxn ang="0">
                  <a:pos x="41" y="57"/>
                </a:cxn>
                <a:cxn ang="0">
                  <a:pos x="37" y="57"/>
                </a:cxn>
                <a:cxn ang="0">
                  <a:pos x="28" y="53"/>
                </a:cxn>
                <a:cxn ang="0">
                  <a:pos x="24" y="53"/>
                </a:cxn>
                <a:cxn ang="0">
                  <a:pos x="17" y="46"/>
                </a:cxn>
                <a:cxn ang="0">
                  <a:pos x="13" y="46"/>
                </a:cxn>
                <a:cxn ang="0">
                  <a:pos x="0" y="37"/>
                </a:cxn>
                <a:cxn ang="0">
                  <a:pos x="0" y="4"/>
                </a:cxn>
                <a:cxn ang="0">
                  <a:pos x="37" y="4"/>
                </a:cxn>
                <a:cxn ang="0">
                  <a:pos x="82" y="0"/>
                </a:cxn>
                <a:cxn ang="0">
                  <a:pos x="305" y="0"/>
                </a:cxn>
                <a:cxn ang="0">
                  <a:pos x="305" y="37"/>
                </a:cxn>
                <a:cxn ang="0">
                  <a:pos x="301" y="37"/>
                </a:cxn>
                <a:cxn ang="0">
                  <a:pos x="301" y="41"/>
                </a:cxn>
                <a:cxn ang="0">
                  <a:pos x="292" y="41"/>
                </a:cxn>
                <a:cxn ang="0">
                  <a:pos x="292" y="46"/>
                </a:cxn>
                <a:cxn ang="0">
                  <a:pos x="288" y="46"/>
                </a:cxn>
                <a:cxn ang="0">
                  <a:pos x="277" y="53"/>
                </a:cxn>
                <a:cxn ang="0">
                  <a:pos x="268" y="57"/>
                </a:cxn>
                <a:cxn ang="0">
                  <a:pos x="256" y="57"/>
                </a:cxn>
                <a:cxn ang="0">
                  <a:pos x="248" y="66"/>
                </a:cxn>
                <a:cxn ang="0">
                  <a:pos x="212" y="66"/>
                </a:cxn>
                <a:cxn ang="0">
                  <a:pos x="199" y="70"/>
                </a:cxn>
                <a:cxn ang="0">
                  <a:pos x="102" y="70"/>
                </a:cxn>
                <a:cxn ang="0">
                  <a:pos x="82" y="66"/>
                </a:cxn>
              </a:cxnLst>
              <a:rect l="0" t="0" r="r" b="b"/>
              <a:pathLst>
                <a:path w="306" h="71">
                  <a:moveTo>
                    <a:pt x="82" y="66"/>
                  </a:moveTo>
                  <a:lnTo>
                    <a:pt x="53" y="66"/>
                  </a:lnTo>
                  <a:lnTo>
                    <a:pt x="41" y="57"/>
                  </a:lnTo>
                  <a:lnTo>
                    <a:pt x="37" y="57"/>
                  </a:lnTo>
                  <a:lnTo>
                    <a:pt x="28" y="53"/>
                  </a:lnTo>
                  <a:lnTo>
                    <a:pt x="24" y="53"/>
                  </a:lnTo>
                  <a:lnTo>
                    <a:pt x="17" y="46"/>
                  </a:lnTo>
                  <a:lnTo>
                    <a:pt x="13" y="46"/>
                  </a:lnTo>
                  <a:lnTo>
                    <a:pt x="0" y="37"/>
                  </a:lnTo>
                  <a:lnTo>
                    <a:pt x="0" y="4"/>
                  </a:lnTo>
                  <a:lnTo>
                    <a:pt x="37" y="4"/>
                  </a:lnTo>
                  <a:lnTo>
                    <a:pt x="82" y="0"/>
                  </a:lnTo>
                  <a:lnTo>
                    <a:pt x="305" y="0"/>
                  </a:lnTo>
                  <a:lnTo>
                    <a:pt x="305" y="37"/>
                  </a:lnTo>
                  <a:lnTo>
                    <a:pt x="301" y="37"/>
                  </a:lnTo>
                  <a:lnTo>
                    <a:pt x="301" y="41"/>
                  </a:lnTo>
                  <a:lnTo>
                    <a:pt x="292" y="41"/>
                  </a:lnTo>
                  <a:lnTo>
                    <a:pt x="292" y="46"/>
                  </a:lnTo>
                  <a:lnTo>
                    <a:pt x="288" y="46"/>
                  </a:lnTo>
                  <a:lnTo>
                    <a:pt x="277" y="53"/>
                  </a:lnTo>
                  <a:lnTo>
                    <a:pt x="268" y="57"/>
                  </a:lnTo>
                  <a:lnTo>
                    <a:pt x="256" y="57"/>
                  </a:lnTo>
                  <a:lnTo>
                    <a:pt x="248" y="66"/>
                  </a:lnTo>
                  <a:lnTo>
                    <a:pt x="212" y="66"/>
                  </a:lnTo>
                  <a:lnTo>
                    <a:pt x="199" y="70"/>
                  </a:lnTo>
                  <a:lnTo>
                    <a:pt x="102" y="70"/>
                  </a:lnTo>
                  <a:lnTo>
                    <a:pt x="82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4" name="Freeform 278"/>
            <p:cNvSpPr>
              <a:spLocks/>
            </p:cNvSpPr>
            <p:nvPr/>
          </p:nvSpPr>
          <p:spPr bwMode="auto">
            <a:xfrm>
              <a:off x="1318" y="1954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7"/>
                </a:cxn>
                <a:cxn ang="0">
                  <a:pos x="284" y="62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4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4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2"/>
                </a:cxn>
                <a:cxn ang="0">
                  <a:pos x="13" y="57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29"/>
                </a:cxn>
                <a:cxn ang="0">
                  <a:pos x="13" y="24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4"/>
                </a:cxn>
                <a:cxn ang="0">
                  <a:pos x="154" y="0"/>
                </a:cxn>
                <a:cxn ang="0">
                  <a:pos x="183" y="4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4"/>
                </a:cxn>
                <a:cxn ang="0">
                  <a:pos x="297" y="29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7"/>
                  </a:lnTo>
                  <a:lnTo>
                    <a:pt x="284" y="62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4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4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2"/>
                  </a:lnTo>
                  <a:lnTo>
                    <a:pt x="13" y="57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29"/>
                  </a:lnTo>
                  <a:lnTo>
                    <a:pt x="13" y="24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4"/>
                  </a:lnTo>
                  <a:lnTo>
                    <a:pt x="154" y="0"/>
                  </a:lnTo>
                  <a:lnTo>
                    <a:pt x="183" y="4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4"/>
                  </a:lnTo>
                  <a:lnTo>
                    <a:pt x="297" y="29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5" name="Freeform 279"/>
            <p:cNvSpPr>
              <a:spLocks/>
            </p:cNvSpPr>
            <p:nvPr/>
          </p:nvSpPr>
          <p:spPr bwMode="auto">
            <a:xfrm>
              <a:off x="1330" y="1954"/>
              <a:ext cx="91" cy="67"/>
            </a:xfrm>
            <a:custGeom>
              <a:avLst/>
              <a:gdLst/>
              <a:ahLst/>
              <a:cxnLst>
                <a:cxn ang="0">
                  <a:pos x="90" y="66"/>
                </a:cxn>
                <a:cxn ang="0">
                  <a:pos x="66" y="66"/>
                </a:cxn>
                <a:cxn ang="0">
                  <a:pos x="61" y="62"/>
                </a:cxn>
                <a:cxn ang="0">
                  <a:pos x="49" y="62"/>
                </a:cxn>
                <a:cxn ang="0">
                  <a:pos x="41" y="54"/>
                </a:cxn>
                <a:cxn ang="0">
                  <a:pos x="24" y="54"/>
                </a:cxn>
                <a:cxn ang="0">
                  <a:pos x="12" y="42"/>
                </a:cxn>
                <a:cxn ang="0">
                  <a:pos x="4" y="42"/>
                </a:cxn>
                <a:cxn ang="0">
                  <a:pos x="4" y="37"/>
                </a:cxn>
                <a:cxn ang="0">
                  <a:pos x="0" y="29"/>
                </a:cxn>
                <a:cxn ang="0">
                  <a:pos x="0" y="9"/>
                </a:cxn>
                <a:cxn ang="0">
                  <a:pos x="41" y="9"/>
                </a:cxn>
                <a:cxn ang="0">
                  <a:pos x="90" y="0"/>
                </a:cxn>
                <a:cxn ang="0">
                  <a:pos x="90" y="66"/>
                </a:cxn>
              </a:cxnLst>
              <a:rect l="0" t="0" r="r" b="b"/>
              <a:pathLst>
                <a:path w="91" h="67">
                  <a:moveTo>
                    <a:pt x="90" y="66"/>
                  </a:moveTo>
                  <a:lnTo>
                    <a:pt x="66" y="66"/>
                  </a:lnTo>
                  <a:lnTo>
                    <a:pt x="61" y="62"/>
                  </a:lnTo>
                  <a:lnTo>
                    <a:pt x="49" y="62"/>
                  </a:lnTo>
                  <a:lnTo>
                    <a:pt x="41" y="54"/>
                  </a:lnTo>
                  <a:lnTo>
                    <a:pt x="24" y="54"/>
                  </a:lnTo>
                  <a:lnTo>
                    <a:pt x="12" y="42"/>
                  </a:lnTo>
                  <a:lnTo>
                    <a:pt x="4" y="42"/>
                  </a:lnTo>
                  <a:lnTo>
                    <a:pt x="4" y="37"/>
                  </a:lnTo>
                  <a:lnTo>
                    <a:pt x="0" y="29"/>
                  </a:lnTo>
                  <a:lnTo>
                    <a:pt x="0" y="9"/>
                  </a:lnTo>
                  <a:lnTo>
                    <a:pt x="41" y="9"/>
                  </a:lnTo>
                  <a:lnTo>
                    <a:pt x="90" y="0"/>
                  </a:lnTo>
                  <a:lnTo>
                    <a:pt x="90" y="66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6" name="Freeform 280"/>
            <p:cNvSpPr>
              <a:spLocks/>
            </p:cNvSpPr>
            <p:nvPr/>
          </p:nvSpPr>
          <p:spPr bwMode="auto">
            <a:xfrm>
              <a:off x="1420" y="1954"/>
              <a:ext cx="216" cy="7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5" y="0"/>
                </a:cxn>
                <a:cxn ang="0">
                  <a:pos x="215" y="33"/>
                </a:cxn>
                <a:cxn ang="0">
                  <a:pos x="203" y="46"/>
                </a:cxn>
                <a:cxn ang="0">
                  <a:pos x="199" y="46"/>
                </a:cxn>
                <a:cxn ang="0">
                  <a:pos x="191" y="54"/>
                </a:cxn>
                <a:cxn ang="0">
                  <a:pos x="175" y="54"/>
                </a:cxn>
                <a:cxn ang="0">
                  <a:pos x="171" y="57"/>
                </a:cxn>
                <a:cxn ang="0">
                  <a:pos x="163" y="57"/>
                </a:cxn>
                <a:cxn ang="0">
                  <a:pos x="147" y="66"/>
                </a:cxn>
                <a:cxn ang="0">
                  <a:pos x="122" y="66"/>
                </a:cxn>
                <a:cxn ang="0">
                  <a:pos x="110" y="70"/>
                </a:cxn>
                <a:cxn ang="0">
                  <a:pos x="13" y="70"/>
                </a:cxn>
                <a:cxn ang="0">
                  <a:pos x="0" y="66"/>
                </a:cxn>
                <a:cxn ang="0">
                  <a:pos x="0" y="0"/>
                </a:cxn>
              </a:cxnLst>
              <a:rect l="0" t="0" r="r" b="b"/>
              <a:pathLst>
                <a:path w="216" h="71">
                  <a:moveTo>
                    <a:pt x="0" y="0"/>
                  </a:moveTo>
                  <a:lnTo>
                    <a:pt x="215" y="0"/>
                  </a:lnTo>
                  <a:lnTo>
                    <a:pt x="215" y="33"/>
                  </a:lnTo>
                  <a:lnTo>
                    <a:pt x="203" y="46"/>
                  </a:lnTo>
                  <a:lnTo>
                    <a:pt x="199" y="46"/>
                  </a:lnTo>
                  <a:lnTo>
                    <a:pt x="191" y="54"/>
                  </a:lnTo>
                  <a:lnTo>
                    <a:pt x="175" y="54"/>
                  </a:lnTo>
                  <a:lnTo>
                    <a:pt x="171" y="57"/>
                  </a:lnTo>
                  <a:lnTo>
                    <a:pt x="163" y="57"/>
                  </a:lnTo>
                  <a:lnTo>
                    <a:pt x="147" y="66"/>
                  </a:lnTo>
                  <a:lnTo>
                    <a:pt x="122" y="66"/>
                  </a:lnTo>
                  <a:lnTo>
                    <a:pt x="110" y="70"/>
                  </a:lnTo>
                  <a:lnTo>
                    <a:pt x="13" y="70"/>
                  </a:lnTo>
                  <a:lnTo>
                    <a:pt x="0" y="66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7" name="Freeform 281"/>
            <p:cNvSpPr>
              <a:spLocks/>
            </p:cNvSpPr>
            <p:nvPr/>
          </p:nvSpPr>
          <p:spPr bwMode="auto">
            <a:xfrm>
              <a:off x="1330" y="1954"/>
              <a:ext cx="306" cy="71"/>
            </a:xfrm>
            <a:custGeom>
              <a:avLst/>
              <a:gdLst/>
              <a:ahLst/>
              <a:cxnLst>
                <a:cxn ang="0">
                  <a:pos x="89" y="66"/>
                </a:cxn>
                <a:cxn ang="0">
                  <a:pos x="65" y="66"/>
                </a:cxn>
                <a:cxn ang="0">
                  <a:pos x="57" y="57"/>
                </a:cxn>
                <a:cxn ang="0">
                  <a:pos x="48" y="57"/>
                </a:cxn>
                <a:cxn ang="0">
                  <a:pos x="41" y="54"/>
                </a:cxn>
                <a:cxn ang="0">
                  <a:pos x="24" y="54"/>
                </a:cxn>
                <a:cxn ang="0">
                  <a:pos x="12" y="41"/>
                </a:cxn>
                <a:cxn ang="0">
                  <a:pos x="4" y="41"/>
                </a:cxn>
                <a:cxn ang="0">
                  <a:pos x="4" y="33"/>
                </a:cxn>
                <a:cxn ang="0">
                  <a:pos x="0" y="29"/>
                </a:cxn>
                <a:cxn ang="0">
                  <a:pos x="0" y="4"/>
                </a:cxn>
                <a:cxn ang="0">
                  <a:pos x="41" y="4"/>
                </a:cxn>
                <a:cxn ang="0">
                  <a:pos x="89" y="0"/>
                </a:cxn>
                <a:cxn ang="0">
                  <a:pos x="305" y="0"/>
                </a:cxn>
                <a:cxn ang="0">
                  <a:pos x="305" y="33"/>
                </a:cxn>
                <a:cxn ang="0">
                  <a:pos x="293" y="46"/>
                </a:cxn>
                <a:cxn ang="0">
                  <a:pos x="289" y="46"/>
                </a:cxn>
                <a:cxn ang="0">
                  <a:pos x="281" y="54"/>
                </a:cxn>
                <a:cxn ang="0">
                  <a:pos x="265" y="54"/>
                </a:cxn>
                <a:cxn ang="0">
                  <a:pos x="261" y="57"/>
                </a:cxn>
                <a:cxn ang="0">
                  <a:pos x="252" y="57"/>
                </a:cxn>
                <a:cxn ang="0">
                  <a:pos x="237" y="66"/>
                </a:cxn>
                <a:cxn ang="0">
                  <a:pos x="211" y="66"/>
                </a:cxn>
                <a:cxn ang="0">
                  <a:pos x="200" y="70"/>
                </a:cxn>
                <a:cxn ang="0">
                  <a:pos x="102" y="70"/>
                </a:cxn>
                <a:cxn ang="0">
                  <a:pos x="89" y="66"/>
                </a:cxn>
              </a:cxnLst>
              <a:rect l="0" t="0" r="r" b="b"/>
              <a:pathLst>
                <a:path w="306" h="71">
                  <a:moveTo>
                    <a:pt x="89" y="66"/>
                  </a:moveTo>
                  <a:lnTo>
                    <a:pt x="65" y="66"/>
                  </a:lnTo>
                  <a:lnTo>
                    <a:pt x="57" y="57"/>
                  </a:lnTo>
                  <a:lnTo>
                    <a:pt x="48" y="57"/>
                  </a:lnTo>
                  <a:lnTo>
                    <a:pt x="41" y="54"/>
                  </a:lnTo>
                  <a:lnTo>
                    <a:pt x="24" y="54"/>
                  </a:lnTo>
                  <a:lnTo>
                    <a:pt x="12" y="41"/>
                  </a:lnTo>
                  <a:lnTo>
                    <a:pt x="4" y="41"/>
                  </a:lnTo>
                  <a:lnTo>
                    <a:pt x="4" y="33"/>
                  </a:lnTo>
                  <a:lnTo>
                    <a:pt x="0" y="29"/>
                  </a:lnTo>
                  <a:lnTo>
                    <a:pt x="0" y="4"/>
                  </a:lnTo>
                  <a:lnTo>
                    <a:pt x="41" y="4"/>
                  </a:lnTo>
                  <a:lnTo>
                    <a:pt x="89" y="0"/>
                  </a:lnTo>
                  <a:lnTo>
                    <a:pt x="305" y="0"/>
                  </a:lnTo>
                  <a:lnTo>
                    <a:pt x="305" y="33"/>
                  </a:lnTo>
                  <a:lnTo>
                    <a:pt x="293" y="46"/>
                  </a:lnTo>
                  <a:lnTo>
                    <a:pt x="289" y="46"/>
                  </a:lnTo>
                  <a:lnTo>
                    <a:pt x="281" y="54"/>
                  </a:lnTo>
                  <a:lnTo>
                    <a:pt x="265" y="54"/>
                  </a:lnTo>
                  <a:lnTo>
                    <a:pt x="261" y="57"/>
                  </a:lnTo>
                  <a:lnTo>
                    <a:pt x="252" y="57"/>
                  </a:lnTo>
                  <a:lnTo>
                    <a:pt x="237" y="66"/>
                  </a:lnTo>
                  <a:lnTo>
                    <a:pt x="211" y="66"/>
                  </a:lnTo>
                  <a:lnTo>
                    <a:pt x="200" y="70"/>
                  </a:lnTo>
                  <a:lnTo>
                    <a:pt x="102" y="70"/>
                  </a:lnTo>
                  <a:lnTo>
                    <a:pt x="89" y="66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8" name="Freeform 282"/>
            <p:cNvSpPr>
              <a:spLocks/>
            </p:cNvSpPr>
            <p:nvPr/>
          </p:nvSpPr>
          <p:spPr bwMode="auto">
            <a:xfrm>
              <a:off x="1330" y="1920"/>
              <a:ext cx="306" cy="85"/>
            </a:xfrm>
            <a:custGeom>
              <a:avLst/>
              <a:gdLst/>
              <a:ahLst/>
              <a:cxnLst>
                <a:cxn ang="0">
                  <a:pos x="305" y="42"/>
                </a:cxn>
                <a:cxn ang="0">
                  <a:pos x="305" y="46"/>
                </a:cxn>
                <a:cxn ang="0">
                  <a:pos x="302" y="51"/>
                </a:cxn>
                <a:cxn ang="0">
                  <a:pos x="298" y="55"/>
                </a:cxn>
                <a:cxn ang="0">
                  <a:pos x="293" y="58"/>
                </a:cxn>
                <a:cxn ang="0">
                  <a:pos x="285" y="62"/>
                </a:cxn>
                <a:cxn ang="0">
                  <a:pos x="277" y="67"/>
                </a:cxn>
                <a:cxn ang="0">
                  <a:pos x="257" y="71"/>
                </a:cxn>
                <a:cxn ang="0">
                  <a:pos x="237" y="75"/>
                </a:cxn>
                <a:cxn ang="0">
                  <a:pos x="207" y="80"/>
                </a:cxn>
                <a:cxn ang="0">
                  <a:pos x="183" y="80"/>
                </a:cxn>
                <a:cxn ang="0">
                  <a:pos x="155" y="84"/>
                </a:cxn>
                <a:cxn ang="0">
                  <a:pos x="126" y="80"/>
                </a:cxn>
                <a:cxn ang="0">
                  <a:pos x="98" y="80"/>
                </a:cxn>
                <a:cxn ang="0">
                  <a:pos x="69" y="75"/>
                </a:cxn>
                <a:cxn ang="0">
                  <a:pos x="48" y="71"/>
                </a:cxn>
                <a:cxn ang="0">
                  <a:pos x="28" y="67"/>
                </a:cxn>
                <a:cxn ang="0">
                  <a:pos x="20" y="62"/>
                </a:cxn>
                <a:cxn ang="0">
                  <a:pos x="12" y="58"/>
                </a:cxn>
                <a:cxn ang="0">
                  <a:pos x="8" y="55"/>
                </a:cxn>
                <a:cxn ang="0">
                  <a:pos x="4" y="51"/>
                </a:cxn>
                <a:cxn ang="0">
                  <a:pos x="0" y="46"/>
                </a:cxn>
                <a:cxn ang="0">
                  <a:pos x="0" y="42"/>
                </a:cxn>
                <a:cxn ang="0">
                  <a:pos x="0" y="33"/>
                </a:cxn>
                <a:cxn ang="0">
                  <a:pos x="4" y="29"/>
                </a:cxn>
                <a:cxn ang="0">
                  <a:pos x="8" y="26"/>
                </a:cxn>
                <a:cxn ang="0">
                  <a:pos x="12" y="22"/>
                </a:cxn>
                <a:cxn ang="0">
                  <a:pos x="20" y="17"/>
                </a:cxn>
                <a:cxn ang="0">
                  <a:pos x="28" y="13"/>
                </a:cxn>
                <a:cxn ang="0">
                  <a:pos x="48" y="9"/>
                </a:cxn>
                <a:cxn ang="0">
                  <a:pos x="69" y="4"/>
                </a:cxn>
                <a:cxn ang="0">
                  <a:pos x="98" y="0"/>
                </a:cxn>
                <a:cxn ang="0">
                  <a:pos x="126" y="0"/>
                </a:cxn>
                <a:cxn ang="0">
                  <a:pos x="155" y="0"/>
                </a:cxn>
                <a:cxn ang="0">
                  <a:pos x="183" y="0"/>
                </a:cxn>
                <a:cxn ang="0">
                  <a:pos x="207" y="0"/>
                </a:cxn>
                <a:cxn ang="0">
                  <a:pos x="237" y="4"/>
                </a:cxn>
                <a:cxn ang="0">
                  <a:pos x="257" y="9"/>
                </a:cxn>
                <a:cxn ang="0">
                  <a:pos x="277" y="13"/>
                </a:cxn>
                <a:cxn ang="0">
                  <a:pos x="285" y="17"/>
                </a:cxn>
                <a:cxn ang="0">
                  <a:pos x="293" y="22"/>
                </a:cxn>
                <a:cxn ang="0">
                  <a:pos x="298" y="26"/>
                </a:cxn>
                <a:cxn ang="0">
                  <a:pos x="302" y="29"/>
                </a:cxn>
                <a:cxn ang="0">
                  <a:pos x="305" y="33"/>
                </a:cxn>
                <a:cxn ang="0">
                  <a:pos x="305" y="42"/>
                </a:cxn>
              </a:cxnLst>
              <a:rect l="0" t="0" r="r" b="b"/>
              <a:pathLst>
                <a:path w="306" h="85">
                  <a:moveTo>
                    <a:pt x="305" y="42"/>
                  </a:moveTo>
                  <a:lnTo>
                    <a:pt x="305" y="46"/>
                  </a:lnTo>
                  <a:lnTo>
                    <a:pt x="302" y="51"/>
                  </a:lnTo>
                  <a:lnTo>
                    <a:pt x="298" y="55"/>
                  </a:lnTo>
                  <a:lnTo>
                    <a:pt x="293" y="58"/>
                  </a:lnTo>
                  <a:lnTo>
                    <a:pt x="285" y="62"/>
                  </a:lnTo>
                  <a:lnTo>
                    <a:pt x="277" y="67"/>
                  </a:lnTo>
                  <a:lnTo>
                    <a:pt x="257" y="71"/>
                  </a:lnTo>
                  <a:lnTo>
                    <a:pt x="237" y="75"/>
                  </a:lnTo>
                  <a:lnTo>
                    <a:pt x="207" y="80"/>
                  </a:lnTo>
                  <a:lnTo>
                    <a:pt x="183" y="80"/>
                  </a:lnTo>
                  <a:lnTo>
                    <a:pt x="155" y="84"/>
                  </a:lnTo>
                  <a:lnTo>
                    <a:pt x="126" y="80"/>
                  </a:lnTo>
                  <a:lnTo>
                    <a:pt x="98" y="80"/>
                  </a:lnTo>
                  <a:lnTo>
                    <a:pt x="69" y="75"/>
                  </a:lnTo>
                  <a:lnTo>
                    <a:pt x="48" y="71"/>
                  </a:lnTo>
                  <a:lnTo>
                    <a:pt x="28" y="67"/>
                  </a:lnTo>
                  <a:lnTo>
                    <a:pt x="20" y="62"/>
                  </a:lnTo>
                  <a:lnTo>
                    <a:pt x="12" y="58"/>
                  </a:lnTo>
                  <a:lnTo>
                    <a:pt x="8" y="55"/>
                  </a:lnTo>
                  <a:lnTo>
                    <a:pt x="4" y="51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4" y="29"/>
                  </a:lnTo>
                  <a:lnTo>
                    <a:pt x="8" y="26"/>
                  </a:lnTo>
                  <a:lnTo>
                    <a:pt x="12" y="22"/>
                  </a:lnTo>
                  <a:lnTo>
                    <a:pt x="20" y="17"/>
                  </a:lnTo>
                  <a:lnTo>
                    <a:pt x="28" y="13"/>
                  </a:lnTo>
                  <a:lnTo>
                    <a:pt x="48" y="9"/>
                  </a:lnTo>
                  <a:lnTo>
                    <a:pt x="69" y="4"/>
                  </a:lnTo>
                  <a:lnTo>
                    <a:pt x="98" y="0"/>
                  </a:lnTo>
                  <a:lnTo>
                    <a:pt x="126" y="0"/>
                  </a:lnTo>
                  <a:lnTo>
                    <a:pt x="155" y="0"/>
                  </a:lnTo>
                  <a:lnTo>
                    <a:pt x="183" y="0"/>
                  </a:lnTo>
                  <a:lnTo>
                    <a:pt x="207" y="0"/>
                  </a:lnTo>
                  <a:lnTo>
                    <a:pt x="237" y="4"/>
                  </a:lnTo>
                  <a:lnTo>
                    <a:pt x="257" y="9"/>
                  </a:lnTo>
                  <a:lnTo>
                    <a:pt x="277" y="13"/>
                  </a:lnTo>
                  <a:lnTo>
                    <a:pt x="285" y="17"/>
                  </a:lnTo>
                  <a:lnTo>
                    <a:pt x="293" y="22"/>
                  </a:lnTo>
                  <a:lnTo>
                    <a:pt x="298" y="26"/>
                  </a:lnTo>
                  <a:lnTo>
                    <a:pt x="302" y="29"/>
                  </a:lnTo>
                  <a:lnTo>
                    <a:pt x="305" y="33"/>
                  </a:lnTo>
                  <a:lnTo>
                    <a:pt x="305" y="42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59" name="Freeform 283"/>
            <p:cNvSpPr>
              <a:spLocks/>
            </p:cNvSpPr>
            <p:nvPr/>
          </p:nvSpPr>
          <p:spPr bwMode="auto">
            <a:xfrm>
              <a:off x="1318" y="1913"/>
              <a:ext cx="83" cy="70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65" y="69"/>
                </a:cxn>
                <a:cxn ang="0">
                  <a:pos x="54" y="65"/>
                </a:cxn>
                <a:cxn ang="0">
                  <a:pos x="41" y="57"/>
                </a:cxn>
                <a:cxn ang="0">
                  <a:pos x="28" y="57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13" y="49"/>
                </a:cxn>
                <a:cxn ang="0">
                  <a:pos x="4" y="49"/>
                </a:cxn>
                <a:cxn ang="0">
                  <a:pos x="4" y="40"/>
                </a:cxn>
                <a:cxn ang="0">
                  <a:pos x="0" y="40"/>
                </a:cxn>
                <a:cxn ang="0">
                  <a:pos x="0" y="3"/>
                </a:cxn>
                <a:cxn ang="0">
                  <a:pos x="37" y="3"/>
                </a:cxn>
                <a:cxn ang="0">
                  <a:pos x="82" y="0"/>
                </a:cxn>
                <a:cxn ang="0">
                  <a:pos x="82" y="69"/>
                </a:cxn>
              </a:cxnLst>
              <a:rect l="0" t="0" r="r" b="b"/>
              <a:pathLst>
                <a:path w="83" h="70">
                  <a:moveTo>
                    <a:pt x="82" y="69"/>
                  </a:moveTo>
                  <a:lnTo>
                    <a:pt x="65" y="69"/>
                  </a:lnTo>
                  <a:lnTo>
                    <a:pt x="54" y="65"/>
                  </a:lnTo>
                  <a:lnTo>
                    <a:pt x="41" y="57"/>
                  </a:lnTo>
                  <a:lnTo>
                    <a:pt x="28" y="57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13" y="49"/>
                  </a:lnTo>
                  <a:lnTo>
                    <a:pt x="4" y="49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3"/>
                  </a:lnTo>
                  <a:lnTo>
                    <a:pt x="37" y="3"/>
                  </a:lnTo>
                  <a:lnTo>
                    <a:pt x="82" y="0"/>
                  </a:lnTo>
                  <a:lnTo>
                    <a:pt x="82" y="69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0" name="Freeform 284"/>
            <p:cNvSpPr>
              <a:spLocks/>
            </p:cNvSpPr>
            <p:nvPr/>
          </p:nvSpPr>
          <p:spPr bwMode="auto">
            <a:xfrm>
              <a:off x="1400" y="1913"/>
              <a:ext cx="224" cy="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0" y="0"/>
                </a:cxn>
                <a:cxn ang="0">
                  <a:pos x="223" y="3"/>
                </a:cxn>
                <a:cxn ang="0">
                  <a:pos x="223" y="36"/>
                </a:cxn>
                <a:cxn ang="0">
                  <a:pos x="219" y="40"/>
                </a:cxn>
                <a:cxn ang="0">
                  <a:pos x="219" y="49"/>
                </a:cxn>
                <a:cxn ang="0">
                  <a:pos x="210" y="49"/>
                </a:cxn>
                <a:cxn ang="0">
                  <a:pos x="206" y="53"/>
                </a:cxn>
                <a:cxn ang="0">
                  <a:pos x="195" y="53"/>
                </a:cxn>
                <a:cxn ang="0">
                  <a:pos x="186" y="57"/>
                </a:cxn>
                <a:cxn ang="0">
                  <a:pos x="182" y="57"/>
                </a:cxn>
                <a:cxn ang="0">
                  <a:pos x="174" y="65"/>
                </a:cxn>
                <a:cxn ang="0">
                  <a:pos x="166" y="65"/>
                </a:cxn>
                <a:cxn ang="0">
                  <a:pos x="154" y="69"/>
                </a:cxn>
                <a:cxn ang="0">
                  <a:pos x="0" y="69"/>
                </a:cxn>
                <a:cxn ang="0">
                  <a:pos x="0" y="0"/>
                </a:cxn>
              </a:cxnLst>
              <a:rect l="0" t="0" r="r" b="b"/>
              <a:pathLst>
                <a:path w="224" h="70">
                  <a:moveTo>
                    <a:pt x="0" y="0"/>
                  </a:moveTo>
                  <a:lnTo>
                    <a:pt x="210" y="0"/>
                  </a:lnTo>
                  <a:lnTo>
                    <a:pt x="223" y="3"/>
                  </a:lnTo>
                  <a:lnTo>
                    <a:pt x="223" y="36"/>
                  </a:lnTo>
                  <a:lnTo>
                    <a:pt x="219" y="40"/>
                  </a:lnTo>
                  <a:lnTo>
                    <a:pt x="219" y="49"/>
                  </a:lnTo>
                  <a:lnTo>
                    <a:pt x="210" y="49"/>
                  </a:lnTo>
                  <a:lnTo>
                    <a:pt x="206" y="53"/>
                  </a:lnTo>
                  <a:lnTo>
                    <a:pt x="195" y="53"/>
                  </a:lnTo>
                  <a:lnTo>
                    <a:pt x="186" y="57"/>
                  </a:lnTo>
                  <a:lnTo>
                    <a:pt x="182" y="57"/>
                  </a:lnTo>
                  <a:lnTo>
                    <a:pt x="174" y="65"/>
                  </a:lnTo>
                  <a:lnTo>
                    <a:pt x="166" y="65"/>
                  </a:lnTo>
                  <a:lnTo>
                    <a:pt x="154" y="69"/>
                  </a:lnTo>
                  <a:lnTo>
                    <a:pt x="0" y="69"/>
                  </a:lnTo>
                  <a:lnTo>
                    <a:pt x="0" y="0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1" name="Freeform 285"/>
            <p:cNvSpPr>
              <a:spLocks/>
            </p:cNvSpPr>
            <p:nvPr/>
          </p:nvSpPr>
          <p:spPr bwMode="auto">
            <a:xfrm>
              <a:off x="1318" y="1913"/>
              <a:ext cx="306" cy="70"/>
            </a:xfrm>
            <a:custGeom>
              <a:avLst/>
              <a:gdLst/>
              <a:ahLst/>
              <a:cxnLst>
                <a:cxn ang="0">
                  <a:pos x="82" y="69"/>
                </a:cxn>
                <a:cxn ang="0">
                  <a:pos x="65" y="69"/>
                </a:cxn>
                <a:cxn ang="0">
                  <a:pos x="53" y="65"/>
                </a:cxn>
                <a:cxn ang="0">
                  <a:pos x="41" y="57"/>
                </a:cxn>
                <a:cxn ang="0">
                  <a:pos x="28" y="57"/>
                </a:cxn>
                <a:cxn ang="0">
                  <a:pos x="24" y="53"/>
                </a:cxn>
                <a:cxn ang="0">
                  <a:pos x="17" y="53"/>
                </a:cxn>
                <a:cxn ang="0">
                  <a:pos x="13" y="49"/>
                </a:cxn>
                <a:cxn ang="0">
                  <a:pos x="4" y="49"/>
                </a:cxn>
                <a:cxn ang="0">
                  <a:pos x="4" y="40"/>
                </a:cxn>
                <a:cxn ang="0">
                  <a:pos x="0" y="40"/>
                </a:cxn>
                <a:cxn ang="0">
                  <a:pos x="0" y="3"/>
                </a:cxn>
                <a:cxn ang="0">
                  <a:pos x="37" y="3"/>
                </a:cxn>
                <a:cxn ang="0">
                  <a:pos x="82" y="0"/>
                </a:cxn>
                <a:cxn ang="0">
                  <a:pos x="292" y="0"/>
                </a:cxn>
                <a:cxn ang="0">
                  <a:pos x="305" y="3"/>
                </a:cxn>
                <a:cxn ang="0">
                  <a:pos x="305" y="36"/>
                </a:cxn>
                <a:cxn ang="0">
                  <a:pos x="301" y="40"/>
                </a:cxn>
                <a:cxn ang="0">
                  <a:pos x="301" y="49"/>
                </a:cxn>
                <a:cxn ang="0">
                  <a:pos x="292" y="49"/>
                </a:cxn>
                <a:cxn ang="0">
                  <a:pos x="288" y="53"/>
                </a:cxn>
                <a:cxn ang="0">
                  <a:pos x="277" y="53"/>
                </a:cxn>
                <a:cxn ang="0">
                  <a:pos x="268" y="57"/>
                </a:cxn>
                <a:cxn ang="0">
                  <a:pos x="264" y="57"/>
                </a:cxn>
                <a:cxn ang="0">
                  <a:pos x="256" y="65"/>
                </a:cxn>
                <a:cxn ang="0">
                  <a:pos x="248" y="65"/>
                </a:cxn>
                <a:cxn ang="0">
                  <a:pos x="236" y="69"/>
                </a:cxn>
                <a:cxn ang="0">
                  <a:pos x="82" y="69"/>
                </a:cxn>
              </a:cxnLst>
              <a:rect l="0" t="0" r="r" b="b"/>
              <a:pathLst>
                <a:path w="306" h="70">
                  <a:moveTo>
                    <a:pt x="82" y="69"/>
                  </a:moveTo>
                  <a:lnTo>
                    <a:pt x="65" y="69"/>
                  </a:lnTo>
                  <a:lnTo>
                    <a:pt x="53" y="65"/>
                  </a:lnTo>
                  <a:lnTo>
                    <a:pt x="41" y="57"/>
                  </a:lnTo>
                  <a:lnTo>
                    <a:pt x="28" y="57"/>
                  </a:lnTo>
                  <a:lnTo>
                    <a:pt x="24" y="53"/>
                  </a:lnTo>
                  <a:lnTo>
                    <a:pt x="17" y="53"/>
                  </a:lnTo>
                  <a:lnTo>
                    <a:pt x="13" y="49"/>
                  </a:lnTo>
                  <a:lnTo>
                    <a:pt x="4" y="49"/>
                  </a:lnTo>
                  <a:lnTo>
                    <a:pt x="4" y="40"/>
                  </a:lnTo>
                  <a:lnTo>
                    <a:pt x="0" y="40"/>
                  </a:lnTo>
                  <a:lnTo>
                    <a:pt x="0" y="3"/>
                  </a:lnTo>
                  <a:lnTo>
                    <a:pt x="37" y="3"/>
                  </a:lnTo>
                  <a:lnTo>
                    <a:pt x="82" y="0"/>
                  </a:lnTo>
                  <a:lnTo>
                    <a:pt x="292" y="0"/>
                  </a:lnTo>
                  <a:lnTo>
                    <a:pt x="305" y="3"/>
                  </a:lnTo>
                  <a:lnTo>
                    <a:pt x="305" y="36"/>
                  </a:lnTo>
                  <a:lnTo>
                    <a:pt x="301" y="40"/>
                  </a:lnTo>
                  <a:lnTo>
                    <a:pt x="301" y="49"/>
                  </a:lnTo>
                  <a:lnTo>
                    <a:pt x="292" y="49"/>
                  </a:lnTo>
                  <a:lnTo>
                    <a:pt x="288" y="53"/>
                  </a:lnTo>
                  <a:lnTo>
                    <a:pt x="277" y="53"/>
                  </a:lnTo>
                  <a:lnTo>
                    <a:pt x="268" y="57"/>
                  </a:lnTo>
                  <a:lnTo>
                    <a:pt x="264" y="57"/>
                  </a:lnTo>
                  <a:lnTo>
                    <a:pt x="256" y="65"/>
                  </a:lnTo>
                  <a:lnTo>
                    <a:pt x="248" y="65"/>
                  </a:lnTo>
                  <a:lnTo>
                    <a:pt x="236" y="69"/>
                  </a:lnTo>
                  <a:lnTo>
                    <a:pt x="82" y="69"/>
                  </a:lnTo>
                </a:path>
              </a:pathLst>
            </a:custGeom>
            <a:noFill/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2" name="Freeform 286"/>
            <p:cNvSpPr>
              <a:spLocks/>
            </p:cNvSpPr>
            <p:nvPr/>
          </p:nvSpPr>
          <p:spPr bwMode="auto">
            <a:xfrm>
              <a:off x="1318" y="1883"/>
              <a:ext cx="306" cy="84"/>
            </a:xfrm>
            <a:custGeom>
              <a:avLst/>
              <a:gdLst/>
              <a:ahLst/>
              <a:cxnLst>
                <a:cxn ang="0">
                  <a:pos x="305" y="41"/>
                </a:cxn>
                <a:cxn ang="0">
                  <a:pos x="305" y="46"/>
                </a:cxn>
                <a:cxn ang="0">
                  <a:pos x="301" y="50"/>
                </a:cxn>
                <a:cxn ang="0">
                  <a:pos x="297" y="54"/>
                </a:cxn>
                <a:cxn ang="0">
                  <a:pos x="292" y="59"/>
                </a:cxn>
                <a:cxn ang="0">
                  <a:pos x="284" y="63"/>
                </a:cxn>
                <a:cxn ang="0">
                  <a:pos x="277" y="66"/>
                </a:cxn>
                <a:cxn ang="0">
                  <a:pos x="256" y="70"/>
                </a:cxn>
                <a:cxn ang="0">
                  <a:pos x="236" y="79"/>
                </a:cxn>
                <a:cxn ang="0">
                  <a:pos x="208" y="79"/>
                </a:cxn>
                <a:cxn ang="0">
                  <a:pos x="183" y="83"/>
                </a:cxn>
                <a:cxn ang="0">
                  <a:pos x="154" y="83"/>
                </a:cxn>
                <a:cxn ang="0">
                  <a:pos x="126" y="83"/>
                </a:cxn>
                <a:cxn ang="0">
                  <a:pos x="97" y="79"/>
                </a:cxn>
                <a:cxn ang="0">
                  <a:pos x="73" y="79"/>
                </a:cxn>
                <a:cxn ang="0">
                  <a:pos x="49" y="70"/>
                </a:cxn>
                <a:cxn ang="0">
                  <a:pos x="28" y="66"/>
                </a:cxn>
                <a:cxn ang="0">
                  <a:pos x="21" y="63"/>
                </a:cxn>
                <a:cxn ang="0">
                  <a:pos x="13" y="59"/>
                </a:cxn>
                <a:cxn ang="0">
                  <a:pos x="8" y="54"/>
                </a:cxn>
                <a:cxn ang="0">
                  <a:pos x="4" y="50"/>
                </a:cxn>
                <a:cxn ang="0">
                  <a:pos x="0" y="46"/>
                </a:cxn>
                <a:cxn ang="0">
                  <a:pos x="0" y="41"/>
                </a:cxn>
                <a:cxn ang="0">
                  <a:pos x="0" y="37"/>
                </a:cxn>
                <a:cxn ang="0">
                  <a:pos x="4" y="33"/>
                </a:cxn>
                <a:cxn ang="0">
                  <a:pos x="8" y="30"/>
                </a:cxn>
                <a:cxn ang="0">
                  <a:pos x="13" y="26"/>
                </a:cxn>
                <a:cxn ang="0">
                  <a:pos x="21" y="21"/>
                </a:cxn>
                <a:cxn ang="0">
                  <a:pos x="28" y="17"/>
                </a:cxn>
                <a:cxn ang="0">
                  <a:pos x="49" y="13"/>
                </a:cxn>
                <a:cxn ang="0">
                  <a:pos x="73" y="9"/>
                </a:cxn>
                <a:cxn ang="0">
                  <a:pos x="97" y="4"/>
                </a:cxn>
                <a:cxn ang="0">
                  <a:pos x="126" y="0"/>
                </a:cxn>
                <a:cxn ang="0">
                  <a:pos x="154" y="0"/>
                </a:cxn>
                <a:cxn ang="0">
                  <a:pos x="183" y="0"/>
                </a:cxn>
                <a:cxn ang="0">
                  <a:pos x="208" y="4"/>
                </a:cxn>
                <a:cxn ang="0">
                  <a:pos x="236" y="9"/>
                </a:cxn>
                <a:cxn ang="0">
                  <a:pos x="256" y="13"/>
                </a:cxn>
                <a:cxn ang="0">
                  <a:pos x="277" y="17"/>
                </a:cxn>
                <a:cxn ang="0">
                  <a:pos x="284" y="21"/>
                </a:cxn>
                <a:cxn ang="0">
                  <a:pos x="292" y="26"/>
                </a:cxn>
                <a:cxn ang="0">
                  <a:pos x="297" y="30"/>
                </a:cxn>
                <a:cxn ang="0">
                  <a:pos x="301" y="33"/>
                </a:cxn>
                <a:cxn ang="0">
                  <a:pos x="305" y="37"/>
                </a:cxn>
                <a:cxn ang="0">
                  <a:pos x="305" y="41"/>
                </a:cxn>
              </a:cxnLst>
              <a:rect l="0" t="0" r="r" b="b"/>
              <a:pathLst>
                <a:path w="306" h="84">
                  <a:moveTo>
                    <a:pt x="305" y="41"/>
                  </a:moveTo>
                  <a:lnTo>
                    <a:pt x="305" y="46"/>
                  </a:lnTo>
                  <a:lnTo>
                    <a:pt x="301" y="50"/>
                  </a:lnTo>
                  <a:lnTo>
                    <a:pt x="297" y="54"/>
                  </a:lnTo>
                  <a:lnTo>
                    <a:pt x="292" y="59"/>
                  </a:lnTo>
                  <a:lnTo>
                    <a:pt x="284" y="63"/>
                  </a:lnTo>
                  <a:lnTo>
                    <a:pt x="277" y="66"/>
                  </a:lnTo>
                  <a:lnTo>
                    <a:pt x="256" y="70"/>
                  </a:lnTo>
                  <a:lnTo>
                    <a:pt x="236" y="79"/>
                  </a:lnTo>
                  <a:lnTo>
                    <a:pt x="208" y="79"/>
                  </a:lnTo>
                  <a:lnTo>
                    <a:pt x="183" y="83"/>
                  </a:lnTo>
                  <a:lnTo>
                    <a:pt x="154" y="83"/>
                  </a:lnTo>
                  <a:lnTo>
                    <a:pt x="126" y="83"/>
                  </a:lnTo>
                  <a:lnTo>
                    <a:pt x="97" y="79"/>
                  </a:lnTo>
                  <a:lnTo>
                    <a:pt x="73" y="79"/>
                  </a:lnTo>
                  <a:lnTo>
                    <a:pt x="49" y="70"/>
                  </a:lnTo>
                  <a:lnTo>
                    <a:pt x="28" y="66"/>
                  </a:lnTo>
                  <a:lnTo>
                    <a:pt x="21" y="63"/>
                  </a:lnTo>
                  <a:lnTo>
                    <a:pt x="13" y="59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0" y="46"/>
                  </a:lnTo>
                  <a:lnTo>
                    <a:pt x="0" y="41"/>
                  </a:lnTo>
                  <a:lnTo>
                    <a:pt x="0" y="37"/>
                  </a:lnTo>
                  <a:lnTo>
                    <a:pt x="4" y="33"/>
                  </a:lnTo>
                  <a:lnTo>
                    <a:pt x="8" y="30"/>
                  </a:lnTo>
                  <a:lnTo>
                    <a:pt x="13" y="26"/>
                  </a:lnTo>
                  <a:lnTo>
                    <a:pt x="21" y="21"/>
                  </a:lnTo>
                  <a:lnTo>
                    <a:pt x="28" y="17"/>
                  </a:lnTo>
                  <a:lnTo>
                    <a:pt x="49" y="13"/>
                  </a:lnTo>
                  <a:lnTo>
                    <a:pt x="73" y="9"/>
                  </a:lnTo>
                  <a:lnTo>
                    <a:pt x="97" y="4"/>
                  </a:lnTo>
                  <a:lnTo>
                    <a:pt x="126" y="0"/>
                  </a:lnTo>
                  <a:lnTo>
                    <a:pt x="154" y="0"/>
                  </a:lnTo>
                  <a:lnTo>
                    <a:pt x="183" y="0"/>
                  </a:lnTo>
                  <a:lnTo>
                    <a:pt x="208" y="4"/>
                  </a:lnTo>
                  <a:lnTo>
                    <a:pt x="236" y="9"/>
                  </a:lnTo>
                  <a:lnTo>
                    <a:pt x="256" y="13"/>
                  </a:lnTo>
                  <a:lnTo>
                    <a:pt x="277" y="17"/>
                  </a:lnTo>
                  <a:lnTo>
                    <a:pt x="284" y="21"/>
                  </a:lnTo>
                  <a:lnTo>
                    <a:pt x="292" y="26"/>
                  </a:lnTo>
                  <a:lnTo>
                    <a:pt x="297" y="30"/>
                  </a:lnTo>
                  <a:lnTo>
                    <a:pt x="301" y="33"/>
                  </a:lnTo>
                  <a:lnTo>
                    <a:pt x="305" y="37"/>
                  </a:lnTo>
                  <a:lnTo>
                    <a:pt x="305" y="41"/>
                  </a:lnTo>
                </a:path>
              </a:pathLst>
            </a:custGeom>
            <a:solidFill>
              <a:srgbClr val="F2E57F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3" name="Freeform 287"/>
            <p:cNvSpPr>
              <a:spLocks/>
            </p:cNvSpPr>
            <p:nvPr/>
          </p:nvSpPr>
          <p:spPr bwMode="auto">
            <a:xfrm>
              <a:off x="280" y="1801"/>
              <a:ext cx="1462" cy="1149"/>
            </a:xfrm>
            <a:custGeom>
              <a:avLst/>
              <a:gdLst/>
              <a:ahLst/>
              <a:cxnLst>
                <a:cxn ang="0">
                  <a:pos x="0" y="611"/>
                </a:cxn>
                <a:cxn ang="0">
                  <a:pos x="1196" y="1148"/>
                </a:cxn>
                <a:cxn ang="0">
                  <a:pos x="1461" y="537"/>
                </a:cxn>
                <a:cxn ang="0">
                  <a:pos x="265" y="0"/>
                </a:cxn>
                <a:cxn ang="0">
                  <a:pos x="0" y="611"/>
                </a:cxn>
              </a:cxnLst>
              <a:rect l="0" t="0" r="r" b="b"/>
              <a:pathLst>
                <a:path w="1462" h="1149">
                  <a:moveTo>
                    <a:pt x="0" y="611"/>
                  </a:moveTo>
                  <a:lnTo>
                    <a:pt x="1196" y="1148"/>
                  </a:lnTo>
                  <a:lnTo>
                    <a:pt x="1461" y="537"/>
                  </a:lnTo>
                  <a:lnTo>
                    <a:pt x="265" y="0"/>
                  </a:lnTo>
                  <a:lnTo>
                    <a:pt x="0" y="61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4" name="Freeform 288"/>
            <p:cNvSpPr>
              <a:spLocks/>
            </p:cNvSpPr>
            <p:nvPr/>
          </p:nvSpPr>
          <p:spPr bwMode="auto">
            <a:xfrm>
              <a:off x="529" y="1801"/>
              <a:ext cx="1213" cy="579"/>
            </a:xfrm>
            <a:custGeom>
              <a:avLst/>
              <a:gdLst/>
              <a:ahLst/>
              <a:cxnLst>
                <a:cxn ang="0">
                  <a:pos x="0" y="42"/>
                </a:cxn>
                <a:cxn ang="0">
                  <a:pos x="1196" y="578"/>
                </a:cxn>
                <a:cxn ang="0">
                  <a:pos x="1212" y="536"/>
                </a:cxn>
                <a:cxn ang="0">
                  <a:pos x="16" y="0"/>
                </a:cxn>
                <a:cxn ang="0">
                  <a:pos x="0" y="42"/>
                </a:cxn>
              </a:cxnLst>
              <a:rect l="0" t="0" r="r" b="b"/>
              <a:pathLst>
                <a:path w="1213" h="579">
                  <a:moveTo>
                    <a:pt x="0" y="42"/>
                  </a:moveTo>
                  <a:lnTo>
                    <a:pt x="1196" y="578"/>
                  </a:lnTo>
                  <a:lnTo>
                    <a:pt x="1212" y="536"/>
                  </a:lnTo>
                  <a:lnTo>
                    <a:pt x="16" y="0"/>
                  </a:lnTo>
                  <a:lnTo>
                    <a:pt x="0" y="42"/>
                  </a:lnTo>
                </a:path>
              </a:pathLst>
            </a:custGeom>
            <a:solidFill>
              <a:srgbClr val="FF88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5" name="Freeform 289"/>
            <p:cNvSpPr>
              <a:spLocks/>
            </p:cNvSpPr>
            <p:nvPr/>
          </p:nvSpPr>
          <p:spPr bwMode="auto">
            <a:xfrm>
              <a:off x="1090" y="2284"/>
              <a:ext cx="233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2" y="104"/>
                </a:cxn>
              </a:cxnLst>
              <a:rect l="0" t="0" r="r" b="b"/>
              <a:pathLst>
                <a:path w="233" h="105">
                  <a:moveTo>
                    <a:pt x="0" y="0"/>
                  </a:moveTo>
                  <a:lnTo>
                    <a:pt x="232" y="1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6" name="Freeform 290"/>
            <p:cNvSpPr>
              <a:spLocks/>
            </p:cNvSpPr>
            <p:nvPr/>
          </p:nvSpPr>
          <p:spPr bwMode="auto">
            <a:xfrm>
              <a:off x="1302" y="2445"/>
              <a:ext cx="240" cy="154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215" y="153"/>
                </a:cxn>
                <a:cxn ang="0">
                  <a:pos x="239" y="95"/>
                </a:cxn>
                <a:cxn ang="0">
                  <a:pos x="24" y="0"/>
                </a:cxn>
                <a:cxn ang="0">
                  <a:pos x="0" y="58"/>
                </a:cxn>
              </a:cxnLst>
              <a:rect l="0" t="0" r="r" b="b"/>
              <a:pathLst>
                <a:path w="240" h="154">
                  <a:moveTo>
                    <a:pt x="0" y="58"/>
                  </a:moveTo>
                  <a:lnTo>
                    <a:pt x="215" y="153"/>
                  </a:lnTo>
                  <a:lnTo>
                    <a:pt x="239" y="95"/>
                  </a:lnTo>
                  <a:lnTo>
                    <a:pt x="24" y="0"/>
                  </a:lnTo>
                  <a:lnTo>
                    <a:pt x="0" y="5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7" name="Freeform 291"/>
            <p:cNvSpPr>
              <a:spLocks/>
            </p:cNvSpPr>
            <p:nvPr/>
          </p:nvSpPr>
          <p:spPr bwMode="auto">
            <a:xfrm>
              <a:off x="614" y="2189"/>
              <a:ext cx="648" cy="2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7" y="281"/>
                </a:cxn>
                <a:cxn ang="0">
                  <a:pos x="647" y="239"/>
                </a:cxn>
              </a:cxnLst>
              <a:rect l="0" t="0" r="r" b="b"/>
              <a:pathLst>
                <a:path w="648" h="282">
                  <a:moveTo>
                    <a:pt x="0" y="0"/>
                  </a:moveTo>
                  <a:lnTo>
                    <a:pt x="627" y="281"/>
                  </a:lnTo>
                  <a:lnTo>
                    <a:pt x="647" y="23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8" name="Freeform 292"/>
            <p:cNvSpPr>
              <a:spLocks/>
            </p:cNvSpPr>
            <p:nvPr/>
          </p:nvSpPr>
          <p:spPr bwMode="auto">
            <a:xfrm>
              <a:off x="390" y="2243"/>
              <a:ext cx="164" cy="166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114" y="165"/>
                </a:cxn>
                <a:cxn ang="0">
                  <a:pos x="163" y="50"/>
                </a:cxn>
                <a:cxn ang="0">
                  <a:pos x="48" y="0"/>
                </a:cxn>
                <a:cxn ang="0">
                  <a:pos x="0" y="116"/>
                </a:cxn>
              </a:cxnLst>
              <a:rect l="0" t="0" r="r" b="b"/>
              <a:pathLst>
                <a:path w="164" h="166">
                  <a:moveTo>
                    <a:pt x="0" y="116"/>
                  </a:moveTo>
                  <a:lnTo>
                    <a:pt x="114" y="165"/>
                  </a:lnTo>
                  <a:lnTo>
                    <a:pt x="163" y="50"/>
                  </a:lnTo>
                  <a:lnTo>
                    <a:pt x="48" y="0"/>
                  </a:lnTo>
                  <a:lnTo>
                    <a:pt x="0" y="116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69" name="Freeform 293"/>
            <p:cNvSpPr>
              <a:spLocks/>
            </p:cNvSpPr>
            <p:nvPr/>
          </p:nvSpPr>
          <p:spPr bwMode="auto">
            <a:xfrm>
              <a:off x="419" y="2267"/>
              <a:ext cx="111" cy="117"/>
            </a:xfrm>
            <a:custGeom>
              <a:avLst/>
              <a:gdLst/>
              <a:ahLst/>
              <a:cxnLst>
                <a:cxn ang="0">
                  <a:pos x="0" y="79"/>
                </a:cxn>
                <a:cxn ang="0">
                  <a:pos x="78" y="116"/>
                </a:cxn>
                <a:cxn ang="0">
                  <a:pos x="110" y="37"/>
                </a:cxn>
                <a:cxn ang="0">
                  <a:pos x="32" y="0"/>
                </a:cxn>
                <a:cxn ang="0">
                  <a:pos x="0" y="79"/>
                </a:cxn>
              </a:cxnLst>
              <a:rect l="0" t="0" r="r" b="b"/>
              <a:pathLst>
                <a:path w="111" h="117">
                  <a:moveTo>
                    <a:pt x="0" y="79"/>
                  </a:moveTo>
                  <a:lnTo>
                    <a:pt x="78" y="116"/>
                  </a:lnTo>
                  <a:lnTo>
                    <a:pt x="110" y="37"/>
                  </a:lnTo>
                  <a:lnTo>
                    <a:pt x="32" y="0"/>
                  </a:lnTo>
                  <a:lnTo>
                    <a:pt x="0" y="7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0" name="Freeform 294"/>
            <p:cNvSpPr>
              <a:spLocks/>
            </p:cNvSpPr>
            <p:nvPr/>
          </p:nvSpPr>
          <p:spPr bwMode="auto">
            <a:xfrm>
              <a:off x="435" y="2284"/>
              <a:ext cx="78" cy="8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53" y="82"/>
                </a:cxn>
                <a:cxn ang="0">
                  <a:pos x="77" y="24"/>
                </a:cxn>
                <a:cxn ang="0">
                  <a:pos x="24" y="0"/>
                </a:cxn>
                <a:cxn ang="0">
                  <a:pos x="0" y="58"/>
                </a:cxn>
              </a:cxnLst>
              <a:rect l="0" t="0" r="r" b="b"/>
              <a:pathLst>
                <a:path w="78" h="83">
                  <a:moveTo>
                    <a:pt x="0" y="58"/>
                  </a:moveTo>
                  <a:lnTo>
                    <a:pt x="53" y="82"/>
                  </a:lnTo>
                  <a:lnTo>
                    <a:pt x="77" y="24"/>
                  </a:lnTo>
                  <a:lnTo>
                    <a:pt x="24" y="0"/>
                  </a:lnTo>
                  <a:lnTo>
                    <a:pt x="0" y="5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1" name="Freeform 295"/>
            <p:cNvSpPr>
              <a:spLocks/>
            </p:cNvSpPr>
            <p:nvPr/>
          </p:nvSpPr>
          <p:spPr bwMode="auto">
            <a:xfrm>
              <a:off x="455" y="2309"/>
              <a:ext cx="34" cy="34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4" y="33"/>
                </a:cxn>
                <a:cxn ang="0">
                  <a:pos x="33" y="13"/>
                </a:cxn>
                <a:cxn ang="0">
                  <a:pos x="9" y="0"/>
                </a:cxn>
                <a:cxn ang="0">
                  <a:pos x="0" y="21"/>
                </a:cxn>
              </a:cxnLst>
              <a:rect l="0" t="0" r="r" b="b"/>
              <a:pathLst>
                <a:path w="34" h="34">
                  <a:moveTo>
                    <a:pt x="0" y="21"/>
                  </a:moveTo>
                  <a:lnTo>
                    <a:pt x="24" y="33"/>
                  </a:lnTo>
                  <a:lnTo>
                    <a:pt x="33" y="13"/>
                  </a:lnTo>
                  <a:lnTo>
                    <a:pt x="9" y="0"/>
                  </a:lnTo>
                  <a:lnTo>
                    <a:pt x="0" y="21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2" name="Freeform 296"/>
            <p:cNvSpPr>
              <a:spLocks/>
            </p:cNvSpPr>
            <p:nvPr/>
          </p:nvSpPr>
          <p:spPr bwMode="auto">
            <a:xfrm>
              <a:off x="915" y="2664"/>
              <a:ext cx="449" cy="204"/>
            </a:xfrm>
            <a:custGeom>
              <a:avLst/>
              <a:gdLst/>
              <a:ahLst/>
              <a:cxnLst>
                <a:cxn ang="0">
                  <a:pos x="448" y="203"/>
                </a:cxn>
                <a:cxn ang="0">
                  <a:pos x="0" y="0"/>
                </a:cxn>
              </a:cxnLst>
              <a:rect l="0" t="0" r="r" b="b"/>
              <a:pathLst>
                <a:path w="449" h="204">
                  <a:moveTo>
                    <a:pt x="448" y="203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3" name="Freeform 297"/>
            <p:cNvSpPr>
              <a:spLocks/>
            </p:cNvSpPr>
            <p:nvPr/>
          </p:nvSpPr>
          <p:spPr bwMode="auto">
            <a:xfrm>
              <a:off x="373" y="2421"/>
              <a:ext cx="401" cy="1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0" y="181"/>
                </a:cxn>
              </a:cxnLst>
              <a:rect l="0" t="0" r="r" b="b"/>
              <a:pathLst>
                <a:path w="401" h="182">
                  <a:moveTo>
                    <a:pt x="0" y="0"/>
                  </a:moveTo>
                  <a:lnTo>
                    <a:pt x="400" y="18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4" name="Freeform 298"/>
            <p:cNvSpPr>
              <a:spLocks/>
            </p:cNvSpPr>
            <p:nvPr/>
          </p:nvSpPr>
          <p:spPr bwMode="auto">
            <a:xfrm>
              <a:off x="1485" y="2450"/>
              <a:ext cx="172" cy="39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171" y="0"/>
                </a:cxn>
              </a:cxnLst>
              <a:rect l="0" t="0" r="r" b="b"/>
              <a:pathLst>
                <a:path w="172" h="397">
                  <a:moveTo>
                    <a:pt x="0" y="396"/>
                  </a:moveTo>
                  <a:lnTo>
                    <a:pt x="1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5" name="Freeform 299"/>
            <p:cNvSpPr>
              <a:spLocks/>
            </p:cNvSpPr>
            <p:nvPr/>
          </p:nvSpPr>
          <p:spPr bwMode="auto">
            <a:xfrm>
              <a:off x="610" y="1916"/>
              <a:ext cx="998" cy="451"/>
            </a:xfrm>
            <a:custGeom>
              <a:avLst/>
              <a:gdLst/>
              <a:ahLst/>
              <a:cxnLst>
                <a:cxn ang="0">
                  <a:pos x="997" y="450"/>
                </a:cxn>
                <a:cxn ang="0">
                  <a:pos x="0" y="0"/>
                </a:cxn>
              </a:cxnLst>
              <a:rect l="0" t="0" r="r" b="b"/>
              <a:pathLst>
                <a:path w="998" h="451">
                  <a:moveTo>
                    <a:pt x="997" y="450"/>
                  </a:move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6" name="Freeform 300"/>
            <p:cNvSpPr>
              <a:spLocks/>
            </p:cNvSpPr>
            <p:nvPr/>
          </p:nvSpPr>
          <p:spPr bwMode="auto">
            <a:xfrm>
              <a:off x="349" y="1925"/>
              <a:ext cx="177" cy="409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408"/>
                </a:cxn>
              </a:cxnLst>
              <a:rect l="0" t="0" r="r" b="b"/>
              <a:pathLst>
                <a:path w="177" h="409">
                  <a:moveTo>
                    <a:pt x="176" y="0"/>
                  </a:moveTo>
                  <a:lnTo>
                    <a:pt x="0" y="40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7" name="Freeform 301"/>
            <p:cNvSpPr>
              <a:spLocks/>
            </p:cNvSpPr>
            <p:nvPr/>
          </p:nvSpPr>
          <p:spPr bwMode="auto">
            <a:xfrm>
              <a:off x="1635" y="2412"/>
              <a:ext cx="26" cy="30"/>
            </a:xfrm>
            <a:custGeom>
              <a:avLst/>
              <a:gdLst/>
              <a:ahLst/>
              <a:cxnLst>
                <a:cxn ang="0">
                  <a:pos x="4" y="9"/>
                </a:cxn>
                <a:cxn ang="0">
                  <a:pos x="4" y="13"/>
                </a:cxn>
                <a:cxn ang="0">
                  <a:pos x="0" y="20"/>
                </a:cxn>
                <a:cxn ang="0">
                  <a:pos x="0" y="25"/>
                </a:cxn>
                <a:cxn ang="0">
                  <a:pos x="0" y="29"/>
                </a:cxn>
                <a:cxn ang="0">
                  <a:pos x="4" y="29"/>
                </a:cxn>
                <a:cxn ang="0">
                  <a:pos x="12" y="29"/>
                </a:cxn>
                <a:cxn ang="0">
                  <a:pos x="17" y="20"/>
                </a:cxn>
                <a:cxn ang="0">
                  <a:pos x="21" y="20"/>
                </a:cxn>
                <a:cxn ang="0">
                  <a:pos x="21" y="16"/>
                </a:cxn>
                <a:cxn ang="0">
                  <a:pos x="25" y="9"/>
                </a:cxn>
                <a:cxn ang="0">
                  <a:pos x="25" y="4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8" y="4"/>
                </a:cxn>
                <a:cxn ang="0">
                  <a:pos x="4" y="9"/>
                </a:cxn>
              </a:cxnLst>
              <a:rect l="0" t="0" r="r" b="b"/>
              <a:pathLst>
                <a:path w="26" h="30">
                  <a:moveTo>
                    <a:pt x="4" y="9"/>
                  </a:moveTo>
                  <a:lnTo>
                    <a:pt x="4" y="13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29"/>
                  </a:lnTo>
                  <a:lnTo>
                    <a:pt x="4" y="29"/>
                  </a:lnTo>
                  <a:lnTo>
                    <a:pt x="12" y="29"/>
                  </a:lnTo>
                  <a:lnTo>
                    <a:pt x="17" y="20"/>
                  </a:lnTo>
                  <a:lnTo>
                    <a:pt x="21" y="20"/>
                  </a:lnTo>
                  <a:lnTo>
                    <a:pt x="21" y="16"/>
                  </a:lnTo>
                  <a:lnTo>
                    <a:pt x="25" y="9"/>
                  </a:lnTo>
                  <a:lnTo>
                    <a:pt x="25" y="4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8" y="4"/>
                  </a:lnTo>
                  <a:lnTo>
                    <a:pt x="4" y="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8" name="Freeform 302"/>
            <p:cNvSpPr>
              <a:spLocks/>
            </p:cNvSpPr>
            <p:nvPr/>
          </p:nvSpPr>
          <p:spPr bwMode="auto">
            <a:xfrm>
              <a:off x="573" y="1904"/>
              <a:ext cx="25" cy="30"/>
            </a:xfrm>
            <a:custGeom>
              <a:avLst/>
              <a:gdLst/>
              <a:ahLst/>
              <a:cxnLst>
                <a:cxn ang="0">
                  <a:pos x="8" y="25"/>
                </a:cxn>
                <a:cxn ang="0">
                  <a:pos x="13" y="25"/>
                </a:cxn>
                <a:cxn ang="0">
                  <a:pos x="17" y="29"/>
                </a:cxn>
                <a:cxn ang="0">
                  <a:pos x="21" y="29"/>
                </a:cxn>
                <a:cxn ang="0">
                  <a:pos x="24" y="29"/>
                </a:cxn>
                <a:cxn ang="0">
                  <a:pos x="24" y="20"/>
                </a:cxn>
                <a:cxn ang="0">
                  <a:pos x="21" y="16"/>
                </a:cxn>
                <a:cxn ang="0">
                  <a:pos x="21" y="12"/>
                </a:cxn>
                <a:cxn ang="0">
                  <a:pos x="17" y="9"/>
                </a:cxn>
                <a:cxn ang="0">
                  <a:pos x="13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4" y="20"/>
                </a:cxn>
                <a:cxn ang="0">
                  <a:pos x="8" y="25"/>
                </a:cxn>
              </a:cxnLst>
              <a:rect l="0" t="0" r="r" b="b"/>
              <a:pathLst>
                <a:path w="25" h="30">
                  <a:moveTo>
                    <a:pt x="8" y="25"/>
                  </a:moveTo>
                  <a:lnTo>
                    <a:pt x="13" y="25"/>
                  </a:lnTo>
                  <a:lnTo>
                    <a:pt x="17" y="29"/>
                  </a:lnTo>
                  <a:lnTo>
                    <a:pt x="21" y="29"/>
                  </a:lnTo>
                  <a:lnTo>
                    <a:pt x="24" y="29"/>
                  </a:lnTo>
                  <a:lnTo>
                    <a:pt x="24" y="20"/>
                  </a:lnTo>
                  <a:lnTo>
                    <a:pt x="21" y="16"/>
                  </a:lnTo>
                  <a:lnTo>
                    <a:pt x="21" y="12"/>
                  </a:lnTo>
                  <a:lnTo>
                    <a:pt x="17" y="9"/>
                  </a:lnTo>
                  <a:lnTo>
                    <a:pt x="13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9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8" y="25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79" name="Freeform 303"/>
            <p:cNvSpPr>
              <a:spLocks/>
            </p:cNvSpPr>
            <p:nvPr/>
          </p:nvSpPr>
          <p:spPr bwMode="auto">
            <a:xfrm>
              <a:off x="1611" y="2379"/>
              <a:ext cx="29" cy="18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4" y="4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8" y="17"/>
                </a:cxn>
                <a:cxn ang="0">
                  <a:pos x="12" y="17"/>
                </a:cxn>
                <a:cxn ang="0">
                  <a:pos x="21" y="13"/>
                </a:cxn>
                <a:cxn ang="0">
                  <a:pos x="28" y="8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2" y="0"/>
                </a:cxn>
              </a:cxnLst>
              <a:rect l="0" t="0" r="r" b="b"/>
              <a:pathLst>
                <a:path w="29" h="18">
                  <a:moveTo>
                    <a:pt x="12" y="0"/>
                  </a:moveTo>
                  <a:lnTo>
                    <a:pt x="4" y="4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12" y="17"/>
                  </a:lnTo>
                  <a:lnTo>
                    <a:pt x="21" y="13"/>
                  </a:lnTo>
                  <a:lnTo>
                    <a:pt x="28" y="8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2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0" name="Freeform 304"/>
            <p:cNvSpPr>
              <a:spLocks/>
            </p:cNvSpPr>
            <p:nvPr/>
          </p:nvSpPr>
          <p:spPr bwMode="auto">
            <a:xfrm>
              <a:off x="540" y="1929"/>
              <a:ext cx="18" cy="3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4" y="24"/>
                </a:cxn>
                <a:cxn ang="0">
                  <a:pos x="4" y="29"/>
                </a:cxn>
                <a:cxn ang="0">
                  <a:pos x="13" y="33"/>
                </a:cxn>
                <a:cxn ang="0">
                  <a:pos x="17" y="29"/>
                </a:cxn>
                <a:cxn ang="0">
                  <a:pos x="17" y="24"/>
                </a:cxn>
                <a:cxn ang="0">
                  <a:pos x="17" y="17"/>
                </a:cxn>
                <a:cxn ang="0">
                  <a:pos x="13" y="9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4" y="4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0" y="17"/>
                </a:cxn>
              </a:cxnLst>
              <a:rect l="0" t="0" r="r" b="b"/>
              <a:pathLst>
                <a:path w="18" h="34">
                  <a:moveTo>
                    <a:pt x="0" y="17"/>
                  </a:moveTo>
                  <a:lnTo>
                    <a:pt x="4" y="24"/>
                  </a:lnTo>
                  <a:lnTo>
                    <a:pt x="4" y="29"/>
                  </a:lnTo>
                  <a:lnTo>
                    <a:pt x="13" y="33"/>
                  </a:lnTo>
                  <a:lnTo>
                    <a:pt x="17" y="29"/>
                  </a:lnTo>
                  <a:lnTo>
                    <a:pt x="17" y="24"/>
                  </a:lnTo>
                  <a:lnTo>
                    <a:pt x="17" y="17"/>
                  </a:lnTo>
                  <a:lnTo>
                    <a:pt x="13" y="9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7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1" name="Freeform 305"/>
            <p:cNvSpPr>
              <a:spLocks/>
            </p:cNvSpPr>
            <p:nvPr/>
          </p:nvSpPr>
          <p:spPr bwMode="auto">
            <a:xfrm>
              <a:off x="1411" y="2862"/>
              <a:ext cx="26" cy="30"/>
            </a:xfrm>
            <a:custGeom>
              <a:avLst/>
              <a:gdLst/>
              <a:ahLst/>
              <a:cxnLst>
                <a:cxn ang="0">
                  <a:pos x="17" y="9"/>
                </a:cxn>
                <a:cxn ang="0">
                  <a:pos x="17" y="4"/>
                </a:cxn>
                <a:cxn ang="0">
                  <a:pos x="8" y="4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4" y="13"/>
                </a:cxn>
                <a:cxn ang="0">
                  <a:pos x="8" y="20"/>
                </a:cxn>
                <a:cxn ang="0">
                  <a:pos x="12" y="25"/>
                </a:cxn>
                <a:cxn ang="0">
                  <a:pos x="17" y="29"/>
                </a:cxn>
                <a:cxn ang="0">
                  <a:pos x="21" y="29"/>
                </a:cxn>
                <a:cxn ang="0">
                  <a:pos x="25" y="25"/>
                </a:cxn>
                <a:cxn ang="0">
                  <a:pos x="25" y="16"/>
                </a:cxn>
                <a:cxn ang="0">
                  <a:pos x="21" y="13"/>
                </a:cxn>
                <a:cxn ang="0">
                  <a:pos x="17" y="9"/>
                </a:cxn>
              </a:cxnLst>
              <a:rect l="0" t="0" r="r" b="b"/>
              <a:pathLst>
                <a:path w="26" h="30">
                  <a:moveTo>
                    <a:pt x="17" y="9"/>
                  </a:moveTo>
                  <a:lnTo>
                    <a:pt x="17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4" y="13"/>
                  </a:lnTo>
                  <a:lnTo>
                    <a:pt x="8" y="20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1" y="29"/>
                  </a:lnTo>
                  <a:lnTo>
                    <a:pt x="25" y="25"/>
                  </a:lnTo>
                  <a:lnTo>
                    <a:pt x="25" y="16"/>
                  </a:lnTo>
                  <a:lnTo>
                    <a:pt x="21" y="13"/>
                  </a:lnTo>
                  <a:lnTo>
                    <a:pt x="17" y="9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2" name="Freeform 306"/>
            <p:cNvSpPr>
              <a:spLocks/>
            </p:cNvSpPr>
            <p:nvPr/>
          </p:nvSpPr>
          <p:spPr bwMode="auto">
            <a:xfrm>
              <a:off x="1452" y="2833"/>
              <a:ext cx="18" cy="30"/>
            </a:xfrm>
            <a:custGeom>
              <a:avLst/>
              <a:gdLst/>
              <a:ahLst/>
              <a:cxnLst>
                <a:cxn ang="0">
                  <a:pos x="17" y="13"/>
                </a:cxn>
                <a:cxn ang="0">
                  <a:pos x="13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0" y="16"/>
                </a:cxn>
                <a:cxn ang="0">
                  <a:pos x="4" y="20"/>
                </a:cxn>
                <a:cxn ang="0">
                  <a:pos x="4" y="25"/>
                </a:cxn>
                <a:cxn ang="0">
                  <a:pos x="13" y="29"/>
                </a:cxn>
                <a:cxn ang="0">
                  <a:pos x="17" y="25"/>
                </a:cxn>
                <a:cxn ang="0">
                  <a:pos x="17" y="20"/>
                </a:cxn>
                <a:cxn ang="0">
                  <a:pos x="17" y="16"/>
                </a:cxn>
                <a:cxn ang="0">
                  <a:pos x="17" y="13"/>
                </a:cxn>
              </a:cxnLst>
              <a:rect l="0" t="0" r="r" b="b"/>
              <a:pathLst>
                <a:path w="18" h="30">
                  <a:moveTo>
                    <a:pt x="17" y="13"/>
                  </a:moveTo>
                  <a:lnTo>
                    <a:pt x="13" y="4"/>
                  </a:lnTo>
                  <a:lnTo>
                    <a:pt x="8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5"/>
                  </a:lnTo>
                  <a:lnTo>
                    <a:pt x="13" y="29"/>
                  </a:lnTo>
                  <a:lnTo>
                    <a:pt x="17" y="25"/>
                  </a:lnTo>
                  <a:lnTo>
                    <a:pt x="17" y="20"/>
                  </a:lnTo>
                  <a:lnTo>
                    <a:pt x="17" y="16"/>
                  </a:lnTo>
                  <a:lnTo>
                    <a:pt x="17" y="13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83" name="Freeform 307"/>
            <p:cNvSpPr>
              <a:spLocks/>
            </p:cNvSpPr>
            <p:nvPr/>
          </p:nvSpPr>
          <p:spPr bwMode="auto">
            <a:xfrm>
              <a:off x="1432" y="2846"/>
              <a:ext cx="30" cy="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12"/>
                </a:cxn>
                <a:cxn ang="0">
                  <a:pos x="29" y="29"/>
                </a:cxn>
                <a:cxn ang="0">
                  <a:pos x="25" y="41"/>
                </a:cxn>
                <a:cxn ang="0">
                  <a:pos x="16" y="37"/>
                </a:cxn>
                <a:cxn ang="0">
                  <a:pos x="8" y="20"/>
                </a:cxn>
                <a:cxn ang="0">
                  <a:pos x="0" y="0"/>
                </a:cxn>
              </a:cxnLst>
              <a:rect l="0" t="0" r="r" b="b"/>
              <a:pathLst>
                <a:path w="30" h="42">
                  <a:moveTo>
                    <a:pt x="0" y="0"/>
                  </a:moveTo>
                  <a:lnTo>
                    <a:pt x="16" y="12"/>
                  </a:lnTo>
                  <a:lnTo>
                    <a:pt x="29" y="29"/>
                  </a:lnTo>
                  <a:lnTo>
                    <a:pt x="25" y="41"/>
                  </a:lnTo>
                  <a:lnTo>
                    <a:pt x="16" y="37"/>
                  </a:lnTo>
                  <a:lnTo>
                    <a:pt x="8" y="2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38"/>
          <p:cNvGrpSpPr>
            <a:grpSpLocks/>
          </p:cNvGrpSpPr>
          <p:nvPr/>
        </p:nvGrpSpPr>
        <p:grpSpPr bwMode="auto">
          <a:xfrm>
            <a:off x="0" y="1428750"/>
            <a:ext cx="9054798" cy="5286374"/>
            <a:chOff x="0" y="960"/>
            <a:chExt cx="5989" cy="3552"/>
          </a:xfrm>
        </p:grpSpPr>
        <p:sp>
          <p:nvSpPr>
            <p:cNvPr id="24885" name="Rectangle 309"/>
            <p:cNvSpPr>
              <a:spLocks noChangeArrowheads="1"/>
            </p:cNvSpPr>
            <p:nvPr/>
          </p:nvSpPr>
          <p:spPr bwMode="auto">
            <a:xfrm rot="1320000">
              <a:off x="516" y="2040"/>
              <a:ext cx="922" cy="251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6838" tIns="47625" rIns="96838" bIns="47625">
              <a:spAutoFit/>
            </a:bodyPr>
            <a:lstStyle/>
            <a:p>
              <a:pPr defTabSz="914485"/>
              <a:r>
                <a:rPr lang="en-GB" sz="600" b="1" dirty="0">
                  <a:latin typeface="Arial" charset="0"/>
                </a:rPr>
                <a:t>Gerald </a:t>
              </a:r>
              <a:r>
                <a:rPr lang="en-GB" sz="600" b="1" dirty="0" err="1">
                  <a:latin typeface="Arial" charset="0"/>
                </a:rPr>
                <a:t>Trenholm</a:t>
              </a:r>
              <a:endParaRPr lang="en-GB" sz="600" b="1" dirty="0">
                <a:latin typeface="Arial" charset="0"/>
              </a:endParaRPr>
            </a:p>
            <a:p>
              <a:pPr defTabSz="914485"/>
              <a:r>
                <a:rPr lang="en-GB" sz="600" b="1" dirty="0">
                  <a:latin typeface="Arial" charset="0"/>
                </a:rPr>
                <a:t>7 </a:t>
              </a:r>
              <a:r>
                <a:rPr lang="en-GB" sz="600" b="1" dirty="0" err="1">
                  <a:latin typeface="Arial" charset="0"/>
                </a:rPr>
                <a:t>MacCauly</a:t>
              </a:r>
              <a:r>
                <a:rPr lang="en-GB" sz="600" b="1" dirty="0">
                  <a:latin typeface="Arial" charset="0"/>
                </a:rPr>
                <a:t> Drive</a:t>
              </a:r>
            </a:p>
            <a:p>
              <a:pPr defTabSz="914485"/>
              <a:r>
                <a:rPr lang="en-GB" sz="600" b="1" dirty="0">
                  <a:latin typeface="Arial" charset="0"/>
                </a:rPr>
                <a:t>Fredericton NB</a:t>
              </a:r>
            </a:p>
          </p:txBody>
        </p:sp>
        <p:sp>
          <p:nvSpPr>
            <p:cNvPr id="24887" name="Rectangle 311"/>
            <p:cNvSpPr>
              <a:spLocks noChangeArrowheads="1"/>
            </p:cNvSpPr>
            <p:nvPr/>
          </p:nvSpPr>
          <p:spPr bwMode="auto">
            <a:xfrm>
              <a:off x="0" y="3208"/>
              <a:ext cx="2160" cy="447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5250" tIns="47625" rIns="95250" bIns="47625">
              <a:spAutoFit/>
            </a:bodyPr>
            <a:lstStyle/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Select economic events </a:t>
              </a:r>
            </a:p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(transactions</a:t>
              </a:r>
              <a:r>
                <a:rPr lang="en-GB" sz="2000" b="1" dirty="0">
                  <a:latin typeface="Book Antiqua" pitchFamily="18" charset="0"/>
                </a:rPr>
                <a:t>)</a:t>
              </a:r>
            </a:p>
          </p:txBody>
        </p:sp>
        <p:sp>
          <p:nvSpPr>
            <p:cNvPr id="24888" name="Rectangle 312"/>
            <p:cNvSpPr>
              <a:spLocks noChangeArrowheads="1"/>
            </p:cNvSpPr>
            <p:nvPr/>
          </p:nvSpPr>
          <p:spPr bwMode="auto">
            <a:xfrm>
              <a:off x="2451" y="960"/>
              <a:ext cx="1423" cy="809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5250" tIns="47625" rIns="95250" bIns="47625">
              <a:spAutoFit/>
            </a:bodyPr>
            <a:lstStyle/>
            <a:p>
              <a:pPr algn="ctr" defTabSz="914485">
                <a:spcBef>
                  <a:spcPct val="50000"/>
                </a:spcBef>
              </a:pPr>
              <a:r>
                <a:rPr lang="en-GB" sz="2400" b="1" dirty="0"/>
                <a:t>Recording, classify, summarise</a:t>
              </a:r>
            </a:p>
          </p:txBody>
        </p:sp>
        <p:sp>
          <p:nvSpPr>
            <p:cNvPr id="24889" name="Rectangle 313"/>
            <p:cNvSpPr>
              <a:spLocks noChangeArrowheads="1"/>
            </p:cNvSpPr>
            <p:nvPr/>
          </p:nvSpPr>
          <p:spPr bwMode="auto">
            <a:xfrm>
              <a:off x="2208" y="3220"/>
              <a:ext cx="1728" cy="447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5250" tIns="47625" rIns="95250" bIns="47625">
              <a:spAutoFit/>
            </a:bodyPr>
            <a:lstStyle/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Record, classify, </a:t>
              </a:r>
            </a:p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and summarize</a:t>
              </a:r>
              <a:endParaRPr lang="en-GB" sz="2000" b="1" dirty="0">
                <a:latin typeface="Book Antiqua" pitchFamily="18" charset="0"/>
              </a:endParaRPr>
            </a:p>
          </p:txBody>
        </p:sp>
        <p:sp>
          <p:nvSpPr>
            <p:cNvPr id="24890" name="Freeform 314"/>
            <p:cNvSpPr>
              <a:spLocks/>
            </p:cNvSpPr>
            <p:nvPr/>
          </p:nvSpPr>
          <p:spPr bwMode="auto">
            <a:xfrm>
              <a:off x="1158" y="2270"/>
              <a:ext cx="41" cy="2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0"/>
                </a:cxn>
                <a:cxn ang="0">
                  <a:pos x="41" y="16"/>
                </a:cxn>
                <a:cxn ang="0">
                  <a:pos x="41" y="20"/>
                </a:cxn>
                <a:cxn ang="0">
                  <a:pos x="0" y="4"/>
                </a:cxn>
              </a:cxnLst>
              <a:rect l="0" t="0" r="r" b="b"/>
              <a:pathLst>
                <a:path w="42" h="21">
                  <a:moveTo>
                    <a:pt x="0" y="4"/>
                  </a:moveTo>
                  <a:lnTo>
                    <a:pt x="4" y="0"/>
                  </a:lnTo>
                  <a:lnTo>
                    <a:pt x="41" y="16"/>
                  </a:lnTo>
                  <a:lnTo>
                    <a:pt x="41" y="20"/>
                  </a:lnTo>
                  <a:lnTo>
                    <a:pt x="0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92" name="Freeform 316"/>
            <p:cNvSpPr>
              <a:spLocks/>
            </p:cNvSpPr>
            <p:nvPr/>
          </p:nvSpPr>
          <p:spPr bwMode="auto">
            <a:xfrm>
              <a:off x="341" y="2608"/>
              <a:ext cx="451" cy="245"/>
            </a:xfrm>
            <a:custGeom>
              <a:avLst/>
              <a:gdLst/>
              <a:ahLst/>
              <a:cxnLst>
                <a:cxn ang="0">
                  <a:pos x="0" y="165"/>
                </a:cxn>
                <a:cxn ang="0">
                  <a:pos x="54" y="185"/>
                </a:cxn>
                <a:cxn ang="0">
                  <a:pos x="86" y="115"/>
                </a:cxn>
                <a:cxn ang="0">
                  <a:pos x="134" y="128"/>
                </a:cxn>
                <a:cxn ang="0">
                  <a:pos x="139" y="202"/>
                </a:cxn>
                <a:cxn ang="0">
                  <a:pos x="160" y="202"/>
                </a:cxn>
                <a:cxn ang="0">
                  <a:pos x="151" y="178"/>
                </a:cxn>
                <a:cxn ang="0">
                  <a:pos x="160" y="161"/>
                </a:cxn>
                <a:cxn ang="0">
                  <a:pos x="171" y="152"/>
                </a:cxn>
                <a:cxn ang="0">
                  <a:pos x="188" y="148"/>
                </a:cxn>
                <a:cxn ang="0">
                  <a:pos x="204" y="156"/>
                </a:cxn>
                <a:cxn ang="0">
                  <a:pos x="208" y="156"/>
                </a:cxn>
                <a:cxn ang="0">
                  <a:pos x="208" y="211"/>
                </a:cxn>
                <a:cxn ang="0">
                  <a:pos x="225" y="211"/>
                </a:cxn>
                <a:cxn ang="0">
                  <a:pos x="232" y="202"/>
                </a:cxn>
                <a:cxn ang="0">
                  <a:pos x="241" y="211"/>
                </a:cxn>
                <a:cxn ang="0">
                  <a:pos x="249" y="202"/>
                </a:cxn>
                <a:cxn ang="0">
                  <a:pos x="228" y="178"/>
                </a:cxn>
                <a:cxn ang="0">
                  <a:pos x="241" y="161"/>
                </a:cxn>
                <a:cxn ang="0">
                  <a:pos x="261" y="165"/>
                </a:cxn>
                <a:cxn ang="0">
                  <a:pos x="265" y="185"/>
                </a:cxn>
                <a:cxn ang="0">
                  <a:pos x="245" y="173"/>
                </a:cxn>
                <a:cxn ang="0">
                  <a:pos x="241" y="185"/>
                </a:cxn>
                <a:cxn ang="0">
                  <a:pos x="265" y="202"/>
                </a:cxn>
                <a:cxn ang="0">
                  <a:pos x="253" y="218"/>
                </a:cxn>
                <a:cxn ang="0">
                  <a:pos x="282" y="181"/>
                </a:cxn>
                <a:cxn ang="0">
                  <a:pos x="273" y="169"/>
                </a:cxn>
                <a:cxn ang="0">
                  <a:pos x="289" y="156"/>
                </a:cxn>
                <a:cxn ang="0">
                  <a:pos x="293" y="173"/>
                </a:cxn>
                <a:cxn ang="0">
                  <a:pos x="302" y="185"/>
                </a:cxn>
                <a:cxn ang="0">
                  <a:pos x="286" y="227"/>
                </a:cxn>
                <a:cxn ang="0">
                  <a:pos x="306" y="227"/>
                </a:cxn>
                <a:cxn ang="0">
                  <a:pos x="302" y="202"/>
                </a:cxn>
                <a:cxn ang="0">
                  <a:pos x="314" y="185"/>
                </a:cxn>
                <a:cxn ang="0">
                  <a:pos x="347" y="185"/>
                </a:cxn>
                <a:cxn ang="0">
                  <a:pos x="367" y="206"/>
                </a:cxn>
                <a:cxn ang="0">
                  <a:pos x="314" y="211"/>
                </a:cxn>
                <a:cxn ang="0">
                  <a:pos x="334" y="231"/>
                </a:cxn>
                <a:cxn ang="0">
                  <a:pos x="362" y="227"/>
                </a:cxn>
                <a:cxn ang="0">
                  <a:pos x="347" y="239"/>
                </a:cxn>
                <a:cxn ang="0">
                  <a:pos x="379" y="189"/>
                </a:cxn>
                <a:cxn ang="0">
                  <a:pos x="391" y="194"/>
                </a:cxn>
                <a:cxn ang="0">
                  <a:pos x="408" y="194"/>
                </a:cxn>
                <a:cxn ang="0">
                  <a:pos x="399" y="202"/>
                </a:cxn>
                <a:cxn ang="0">
                  <a:pos x="387" y="247"/>
                </a:cxn>
                <a:cxn ang="0">
                  <a:pos x="423" y="251"/>
                </a:cxn>
                <a:cxn ang="0">
                  <a:pos x="408" y="235"/>
                </a:cxn>
                <a:cxn ang="0">
                  <a:pos x="416" y="202"/>
                </a:cxn>
                <a:cxn ang="0">
                  <a:pos x="436" y="185"/>
                </a:cxn>
                <a:cxn ang="0">
                  <a:pos x="456" y="156"/>
                </a:cxn>
                <a:cxn ang="0">
                  <a:pos x="432" y="66"/>
                </a:cxn>
                <a:cxn ang="0">
                  <a:pos x="367" y="0"/>
                </a:cxn>
              </a:cxnLst>
              <a:rect l="0" t="0" r="r" b="b"/>
              <a:pathLst>
                <a:path w="457" h="252">
                  <a:moveTo>
                    <a:pt x="17" y="95"/>
                  </a:moveTo>
                  <a:lnTo>
                    <a:pt x="0" y="165"/>
                  </a:lnTo>
                  <a:lnTo>
                    <a:pt x="0" y="178"/>
                  </a:lnTo>
                  <a:lnTo>
                    <a:pt x="54" y="185"/>
                  </a:lnTo>
                  <a:lnTo>
                    <a:pt x="69" y="112"/>
                  </a:lnTo>
                  <a:lnTo>
                    <a:pt x="86" y="115"/>
                  </a:lnTo>
                  <a:lnTo>
                    <a:pt x="102" y="178"/>
                  </a:lnTo>
                  <a:lnTo>
                    <a:pt x="134" y="128"/>
                  </a:lnTo>
                  <a:lnTo>
                    <a:pt x="151" y="132"/>
                  </a:lnTo>
                  <a:lnTo>
                    <a:pt x="139" y="202"/>
                  </a:lnTo>
                  <a:lnTo>
                    <a:pt x="163" y="202"/>
                  </a:lnTo>
                  <a:lnTo>
                    <a:pt x="160" y="202"/>
                  </a:lnTo>
                  <a:lnTo>
                    <a:pt x="151" y="185"/>
                  </a:lnTo>
                  <a:lnTo>
                    <a:pt x="151" y="178"/>
                  </a:lnTo>
                  <a:lnTo>
                    <a:pt x="156" y="165"/>
                  </a:lnTo>
                  <a:lnTo>
                    <a:pt x="160" y="161"/>
                  </a:lnTo>
                  <a:lnTo>
                    <a:pt x="163" y="156"/>
                  </a:lnTo>
                  <a:lnTo>
                    <a:pt x="171" y="152"/>
                  </a:lnTo>
                  <a:lnTo>
                    <a:pt x="180" y="148"/>
                  </a:lnTo>
                  <a:lnTo>
                    <a:pt x="188" y="148"/>
                  </a:lnTo>
                  <a:lnTo>
                    <a:pt x="195" y="156"/>
                  </a:lnTo>
                  <a:lnTo>
                    <a:pt x="204" y="156"/>
                  </a:lnTo>
                  <a:lnTo>
                    <a:pt x="208" y="165"/>
                  </a:lnTo>
                  <a:lnTo>
                    <a:pt x="208" y="156"/>
                  </a:lnTo>
                  <a:lnTo>
                    <a:pt x="221" y="161"/>
                  </a:lnTo>
                  <a:lnTo>
                    <a:pt x="208" y="211"/>
                  </a:lnTo>
                  <a:lnTo>
                    <a:pt x="228" y="218"/>
                  </a:lnTo>
                  <a:lnTo>
                    <a:pt x="225" y="211"/>
                  </a:lnTo>
                  <a:lnTo>
                    <a:pt x="221" y="202"/>
                  </a:lnTo>
                  <a:lnTo>
                    <a:pt x="232" y="202"/>
                  </a:lnTo>
                  <a:lnTo>
                    <a:pt x="236" y="206"/>
                  </a:lnTo>
                  <a:lnTo>
                    <a:pt x="241" y="211"/>
                  </a:lnTo>
                  <a:lnTo>
                    <a:pt x="253" y="206"/>
                  </a:lnTo>
                  <a:lnTo>
                    <a:pt x="249" y="202"/>
                  </a:lnTo>
                  <a:lnTo>
                    <a:pt x="232" y="185"/>
                  </a:lnTo>
                  <a:lnTo>
                    <a:pt x="228" y="178"/>
                  </a:lnTo>
                  <a:lnTo>
                    <a:pt x="228" y="169"/>
                  </a:lnTo>
                  <a:lnTo>
                    <a:pt x="241" y="161"/>
                  </a:lnTo>
                  <a:lnTo>
                    <a:pt x="253" y="161"/>
                  </a:lnTo>
                  <a:lnTo>
                    <a:pt x="261" y="165"/>
                  </a:lnTo>
                  <a:lnTo>
                    <a:pt x="265" y="173"/>
                  </a:lnTo>
                  <a:lnTo>
                    <a:pt x="265" y="185"/>
                  </a:lnTo>
                  <a:lnTo>
                    <a:pt x="253" y="178"/>
                  </a:lnTo>
                  <a:lnTo>
                    <a:pt x="245" y="173"/>
                  </a:lnTo>
                  <a:lnTo>
                    <a:pt x="241" y="178"/>
                  </a:lnTo>
                  <a:lnTo>
                    <a:pt x="241" y="185"/>
                  </a:lnTo>
                  <a:lnTo>
                    <a:pt x="253" y="189"/>
                  </a:lnTo>
                  <a:lnTo>
                    <a:pt x="265" y="202"/>
                  </a:lnTo>
                  <a:lnTo>
                    <a:pt x="261" y="211"/>
                  </a:lnTo>
                  <a:lnTo>
                    <a:pt x="253" y="218"/>
                  </a:lnTo>
                  <a:lnTo>
                    <a:pt x="269" y="222"/>
                  </a:lnTo>
                  <a:lnTo>
                    <a:pt x="282" y="181"/>
                  </a:lnTo>
                  <a:lnTo>
                    <a:pt x="269" y="178"/>
                  </a:lnTo>
                  <a:lnTo>
                    <a:pt x="273" y="169"/>
                  </a:lnTo>
                  <a:lnTo>
                    <a:pt x="282" y="173"/>
                  </a:lnTo>
                  <a:lnTo>
                    <a:pt x="289" y="156"/>
                  </a:lnTo>
                  <a:lnTo>
                    <a:pt x="297" y="156"/>
                  </a:lnTo>
                  <a:lnTo>
                    <a:pt x="293" y="173"/>
                  </a:lnTo>
                  <a:lnTo>
                    <a:pt x="306" y="178"/>
                  </a:lnTo>
                  <a:lnTo>
                    <a:pt x="302" y="185"/>
                  </a:lnTo>
                  <a:lnTo>
                    <a:pt x="293" y="185"/>
                  </a:lnTo>
                  <a:lnTo>
                    <a:pt x="286" y="227"/>
                  </a:lnTo>
                  <a:lnTo>
                    <a:pt x="314" y="231"/>
                  </a:lnTo>
                  <a:lnTo>
                    <a:pt x="306" y="227"/>
                  </a:lnTo>
                  <a:lnTo>
                    <a:pt x="302" y="214"/>
                  </a:lnTo>
                  <a:lnTo>
                    <a:pt x="302" y="202"/>
                  </a:lnTo>
                  <a:lnTo>
                    <a:pt x="306" y="194"/>
                  </a:lnTo>
                  <a:lnTo>
                    <a:pt x="314" y="185"/>
                  </a:lnTo>
                  <a:lnTo>
                    <a:pt x="334" y="178"/>
                  </a:lnTo>
                  <a:lnTo>
                    <a:pt x="347" y="185"/>
                  </a:lnTo>
                  <a:lnTo>
                    <a:pt x="362" y="194"/>
                  </a:lnTo>
                  <a:lnTo>
                    <a:pt x="367" y="206"/>
                  </a:lnTo>
                  <a:lnTo>
                    <a:pt x="362" y="218"/>
                  </a:lnTo>
                  <a:lnTo>
                    <a:pt x="314" y="211"/>
                  </a:lnTo>
                  <a:lnTo>
                    <a:pt x="322" y="222"/>
                  </a:lnTo>
                  <a:lnTo>
                    <a:pt x="334" y="231"/>
                  </a:lnTo>
                  <a:lnTo>
                    <a:pt x="347" y="231"/>
                  </a:lnTo>
                  <a:lnTo>
                    <a:pt x="362" y="227"/>
                  </a:lnTo>
                  <a:lnTo>
                    <a:pt x="362" y="235"/>
                  </a:lnTo>
                  <a:lnTo>
                    <a:pt x="347" y="239"/>
                  </a:lnTo>
                  <a:lnTo>
                    <a:pt x="371" y="242"/>
                  </a:lnTo>
                  <a:lnTo>
                    <a:pt x="379" y="189"/>
                  </a:lnTo>
                  <a:lnTo>
                    <a:pt x="391" y="189"/>
                  </a:lnTo>
                  <a:lnTo>
                    <a:pt x="391" y="194"/>
                  </a:lnTo>
                  <a:lnTo>
                    <a:pt x="399" y="194"/>
                  </a:lnTo>
                  <a:lnTo>
                    <a:pt x="408" y="194"/>
                  </a:lnTo>
                  <a:lnTo>
                    <a:pt x="408" y="202"/>
                  </a:lnTo>
                  <a:lnTo>
                    <a:pt x="399" y="202"/>
                  </a:lnTo>
                  <a:lnTo>
                    <a:pt x="395" y="206"/>
                  </a:lnTo>
                  <a:lnTo>
                    <a:pt x="387" y="247"/>
                  </a:lnTo>
                  <a:lnTo>
                    <a:pt x="428" y="251"/>
                  </a:lnTo>
                  <a:lnTo>
                    <a:pt x="423" y="251"/>
                  </a:lnTo>
                  <a:lnTo>
                    <a:pt x="416" y="242"/>
                  </a:lnTo>
                  <a:lnTo>
                    <a:pt x="408" y="235"/>
                  </a:lnTo>
                  <a:lnTo>
                    <a:pt x="408" y="211"/>
                  </a:lnTo>
                  <a:lnTo>
                    <a:pt x="416" y="202"/>
                  </a:lnTo>
                  <a:lnTo>
                    <a:pt x="423" y="189"/>
                  </a:lnTo>
                  <a:lnTo>
                    <a:pt x="436" y="185"/>
                  </a:lnTo>
                  <a:lnTo>
                    <a:pt x="456" y="185"/>
                  </a:lnTo>
                  <a:lnTo>
                    <a:pt x="456" y="156"/>
                  </a:lnTo>
                  <a:lnTo>
                    <a:pt x="452" y="115"/>
                  </a:lnTo>
                  <a:lnTo>
                    <a:pt x="432" y="66"/>
                  </a:lnTo>
                  <a:lnTo>
                    <a:pt x="408" y="33"/>
                  </a:lnTo>
                  <a:lnTo>
                    <a:pt x="367" y="0"/>
                  </a:lnTo>
                  <a:lnTo>
                    <a:pt x="17" y="95"/>
                  </a:lnTo>
                </a:path>
              </a:pathLst>
            </a:custGeom>
            <a:solidFill>
              <a:srgbClr val="BF0000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93" name="Freeform 317"/>
            <p:cNvSpPr>
              <a:spLocks/>
            </p:cNvSpPr>
            <p:nvPr/>
          </p:nvSpPr>
          <p:spPr bwMode="auto">
            <a:xfrm>
              <a:off x="672" y="2861"/>
              <a:ext cx="349" cy="163"/>
            </a:xfrm>
            <a:custGeom>
              <a:avLst/>
              <a:gdLst/>
              <a:ahLst/>
              <a:cxnLst>
                <a:cxn ang="0">
                  <a:pos x="126" y="0"/>
                </a:cxn>
                <a:cxn ang="0">
                  <a:pos x="126" y="4"/>
                </a:cxn>
                <a:cxn ang="0">
                  <a:pos x="105" y="46"/>
                </a:cxn>
                <a:cxn ang="0">
                  <a:pos x="81" y="75"/>
                </a:cxn>
                <a:cxn ang="0">
                  <a:pos x="36" y="115"/>
                </a:cxn>
                <a:cxn ang="0">
                  <a:pos x="0" y="136"/>
                </a:cxn>
                <a:cxn ang="0">
                  <a:pos x="3" y="141"/>
                </a:cxn>
                <a:cxn ang="0">
                  <a:pos x="28" y="157"/>
                </a:cxn>
                <a:cxn ang="0">
                  <a:pos x="33" y="161"/>
                </a:cxn>
                <a:cxn ang="0">
                  <a:pos x="48" y="174"/>
                </a:cxn>
                <a:cxn ang="0">
                  <a:pos x="53" y="174"/>
                </a:cxn>
                <a:cxn ang="0">
                  <a:pos x="61" y="177"/>
                </a:cxn>
                <a:cxn ang="0">
                  <a:pos x="98" y="190"/>
                </a:cxn>
                <a:cxn ang="0">
                  <a:pos x="105" y="190"/>
                </a:cxn>
                <a:cxn ang="0">
                  <a:pos x="159" y="194"/>
                </a:cxn>
                <a:cxn ang="0">
                  <a:pos x="207" y="190"/>
                </a:cxn>
                <a:cxn ang="0">
                  <a:pos x="244" y="174"/>
                </a:cxn>
                <a:cxn ang="0">
                  <a:pos x="289" y="152"/>
                </a:cxn>
                <a:cxn ang="0">
                  <a:pos x="329" y="115"/>
                </a:cxn>
                <a:cxn ang="0">
                  <a:pos x="354" y="79"/>
                </a:cxn>
                <a:cxn ang="0">
                  <a:pos x="370" y="42"/>
                </a:cxn>
                <a:cxn ang="0">
                  <a:pos x="337" y="37"/>
                </a:cxn>
                <a:cxn ang="0">
                  <a:pos x="326" y="33"/>
                </a:cxn>
                <a:cxn ang="0">
                  <a:pos x="326" y="29"/>
                </a:cxn>
                <a:cxn ang="0">
                  <a:pos x="322" y="33"/>
                </a:cxn>
                <a:cxn ang="0">
                  <a:pos x="309" y="33"/>
                </a:cxn>
                <a:cxn ang="0">
                  <a:pos x="296" y="33"/>
                </a:cxn>
                <a:cxn ang="0">
                  <a:pos x="256" y="25"/>
                </a:cxn>
                <a:cxn ang="0">
                  <a:pos x="244" y="20"/>
                </a:cxn>
                <a:cxn ang="0">
                  <a:pos x="228" y="16"/>
                </a:cxn>
                <a:cxn ang="0">
                  <a:pos x="215" y="16"/>
                </a:cxn>
                <a:cxn ang="0">
                  <a:pos x="215" y="13"/>
                </a:cxn>
                <a:cxn ang="0">
                  <a:pos x="207" y="16"/>
                </a:cxn>
                <a:cxn ang="0">
                  <a:pos x="191" y="16"/>
                </a:cxn>
                <a:cxn ang="0">
                  <a:pos x="179" y="13"/>
                </a:cxn>
                <a:cxn ang="0">
                  <a:pos x="179" y="9"/>
                </a:cxn>
                <a:cxn ang="0">
                  <a:pos x="133" y="0"/>
                </a:cxn>
                <a:cxn ang="0">
                  <a:pos x="126" y="0"/>
                </a:cxn>
              </a:cxnLst>
              <a:rect l="0" t="0" r="r" b="b"/>
              <a:pathLst>
                <a:path w="371" h="195">
                  <a:moveTo>
                    <a:pt x="126" y="0"/>
                  </a:moveTo>
                  <a:lnTo>
                    <a:pt x="126" y="4"/>
                  </a:lnTo>
                  <a:lnTo>
                    <a:pt x="105" y="46"/>
                  </a:lnTo>
                  <a:lnTo>
                    <a:pt x="81" y="75"/>
                  </a:lnTo>
                  <a:lnTo>
                    <a:pt x="36" y="115"/>
                  </a:lnTo>
                  <a:lnTo>
                    <a:pt x="0" y="136"/>
                  </a:lnTo>
                  <a:lnTo>
                    <a:pt x="3" y="141"/>
                  </a:lnTo>
                  <a:lnTo>
                    <a:pt x="28" y="157"/>
                  </a:lnTo>
                  <a:lnTo>
                    <a:pt x="33" y="161"/>
                  </a:lnTo>
                  <a:lnTo>
                    <a:pt x="48" y="174"/>
                  </a:lnTo>
                  <a:lnTo>
                    <a:pt x="53" y="174"/>
                  </a:lnTo>
                  <a:lnTo>
                    <a:pt x="61" y="177"/>
                  </a:lnTo>
                  <a:lnTo>
                    <a:pt x="98" y="190"/>
                  </a:lnTo>
                  <a:lnTo>
                    <a:pt x="105" y="190"/>
                  </a:lnTo>
                  <a:lnTo>
                    <a:pt x="159" y="194"/>
                  </a:lnTo>
                  <a:lnTo>
                    <a:pt x="207" y="190"/>
                  </a:lnTo>
                  <a:lnTo>
                    <a:pt x="244" y="174"/>
                  </a:lnTo>
                  <a:lnTo>
                    <a:pt x="289" y="152"/>
                  </a:lnTo>
                  <a:lnTo>
                    <a:pt x="329" y="115"/>
                  </a:lnTo>
                  <a:lnTo>
                    <a:pt x="354" y="79"/>
                  </a:lnTo>
                  <a:lnTo>
                    <a:pt x="370" y="42"/>
                  </a:lnTo>
                  <a:lnTo>
                    <a:pt x="337" y="37"/>
                  </a:lnTo>
                  <a:lnTo>
                    <a:pt x="326" y="33"/>
                  </a:lnTo>
                  <a:lnTo>
                    <a:pt x="326" y="29"/>
                  </a:lnTo>
                  <a:lnTo>
                    <a:pt x="322" y="33"/>
                  </a:lnTo>
                  <a:lnTo>
                    <a:pt x="309" y="33"/>
                  </a:lnTo>
                  <a:lnTo>
                    <a:pt x="296" y="33"/>
                  </a:lnTo>
                  <a:lnTo>
                    <a:pt x="256" y="25"/>
                  </a:lnTo>
                  <a:lnTo>
                    <a:pt x="244" y="20"/>
                  </a:lnTo>
                  <a:lnTo>
                    <a:pt x="228" y="16"/>
                  </a:lnTo>
                  <a:lnTo>
                    <a:pt x="215" y="16"/>
                  </a:lnTo>
                  <a:lnTo>
                    <a:pt x="215" y="13"/>
                  </a:lnTo>
                  <a:lnTo>
                    <a:pt x="207" y="16"/>
                  </a:lnTo>
                  <a:lnTo>
                    <a:pt x="191" y="16"/>
                  </a:lnTo>
                  <a:lnTo>
                    <a:pt x="179" y="13"/>
                  </a:lnTo>
                  <a:lnTo>
                    <a:pt x="179" y="9"/>
                  </a:lnTo>
                  <a:lnTo>
                    <a:pt x="133" y="0"/>
                  </a:lnTo>
                  <a:lnTo>
                    <a:pt x="126" y="0"/>
                  </a:lnTo>
                </a:path>
              </a:pathLst>
            </a:custGeom>
            <a:solidFill>
              <a:srgbClr val="FFFF00"/>
            </a:solidFill>
            <a:ln w="12700" cap="rnd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24"/>
            <p:cNvGrpSpPr>
              <a:grpSpLocks/>
            </p:cNvGrpSpPr>
            <p:nvPr/>
          </p:nvGrpSpPr>
          <p:grpSpPr bwMode="auto">
            <a:xfrm>
              <a:off x="4848" y="1392"/>
              <a:ext cx="664" cy="1056"/>
              <a:chOff x="4560" y="1296"/>
              <a:chExt cx="1017" cy="1312"/>
            </a:xfrm>
          </p:grpSpPr>
          <p:grpSp>
            <p:nvGrpSpPr>
              <p:cNvPr id="5" name="Group 321"/>
              <p:cNvGrpSpPr>
                <a:grpSpLocks/>
              </p:cNvGrpSpPr>
              <p:nvPr/>
            </p:nvGrpSpPr>
            <p:grpSpPr bwMode="auto">
              <a:xfrm>
                <a:off x="4728" y="1296"/>
                <a:ext cx="849" cy="943"/>
                <a:chOff x="4728" y="1296"/>
                <a:chExt cx="849" cy="943"/>
              </a:xfrm>
            </p:grpSpPr>
            <p:sp>
              <p:nvSpPr>
                <p:cNvPr id="24894" name="Rectangle 318"/>
                <p:cNvSpPr>
                  <a:spLocks noChangeArrowheads="1"/>
                </p:cNvSpPr>
                <p:nvPr/>
              </p:nvSpPr>
              <p:spPr bwMode="auto">
                <a:xfrm>
                  <a:off x="4903" y="1296"/>
                  <a:ext cx="674" cy="796"/>
                </a:xfrm>
                <a:prstGeom prst="rect">
                  <a:avLst/>
                </a:prstGeom>
                <a:solidFill>
                  <a:srgbClr val="FEFFE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95" name="Rectangle 319"/>
                <p:cNvSpPr>
                  <a:spLocks noChangeArrowheads="1"/>
                </p:cNvSpPr>
                <p:nvPr/>
              </p:nvSpPr>
              <p:spPr bwMode="auto">
                <a:xfrm>
                  <a:off x="4817" y="1371"/>
                  <a:ext cx="673" cy="793"/>
                </a:xfrm>
                <a:prstGeom prst="rect">
                  <a:avLst/>
                </a:prstGeom>
                <a:solidFill>
                  <a:srgbClr val="FEFFE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896" name="Rectangle 320"/>
                <p:cNvSpPr>
                  <a:spLocks noChangeArrowheads="1"/>
                </p:cNvSpPr>
                <p:nvPr/>
              </p:nvSpPr>
              <p:spPr bwMode="auto">
                <a:xfrm>
                  <a:off x="4728" y="1442"/>
                  <a:ext cx="674" cy="797"/>
                </a:xfrm>
                <a:prstGeom prst="rect">
                  <a:avLst/>
                </a:prstGeom>
                <a:solidFill>
                  <a:srgbClr val="FEFFE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4898" name="Object 322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560" y="1712"/>
              <a:ext cx="784" cy="896"/>
            </p:xfrm>
            <a:graphic>
              <a:graphicData uri="http://schemas.openxmlformats.org/presentationml/2006/ole">
                <p:oleObj spid="_x0000_s1026" r:id="rId4" imgW="933120" imgH="1066680" progId="">
                  <p:embed/>
                </p:oleObj>
              </a:graphicData>
            </a:graphic>
          </p:graphicFrame>
          <p:sp>
            <p:nvSpPr>
              <p:cNvPr id="24899" name="Rectangle 323"/>
              <p:cNvSpPr>
                <a:spLocks noChangeArrowheads="1"/>
              </p:cNvSpPr>
              <p:nvPr/>
            </p:nvSpPr>
            <p:spPr bwMode="auto">
              <a:xfrm>
                <a:off x="4730" y="1436"/>
                <a:ext cx="686" cy="470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  <p:txBody>
              <a:bodyPr lIns="95250" tIns="47625" rIns="95250" bIns="47625">
                <a:spAutoFit/>
              </a:bodyPr>
              <a:lstStyle/>
              <a:p>
                <a:pPr algn="ctr" defTabSz="914485"/>
                <a:r>
                  <a:rPr lang="en-GB" sz="1000" b="1" dirty="0"/>
                  <a:t>Accounting Reports</a:t>
                </a:r>
              </a:p>
            </p:txBody>
          </p:sp>
        </p:grpSp>
        <p:grpSp>
          <p:nvGrpSpPr>
            <p:cNvPr id="6" name="Group 327"/>
            <p:cNvGrpSpPr>
              <a:grpSpLocks/>
            </p:cNvGrpSpPr>
            <p:nvPr/>
          </p:nvGrpSpPr>
          <p:grpSpPr bwMode="auto">
            <a:xfrm>
              <a:off x="4368" y="3071"/>
              <a:ext cx="1189" cy="816"/>
              <a:chOff x="4356" y="3024"/>
              <a:chExt cx="1364" cy="952"/>
            </a:xfrm>
          </p:grpSpPr>
          <p:pic>
            <p:nvPicPr>
              <p:cNvPr id="24901" name="Picture 325"/>
              <p:cNvPicPr>
                <a:picLocks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4640" y="3024"/>
                <a:ext cx="1080" cy="952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4902" name="Rectangle 326"/>
              <p:cNvSpPr>
                <a:spLocks noChangeArrowheads="1"/>
              </p:cNvSpPr>
              <p:nvPr/>
            </p:nvSpPr>
            <p:spPr bwMode="auto">
              <a:xfrm>
                <a:off x="4356" y="3027"/>
                <a:ext cx="1213" cy="317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  <p:txBody>
              <a:bodyPr lIns="95250" tIns="47625" rIns="95250" bIns="47625">
                <a:spAutoFit/>
              </a:bodyPr>
              <a:lstStyle/>
              <a:p>
                <a:pPr algn="ctr" defTabSz="914485"/>
                <a:r>
                  <a:rPr lang="en-GB" sz="1200" b="1" dirty="0"/>
                  <a:t>SOFTBYTE</a:t>
                </a:r>
              </a:p>
              <a:p>
                <a:pPr algn="ctr" defTabSz="914485"/>
                <a:r>
                  <a:rPr lang="en-GB" sz="800" dirty="0"/>
                  <a:t>Annual Report</a:t>
                </a:r>
              </a:p>
            </p:txBody>
          </p:sp>
        </p:grpSp>
        <p:sp>
          <p:nvSpPr>
            <p:cNvPr id="24904" name="Rectangle 328"/>
            <p:cNvSpPr>
              <a:spLocks noChangeArrowheads="1"/>
            </p:cNvSpPr>
            <p:nvPr/>
          </p:nvSpPr>
          <p:spPr bwMode="auto">
            <a:xfrm>
              <a:off x="4224" y="2556"/>
              <a:ext cx="1765" cy="452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5250" tIns="47625" rIns="95250" bIns="47625">
              <a:spAutoFit/>
            </a:bodyPr>
            <a:lstStyle/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000" b="1" dirty="0">
                  <a:latin typeface="Book Antiqua" pitchFamily="18" charset="0"/>
                </a:rPr>
                <a:t>       </a:t>
              </a:r>
              <a:r>
                <a:rPr lang="en-GB" sz="2400" b="1" dirty="0"/>
                <a:t>Prepare</a:t>
              </a:r>
            </a:p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accounting reports</a:t>
              </a:r>
              <a:endParaRPr lang="en-GB" sz="2000" b="1" dirty="0">
                <a:latin typeface="Book Antiqua" pitchFamily="18" charset="0"/>
              </a:endParaRPr>
            </a:p>
          </p:txBody>
        </p:sp>
        <p:sp>
          <p:nvSpPr>
            <p:cNvPr id="24905" name="Rectangle 329"/>
            <p:cNvSpPr>
              <a:spLocks noChangeArrowheads="1"/>
            </p:cNvSpPr>
            <p:nvPr/>
          </p:nvSpPr>
          <p:spPr bwMode="auto">
            <a:xfrm>
              <a:off x="3792" y="3936"/>
              <a:ext cx="2197" cy="576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wrap="square" lIns="95250" tIns="47625" rIns="95250" bIns="47625">
              <a:spAutoFit/>
            </a:bodyPr>
            <a:lstStyle/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Analyse and interpret</a:t>
              </a:r>
            </a:p>
            <a:p>
              <a:pPr algn="ctr" defTabSz="914485">
                <a:lnSpc>
                  <a:spcPct val="50000"/>
                </a:lnSpc>
                <a:spcBef>
                  <a:spcPct val="50000"/>
                </a:spcBef>
              </a:pPr>
              <a:r>
                <a:rPr lang="en-GB" sz="2400" b="1" dirty="0"/>
                <a:t>for users/ decision making</a:t>
              </a:r>
            </a:p>
          </p:txBody>
        </p:sp>
        <p:sp>
          <p:nvSpPr>
            <p:cNvPr id="24906" name="Rectangle 330"/>
            <p:cNvSpPr>
              <a:spLocks noChangeArrowheads="1"/>
            </p:cNvSpPr>
            <p:nvPr/>
          </p:nvSpPr>
          <p:spPr bwMode="auto">
            <a:xfrm>
              <a:off x="4303" y="1011"/>
              <a:ext cx="1686" cy="313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5250" tIns="47625" rIns="95250" bIns="47625">
              <a:spAutoFit/>
            </a:bodyPr>
            <a:lstStyle/>
            <a:p>
              <a:pPr algn="ctr" defTabSz="914485">
                <a:spcBef>
                  <a:spcPct val="50000"/>
                </a:spcBef>
              </a:pPr>
              <a:r>
                <a:rPr lang="en-GB" sz="2400" b="1" dirty="0"/>
                <a:t>Communication</a:t>
              </a:r>
            </a:p>
          </p:txBody>
        </p:sp>
        <p:pic>
          <p:nvPicPr>
            <p:cNvPr id="24907" name="Picture 331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541" y="1875"/>
              <a:ext cx="1107" cy="1149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</p:pic>
      </p:grpSp>
      <p:sp>
        <p:nvSpPr>
          <p:cNvPr id="24910" name="Rectangle 334"/>
          <p:cNvSpPr>
            <a:spLocks noChangeArrowheads="1"/>
          </p:cNvSpPr>
          <p:nvPr/>
        </p:nvSpPr>
        <p:spPr bwMode="auto">
          <a:xfrm>
            <a:off x="1070429" y="339328"/>
            <a:ext cx="6883703" cy="609542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90097" tIns="45048" rIns="90097" bIns="45048">
            <a:spAutoFit/>
          </a:bodyPr>
          <a:lstStyle/>
          <a:p>
            <a:pPr algn="ctr" defTabSz="914485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ACCOUNTING Definition</a:t>
            </a:r>
            <a:endParaRPr lang="en-GB" sz="36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24911" name="Rectangle 335"/>
          <p:cNvSpPr>
            <a:spLocks noChangeArrowheads="1"/>
          </p:cNvSpPr>
          <p:nvPr/>
        </p:nvSpPr>
        <p:spPr bwMode="auto">
          <a:xfrm rot="1440000">
            <a:off x="1967722" y="3474507"/>
            <a:ext cx="415819" cy="214086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91599" tIns="45048" rIns="91599" bIns="45048">
            <a:spAutoFit/>
          </a:bodyPr>
          <a:lstStyle/>
          <a:p>
            <a:pPr defTabSz="914485"/>
            <a:r>
              <a:rPr lang="en-GB" sz="800" b="1" dirty="0">
                <a:latin typeface="Arial" charset="0"/>
              </a:rPr>
              <a:t>2000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870857" y="1428750"/>
            <a:ext cx="5950857" cy="4643438"/>
          </a:xfrm>
          <a:prstGeom prst="rect">
            <a:avLst/>
          </a:prstGeom>
          <a:solidFill>
            <a:srgbClr val="FFFFFF"/>
          </a:solidFill>
          <a:ln w="38100" cap="flat" cmpd="dbl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6493" tIns="43247" rIns="86493" bIns="43247" numCol="1" rtlCol="0" anchor="t" anchorCtr="0" compatLnSpc="1">
            <a:prstTxWarp prst="textNoShape">
              <a:avLst/>
            </a:prstTxWarp>
          </a:bodyPr>
          <a:lstStyle/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500" b="1" dirty="0">
                <a:solidFill>
                  <a:srgbClr val="FF0000"/>
                </a:solidFill>
                <a:latin typeface="Times New Roman" charset="0"/>
              </a:rPr>
              <a:t>What is the need????</a:t>
            </a:r>
          </a:p>
          <a:p>
            <a:pPr defTabSz="86493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endParaRPr lang="en-US" sz="3000" dirty="0">
              <a:latin typeface="Times New Roman" charset="0"/>
            </a:endParaRPr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57" y="2500313"/>
            <a:ext cx="3410857" cy="3429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67606"/>
            <a:ext cx="9144000" cy="577354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QUESTIONS ASKED BY INTERNAL USERS</a:t>
            </a:r>
            <a:endParaRPr lang="en-GB" sz="26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8037" y="4560095"/>
            <a:ext cx="4599214" cy="2134196"/>
            <a:chOff x="45" y="3064"/>
            <a:chExt cx="3042" cy="1434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45" y="4065"/>
              <a:ext cx="3042" cy="433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Can we afford to give employees pay raises this year?</a:t>
              </a:r>
              <a:endParaRPr lang="en-GB" b="1">
                <a:latin typeface="Book Antiqua" pitchFamily="18" charset="0"/>
              </a:endParaRPr>
            </a:p>
          </p:txBody>
        </p:sp>
        <p:pic>
          <p:nvPicPr>
            <p:cNvPr id="28677" name="Picture 5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8" y="3064"/>
              <a:ext cx="1088" cy="920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8037" y="1653481"/>
            <a:ext cx="4200071" cy="2530078"/>
            <a:chOff x="45" y="1111"/>
            <a:chExt cx="2778" cy="1700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920" y="1111"/>
              <a:ext cx="808" cy="1241"/>
              <a:chOff x="920" y="1111"/>
              <a:chExt cx="1023" cy="1492"/>
            </a:xfrm>
          </p:grpSpPr>
          <p:sp>
            <p:nvSpPr>
              <p:cNvPr id="28682" name="Freeform 10"/>
              <p:cNvSpPr>
                <a:spLocks/>
              </p:cNvSpPr>
              <p:nvPr/>
            </p:nvSpPr>
            <p:spPr bwMode="auto">
              <a:xfrm>
                <a:off x="1170" y="1269"/>
                <a:ext cx="316" cy="371"/>
              </a:xfrm>
              <a:custGeom>
                <a:avLst/>
                <a:gdLst/>
                <a:ahLst/>
                <a:cxnLst>
                  <a:cxn ang="0">
                    <a:pos x="231" y="8"/>
                  </a:cxn>
                  <a:cxn ang="0">
                    <a:pos x="217" y="59"/>
                  </a:cxn>
                  <a:cxn ang="0">
                    <a:pos x="113" y="59"/>
                  </a:cxn>
                  <a:cxn ang="0">
                    <a:pos x="38" y="76"/>
                  </a:cxn>
                  <a:cxn ang="0">
                    <a:pos x="11" y="97"/>
                  </a:cxn>
                  <a:cxn ang="0">
                    <a:pos x="0" y="129"/>
                  </a:cxn>
                  <a:cxn ang="0">
                    <a:pos x="15" y="173"/>
                  </a:cxn>
                  <a:cxn ang="0">
                    <a:pos x="0" y="199"/>
                  </a:cxn>
                  <a:cxn ang="0">
                    <a:pos x="19" y="315"/>
                  </a:cxn>
                  <a:cxn ang="0">
                    <a:pos x="25" y="332"/>
                  </a:cxn>
                  <a:cxn ang="0">
                    <a:pos x="21" y="351"/>
                  </a:cxn>
                  <a:cxn ang="0">
                    <a:pos x="28" y="370"/>
                  </a:cxn>
                  <a:cxn ang="0">
                    <a:pos x="77" y="356"/>
                  </a:cxn>
                  <a:cxn ang="0">
                    <a:pos x="131" y="310"/>
                  </a:cxn>
                  <a:cxn ang="0">
                    <a:pos x="250" y="325"/>
                  </a:cxn>
                  <a:cxn ang="0">
                    <a:pos x="275" y="302"/>
                  </a:cxn>
                  <a:cxn ang="0">
                    <a:pos x="267" y="258"/>
                  </a:cxn>
                  <a:cxn ang="0">
                    <a:pos x="275" y="237"/>
                  </a:cxn>
                  <a:cxn ang="0">
                    <a:pos x="275" y="222"/>
                  </a:cxn>
                  <a:cxn ang="0">
                    <a:pos x="261" y="199"/>
                  </a:cxn>
                  <a:cxn ang="0">
                    <a:pos x="267" y="166"/>
                  </a:cxn>
                  <a:cxn ang="0">
                    <a:pos x="258" y="137"/>
                  </a:cxn>
                  <a:cxn ang="0">
                    <a:pos x="291" y="139"/>
                  </a:cxn>
                  <a:cxn ang="0">
                    <a:pos x="315" y="125"/>
                  </a:cxn>
                  <a:cxn ang="0">
                    <a:pos x="296" y="71"/>
                  </a:cxn>
                  <a:cxn ang="0">
                    <a:pos x="304" y="41"/>
                  </a:cxn>
                  <a:cxn ang="0">
                    <a:pos x="291" y="22"/>
                  </a:cxn>
                  <a:cxn ang="0">
                    <a:pos x="258" y="0"/>
                  </a:cxn>
                  <a:cxn ang="0">
                    <a:pos x="231" y="8"/>
                  </a:cxn>
                </a:cxnLst>
                <a:rect l="0" t="0" r="r" b="b"/>
                <a:pathLst>
                  <a:path w="316" h="371">
                    <a:moveTo>
                      <a:pt x="231" y="8"/>
                    </a:moveTo>
                    <a:lnTo>
                      <a:pt x="217" y="59"/>
                    </a:lnTo>
                    <a:lnTo>
                      <a:pt x="113" y="59"/>
                    </a:lnTo>
                    <a:lnTo>
                      <a:pt x="38" y="76"/>
                    </a:lnTo>
                    <a:lnTo>
                      <a:pt x="11" y="97"/>
                    </a:lnTo>
                    <a:lnTo>
                      <a:pt x="0" y="129"/>
                    </a:lnTo>
                    <a:lnTo>
                      <a:pt x="15" y="173"/>
                    </a:lnTo>
                    <a:lnTo>
                      <a:pt x="0" y="199"/>
                    </a:lnTo>
                    <a:lnTo>
                      <a:pt x="19" y="315"/>
                    </a:lnTo>
                    <a:lnTo>
                      <a:pt x="25" y="332"/>
                    </a:lnTo>
                    <a:lnTo>
                      <a:pt x="21" y="351"/>
                    </a:lnTo>
                    <a:lnTo>
                      <a:pt x="28" y="370"/>
                    </a:lnTo>
                    <a:lnTo>
                      <a:pt x="77" y="356"/>
                    </a:lnTo>
                    <a:lnTo>
                      <a:pt x="131" y="310"/>
                    </a:lnTo>
                    <a:lnTo>
                      <a:pt x="250" y="325"/>
                    </a:lnTo>
                    <a:lnTo>
                      <a:pt x="275" y="302"/>
                    </a:lnTo>
                    <a:lnTo>
                      <a:pt x="267" y="258"/>
                    </a:lnTo>
                    <a:lnTo>
                      <a:pt x="275" y="237"/>
                    </a:lnTo>
                    <a:lnTo>
                      <a:pt x="275" y="222"/>
                    </a:lnTo>
                    <a:lnTo>
                      <a:pt x="261" y="199"/>
                    </a:lnTo>
                    <a:lnTo>
                      <a:pt x="267" y="166"/>
                    </a:lnTo>
                    <a:lnTo>
                      <a:pt x="258" y="137"/>
                    </a:lnTo>
                    <a:lnTo>
                      <a:pt x="291" y="139"/>
                    </a:lnTo>
                    <a:lnTo>
                      <a:pt x="315" y="125"/>
                    </a:lnTo>
                    <a:lnTo>
                      <a:pt x="296" y="71"/>
                    </a:lnTo>
                    <a:lnTo>
                      <a:pt x="304" y="41"/>
                    </a:lnTo>
                    <a:lnTo>
                      <a:pt x="291" y="22"/>
                    </a:lnTo>
                    <a:lnTo>
                      <a:pt x="258" y="0"/>
                    </a:lnTo>
                    <a:lnTo>
                      <a:pt x="231" y="8"/>
                    </a:lnTo>
                  </a:path>
                </a:pathLst>
              </a:custGeom>
              <a:solidFill>
                <a:srgbClr val="C7695C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3" name="Freeform 11"/>
              <p:cNvSpPr>
                <a:spLocks/>
              </p:cNvSpPr>
              <p:nvPr/>
            </p:nvSpPr>
            <p:spPr bwMode="auto">
              <a:xfrm>
                <a:off x="1103" y="2001"/>
                <a:ext cx="840" cy="591"/>
              </a:xfrm>
              <a:custGeom>
                <a:avLst/>
                <a:gdLst/>
                <a:ahLst/>
                <a:cxnLst>
                  <a:cxn ang="0">
                    <a:pos x="839" y="375"/>
                  </a:cxn>
                  <a:cxn ang="0">
                    <a:pos x="839" y="0"/>
                  </a:cxn>
                  <a:cxn ang="0">
                    <a:pos x="681" y="337"/>
                  </a:cxn>
                  <a:cxn ang="0">
                    <a:pos x="666" y="337"/>
                  </a:cxn>
                  <a:cxn ang="0">
                    <a:pos x="629" y="314"/>
                  </a:cxn>
                  <a:cxn ang="0">
                    <a:pos x="507" y="271"/>
                  </a:cxn>
                  <a:cxn ang="0">
                    <a:pos x="468" y="258"/>
                  </a:cxn>
                  <a:cxn ang="0">
                    <a:pos x="457" y="258"/>
                  </a:cxn>
                  <a:cxn ang="0">
                    <a:pos x="434" y="281"/>
                  </a:cxn>
                  <a:cxn ang="0">
                    <a:pos x="434" y="310"/>
                  </a:cxn>
                  <a:cxn ang="0">
                    <a:pos x="457" y="342"/>
                  </a:cxn>
                  <a:cxn ang="0">
                    <a:pos x="496" y="375"/>
                  </a:cxn>
                  <a:cxn ang="0">
                    <a:pos x="526" y="389"/>
                  </a:cxn>
                  <a:cxn ang="0">
                    <a:pos x="519" y="435"/>
                  </a:cxn>
                  <a:cxn ang="0">
                    <a:pos x="485" y="460"/>
                  </a:cxn>
                  <a:cxn ang="0">
                    <a:pos x="397" y="478"/>
                  </a:cxn>
                  <a:cxn ang="0">
                    <a:pos x="265" y="416"/>
                  </a:cxn>
                  <a:cxn ang="0">
                    <a:pos x="232" y="375"/>
                  </a:cxn>
                  <a:cxn ang="0">
                    <a:pos x="184" y="356"/>
                  </a:cxn>
                  <a:cxn ang="0">
                    <a:pos x="155" y="356"/>
                  </a:cxn>
                  <a:cxn ang="0">
                    <a:pos x="126" y="375"/>
                  </a:cxn>
                  <a:cxn ang="0">
                    <a:pos x="169" y="416"/>
                  </a:cxn>
                  <a:cxn ang="0">
                    <a:pos x="184" y="444"/>
                  </a:cxn>
                  <a:cxn ang="0">
                    <a:pos x="0" y="444"/>
                  </a:cxn>
                  <a:cxn ang="0">
                    <a:pos x="36" y="499"/>
                  </a:cxn>
                  <a:cxn ang="0">
                    <a:pos x="70" y="531"/>
                  </a:cxn>
                  <a:cxn ang="0">
                    <a:pos x="155" y="576"/>
                  </a:cxn>
                  <a:cxn ang="0">
                    <a:pos x="265" y="576"/>
                  </a:cxn>
                  <a:cxn ang="0">
                    <a:pos x="349" y="590"/>
                  </a:cxn>
                  <a:cxn ang="0">
                    <a:pos x="461" y="567"/>
                  </a:cxn>
                  <a:cxn ang="0">
                    <a:pos x="666" y="510"/>
                  </a:cxn>
                  <a:cxn ang="0">
                    <a:pos x="839" y="375"/>
                  </a:cxn>
                </a:cxnLst>
                <a:rect l="0" t="0" r="r" b="b"/>
                <a:pathLst>
                  <a:path w="840" h="591">
                    <a:moveTo>
                      <a:pt x="839" y="375"/>
                    </a:moveTo>
                    <a:lnTo>
                      <a:pt x="839" y="0"/>
                    </a:lnTo>
                    <a:lnTo>
                      <a:pt x="681" y="337"/>
                    </a:lnTo>
                    <a:lnTo>
                      <a:pt x="666" y="337"/>
                    </a:lnTo>
                    <a:lnTo>
                      <a:pt x="629" y="314"/>
                    </a:lnTo>
                    <a:lnTo>
                      <a:pt x="507" y="271"/>
                    </a:lnTo>
                    <a:lnTo>
                      <a:pt x="468" y="258"/>
                    </a:lnTo>
                    <a:lnTo>
                      <a:pt x="457" y="258"/>
                    </a:lnTo>
                    <a:lnTo>
                      <a:pt x="434" y="281"/>
                    </a:lnTo>
                    <a:lnTo>
                      <a:pt x="434" y="310"/>
                    </a:lnTo>
                    <a:lnTo>
                      <a:pt x="457" y="342"/>
                    </a:lnTo>
                    <a:lnTo>
                      <a:pt x="496" y="375"/>
                    </a:lnTo>
                    <a:lnTo>
                      <a:pt x="526" y="389"/>
                    </a:lnTo>
                    <a:lnTo>
                      <a:pt x="519" y="435"/>
                    </a:lnTo>
                    <a:lnTo>
                      <a:pt x="485" y="460"/>
                    </a:lnTo>
                    <a:lnTo>
                      <a:pt x="397" y="478"/>
                    </a:lnTo>
                    <a:lnTo>
                      <a:pt x="265" y="416"/>
                    </a:lnTo>
                    <a:lnTo>
                      <a:pt x="232" y="375"/>
                    </a:lnTo>
                    <a:lnTo>
                      <a:pt x="184" y="356"/>
                    </a:lnTo>
                    <a:lnTo>
                      <a:pt x="155" y="356"/>
                    </a:lnTo>
                    <a:lnTo>
                      <a:pt x="126" y="375"/>
                    </a:lnTo>
                    <a:lnTo>
                      <a:pt x="169" y="416"/>
                    </a:lnTo>
                    <a:lnTo>
                      <a:pt x="184" y="444"/>
                    </a:lnTo>
                    <a:lnTo>
                      <a:pt x="0" y="444"/>
                    </a:lnTo>
                    <a:lnTo>
                      <a:pt x="36" y="499"/>
                    </a:lnTo>
                    <a:lnTo>
                      <a:pt x="70" y="531"/>
                    </a:lnTo>
                    <a:lnTo>
                      <a:pt x="155" y="576"/>
                    </a:lnTo>
                    <a:lnTo>
                      <a:pt x="265" y="576"/>
                    </a:lnTo>
                    <a:lnTo>
                      <a:pt x="349" y="590"/>
                    </a:lnTo>
                    <a:lnTo>
                      <a:pt x="461" y="567"/>
                    </a:lnTo>
                    <a:lnTo>
                      <a:pt x="666" y="510"/>
                    </a:lnTo>
                    <a:lnTo>
                      <a:pt x="839" y="375"/>
                    </a:lnTo>
                  </a:path>
                </a:pathLst>
              </a:custGeom>
              <a:solidFill>
                <a:srgbClr val="C7695C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4" name="Freeform 12"/>
              <p:cNvSpPr>
                <a:spLocks/>
              </p:cNvSpPr>
              <p:nvPr/>
            </p:nvSpPr>
            <p:spPr bwMode="auto">
              <a:xfrm>
                <a:off x="1174" y="1111"/>
                <a:ext cx="248" cy="214"/>
              </a:xfrm>
              <a:custGeom>
                <a:avLst/>
                <a:gdLst/>
                <a:ahLst/>
                <a:cxnLst>
                  <a:cxn ang="0">
                    <a:pos x="0" y="55"/>
                  </a:cxn>
                  <a:cxn ang="0">
                    <a:pos x="0" y="64"/>
                  </a:cxn>
                  <a:cxn ang="0">
                    <a:pos x="50" y="165"/>
                  </a:cxn>
                  <a:cxn ang="0">
                    <a:pos x="80" y="213"/>
                  </a:cxn>
                  <a:cxn ang="0">
                    <a:pos x="140" y="208"/>
                  </a:cxn>
                  <a:cxn ang="0">
                    <a:pos x="187" y="210"/>
                  </a:cxn>
                  <a:cxn ang="0">
                    <a:pos x="212" y="210"/>
                  </a:cxn>
                  <a:cxn ang="0">
                    <a:pos x="223" y="160"/>
                  </a:cxn>
                  <a:cxn ang="0">
                    <a:pos x="247" y="110"/>
                  </a:cxn>
                  <a:cxn ang="0">
                    <a:pos x="244" y="95"/>
                  </a:cxn>
                  <a:cxn ang="0">
                    <a:pos x="172" y="68"/>
                  </a:cxn>
                  <a:cxn ang="0">
                    <a:pos x="144" y="10"/>
                  </a:cxn>
                  <a:cxn ang="0">
                    <a:pos x="137" y="0"/>
                  </a:cxn>
                  <a:cxn ang="0">
                    <a:pos x="118" y="0"/>
                  </a:cxn>
                  <a:cxn ang="0">
                    <a:pos x="62" y="41"/>
                  </a:cxn>
                  <a:cxn ang="0">
                    <a:pos x="0" y="55"/>
                  </a:cxn>
                </a:cxnLst>
                <a:rect l="0" t="0" r="r" b="b"/>
                <a:pathLst>
                  <a:path w="248" h="214">
                    <a:moveTo>
                      <a:pt x="0" y="55"/>
                    </a:moveTo>
                    <a:lnTo>
                      <a:pt x="0" y="64"/>
                    </a:lnTo>
                    <a:lnTo>
                      <a:pt x="50" y="165"/>
                    </a:lnTo>
                    <a:lnTo>
                      <a:pt x="80" y="213"/>
                    </a:lnTo>
                    <a:lnTo>
                      <a:pt x="140" y="208"/>
                    </a:lnTo>
                    <a:lnTo>
                      <a:pt x="187" y="210"/>
                    </a:lnTo>
                    <a:lnTo>
                      <a:pt x="212" y="210"/>
                    </a:lnTo>
                    <a:lnTo>
                      <a:pt x="223" y="160"/>
                    </a:lnTo>
                    <a:lnTo>
                      <a:pt x="247" y="110"/>
                    </a:lnTo>
                    <a:lnTo>
                      <a:pt x="244" y="95"/>
                    </a:lnTo>
                    <a:lnTo>
                      <a:pt x="172" y="68"/>
                    </a:lnTo>
                    <a:lnTo>
                      <a:pt x="144" y="10"/>
                    </a:lnTo>
                    <a:lnTo>
                      <a:pt x="137" y="0"/>
                    </a:lnTo>
                    <a:lnTo>
                      <a:pt x="118" y="0"/>
                    </a:lnTo>
                    <a:lnTo>
                      <a:pt x="62" y="41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FFF7E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5" name="Freeform 13"/>
              <p:cNvSpPr>
                <a:spLocks/>
              </p:cNvSpPr>
              <p:nvPr/>
            </p:nvSpPr>
            <p:spPr bwMode="auto">
              <a:xfrm>
                <a:off x="922" y="1578"/>
                <a:ext cx="849" cy="896"/>
              </a:xfrm>
              <a:custGeom>
                <a:avLst/>
                <a:gdLst/>
                <a:ahLst/>
                <a:cxnLst>
                  <a:cxn ang="0">
                    <a:pos x="4" y="895"/>
                  </a:cxn>
                  <a:cxn ang="0">
                    <a:pos x="0" y="848"/>
                  </a:cxn>
                  <a:cxn ang="0">
                    <a:pos x="55" y="734"/>
                  </a:cxn>
                  <a:cxn ang="0">
                    <a:pos x="66" y="664"/>
                  </a:cxn>
                  <a:cxn ang="0">
                    <a:pos x="76" y="640"/>
                  </a:cxn>
                  <a:cxn ang="0">
                    <a:pos x="69" y="588"/>
                  </a:cxn>
                  <a:cxn ang="0">
                    <a:pos x="72" y="532"/>
                  </a:cxn>
                  <a:cxn ang="0">
                    <a:pos x="110" y="418"/>
                  </a:cxn>
                  <a:cxn ang="0">
                    <a:pos x="136" y="366"/>
                  </a:cxn>
                  <a:cxn ang="0">
                    <a:pos x="125" y="338"/>
                  </a:cxn>
                  <a:cxn ang="0">
                    <a:pos x="128" y="309"/>
                  </a:cxn>
                  <a:cxn ang="0">
                    <a:pos x="140" y="278"/>
                  </a:cxn>
                  <a:cxn ang="0">
                    <a:pos x="147" y="211"/>
                  </a:cxn>
                  <a:cxn ang="0">
                    <a:pos x="183" y="141"/>
                  </a:cxn>
                  <a:cxn ang="0">
                    <a:pos x="219" y="98"/>
                  </a:cxn>
                  <a:cxn ang="0">
                    <a:pos x="274" y="70"/>
                  </a:cxn>
                  <a:cxn ang="0">
                    <a:pos x="327" y="56"/>
                  </a:cxn>
                  <a:cxn ang="0">
                    <a:pos x="385" y="8"/>
                  </a:cxn>
                  <a:cxn ang="0">
                    <a:pos x="452" y="8"/>
                  </a:cxn>
                  <a:cxn ang="0">
                    <a:pos x="485" y="23"/>
                  </a:cxn>
                  <a:cxn ang="0">
                    <a:pos x="547" y="0"/>
                  </a:cxn>
                  <a:cxn ang="0">
                    <a:pos x="624" y="0"/>
                  </a:cxn>
                  <a:cxn ang="0">
                    <a:pos x="702" y="46"/>
                  </a:cxn>
                  <a:cxn ang="0">
                    <a:pos x="735" y="79"/>
                  </a:cxn>
                  <a:cxn ang="0">
                    <a:pos x="779" y="117"/>
                  </a:cxn>
                  <a:cxn ang="0">
                    <a:pos x="811" y="173"/>
                  </a:cxn>
                  <a:cxn ang="0">
                    <a:pos x="819" y="244"/>
                  </a:cxn>
                  <a:cxn ang="0">
                    <a:pos x="845" y="319"/>
                  </a:cxn>
                  <a:cxn ang="0">
                    <a:pos x="848" y="399"/>
                  </a:cxn>
                  <a:cxn ang="0">
                    <a:pos x="837" y="540"/>
                  </a:cxn>
                  <a:cxn ang="0">
                    <a:pos x="848" y="620"/>
                  </a:cxn>
                  <a:cxn ang="0">
                    <a:pos x="805" y="706"/>
                  </a:cxn>
                  <a:cxn ang="0">
                    <a:pos x="644" y="678"/>
                  </a:cxn>
                  <a:cxn ang="0">
                    <a:pos x="613" y="692"/>
                  </a:cxn>
                  <a:cxn ang="0">
                    <a:pos x="613" y="725"/>
                  </a:cxn>
                  <a:cxn ang="0">
                    <a:pos x="636" y="767"/>
                  </a:cxn>
                  <a:cxn ang="0">
                    <a:pos x="702" y="806"/>
                  </a:cxn>
                  <a:cxn ang="0">
                    <a:pos x="694" y="856"/>
                  </a:cxn>
                  <a:cxn ang="0">
                    <a:pos x="665" y="881"/>
                  </a:cxn>
                  <a:cxn ang="0">
                    <a:pos x="577" y="895"/>
                  </a:cxn>
                  <a:cxn ang="0">
                    <a:pos x="441" y="838"/>
                  </a:cxn>
                  <a:cxn ang="0">
                    <a:pos x="418" y="800"/>
                  </a:cxn>
                  <a:cxn ang="0">
                    <a:pos x="378" y="777"/>
                  </a:cxn>
                  <a:cxn ang="0">
                    <a:pos x="334" y="777"/>
                  </a:cxn>
                  <a:cxn ang="0">
                    <a:pos x="313" y="796"/>
                  </a:cxn>
                  <a:cxn ang="0">
                    <a:pos x="353" y="848"/>
                  </a:cxn>
                  <a:cxn ang="0">
                    <a:pos x="353" y="865"/>
                  </a:cxn>
                  <a:cxn ang="0">
                    <a:pos x="110" y="871"/>
                  </a:cxn>
                  <a:cxn ang="0">
                    <a:pos x="29" y="895"/>
                  </a:cxn>
                  <a:cxn ang="0">
                    <a:pos x="4" y="895"/>
                  </a:cxn>
                </a:cxnLst>
                <a:rect l="0" t="0" r="r" b="b"/>
                <a:pathLst>
                  <a:path w="849" h="896">
                    <a:moveTo>
                      <a:pt x="4" y="895"/>
                    </a:moveTo>
                    <a:lnTo>
                      <a:pt x="0" y="848"/>
                    </a:lnTo>
                    <a:lnTo>
                      <a:pt x="55" y="734"/>
                    </a:lnTo>
                    <a:lnTo>
                      <a:pt x="66" y="664"/>
                    </a:lnTo>
                    <a:lnTo>
                      <a:pt x="76" y="640"/>
                    </a:lnTo>
                    <a:lnTo>
                      <a:pt x="69" y="588"/>
                    </a:lnTo>
                    <a:lnTo>
                      <a:pt x="72" y="532"/>
                    </a:lnTo>
                    <a:lnTo>
                      <a:pt x="110" y="418"/>
                    </a:lnTo>
                    <a:lnTo>
                      <a:pt x="136" y="366"/>
                    </a:lnTo>
                    <a:lnTo>
                      <a:pt x="125" y="338"/>
                    </a:lnTo>
                    <a:lnTo>
                      <a:pt x="128" y="309"/>
                    </a:lnTo>
                    <a:lnTo>
                      <a:pt x="140" y="278"/>
                    </a:lnTo>
                    <a:lnTo>
                      <a:pt x="147" y="211"/>
                    </a:lnTo>
                    <a:lnTo>
                      <a:pt x="183" y="141"/>
                    </a:lnTo>
                    <a:lnTo>
                      <a:pt x="219" y="98"/>
                    </a:lnTo>
                    <a:lnTo>
                      <a:pt x="274" y="70"/>
                    </a:lnTo>
                    <a:lnTo>
                      <a:pt x="327" y="56"/>
                    </a:lnTo>
                    <a:lnTo>
                      <a:pt x="385" y="8"/>
                    </a:lnTo>
                    <a:lnTo>
                      <a:pt x="452" y="8"/>
                    </a:lnTo>
                    <a:lnTo>
                      <a:pt x="485" y="23"/>
                    </a:lnTo>
                    <a:lnTo>
                      <a:pt x="547" y="0"/>
                    </a:lnTo>
                    <a:lnTo>
                      <a:pt x="624" y="0"/>
                    </a:lnTo>
                    <a:lnTo>
                      <a:pt x="702" y="46"/>
                    </a:lnTo>
                    <a:lnTo>
                      <a:pt x="735" y="79"/>
                    </a:lnTo>
                    <a:lnTo>
                      <a:pt x="779" y="117"/>
                    </a:lnTo>
                    <a:lnTo>
                      <a:pt x="811" y="173"/>
                    </a:lnTo>
                    <a:lnTo>
                      <a:pt x="819" y="244"/>
                    </a:lnTo>
                    <a:lnTo>
                      <a:pt x="845" y="319"/>
                    </a:lnTo>
                    <a:lnTo>
                      <a:pt x="848" y="399"/>
                    </a:lnTo>
                    <a:lnTo>
                      <a:pt x="837" y="540"/>
                    </a:lnTo>
                    <a:lnTo>
                      <a:pt x="848" y="620"/>
                    </a:lnTo>
                    <a:lnTo>
                      <a:pt x="805" y="706"/>
                    </a:lnTo>
                    <a:lnTo>
                      <a:pt x="644" y="678"/>
                    </a:lnTo>
                    <a:lnTo>
                      <a:pt x="613" y="692"/>
                    </a:lnTo>
                    <a:lnTo>
                      <a:pt x="613" y="725"/>
                    </a:lnTo>
                    <a:lnTo>
                      <a:pt x="636" y="767"/>
                    </a:lnTo>
                    <a:lnTo>
                      <a:pt x="702" y="806"/>
                    </a:lnTo>
                    <a:lnTo>
                      <a:pt x="694" y="856"/>
                    </a:lnTo>
                    <a:lnTo>
                      <a:pt x="665" y="881"/>
                    </a:lnTo>
                    <a:lnTo>
                      <a:pt x="577" y="895"/>
                    </a:lnTo>
                    <a:lnTo>
                      <a:pt x="441" y="838"/>
                    </a:lnTo>
                    <a:lnTo>
                      <a:pt x="418" y="800"/>
                    </a:lnTo>
                    <a:lnTo>
                      <a:pt x="378" y="777"/>
                    </a:lnTo>
                    <a:lnTo>
                      <a:pt x="334" y="777"/>
                    </a:lnTo>
                    <a:lnTo>
                      <a:pt x="313" y="796"/>
                    </a:lnTo>
                    <a:lnTo>
                      <a:pt x="353" y="848"/>
                    </a:lnTo>
                    <a:lnTo>
                      <a:pt x="353" y="865"/>
                    </a:lnTo>
                    <a:lnTo>
                      <a:pt x="110" y="871"/>
                    </a:lnTo>
                    <a:lnTo>
                      <a:pt x="29" y="895"/>
                    </a:lnTo>
                    <a:lnTo>
                      <a:pt x="4" y="895"/>
                    </a:lnTo>
                  </a:path>
                </a:pathLst>
              </a:custGeom>
              <a:solidFill>
                <a:srgbClr val="FFF7E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6" name="Freeform 14"/>
              <p:cNvSpPr>
                <a:spLocks/>
              </p:cNvSpPr>
              <p:nvPr/>
            </p:nvSpPr>
            <p:spPr bwMode="auto">
              <a:xfrm>
                <a:off x="1282" y="1268"/>
                <a:ext cx="393" cy="401"/>
              </a:xfrm>
              <a:custGeom>
                <a:avLst/>
                <a:gdLst/>
                <a:ahLst/>
                <a:cxnLst>
                  <a:cxn ang="0">
                    <a:pos x="165" y="76"/>
                  </a:cxn>
                  <a:cxn ang="0">
                    <a:pos x="185" y="76"/>
                  </a:cxn>
                  <a:cxn ang="0">
                    <a:pos x="207" y="125"/>
                  </a:cxn>
                  <a:cxn ang="0">
                    <a:pos x="176" y="138"/>
                  </a:cxn>
                  <a:cxn ang="0">
                    <a:pos x="142" y="129"/>
                  </a:cxn>
                  <a:cxn ang="0">
                    <a:pos x="120" y="66"/>
                  </a:cxn>
                  <a:cxn ang="0">
                    <a:pos x="86" y="58"/>
                  </a:cxn>
                  <a:cxn ang="0">
                    <a:pos x="117" y="76"/>
                  </a:cxn>
                  <a:cxn ang="0">
                    <a:pos x="108" y="112"/>
                  </a:cxn>
                  <a:cxn ang="0">
                    <a:pos x="6" y="134"/>
                  </a:cxn>
                  <a:cxn ang="0">
                    <a:pos x="124" y="132"/>
                  </a:cxn>
                  <a:cxn ang="0">
                    <a:pos x="154" y="150"/>
                  </a:cxn>
                  <a:cxn ang="0">
                    <a:pos x="152" y="180"/>
                  </a:cxn>
                  <a:cxn ang="0">
                    <a:pos x="123" y="197"/>
                  </a:cxn>
                  <a:cxn ang="0">
                    <a:pos x="146" y="202"/>
                  </a:cxn>
                  <a:cxn ang="0">
                    <a:pos x="161" y="234"/>
                  </a:cxn>
                  <a:cxn ang="0">
                    <a:pos x="156" y="256"/>
                  </a:cxn>
                  <a:cxn ang="0">
                    <a:pos x="82" y="271"/>
                  </a:cxn>
                  <a:cxn ang="0">
                    <a:pos x="107" y="271"/>
                  </a:cxn>
                  <a:cxn ang="0">
                    <a:pos x="150" y="266"/>
                  </a:cxn>
                  <a:cxn ang="0">
                    <a:pos x="160" y="285"/>
                  </a:cxn>
                  <a:cxn ang="0">
                    <a:pos x="154" y="313"/>
                  </a:cxn>
                  <a:cxn ang="0">
                    <a:pos x="107" y="345"/>
                  </a:cxn>
                  <a:cxn ang="0">
                    <a:pos x="117" y="349"/>
                  </a:cxn>
                  <a:cxn ang="0">
                    <a:pos x="208" y="310"/>
                  </a:cxn>
                  <a:cxn ang="0">
                    <a:pos x="301" y="324"/>
                  </a:cxn>
                  <a:cxn ang="0">
                    <a:pos x="366" y="376"/>
                  </a:cxn>
                  <a:cxn ang="0">
                    <a:pos x="368" y="375"/>
                  </a:cxn>
                  <a:cxn ang="0">
                    <a:pos x="301" y="311"/>
                  </a:cxn>
                  <a:cxn ang="0">
                    <a:pos x="221" y="294"/>
                  </a:cxn>
                  <a:cxn ang="0">
                    <a:pos x="170" y="275"/>
                  </a:cxn>
                  <a:cxn ang="0">
                    <a:pos x="170" y="250"/>
                  </a:cxn>
                  <a:cxn ang="0">
                    <a:pos x="165" y="214"/>
                  </a:cxn>
                  <a:cxn ang="0">
                    <a:pos x="167" y="192"/>
                  </a:cxn>
                  <a:cxn ang="0">
                    <a:pos x="167" y="157"/>
                  </a:cxn>
                  <a:cxn ang="0">
                    <a:pos x="172" y="143"/>
                  </a:cxn>
                  <a:cxn ang="0">
                    <a:pos x="211" y="126"/>
                  </a:cxn>
                  <a:cxn ang="0">
                    <a:pos x="192" y="60"/>
                  </a:cxn>
                  <a:cxn ang="0">
                    <a:pos x="197" y="36"/>
                  </a:cxn>
                  <a:cxn ang="0">
                    <a:pos x="152" y="0"/>
                  </a:cxn>
                  <a:cxn ang="0">
                    <a:pos x="123" y="10"/>
                  </a:cxn>
                  <a:cxn ang="0">
                    <a:pos x="152" y="5"/>
                  </a:cxn>
                  <a:cxn ang="0">
                    <a:pos x="192" y="42"/>
                  </a:cxn>
                  <a:cxn ang="0">
                    <a:pos x="165" y="49"/>
                  </a:cxn>
                  <a:cxn ang="0">
                    <a:pos x="158" y="70"/>
                  </a:cxn>
                </a:cxnLst>
                <a:rect l="0" t="0" r="r" b="b"/>
                <a:pathLst>
                  <a:path w="393" h="401">
                    <a:moveTo>
                      <a:pt x="158" y="86"/>
                    </a:moveTo>
                    <a:lnTo>
                      <a:pt x="165" y="76"/>
                    </a:lnTo>
                    <a:lnTo>
                      <a:pt x="177" y="75"/>
                    </a:lnTo>
                    <a:lnTo>
                      <a:pt x="185" y="76"/>
                    </a:lnTo>
                    <a:lnTo>
                      <a:pt x="191" y="84"/>
                    </a:lnTo>
                    <a:lnTo>
                      <a:pt x="207" y="125"/>
                    </a:lnTo>
                    <a:lnTo>
                      <a:pt x="187" y="134"/>
                    </a:lnTo>
                    <a:lnTo>
                      <a:pt x="176" y="138"/>
                    </a:lnTo>
                    <a:lnTo>
                      <a:pt x="159" y="136"/>
                    </a:lnTo>
                    <a:lnTo>
                      <a:pt x="142" y="129"/>
                    </a:lnTo>
                    <a:lnTo>
                      <a:pt x="132" y="116"/>
                    </a:lnTo>
                    <a:lnTo>
                      <a:pt x="120" y="66"/>
                    </a:lnTo>
                    <a:lnTo>
                      <a:pt x="110" y="60"/>
                    </a:lnTo>
                    <a:lnTo>
                      <a:pt x="86" y="58"/>
                    </a:lnTo>
                    <a:lnTo>
                      <a:pt x="114" y="66"/>
                    </a:lnTo>
                    <a:lnTo>
                      <a:pt x="117" y="76"/>
                    </a:lnTo>
                    <a:lnTo>
                      <a:pt x="117" y="101"/>
                    </a:lnTo>
                    <a:lnTo>
                      <a:pt x="108" y="112"/>
                    </a:lnTo>
                    <a:lnTo>
                      <a:pt x="88" y="119"/>
                    </a:lnTo>
                    <a:lnTo>
                      <a:pt x="6" y="134"/>
                    </a:lnTo>
                    <a:lnTo>
                      <a:pt x="0" y="140"/>
                    </a:lnTo>
                    <a:lnTo>
                      <a:pt x="124" y="132"/>
                    </a:lnTo>
                    <a:lnTo>
                      <a:pt x="144" y="138"/>
                    </a:lnTo>
                    <a:lnTo>
                      <a:pt x="154" y="150"/>
                    </a:lnTo>
                    <a:lnTo>
                      <a:pt x="155" y="164"/>
                    </a:lnTo>
                    <a:lnTo>
                      <a:pt x="152" y="180"/>
                    </a:lnTo>
                    <a:lnTo>
                      <a:pt x="138" y="193"/>
                    </a:lnTo>
                    <a:lnTo>
                      <a:pt x="123" y="197"/>
                    </a:lnTo>
                    <a:lnTo>
                      <a:pt x="121" y="198"/>
                    </a:lnTo>
                    <a:lnTo>
                      <a:pt x="146" y="202"/>
                    </a:lnTo>
                    <a:lnTo>
                      <a:pt x="155" y="214"/>
                    </a:lnTo>
                    <a:lnTo>
                      <a:pt x="161" y="234"/>
                    </a:lnTo>
                    <a:lnTo>
                      <a:pt x="160" y="250"/>
                    </a:lnTo>
                    <a:lnTo>
                      <a:pt x="156" y="256"/>
                    </a:lnTo>
                    <a:lnTo>
                      <a:pt x="136" y="254"/>
                    </a:lnTo>
                    <a:lnTo>
                      <a:pt x="82" y="271"/>
                    </a:lnTo>
                    <a:lnTo>
                      <a:pt x="29" y="285"/>
                    </a:lnTo>
                    <a:lnTo>
                      <a:pt x="107" y="271"/>
                    </a:lnTo>
                    <a:lnTo>
                      <a:pt x="133" y="264"/>
                    </a:lnTo>
                    <a:lnTo>
                      <a:pt x="150" y="266"/>
                    </a:lnTo>
                    <a:lnTo>
                      <a:pt x="158" y="273"/>
                    </a:lnTo>
                    <a:lnTo>
                      <a:pt x="160" y="285"/>
                    </a:lnTo>
                    <a:lnTo>
                      <a:pt x="159" y="304"/>
                    </a:lnTo>
                    <a:lnTo>
                      <a:pt x="154" y="313"/>
                    </a:lnTo>
                    <a:lnTo>
                      <a:pt x="127" y="325"/>
                    </a:lnTo>
                    <a:lnTo>
                      <a:pt x="107" y="345"/>
                    </a:lnTo>
                    <a:lnTo>
                      <a:pt x="83" y="394"/>
                    </a:lnTo>
                    <a:lnTo>
                      <a:pt x="117" y="349"/>
                    </a:lnTo>
                    <a:lnTo>
                      <a:pt x="156" y="324"/>
                    </a:lnTo>
                    <a:lnTo>
                      <a:pt x="208" y="310"/>
                    </a:lnTo>
                    <a:lnTo>
                      <a:pt x="250" y="308"/>
                    </a:lnTo>
                    <a:lnTo>
                      <a:pt x="301" y="324"/>
                    </a:lnTo>
                    <a:lnTo>
                      <a:pt x="342" y="349"/>
                    </a:lnTo>
                    <a:lnTo>
                      <a:pt x="366" y="376"/>
                    </a:lnTo>
                    <a:lnTo>
                      <a:pt x="392" y="400"/>
                    </a:lnTo>
                    <a:lnTo>
                      <a:pt x="368" y="375"/>
                    </a:lnTo>
                    <a:lnTo>
                      <a:pt x="343" y="344"/>
                    </a:lnTo>
                    <a:lnTo>
                      <a:pt x="301" y="311"/>
                    </a:lnTo>
                    <a:lnTo>
                      <a:pt x="253" y="298"/>
                    </a:lnTo>
                    <a:lnTo>
                      <a:pt x="221" y="294"/>
                    </a:lnTo>
                    <a:lnTo>
                      <a:pt x="174" y="300"/>
                    </a:lnTo>
                    <a:lnTo>
                      <a:pt x="170" y="275"/>
                    </a:lnTo>
                    <a:lnTo>
                      <a:pt x="163" y="260"/>
                    </a:lnTo>
                    <a:lnTo>
                      <a:pt x="170" y="250"/>
                    </a:lnTo>
                    <a:lnTo>
                      <a:pt x="172" y="230"/>
                    </a:lnTo>
                    <a:lnTo>
                      <a:pt x="165" y="214"/>
                    </a:lnTo>
                    <a:lnTo>
                      <a:pt x="158" y="204"/>
                    </a:lnTo>
                    <a:lnTo>
                      <a:pt x="167" y="192"/>
                    </a:lnTo>
                    <a:lnTo>
                      <a:pt x="170" y="176"/>
                    </a:lnTo>
                    <a:lnTo>
                      <a:pt x="167" y="157"/>
                    </a:lnTo>
                    <a:lnTo>
                      <a:pt x="156" y="140"/>
                    </a:lnTo>
                    <a:lnTo>
                      <a:pt x="172" y="143"/>
                    </a:lnTo>
                    <a:lnTo>
                      <a:pt x="190" y="138"/>
                    </a:lnTo>
                    <a:lnTo>
                      <a:pt x="211" y="126"/>
                    </a:lnTo>
                    <a:lnTo>
                      <a:pt x="192" y="76"/>
                    </a:lnTo>
                    <a:lnTo>
                      <a:pt x="192" y="60"/>
                    </a:lnTo>
                    <a:lnTo>
                      <a:pt x="198" y="44"/>
                    </a:lnTo>
                    <a:lnTo>
                      <a:pt x="197" y="36"/>
                    </a:lnTo>
                    <a:lnTo>
                      <a:pt x="184" y="22"/>
                    </a:lnTo>
                    <a:lnTo>
                      <a:pt x="152" y="0"/>
                    </a:lnTo>
                    <a:lnTo>
                      <a:pt x="136" y="0"/>
                    </a:lnTo>
                    <a:lnTo>
                      <a:pt x="123" y="10"/>
                    </a:lnTo>
                    <a:lnTo>
                      <a:pt x="140" y="4"/>
                    </a:lnTo>
                    <a:lnTo>
                      <a:pt x="152" y="5"/>
                    </a:lnTo>
                    <a:lnTo>
                      <a:pt x="180" y="25"/>
                    </a:lnTo>
                    <a:lnTo>
                      <a:pt x="192" y="42"/>
                    </a:lnTo>
                    <a:lnTo>
                      <a:pt x="174" y="42"/>
                    </a:lnTo>
                    <a:lnTo>
                      <a:pt x="165" y="49"/>
                    </a:lnTo>
                    <a:lnTo>
                      <a:pt x="160" y="57"/>
                    </a:lnTo>
                    <a:lnTo>
                      <a:pt x="158" y="70"/>
                    </a:lnTo>
                    <a:lnTo>
                      <a:pt x="158" y="8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7" name="Freeform 15"/>
              <p:cNvSpPr>
                <a:spLocks/>
              </p:cNvSpPr>
              <p:nvPr/>
            </p:nvSpPr>
            <p:spPr bwMode="auto">
              <a:xfrm>
                <a:off x="1270" y="1470"/>
                <a:ext cx="121" cy="16"/>
              </a:xfrm>
              <a:custGeom>
                <a:avLst/>
                <a:gdLst/>
                <a:ahLst/>
                <a:cxnLst>
                  <a:cxn ang="0">
                    <a:pos x="120" y="0"/>
                  </a:cxn>
                  <a:cxn ang="0">
                    <a:pos x="98" y="1"/>
                  </a:cxn>
                  <a:cxn ang="0">
                    <a:pos x="48" y="8"/>
                  </a:cxn>
                  <a:cxn ang="0">
                    <a:pos x="4" y="12"/>
                  </a:cxn>
                  <a:cxn ang="0">
                    <a:pos x="0" y="15"/>
                  </a:cxn>
                  <a:cxn ang="0">
                    <a:pos x="50" y="14"/>
                  </a:cxn>
                  <a:cxn ang="0">
                    <a:pos x="100" y="7"/>
                  </a:cxn>
                  <a:cxn ang="0">
                    <a:pos x="120" y="0"/>
                  </a:cxn>
                </a:cxnLst>
                <a:rect l="0" t="0" r="r" b="b"/>
                <a:pathLst>
                  <a:path w="121" h="16">
                    <a:moveTo>
                      <a:pt x="120" y="0"/>
                    </a:moveTo>
                    <a:lnTo>
                      <a:pt x="98" y="1"/>
                    </a:lnTo>
                    <a:lnTo>
                      <a:pt x="48" y="8"/>
                    </a:lnTo>
                    <a:lnTo>
                      <a:pt x="4" y="12"/>
                    </a:lnTo>
                    <a:lnTo>
                      <a:pt x="0" y="15"/>
                    </a:lnTo>
                    <a:lnTo>
                      <a:pt x="50" y="14"/>
                    </a:lnTo>
                    <a:lnTo>
                      <a:pt x="100" y="7"/>
                    </a:lnTo>
                    <a:lnTo>
                      <a:pt x="12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8" name="Freeform 16"/>
              <p:cNvSpPr>
                <a:spLocks/>
              </p:cNvSpPr>
              <p:nvPr/>
            </p:nvSpPr>
            <p:spPr bwMode="auto">
              <a:xfrm>
                <a:off x="1162" y="1327"/>
                <a:ext cx="191" cy="115"/>
              </a:xfrm>
              <a:custGeom>
                <a:avLst/>
                <a:gdLst/>
                <a:ahLst/>
                <a:cxnLst>
                  <a:cxn ang="0">
                    <a:pos x="190" y="2"/>
                  </a:cxn>
                  <a:cxn ang="0">
                    <a:pos x="131" y="2"/>
                  </a:cxn>
                  <a:cxn ang="0">
                    <a:pos x="52" y="20"/>
                  </a:cxn>
                  <a:cxn ang="0">
                    <a:pos x="27" y="36"/>
                  </a:cxn>
                  <a:cxn ang="0">
                    <a:pos x="17" y="52"/>
                  </a:cxn>
                  <a:cxn ang="0">
                    <a:pos x="15" y="66"/>
                  </a:cxn>
                  <a:cxn ang="0">
                    <a:pos x="21" y="77"/>
                  </a:cxn>
                  <a:cxn ang="0">
                    <a:pos x="32" y="80"/>
                  </a:cxn>
                  <a:cxn ang="0">
                    <a:pos x="61" y="80"/>
                  </a:cxn>
                  <a:cxn ang="0">
                    <a:pos x="52" y="97"/>
                  </a:cxn>
                  <a:cxn ang="0">
                    <a:pos x="25" y="114"/>
                  </a:cxn>
                  <a:cxn ang="0">
                    <a:pos x="6" y="92"/>
                  </a:cxn>
                  <a:cxn ang="0">
                    <a:pos x="0" y="71"/>
                  </a:cxn>
                  <a:cxn ang="0">
                    <a:pos x="3" y="56"/>
                  </a:cxn>
                  <a:cxn ang="0">
                    <a:pos x="12" y="38"/>
                  </a:cxn>
                  <a:cxn ang="0">
                    <a:pos x="22" y="30"/>
                  </a:cxn>
                  <a:cxn ang="0">
                    <a:pos x="45" y="16"/>
                  </a:cxn>
                  <a:cxn ang="0">
                    <a:pos x="125" y="0"/>
                  </a:cxn>
                  <a:cxn ang="0">
                    <a:pos x="190" y="2"/>
                  </a:cxn>
                </a:cxnLst>
                <a:rect l="0" t="0" r="r" b="b"/>
                <a:pathLst>
                  <a:path w="191" h="115">
                    <a:moveTo>
                      <a:pt x="190" y="2"/>
                    </a:moveTo>
                    <a:lnTo>
                      <a:pt x="131" y="2"/>
                    </a:lnTo>
                    <a:lnTo>
                      <a:pt x="52" y="20"/>
                    </a:lnTo>
                    <a:lnTo>
                      <a:pt x="27" y="36"/>
                    </a:lnTo>
                    <a:lnTo>
                      <a:pt x="17" y="52"/>
                    </a:lnTo>
                    <a:lnTo>
                      <a:pt x="15" y="66"/>
                    </a:lnTo>
                    <a:lnTo>
                      <a:pt x="21" y="77"/>
                    </a:lnTo>
                    <a:lnTo>
                      <a:pt x="32" y="80"/>
                    </a:lnTo>
                    <a:lnTo>
                      <a:pt x="61" y="80"/>
                    </a:lnTo>
                    <a:lnTo>
                      <a:pt x="52" y="97"/>
                    </a:lnTo>
                    <a:lnTo>
                      <a:pt x="25" y="114"/>
                    </a:lnTo>
                    <a:lnTo>
                      <a:pt x="6" y="92"/>
                    </a:lnTo>
                    <a:lnTo>
                      <a:pt x="0" y="71"/>
                    </a:lnTo>
                    <a:lnTo>
                      <a:pt x="3" y="56"/>
                    </a:lnTo>
                    <a:lnTo>
                      <a:pt x="12" y="38"/>
                    </a:lnTo>
                    <a:lnTo>
                      <a:pt x="22" y="30"/>
                    </a:lnTo>
                    <a:lnTo>
                      <a:pt x="45" y="16"/>
                    </a:lnTo>
                    <a:lnTo>
                      <a:pt x="125" y="0"/>
                    </a:lnTo>
                    <a:lnTo>
                      <a:pt x="190" y="2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9" name="Freeform 17"/>
              <p:cNvSpPr>
                <a:spLocks/>
              </p:cNvSpPr>
              <p:nvPr/>
            </p:nvSpPr>
            <p:spPr bwMode="auto">
              <a:xfrm>
                <a:off x="1162" y="1454"/>
                <a:ext cx="76" cy="189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13"/>
                  </a:cxn>
                  <a:cxn ang="0">
                    <a:pos x="14" y="27"/>
                  </a:cxn>
                  <a:cxn ang="0">
                    <a:pos x="22" y="36"/>
                  </a:cxn>
                  <a:cxn ang="0">
                    <a:pos x="37" y="39"/>
                  </a:cxn>
                  <a:cxn ang="0">
                    <a:pos x="58" y="39"/>
                  </a:cxn>
                  <a:cxn ang="0">
                    <a:pos x="72" y="36"/>
                  </a:cxn>
                  <a:cxn ang="0">
                    <a:pos x="59" y="51"/>
                  </a:cxn>
                  <a:cxn ang="0">
                    <a:pos x="44" y="62"/>
                  </a:cxn>
                  <a:cxn ang="0">
                    <a:pos x="27" y="67"/>
                  </a:cxn>
                  <a:cxn ang="0">
                    <a:pos x="22" y="79"/>
                  </a:cxn>
                  <a:cxn ang="0">
                    <a:pos x="22" y="98"/>
                  </a:cxn>
                  <a:cxn ang="0">
                    <a:pos x="24" y="106"/>
                  </a:cxn>
                  <a:cxn ang="0">
                    <a:pos x="33" y="112"/>
                  </a:cxn>
                  <a:cxn ang="0">
                    <a:pos x="48" y="112"/>
                  </a:cxn>
                  <a:cxn ang="0">
                    <a:pos x="64" y="106"/>
                  </a:cxn>
                  <a:cxn ang="0">
                    <a:pos x="75" y="95"/>
                  </a:cxn>
                  <a:cxn ang="0">
                    <a:pos x="71" y="113"/>
                  </a:cxn>
                  <a:cxn ang="0">
                    <a:pos x="57" y="131"/>
                  </a:cxn>
                  <a:cxn ang="0">
                    <a:pos x="41" y="139"/>
                  </a:cxn>
                  <a:cxn ang="0">
                    <a:pos x="33" y="144"/>
                  </a:cxn>
                  <a:cxn ang="0">
                    <a:pos x="30" y="170"/>
                  </a:cxn>
                  <a:cxn ang="0">
                    <a:pos x="35" y="188"/>
                  </a:cxn>
                  <a:cxn ang="0">
                    <a:pos x="26" y="177"/>
                  </a:cxn>
                  <a:cxn ang="0">
                    <a:pos x="24" y="164"/>
                  </a:cxn>
                  <a:cxn ang="0">
                    <a:pos x="26" y="145"/>
                  </a:cxn>
                  <a:cxn ang="0">
                    <a:pos x="13" y="129"/>
                  </a:cxn>
                  <a:cxn ang="0">
                    <a:pos x="7" y="113"/>
                  </a:cxn>
                  <a:cxn ang="0">
                    <a:pos x="7" y="95"/>
                  </a:cxn>
                  <a:cxn ang="0">
                    <a:pos x="12" y="79"/>
                  </a:cxn>
                  <a:cxn ang="0">
                    <a:pos x="4" y="62"/>
                  </a:cxn>
                  <a:cxn ang="0">
                    <a:pos x="0" y="40"/>
                  </a:cxn>
                  <a:cxn ang="0">
                    <a:pos x="2" y="25"/>
                  </a:cxn>
                  <a:cxn ang="0">
                    <a:pos x="7" y="11"/>
                  </a:cxn>
                  <a:cxn ang="0">
                    <a:pos x="17" y="0"/>
                  </a:cxn>
                </a:cxnLst>
                <a:rect l="0" t="0" r="r" b="b"/>
                <a:pathLst>
                  <a:path w="76" h="189">
                    <a:moveTo>
                      <a:pt x="17" y="0"/>
                    </a:moveTo>
                    <a:lnTo>
                      <a:pt x="13" y="13"/>
                    </a:lnTo>
                    <a:lnTo>
                      <a:pt x="14" y="27"/>
                    </a:lnTo>
                    <a:lnTo>
                      <a:pt x="22" y="36"/>
                    </a:lnTo>
                    <a:lnTo>
                      <a:pt x="37" y="39"/>
                    </a:lnTo>
                    <a:lnTo>
                      <a:pt x="58" y="39"/>
                    </a:lnTo>
                    <a:lnTo>
                      <a:pt x="72" y="36"/>
                    </a:lnTo>
                    <a:lnTo>
                      <a:pt x="59" y="51"/>
                    </a:lnTo>
                    <a:lnTo>
                      <a:pt x="44" y="62"/>
                    </a:lnTo>
                    <a:lnTo>
                      <a:pt x="27" y="67"/>
                    </a:lnTo>
                    <a:lnTo>
                      <a:pt x="22" y="79"/>
                    </a:lnTo>
                    <a:lnTo>
                      <a:pt x="22" y="98"/>
                    </a:lnTo>
                    <a:lnTo>
                      <a:pt x="24" y="106"/>
                    </a:lnTo>
                    <a:lnTo>
                      <a:pt x="33" y="112"/>
                    </a:lnTo>
                    <a:lnTo>
                      <a:pt x="48" y="112"/>
                    </a:lnTo>
                    <a:lnTo>
                      <a:pt x="64" y="106"/>
                    </a:lnTo>
                    <a:lnTo>
                      <a:pt x="75" y="95"/>
                    </a:lnTo>
                    <a:lnTo>
                      <a:pt x="71" y="113"/>
                    </a:lnTo>
                    <a:lnTo>
                      <a:pt x="57" y="131"/>
                    </a:lnTo>
                    <a:lnTo>
                      <a:pt x="41" y="139"/>
                    </a:lnTo>
                    <a:lnTo>
                      <a:pt x="33" y="144"/>
                    </a:lnTo>
                    <a:lnTo>
                      <a:pt x="30" y="170"/>
                    </a:lnTo>
                    <a:lnTo>
                      <a:pt x="35" y="188"/>
                    </a:lnTo>
                    <a:lnTo>
                      <a:pt x="26" y="177"/>
                    </a:lnTo>
                    <a:lnTo>
                      <a:pt x="24" y="164"/>
                    </a:lnTo>
                    <a:lnTo>
                      <a:pt x="26" y="145"/>
                    </a:lnTo>
                    <a:lnTo>
                      <a:pt x="13" y="129"/>
                    </a:lnTo>
                    <a:lnTo>
                      <a:pt x="7" y="113"/>
                    </a:lnTo>
                    <a:lnTo>
                      <a:pt x="7" y="95"/>
                    </a:lnTo>
                    <a:lnTo>
                      <a:pt x="12" y="79"/>
                    </a:lnTo>
                    <a:lnTo>
                      <a:pt x="4" y="62"/>
                    </a:lnTo>
                    <a:lnTo>
                      <a:pt x="0" y="40"/>
                    </a:lnTo>
                    <a:lnTo>
                      <a:pt x="2" y="25"/>
                    </a:lnTo>
                    <a:lnTo>
                      <a:pt x="7" y="11"/>
                    </a:lnTo>
                    <a:lnTo>
                      <a:pt x="17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0" name="Freeform 18"/>
              <p:cNvSpPr>
                <a:spLocks/>
              </p:cNvSpPr>
              <p:nvPr/>
            </p:nvSpPr>
            <p:spPr bwMode="auto">
              <a:xfrm>
                <a:off x="1172" y="1111"/>
                <a:ext cx="162" cy="10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26" y="40"/>
                  </a:cxn>
                  <a:cxn ang="0">
                    <a:pos x="66" y="31"/>
                  </a:cxn>
                  <a:cxn ang="0">
                    <a:pos x="121" y="0"/>
                  </a:cxn>
                  <a:cxn ang="0">
                    <a:pos x="105" y="18"/>
                  </a:cxn>
                  <a:cxn ang="0">
                    <a:pos x="96" y="40"/>
                  </a:cxn>
                  <a:cxn ang="0">
                    <a:pos x="161" y="47"/>
                  </a:cxn>
                  <a:cxn ang="0">
                    <a:pos x="97" y="63"/>
                  </a:cxn>
                  <a:cxn ang="0">
                    <a:pos x="128" y="87"/>
                  </a:cxn>
                  <a:cxn ang="0">
                    <a:pos x="136" y="98"/>
                  </a:cxn>
                  <a:cxn ang="0">
                    <a:pos x="124" y="104"/>
                  </a:cxn>
                  <a:cxn ang="0">
                    <a:pos x="88" y="102"/>
                  </a:cxn>
                  <a:cxn ang="0">
                    <a:pos x="53" y="91"/>
                  </a:cxn>
                  <a:cxn ang="0">
                    <a:pos x="39" y="83"/>
                  </a:cxn>
                  <a:cxn ang="0">
                    <a:pos x="39" y="76"/>
                  </a:cxn>
                  <a:cxn ang="0">
                    <a:pos x="69" y="59"/>
                  </a:cxn>
                  <a:cxn ang="0">
                    <a:pos x="66" y="52"/>
                  </a:cxn>
                  <a:cxn ang="0">
                    <a:pos x="37" y="47"/>
                  </a:cxn>
                  <a:cxn ang="0">
                    <a:pos x="0" y="53"/>
                  </a:cxn>
                </a:cxnLst>
                <a:rect l="0" t="0" r="r" b="b"/>
                <a:pathLst>
                  <a:path w="162" h="105">
                    <a:moveTo>
                      <a:pt x="0" y="53"/>
                    </a:moveTo>
                    <a:lnTo>
                      <a:pt x="26" y="40"/>
                    </a:lnTo>
                    <a:lnTo>
                      <a:pt x="66" y="31"/>
                    </a:lnTo>
                    <a:lnTo>
                      <a:pt x="121" y="0"/>
                    </a:lnTo>
                    <a:lnTo>
                      <a:pt x="105" y="18"/>
                    </a:lnTo>
                    <a:lnTo>
                      <a:pt x="96" y="40"/>
                    </a:lnTo>
                    <a:lnTo>
                      <a:pt x="161" y="47"/>
                    </a:lnTo>
                    <a:lnTo>
                      <a:pt x="97" y="63"/>
                    </a:lnTo>
                    <a:lnTo>
                      <a:pt x="128" y="87"/>
                    </a:lnTo>
                    <a:lnTo>
                      <a:pt x="136" y="98"/>
                    </a:lnTo>
                    <a:lnTo>
                      <a:pt x="124" y="104"/>
                    </a:lnTo>
                    <a:lnTo>
                      <a:pt x="88" y="102"/>
                    </a:lnTo>
                    <a:lnTo>
                      <a:pt x="53" y="91"/>
                    </a:lnTo>
                    <a:lnTo>
                      <a:pt x="39" y="83"/>
                    </a:lnTo>
                    <a:lnTo>
                      <a:pt x="39" y="76"/>
                    </a:lnTo>
                    <a:lnTo>
                      <a:pt x="69" y="59"/>
                    </a:lnTo>
                    <a:lnTo>
                      <a:pt x="66" y="52"/>
                    </a:lnTo>
                    <a:lnTo>
                      <a:pt x="37" y="47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1" name="Freeform 19"/>
              <p:cNvSpPr>
                <a:spLocks/>
              </p:cNvSpPr>
              <p:nvPr/>
            </p:nvSpPr>
            <p:spPr bwMode="auto">
              <a:xfrm>
                <a:off x="1315" y="1111"/>
                <a:ext cx="103" cy="205"/>
              </a:xfrm>
              <a:custGeom>
                <a:avLst/>
                <a:gdLst/>
                <a:ahLst/>
                <a:cxnLst>
                  <a:cxn ang="0">
                    <a:pos x="51" y="204"/>
                  </a:cxn>
                  <a:cxn ang="0">
                    <a:pos x="73" y="97"/>
                  </a:cxn>
                  <a:cxn ang="0">
                    <a:pos x="102" y="102"/>
                  </a:cxn>
                  <a:cxn ang="0">
                    <a:pos x="102" y="97"/>
                  </a:cxn>
                  <a:cxn ang="0">
                    <a:pos x="73" y="80"/>
                  </a:cxn>
                  <a:cxn ang="0">
                    <a:pos x="38" y="70"/>
                  </a:cxn>
                  <a:cxn ang="0">
                    <a:pos x="17" y="28"/>
                  </a:cxn>
                  <a:cxn ang="0">
                    <a:pos x="0" y="0"/>
                  </a:cxn>
                  <a:cxn ang="0">
                    <a:pos x="17" y="32"/>
                  </a:cxn>
                  <a:cxn ang="0">
                    <a:pos x="32" y="69"/>
                  </a:cxn>
                  <a:cxn ang="0">
                    <a:pos x="44" y="120"/>
                  </a:cxn>
                  <a:cxn ang="0">
                    <a:pos x="49" y="161"/>
                  </a:cxn>
                  <a:cxn ang="0">
                    <a:pos x="51" y="204"/>
                  </a:cxn>
                </a:cxnLst>
                <a:rect l="0" t="0" r="r" b="b"/>
                <a:pathLst>
                  <a:path w="103" h="205">
                    <a:moveTo>
                      <a:pt x="51" y="204"/>
                    </a:moveTo>
                    <a:lnTo>
                      <a:pt x="73" y="97"/>
                    </a:lnTo>
                    <a:lnTo>
                      <a:pt x="102" y="102"/>
                    </a:lnTo>
                    <a:lnTo>
                      <a:pt x="102" y="97"/>
                    </a:lnTo>
                    <a:lnTo>
                      <a:pt x="73" y="80"/>
                    </a:lnTo>
                    <a:lnTo>
                      <a:pt x="38" y="70"/>
                    </a:lnTo>
                    <a:lnTo>
                      <a:pt x="17" y="28"/>
                    </a:lnTo>
                    <a:lnTo>
                      <a:pt x="0" y="0"/>
                    </a:lnTo>
                    <a:lnTo>
                      <a:pt x="17" y="32"/>
                    </a:lnTo>
                    <a:lnTo>
                      <a:pt x="32" y="69"/>
                    </a:lnTo>
                    <a:lnTo>
                      <a:pt x="44" y="120"/>
                    </a:lnTo>
                    <a:lnTo>
                      <a:pt x="49" y="161"/>
                    </a:lnTo>
                    <a:lnTo>
                      <a:pt x="51" y="204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2" name="Freeform 20"/>
              <p:cNvSpPr>
                <a:spLocks/>
              </p:cNvSpPr>
              <p:nvPr/>
            </p:nvSpPr>
            <p:spPr bwMode="auto">
              <a:xfrm>
                <a:off x="1394" y="1225"/>
                <a:ext cx="28" cy="91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27" y="0"/>
                  </a:cxn>
                  <a:cxn ang="0">
                    <a:pos x="6" y="49"/>
                  </a:cxn>
                  <a:cxn ang="0">
                    <a:pos x="0" y="90"/>
                  </a:cxn>
                </a:cxnLst>
                <a:rect l="0" t="0" r="r" b="b"/>
                <a:pathLst>
                  <a:path w="28" h="91">
                    <a:moveTo>
                      <a:pt x="0" y="90"/>
                    </a:moveTo>
                    <a:lnTo>
                      <a:pt x="27" y="0"/>
                    </a:lnTo>
                    <a:lnTo>
                      <a:pt x="6" y="49"/>
                    </a:lnTo>
                    <a:lnTo>
                      <a:pt x="0" y="9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3" name="Freeform 21"/>
              <p:cNvSpPr>
                <a:spLocks/>
              </p:cNvSpPr>
              <p:nvPr/>
            </p:nvSpPr>
            <p:spPr bwMode="auto">
              <a:xfrm>
                <a:off x="1316" y="1223"/>
                <a:ext cx="15" cy="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37"/>
                  </a:cxn>
                  <a:cxn ang="0">
                    <a:pos x="14" y="95"/>
                  </a:cxn>
                  <a:cxn ang="0">
                    <a:pos x="8" y="95"/>
                  </a:cxn>
                  <a:cxn ang="0">
                    <a:pos x="6" y="46"/>
                  </a:cxn>
                  <a:cxn ang="0">
                    <a:pos x="0" y="0"/>
                  </a:cxn>
                </a:cxnLst>
                <a:rect l="0" t="0" r="r" b="b"/>
                <a:pathLst>
                  <a:path w="15" h="96">
                    <a:moveTo>
                      <a:pt x="0" y="0"/>
                    </a:moveTo>
                    <a:lnTo>
                      <a:pt x="7" y="37"/>
                    </a:lnTo>
                    <a:lnTo>
                      <a:pt x="14" y="95"/>
                    </a:lnTo>
                    <a:lnTo>
                      <a:pt x="8" y="95"/>
                    </a:lnTo>
                    <a:lnTo>
                      <a:pt x="6" y="4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4" name="Freeform 22"/>
              <p:cNvSpPr>
                <a:spLocks/>
              </p:cNvSpPr>
              <p:nvPr/>
            </p:nvSpPr>
            <p:spPr bwMode="auto">
              <a:xfrm>
                <a:off x="1172" y="1174"/>
                <a:ext cx="98" cy="1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4" y="62"/>
                  </a:cxn>
                  <a:cxn ang="0">
                    <a:pos x="61" y="117"/>
                  </a:cxn>
                  <a:cxn ang="0">
                    <a:pos x="55" y="82"/>
                  </a:cxn>
                  <a:cxn ang="0">
                    <a:pos x="42" y="45"/>
                  </a:cxn>
                  <a:cxn ang="0">
                    <a:pos x="62" y="92"/>
                  </a:cxn>
                  <a:cxn ang="0">
                    <a:pos x="97" y="145"/>
                  </a:cxn>
                  <a:cxn ang="0">
                    <a:pos x="76" y="151"/>
                  </a:cxn>
                  <a:cxn ang="0">
                    <a:pos x="16" y="39"/>
                  </a:cxn>
                  <a:cxn ang="0">
                    <a:pos x="0" y="0"/>
                  </a:cxn>
                </a:cxnLst>
                <a:rect l="0" t="0" r="r" b="b"/>
                <a:pathLst>
                  <a:path w="98" h="152">
                    <a:moveTo>
                      <a:pt x="0" y="0"/>
                    </a:moveTo>
                    <a:lnTo>
                      <a:pt x="34" y="62"/>
                    </a:lnTo>
                    <a:lnTo>
                      <a:pt x="61" y="117"/>
                    </a:lnTo>
                    <a:lnTo>
                      <a:pt x="55" y="82"/>
                    </a:lnTo>
                    <a:lnTo>
                      <a:pt x="42" y="45"/>
                    </a:lnTo>
                    <a:lnTo>
                      <a:pt x="62" y="92"/>
                    </a:lnTo>
                    <a:lnTo>
                      <a:pt x="97" y="145"/>
                    </a:lnTo>
                    <a:lnTo>
                      <a:pt x="76" y="151"/>
                    </a:lnTo>
                    <a:lnTo>
                      <a:pt x="16" y="3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5" name="Freeform 23"/>
              <p:cNvSpPr>
                <a:spLocks/>
              </p:cNvSpPr>
              <p:nvPr/>
            </p:nvSpPr>
            <p:spPr bwMode="auto">
              <a:xfrm>
                <a:off x="1044" y="1568"/>
                <a:ext cx="393" cy="361"/>
              </a:xfrm>
              <a:custGeom>
                <a:avLst/>
                <a:gdLst/>
                <a:ahLst/>
                <a:cxnLst>
                  <a:cxn ang="0">
                    <a:pos x="353" y="41"/>
                  </a:cxn>
                  <a:cxn ang="0">
                    <a:pos x="316" y="24"/>
                  </a:cxn>
                  <a:cxn ang="0">
                    <a:pos x="281" y="24"/>
                  </a:cxn>
                  <a:cxn ang="0">
                    <a:pos x="238" y="41"/>
                  </a:cxn>
                  <a:cxn ang="0">
                    <a:pos x="204" y="69"/>
                  </a:cxn>
                  <a:cxn ang="0">
                    <a:pos x="172" y="103"/>
                  </a:cxn>
                  <a:cxn ang="0">
                    <a:pos x="120" y="141"/>
                  </a:cxn>
                  <a:cxn ang="0">
                    <a:pos x="168" y="103"/>
                  </a:cxn>
                  <a:cxn ang="0">
                    <a:pos x="189" y="69"/>
                  </a:cxn>
                  <a:cxn ang="0">
                    <a:pos x="126" y="88"/>
                  </a:cxn>
                  <a:cxn ang="0">
                    <a:pos x="91" y="112"/>
                  </a:cxn>
                  <a:cxn ang="0">
                    <a:pos x="58" y="154"/>
                  </a:cxn>
                  <a:cxn ang="0">
                    <a:pos x="39" y="187"/>
                  </a:cxn>
                  <a:cxn ang="0">
                    <a:pos x="25" y="236"/>
                  </a:cxn>
                  <a:cxn ang="0">
                    <a:pos x="24" y="281"/>
                  </a:cxn>
                  <a:cxn ang="0">
                    <a:pos x="20" y="303"/>
                  </a:cxn>
                  <a:cxn ang="0">
                    <a:pos x="7" y="324"/>
                  </a:cxn>
                  <a:cxn ang="0">
                    <a:pos x="7" y="339"/>
                  </a:cxn>
                  <a:cxn ang="0">
                    <a:pos x="12" y="360"/>
                  </a:cxn>
                  <a:cxn ang="0">
                    <a:pos x="2" y="344"/>
                  </a:cxn>
                  <a:cxn ang="0">
                    <a:pos x="0" y="322"/>
                  </a:cxn>
                  <a:cxn ang="0">
                    <a:pos x="12" y="292"/>
                  </a:cxn>
                  <a:cxn ang="0">
                    <a:pos x="16" y="235"/>
                  </a:cxn>
                  <a:cxn ang="0">
                    <a:pos x="44" y="161"/>
                  </a:cxn>
                  <a:cxn ang="0">
                    <a:pos x="82" y="111"/>
                  </a:cxn>
                  <a:cxn ang="0">
                    <a:pos x="128" y="82"/>
                  </a:cxn>
                  <a:cxn ang="0">
                    <a:pos x="193" y="62"/>
                  </a:cxn>
                  <a:cxn ang="0">
                    <a:pos x="211" y="39"/>
                  </a:cxn>
                  <a:cxn ang="0">
                    <a:pos x="238" y="15"/>
                  </a:cxn>
                  <a:cxn ang="0">
                    <a:pos x="266" y="4"/>
                  </a:cxn>
                  <a:cxn ang="0">
                    <a:pos x="298" y="0"/>
                  </a:cxn>
                  <a:cxn ang="0">
                    <a:pos x="330" y="4"/>
                  </a:cxn>
                  <a:cxn ang="0">
                    <a:pos x="356" y="15"/>
                  </a:cxn>
                  <a:cxn ang="0">
                    <a:pos x="370" y="20"/>
                  </a:cxn>
                  <a:cxn ang="0">
                    <a:pos x="392" y="21"/>
                  </a:cxn>
                  <a:cxn ang="0">
                    <a:pos x="353" y="41"/>
                  </a:cxn>
                </a:cxnLst>
                <a:rect l="0" t="0" r="r" b="b"/>
                <a:pathLst>
                  <a:path w="393" h="361">
                    <a:moveTo>
                      <a:pt x="353" y="41"/>
                    </a:moveTo>
                    <a:lnTo>
                      <a:pt x="316" y="24"/>
                    </a:lnTo>
                    <a:lnTo>
                      <a:pt x="281" y="24"/>
                    </a:lnTo>
                    <a:lnTo>
                      <a:pt x="238" y="41"/>
                    </a:lnTo>
                    <a:lnTo>
                      <a:pt x="204" y="69"/>
                    </a:lnTo>
                    <a:lnTo>
                      <a:pt x="172" y="103"/>
                    </a:lnTo>
                    <a:lnTo>
                      <a:pt x="120" y="141"/>
                    </a:lnTo>
                    <a:lnTo>
                      <a:pt x="168" y="103"/>
                    </a:lnTo>
                    <a:lnTo>
                      <a:pt x="189" y="69"/>
                    </a:lnTo>
                    <a:lnTo>
                      <a:pt x="126" y="88"/>
                    </a:lnTo>
                    <a:lnTo>
                      <a:pt x="91" y="112"/>
                    </a:lnTo>
                    <a:lnTo>
                      <a:pt x="58" y="154"/>
                    </a:lnTo>
                    <a:lnTo>
                      <a:pt x="39" y="187"/>
                    </a:lnTo>
                    <a:lnTo>
                      <a:pt x="25" y="236"/>
                    </a:lnTo>
                    <a:lnTo>
                      <a:pt x="24" y="281"/>
                    </a:lnTo>
                    <a:lnTo>
                      <a:pt x="20" y="303"/>
                    </a:lnTo>
                    <a:lnTo>
                      <a:pt x="7" y="324"/>
                    </a:lnTo>
                    <a:lnTo>
                      <a:pt x="7" y="339"/>
                    </a:lnTo>
                    <a:lnTo>
                      <a:pt x="12" y="360"/>
                    </a:lnTo>
                    <a:lnTo>
                      <a:pt x="2" y="344"/>
                    </a:lnTo>
                    <a:lnTo>
                      <a:pt x="0" y="322"/>
                    </a:lnTo>
                    <a:lnTo>
                      <a:pt x="12" y="292"/>
                    </a:lnTo>
                    <a:lnTo>
                      <a:pt x="16" y="235"/>
                    </a:lnTo>
                    <a:lnTo>
                      <a:pt x="44" y="161"/>
                    </a:lnTo>
                    <a:lnTo>
                      <a:pt x="82" y="111"/>
                    </a:lnTo>
                    <a:lnTo>
                      <a:pt x="128" y="82"/>
                    </a:lnTo>
                    <a:lnTo>
                      <a:pt x="193" y="62"/>
                    </a:lnTo>
                    <a:lnTo>
                      <a:pt x="211" y="39"/>
                    </a:lnTo>
                    <a:lnTo>
                      <a:pt x="238" y="15"/>
                    </a:lnTo>
                    <a:lnTo>
                      <a:pt x="266" y="4"/>
                    </a:lnTo>
                    <a:lnTo>
                      <a:pt x="298" y="0"/>
                    </a:lnTo>
                    <a:lnTo>
                      <a:pt x="330" y="4"/>
                    </a:lnTo>
                    <a:lnTo>
                      <a:pt x="356" y="15"/>
                    </a:lnTo>
                    <a:lnTo>
                      <a:pt x="370" y="20"/>
                    </a:lnTo>
                    <a:lnTo>
                      <a:pt x="392" y="21"/>
                    </a:lnTo>
                    <a:lnTo>
                      <a:pt x="353" y="41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6" name="Freeform 24"/>
              <p:cNvSpPr>
                <a:spLocks/>
              </p:cNvSpPr>
              <p:nvPr/>
            </p:nvSpPr>
            <p:spPr bwMode="auto">
              <a:xfrm>
                <a:off x="920" y="1936"/>
                <a:ext cx="166" cy="538"/>
              </a:xfrm>
              <a:custGeom>
                <a:avLst/>
                <a:gdLst/>
                <a:ahLst/>
                <a:cxnLst>
                  <a:cxn ang="0">
                    <a:pos x="131" y="0"/>
                  </a:cxn>
                  <a:cxn ang="0">
                    <a:pos x="146" y="21"/>
                  </a:cxn>
                  <a:cxn ang="0">
                    <a:pos x="161" y="45"/>
                  </a:cxn>
                  <a:cxn ang="0">
                    <a:pos x="165" y="68"/>
                  </a:cxn>
                  <a:cxn ang="0">
                    <a:pos x="161" y="86"/>
                  </a:cxn>
                  <a:cxn ang="0">
                    <a:pos x="154" y="101"/>
                  </a:cxn>
                  <a:cxn ang="0">
                    <a:pos x="143" y="101"/>
                  </a:cxn>
                  <a:cxn ang="0">
                    <a:pos x="133" y="92"/>
                  </a:cxn>
                  <a:cxn ang="0">
                    <a:pos x="115" y="55"/>
                  </a:cxn>
                  <a:cxn ang="0">
                    <a:pos x="94" y="105"/>
                  </a:cxn>
                  <a:cxn ang="0">
                    <a:pos x="77" y="183"/>
                  </a:cxn>
                  <a:cxn ang="0">
                    <a:pos x="75" y="242"/>
                  </a:cxn>
                  <a:cxn ang="0">
                    <a:pos x="85" y="287"/>
                  </a:cxn>
                  <a:cxn ang="0">
                    <a:pos x="67" y="326"/>
                  </a:cxn>
                  <a:cxn ang="0">
                    <a:pos x="66" y="360"/>
                  </a:cxn>
                  <a:cxn ang="0">
                    <a:pos x="71" y="404"/>
                  </a:cxn>
                  <a:cxn ang="0">
                    <a:pos x="81" y="424"/>
                  </a:cxn>
                  <a:cxn ang="0">
                    <a:pos x="61" y="399"/>
                  </a:cxn>
                  <a:cxn ang="0">
                    <a:pos x="27" y="445"/>
                  </a:cxn>
                  <a:cxn ang="0">
                    <a:pos x="7" y="484"/>
                  </a:cxn>
                  <a:cxn ang="0">
                    <a:pos x="3" y="507"/>
                  </a:cxn>
                  <a:cxn ang="0">
                    <a:pos x="4" y="537"/>
                  </a:cxn>
                  <a:cxn ang="0">
                    <a:pos x="0" y="502"/>
                  </a:cxn>
                  <a:cxn ang="0">
                    <a:pos x="3" y="477"/>
                  </a:cxn>
                  <a:cxn ang="0">
                    <a:pos x="20" y="436"/>
                  </a:cxn>
                  <a:cxn ang="0">
                    <a:pos x="42" y="393"/>
                  </a:cxn>
                  <a:cxn ang="0">
                    <a:pos x="55" y="367"/>
                  </a:cxn>
                  <a:cxn ang="0">
                    <a:pos x="57" y="343"/>
                  </a:cxn>
                  <a:cxn ang="0">
                    <a:pos x="59" y="312"/>
                  </a:cxn>
                  <a:cxn ang="0">
                    <a:pos x="67" y="289"/>
                  </a:cxn>
                  <a:cxn ang="0">
                    <a:pos x="71" y="273"/>
                  </a:cxn>
                  <a:cxn ang="0">
                    <a:pos x="67" y="242"/>
                  </a:cxn>
                  <a:cxn ang="0">
                    <a:pos x="67" y="210"/>
                  </a:cxn>
                  <a:cxn ang="0">
                    <a:pos x="71" y="164"/>
                  </a:cxn>
                  <a:cxn ang="0">
                    <a:pos x="81" y="123"/>
                  </a:cxn>
                  <a:cxn ang="0">
                    <a:pos x="96" y="75"/>
                  </a:cxn>
                  <a:cxn ang="0">
                    <a:pos x="117" y="34"/>
                  </a:cxn>
                  <a:cxn ang="0">
                    <a:pos x="126" y="11"/>
                  </a:cxn>
                  <a:cxn ang="0">
                    <a:pos x="131" y="0"/>
                  </a:cxn>
                </a:cxnLst>
                <a:rect l="0" t="0" r="r" b="b"/>
                <a:pathLst>
                  <a:path w="166" h="538">
                    <a:moveTo>
                      <a:pt x="131" y="0"/>
                    </a:moveTo>
                    <a:lnTo>
                      <a:pt x="146" y="21"/>
                    </a:lnTo>
                    <a:lnTo>
                      <a:pt x="161" y="45"/>
                    </a:lnTo>
                    <a:lnTo>
                      <a:pt x="165" y="68"/>
                    </a:lnTo>
                    <a:lnTo>
                      <a:pt x="161" y="86"/>
                    </a:lnTo>
                    <a:lnTo>
                      <a:pt x="154" y="101"/>
                    </a:lnTo>
                    <a:lnTo>
                      <a:pt x="143" y="101"/>
                    </a:lnTo>
                    <a:lnTo>
                      <a:pt x="133" y="92"/>
                    </a:lnTo>
                    <a:lnTo>
                      <a:pt x="115" y="55"/>
                    </a:lnTo>
                    <a:lnTo>
                      <a:pt x="94" y="105"/>
                    </a:lnTo>
                    <a:lnTo>
                      <a:pt x="77" y="183"/>
                    </a:lnTo>
                    <a:lnTo>
                      <a:pt x="75" y="242"/>
                    </a:lnTo>
                    <a:lnTo>
                      <a:pt x="85" y="287"/>
                    </a:lnTo>
                    <a:lnTo>
                      <a:pt x="67" y="326"/>
                    </a:lnTo>
                    <a:lnTo>
                      <a:pt x="66" y="360"/>
                    </a:lnTo>
                    <a:lnTo>
                      <a:pt x="71" y="404"/>
                    </a:lnTo>
                    <a:lnTo>
                      <a:pt x="81" y="424"/>
                    </a:lnTo>
                    <a:lnTo>
                      <a:pt x="61" y="399"/>
                    </a:lnTo>
                    <a:lnTo>
                      <a:pt x="27" y="445"/>
                    </a:lnTo>
                    <a:lnTo>
                      <a:pt x="7" y="484"/>
                    </a:lnTo>
                    <a:lnTo>
                      <a:pt x="3" y="507"/>
                    </a:lnTo>
                    <a:lnTo>
                      <a:pt x="4" y="537"/>
                    </a:lnTo>
                    <a:lnTo>
                      <a:pt x="0" y="502"/>
                    </a:lnTo>
                    <a:lnTo>
                      <a:pt x="3" y="477"/>
                    </a:lnTo>
                    <a:lnTo>
                      <a:pt x="20" y="436"/>
                    </a:lnTo>
                    <a:lnTo>
                      <a:pt x="42" y="393"/>
                    </a:lnTo>
                    <a:lnTo>
                      <a:pt x="55" y="367"/>
                    </a:lnTo>
                    <a:lnTo>
                      <a:pt x="57" y="343"/>
                    </a:lnTo>
                    <a:lnTo>
                      <a:pt x="59" y="312"/>
                    </a:lnTo>
                    <a:lnTo>
                      <a:pt x="67" y="289"/>
                    </a:lnTo>
                    <a:lnTo>
                      <a:pt x="71" y="273"/>
                    </a:lnTo>
                    <a:lnTo>
                      <a:pt x="67" y="242"/>
                    </a:lnTo>
                    <a:lnTo>
                      <a:pt x="67" y="210"/>
                    </a:lnTo>
                    <a:lnTo>
                      <a:pt x="71" y="164"/>
                    </a:lnTo>
                    <a:lnTo>
                      <a:pt x="81" y="123"/>
                    </a:lnTo>
                    <a:lnTo>
                      <a:pt x="96" y="75"/>
                    </a:lnTo>
                    <a:lnTo>
                      <a:pt x="117" y="34"/>
                    </a:lnTo>
                    <a:lnTo>
                      <a:pt x="126" y="11"/>
                    </a:lnTo>
                    <a:lnTo>
                      <a:pt x="131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7" name="Freeform 25"/>
              <p:cNvSpPr>
                <a:spLocks/>
              </p:cNvSpPr>
              <p:nvPr/>
            </p:nvSpPr>
            <p:spPr bwMode="auto">
              <a:xfrm>
                <a:off x="1572" y="2004"/>
                <a:ext cx="371" cy="413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42" y="271"/>
                  </a:cxn>
                  <a:cxn ang="0">
                    <a:pos x="59" y="278"/>
                  </a:cxn>
                  <a:cxn ang="0">
                    <a:pos x="42" y="308"/>
                  </a:cxn>
                  <a:cxn ang="0">
                    <a:pos x="8" y="308"/>
                  </a:cxn>
                  <a:cxn ang="0">
                    <a:pos x="45" y="335"/>
                  </a:cxn>
                  <a:cxn ang="0">
                    <a:pos x="102" y="335"/>
                  </a:cxn>
                  <a:cxn ang="0">
                    <a:pos x="114" y="308"/>
                  </a:cxn>
                  <a:cxn ang="0">
                    <a:pos x="180" y="321"/>
                  </a:cxn>
                  <a:cxn ang="0">
                    <a:pos x="206" y="351"/>
                  </a:cxn>
                  <a:cxn ang="0">
                    <a:pos x="206" y="374"/>
                  </a:cxn>
                  <a:cxn ang="0">
                    <a:pos x="190" y="412"/>
                  </a:cxn>
                  <a:cxn ang="0">
                    <a:pos x="217" y="393"/>
                  </a:cxn>
                  <a:cxn ang="0">
                    <a:pos x="228" y="364"/>
                  </a:cxn>
                  <a:cxn ang="0">
                    <a:pos x="240" y="361"/>
                  </a:cxn>
                  <a:cxn ang="0">
                    <a:pos x="214" y="337"/>
                  </a:cxn>
                  <a:cxn ang="0">
                    <a:pos x="228" y="325"/>
                  </a:cxn>
                  <a:cxn ang="0">
                    <a:pos x="274" y="321"/>
                  </a:cxn>
                  <a:cxn ang="0">
                    <a:pos x="231" y="318"/>
                  </a:cxn>
                  <a:cxn ang="0">
                    <a:pos x="254" y="298"/>
                  </a:cxn>
                  <a:cxn ang="0">
                    <a:pos x="370" y="0"/>
                  </a:cxn>
                  <a:cxn ang="0">
                    <a:pos x="278" y="180"/>
                  </a:cxn>
                  <a:cxn ang="0">
                    <a:pos x="217" y="321"/>
                  </a:cxn>
                  <a:cxn ang="0">
                    <a:pos x="206" y="332"/>
                  </a:cxn>
                  <a:cxn ang="0">
                    <a:pos x="187" y="311"/>
                  </a:cxn>
                  <a:cxn ang="0">
                    <a:pos x="214" y="235"/>
                  </a:cxn>
                  <a:cxn ang="0">
                    <a:pos x="214" y="186"/>
                  </a:cxn>
                  <a:cxn ang="0">
                    <a:pos x="184" y="75"/>
                  </a:cxn>
                  <a:cxn ang="0">
                    <a:pos x="190" y="160"/>
                  </a:cxn>
                  <a:cxn ang="0">
                    <a:pos x="180" y="206"/>
                  </a:cxn>
                  <a:cxn ang="0">
                    <a:pos x="158" y="230"/>
                  </a:cxn>
                  <a:cxn ang="0">
                    <a:pos x="124" y="242"/>
                  </a:cxn>
                  <a:cxn ang="0">
                    <a:pos x="94" y="242"/>
                  </a:cxn>
                  <a:cxn ang="0">
                    <a:pos x="81" y="235"/>
                  </a:cxn>
                  <a:cxn ang="0">
                    <a:pos x="100" y="203"/>
                  </a:cxn>
                  <a:cxn ang="0">
                    <a:pos x="109" y="144"/>
                  </a:cxn>
                  <a:cxn ang="0">
                    <a:pos x="86" y="200"/>
                  </a:cxn>
                  <a:cxn ang="0">
                    <a:pos x="66" y="230"/>
                  </a:cxn>
                  <a:cxn ang="0">
                    <a:pos x="40" y="245"/>
                  </a:cxn>
                  <a:cxn ang="0">
                    <a:pos x="17" y="252"/>
                  </a:cxn>
                  <a:cxn ang="0">
                    <a:pos x="0" y="252"/>
                  </a:cxn>
                </a:cxnLst>
                <a:rect l="0" t="0" r="r" b="b"/>
                <a:pathLst>
                  <a:path w="371" h="413">
                    <a:moveTo>
                      <a:pt x="0" y="252"/>
                    </a:moveTo>
                    <a:lnTo>
                      <a:pt x="42" y="271"/>
                    </a:lnTo>
                    <a:lnTo>
                      <a:pt x="59" y="278"/>
                    </a:lnTo>
                    <a:lnTo>
                      <a:pt x="42" y="308"/>
                    </a:lnTo>
                    <a:lnTo>
                      <a:pt x="8" y="308"/>
                    </a:lnTo>
                    <a:lnTo>
                      <a:pt x="45" y="335"/>
                    </a:lnTo>
                    <a:lnTo>
                      <a:pt x="102" y="335"/>
                    </a:lnTo>
                    <a:lnTo>
                      <a:pt x="114" y="308"/>
                    </a:lnTo>
                    <a:lnTo>
                      <a:pt x="180" y="321"/>
                    </a:lnTo>
                    <a:lnTo>
                      <a:pt x="206" y="351"/>
                    </a:lnTo>
                    <a:lnTo>
                      <a:pt x="206" y="374"/>
                    </a:lnTo>
                    <a:lnTo>
                      <a:pt x="190" y="412"/>
                    </a:lnTo>
                    <a:lnTo>
                      <a:pt x="217" y="393"/>
                    </a:lnTo>
                    <a:lnTo>
                      <a:pt x="228" y="364"/>
                    </a:lnTo>
                    <a:lnTo>
                      <a:pt x="240" y="361"/>
                    </a:lnTo>
                    <a:lnTo>
                      <a:pt x="214" y="337"/>
                    </a:lnTo>
                    <a:lnTo>
                      <a:pt x="228" y="325"/>
                    </a:lnTo>
                    <a:lnTo>
                      <a:pt x="274" y="321"/>
                    </a:lnTo>
                    <a:lnTo>
                      <a:pt x="231" y="318"/>
                    </a:lnTo>
                    <a:lnTo>
                      <a:pt x="254" y="298"/>
                    </a:lnTo>
                    <a:lnTo>
                      <a:pt x="370" y="0"/>
                    </a:lnTo>
                    <a:lnTo>
                      <a:pt x="278" y="180"/>
                    </a:lnTo>
                    <a:lnTo>
                      <a:pt x="217" y="321"/>
                    </a:lnTo>
                    <a:lnTo>
                      <a:pt x="206" y="332"/>
                    </a:lnTo>
                    <a:lnTo>
                      <a:pt x="187" y="311"/>
                    </a:lnTo>
                    <a:lnTo>
                      <a:pt x="214" y="235"/>
                    </a:lnTo>
                    <a:lnTo>
                      <a:pt x="214" y="186"/>
                    </a:lnTo>
                    <a:lnTo>
                      <a:pt x="184" y="75"/>
                    </a:lnTo>
                    <a:lnTo>
                      <a:pt x="190" y="160"/>
                    </a:lnTo>
                    <a:lnTo>
                      <a:pt x="180" y="206"/>
                    </a:lnTo>
                    <a:lnTo>
                      <a:pt x="158" y="230"/>
                    </a:lnTo>
                    <a:lnTo>
                      <a:pt x="124" y="242"/>
                    </a:lnTo>
                    <a:lnTo>
                      <a:pt x="94" y="242"/>
                    </a:lnTo>
                    <a:lnTo>
                      <a:pt x="81" y="235"/>
                    </a:lnTo>
                    <a:lnTo>
                      <a:pt x="100" y="203"/>
                    </a:lnTo>
                    <a:lnTo>
                      <a:pt x="109" y="144"/>
                    </a:lnTo>
                    <a:lnTo>
                      <a:pt x="86" y="200"/>
                    </a:lnTo>
                    <a:lnTo>
                      <a:pt x="66" y="230"/>
                    </a:lnTo>
                    <a:lnTo>
                      <a:pt x="40" y="245"/>
                    </a:lnTo>
                    <a:lnTo>
                      <a:pt x="17" y="252"/>
                    </a:lnTo>
                    <a:lnTo>
                      <a:pt x="0" y="252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8" name="Freeform 26"/>
              <p:cNvSpPr>
                <a:spLocks/>
              </p:cNvSpPr>
              <p:nvPr/>
            </p:nvSpPr>
            <p:spPr bwMode="auto">
              <a:xfrm>
                <a:off x="1538" y="2264"/>
                <a:ext cx="146" cy="194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5" y="15"/>
                  </a:cxn>
                  <a:cxn ang="0">
                    <a:pos x="5" y="42"/>
                  </a:cxn>
                  <a:cxn ang="0">
                    <a:pos x="22" y="75"/>
                  </a:cxn>
                  <a:cxn ang="0">
                    <a:pos x="60" y="107"/>
                  </a:cxn>
                  <a:cxn ang="0">
                    <a:pos x="91" y="109"/>
                  </a:cxn>
                  <a:cxn ang="0">
                    <a:pos x="133" y="139"/>
                  </a:cxn>
                  <a:cxn ang="0">
                    <a:pos x="145" y="158"/>
                  </a:cxn>
                  <a:cxn ang="0">
                    <a:pos x="123" y="139"/>
                  </a:cxn>
                  <a:cxn ang="0">
                    <a:pos x="96" y="132"/>
                  </a:cxn>
                  <a:cxn ang="0">
                    <a:pos x="86" y="174"/>
                  </a:cxn>
                  <a:cxn ang="0">
                    <a:pos x="56" y="193"/>
                  </a:cxn>
                  <a:cxn ang="0">
                    <a:pos x="76" y="170"/>
                  </a:cxn>
                  <a:cxn ang="0">
                    <a:pos x="86" y="119"/>
                  </a:cxn>
                  <a:cxn ang="0">
                    <a:pos x="52" y="109"/>
                  </a:cxn>
                  <a:cxn ang="0">
                    <a:pos x="15" y="81"/>
                  </a:cxn>
                  <a:cxn ang="0">
                    <a:pos x="8" y="58"/>
                  </a:cxn>
                  <a:cxn ang="0">
                    <a:pos x="0" y="46"/>
                  </a:cxn>
                  <a:cxn ang="0">
                    <a:pos x="0" y="19"/>
                  </a:cxn>
                  <a:cxn ang="0">
                    <a:pos x="8" y="7"/>
                  </a:cxn>
                  <a:cxn ang="0">
                    <a:pos x="22" y="0"/>
                  </a:cxn>
                </a:cxnLst>
                <a:rect l="0" t="0" r="r" b="b"/>
                <a:pathLst>
                  <a:path w="146" h="194">
                    <a:moveTo>
                      <a:pt x="22" y="0"/>
                    </a:moveTo>
                    <a:lnTo>
                      <a:pt x="5" y="15"/>
                    </a:lnTo>
                    <a:lnTo>
                      <a:pt x="5" y="42"/>
                    </a:lnTo>
                    <a:lnTo>
                      <a:pt x="22" y="75"/>
                    </a:lnTo>
                    <a:lnTo>
                      <a:pt x="60" y="107"/>
                    </a:lnTo>
                    <a:lnTo>
                      <a:pt x="91" y="109"/>
                    </a:lnTo>
                    <a:lnTo>
                      <a:pt x="133" y="139"/>
                    </a:lnTo>
                    <a:lnTo>
                      <a:pt x="145" y="158"/>
                    </a:lnTo>
                    <a:lnTo>
                      <a:pt x="123" y="139"/>
                    </a:lnTo>
                    <a:lnTo>
                      <a:pt x="96" y="132"/>
                    </a:lnTo>
                    <a:lnTo>
                      <a:pt x="86" y="174"/>
                    </a:lnTo>
                    <a:lnTo>
                      <a:pt x="56" y="193"/>
                    </a:lnTo>
                    <a:lnTo>
                      <a:pt x="76" y="170"/>
                    </a:lnTo>
                    <a:lnTo>
                      <a:pt x="86" y="119"/>
                    </a:lnTo>
                    <a:lnTo>
                      <a:pt x="52" y="109"/>
                    </a:lnTo>
                    <a:lnTo>
                      <a:pt x="15" y="81"/>
                    </a:lnTo>
                    <a:lnTo>
                      <a:pt x="8" y="58"/>
                    </a:lnTo>
                    <a:lnTo>
                      <a:pt x="0" y="46"/>
                    </a:lnTo>
                    <a:lnTo>
                      <a:pt x="0" y="19"/>
                    </a:lnTo>
                    <a:lnTo>
                      <a:pt x="8" y="7"/>
                    </a:lnTo>
                    <a:lnTo>
                      <a:pt x="22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99" name="Freeform 27"/>
              <p:cNvSpPr>
                <a:spLocks/>
              </p:cNvSpPr>
              <p:nvPr/>
            </p:nvSpPr>
            <p:spPr bwMode="auto">
              <a:xfrm>
                <a:off x="1117" y="2355"/>
                <a:ext cx="824" cy="248"/>
              </a:xfrm>
              <a:custGeom>
                <a:avLst/>
                <a:gdLst/>
                <a:ahLst/>
                <a:cxnLst>
                  <a:cxn ang="0">
                    <a:pos x="731" y="45"/>
                  </a:cxn>
                  <a:cxn ang="0">
                    <a:pos x="666" y="107"/>
                  </a:cxn>
                  <a:cxn ang="0">
                    <a:pos x="570" y="177"/>
                  </a:cxn>
                  <a:cxn ang="0">
                    <a:pos x="355" y="217"/>
                  </a:cxn>
                  <a:cxn ang="0">
                    <a:pos x="193" y="130"/>
                  </a:cxn>
                  <a:cxn ang="0">
                    <a:pos x="159" y="61"/>
                  </a:cxn>
                  <a:cxn ang="0">
                    <a:pos x="142" y="10"/>
                  </a:cxn>
                  <a:cxn ang="0">
                    <a:pos x="219" y="29"/>
                  </a:cxn>
                  <a:cxn ang="0">
                    <a:pos x="237" y="75"/>
                  </a:cxn>
                  <a:cxn ang="0">
                    <a:pos x="317" y="107"/>
                  </a:cxn>
                  <a:cxn ang="0">
                    <a:pos x="380" y="133"/>
                  </a:cxn>
                  <a:cxn ang="0">
                    <a:pos x="467" y="107"/>
                  </a:cxn>
                  <a:cxn ang="0">
                    <a:pos x="385" y="120"/>
                  </a:cxn>
                  <a:cxn ang="0">
                    <a:pos x="270" y="72"/>
                  </a:cxn>
                  <a:cxn ang="0">
                    <a:pos x="237" y="39"/>
                  </a:cxn>
                  <a:cxn ang="0">
                    <a:pos x="174" y="0"/>
                  </a:cxn>
                  <a:cxn ang="0">
                    <a:pos x="103" y="25"/>
                  </a:cxn>
                  <a:cxn ang="0">
                    <a:pos x="154" y="75"/>
                  </a:cxn>
                  <a:cxn ang="0">
                    <a:pos x="89" y="83"/>
                  </a:cxn>
                  <a:cxn ang="0">
                    <a:pos x="41" y="39"/>
                  </a:cxn>
                  <a:cxn ang="0">
                    <a:pos x="0" y="93"/>
                  </a:cxn>
                  <a:cxn ang="0">
                    <a:pos x="103" y="130"/>
                  </a:cxn>
                  <a:cxn ang="0">
                    <a:pos x="170" y="158"/>
                  </a:cxn>
                  <a:cxn ang="0">
                    <a:pos x="198" y="149"/>
                  </a:cxn>
                  <a:cxn ang="0">
                    <a:pos x="319" y="207"/>
                  </a:cxn>
                  <a:cxn ang="0">
                    <a:pos x="309" y="227"/>
                  </a:cxn>
                  <a:cxn ang="0">
                    <a:pos x="231" y="217"/>
                  </a:cxn>
                  <a:cxn ang="0">
                    <a:pos x="156" y="221"/>
                  </a:cxn>
                  <a:cxn ang="0">
                    <a:pos x="93" y="194"/>
                  </a:cxn>
                  <a:cxn ang="0">
                    <a:pos x="31" y="152"/>
                  </a:cxn>
                  <a:cxn ang="0">
                    <a:pos x="146" y="227"/>
                  </a:cxn>
                  <a:cxn ang="0">
                    <a:pos x="234" y="227"/>
                  </a:cxn>
                  <a:cxn ang="0">
                    <a:pos x="340" y="247"/>
                  </a:cxn>
                  <a:cxn ang="0">
                    <a:pos x="401" y="239"/>
                  </a:cxn>
                  <a:cxn ang="0">
                    <a:pos x="461" y="214"/>
                  </a:cxn>
                  <a:cxn ang="0">
                    <a:pos x="674" y="158"/>
                  </a:cxn>
                  <a:cxn ang="0">
                    <a:pos x="812" y="39"/>
                  </a:cxn>
                </a:cxnLst>
                <a:rect l="0" t="0" r="r" b="b"/>
                <a:pathLst>
                  <a:path w="824" h="248">
                    <a:moveTo>
                      <a:pt x="823" y="25"/>
                    </a:moveTo>
                    <a:lnTo>
                      <a:pt x="731" y="45"/>
                    </a:lnTo>
                    <a:lnTo>
                      <a:pt x="693" y="87"/>
                    </a:lnTo>
                    <a:lnTo>
                      <a:pt x="666" y="107"/>
                    </a:lnTo>
                    <a:lnTo>
                      <a:pt x="635" y="155"/>
                    </a:lnTo>
                    <a:lnTo>
                      <a:pt x="570" y="177"/>
                    </a:lnTo>
                    <a:lnTo>
                      <a:pt x="401" y="217"/>
                    </a:lnTo>
                    <a:lnTo>
                      <a:pt x="355" y="217"/>
                    </a:lnTo>
                    <a:lnTo>
                      <a:pt x="301" y="194"/>
                    </a:lnTo>
                    <a:lnTo>
                      <a:pt x="193" y="130"/>
                    </a:lnTo>
                    <a:lnTo>
                      <a:pt x="172" y="97"/>
                    </a:lnTo>
                    <a:lnTo>
                      <a:pt x="159" y="61"/>
                    </a:lnTo>
                    <a:lnTo>
                      <a:pt x="119" y="25"/>
                    </a:lnTo>
                    <a:lnTo>
                      <a:pt x="142" y="10"/>
                    </a:lnTo>
                    <a:lnTo>
                      <a:pt x="185" y="10"/>
                    </a:lnTo>
                    <a:lnTo>
                      <a:pt x="219" y="29"/>
                    </a:lnTo>
                    <a:lnTo>
                      <a:pt x="242" y="67"/>
                    </a:lnTo>
                    <a:lnTo>
                      <a:pt x="237" y="75"/>
                    </a:lnTo>
                    <a:lnTo>
                      <a:pt x="299" y="93"/>
                    </a:lnTo>
                    <a:lnTo>
                      <a:pt x="317" y="107"/>
                    </a:lnTo>
                    <a:lnTo>
                      <a:pt x="355" y="116"/>
                    </a:lnTo>
                    <a:lnTo>
                      <a:pt x="380" y="133"/>
                    </a:lnTo>
                    <a:lnTo>
                      <a:pt x="406" y="123"/>
                    </a:lnTo>
                    <a:lnTo>
                      <a:pt x="467" y="107"/>
                    </a:lnTo>
                    <a:lnTo>
                      <a:pt x="401" y="116"/>
                    </a:lnTo>
                    <a:lnTo>
                      <a:pt x="385" y="120"/>
                    </a:lnTo>
                    <a:lnTo>
                      <a:pt x="355" y="104"/>
                    </a:lnTo>
                    <a:lnTo>
                      <a:pt x="270" y="72"/>
                    </a:lnTo>
                    <a:lnTo>
                      <a:pt x="251" y="67"/>
                    </a:lnTo>
                    <a:lnTo>
                      <a:pt x="237" y="39"/>
                    </a:lnTo>
                    <a:lnTo>
                      <a:pt x="208" y="13"/>
                    </a:lnTo>
                    <a:lnTo>
                      <a:pt x="174" y="0"/>
                    </a:lnTo>
                    <a:lnTo>
                      <a:pt x="139" y="0"/>
                    </a:lnTo>
                    <a:lnTo>
                      <a:pt x="103" y="25"/>
                    </a:lnTo>
                    <a:lnTo>
                      <a:pt x="116" y="36"/>
                    </a:lnTo>
                    <a:lnTo>
                      <a:pt x="154" y="75"/>
                    </a:lnTo>
                    <a:lnTo>
                      <a:pt x="154" y="83"/>
                    </a:lnTo>
                    <a:lnTo>
                      <a:pt x="89" y="83"/>
                    </a:lnTo>
                    <a:lnTo>
                      <a:pt x="51" y="64"/>
                    </a:lnTo>
                    <a:lnTo>
                      <a:pt x="41" y="39"/>
                    </a:lnTo>
                    <a:lnTo>
                      <a:pt x="41" y="83"/>
                    </a:lnTo>
                    <a:lnTo>
                      <a:pt x="0" y="93"/>
                    </a:lnTo>
                    <a:lnTo>
                      <a:pt x="56" y="107"/>
                    </a:lnTo>
                    <a:lnTo>
                      <a:pt x="103" y="130"/>
                    </a:lnTo>
                    <a:lnTo>
                      <a:pt x="134" y="149"/>
                    </a:lnTo>
                    <a:lnTo>
                      <a:pt x="170" y="158"/>
                    </a:lnTo>
                    <a:lnTo>
                      <a:pt x="190" y="155"/>
                    </a:lnTo>
                    <a:lnTo>
                      <a:pt x="198" y="149"/>
                    </a:lnTo>
                    <a:lnTo>
                      <a:pt x="299" y="203"/>
                    </a:lnTo>
                    <a:lnTo>
                      <a:pt x="319" y="207"/>
                    </a:lnTo>
                    <a:lnTo>
                      <a:pt x="329" y="221"/>
                    </a:lnTo>
                    <a:lnTo>
                      <a:pt x="309" y="227"/>
                    </a:lnTo>
                    <a:lnTo>
                      <a:pt x="277" y="225"/>
                    </a:lnTo>
                    <a:lnTo>
                      <a:pt x="231" y="217"/>
                    </a:lnTo>
                    <a:lnTo>
                      <a:pt x="188" y="217"/>
                    </a:lnTo>
                    <a:lnTo>
                      <a:pt x="156" y="221"/>
                    </a:lnTo>
                    <a:lnTo>
                      <a:pt x="142" y="217"/>
                    </a:lnTo>
                    <a:lnTo>
                      <a:pt x="93" y="194"/>
                    </a:lnTo>
                    <a:lnTo>
                      <a:pt x="58" y="177"/>
                    </a:lnTo>
                    <a:lnTo>
                      <a:pt x="31" y="152"/>
                    </a:lnTo>
                    <a:lnTo>
                      <a:pt x="64" y="188"/>
                    </a:lnTo>
                    <a:lnTo>
                      <a:pt x="146" y="227"/>
                    </a:lnTo>
                    <a:lnTo>
                      <a:pt x="185" y="230"/>
                    </a:lnTo>
                    <a:lnTo>
                      <a:pt x="234" y="227"/>
                    </a:lnTo>
                    <a:lnTo>
                      <a:pt x="301" y="239"/>
                    </a:lnTo>
                    <a:lnTo>
                      <a:pt x="340" y="247"/>
                    </a:lnTo>
                    <a:lnTo>
                      <a:pt x="370" y="247"/>
                    </a:lnTo>
                    <a:lnTo>
                      <a:pt x="401" y="239"/>
                    </a:lnTo>
                    <a:lnTo>
                      <a:pt x="425" y="230"/>
                    </a:lnTo>
                    <a:lnTo>
                      <a:pt x="461" y="214"/>
                    </a:lnTo>
                    <a:lnTo>
                      <a:pt x="637" y="171"/>
                    </a:lnTo>
                    <a:lnTo>
                      <a:pt x="674" y="158"/>
                    </a:lnTo>
                    <a:lnTo>
                      <a:pt x="699" y="136"/>
                    </a:lnTo>
                    <a:lnTo>
                      <a:pt x="812" y="39"/>
                    </a:lnTo>
                    <a:lnTo>
                      <a:pt x="823" y="25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0" name="Freeform 28"/>
              <p:cNvSpPr>
                <a:spLocks/>
              </p:cNvSpPr>
              <p:nvPr/>
            </p:nvSpPr>
            <p:spPr bwMode="auto">
              <a:xfrm>
                <a:off x="943" y="2441"/>
                <a:ext cx="228" cy="61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63" y="9"/>
                  </a:cxn>
                  <a:cxn ang="0">
                    <a:pos x="128" y="0"/>
                  </a:cxn>
                  <a:cxn ang="0">
                    <a:pos x="187" y="9"/>
                  </a:cxn>
                  <a:cxn ang="0">
                    <a:pos x="227" y="21"/>
                  </a:cxn>
                  <a:cxn ang="0">
                    <a:pos x="185" y="25"/>
                  </a:cxn>
                  <a:cxn ang="0">
                    <a:pos x="181" y="39"/>
                  </a:cxn>
                  <a:cxn ang="0">
                    <a:pos x="190" y="60"/>
                  </a:cxn>
                  <a:cxn ang="0">
                    <a:pos x="156" y="27"/>
                  </a:cxn>
                  <a:cxn ang="0">
                    <a:pos x="143" y="12"/>
                  </a:cxn>
                  <a:cxn ang="0">
                    <a:pos x="68" y="25"/>
                  </a:cxn>
                  <a:cxn ang="0">
                    <a:pos x="0" y="36"/>
                  </a:cxn>
                </a:cxnLst>
                <a:rect l="0" t="0" r="r" b="b"/>
                <a:pathLst>
                  <a:path w="228" h="61">
                    <a:moveTo>
                      <a:pt x="0" y="36"/>
                    </a:moveTo>
                    <a:lnTo>
                      <a:pt x="63" y="9"/>
                    </a:lnTo>
                    <a:lnTo>
                      <a:pt x="128" y="0"/>
                    </a:lnTo>
                    <a:lnTo>
                      <a:pt x="187" y="9"/>
                    </a:lnTo>
                    <a:lnTo>
                      <a:pt x="227" y="21"/>
                    </a:lnTo>
                    <a:lnTo>
                      <a:pt x="185" y="25"/>
                    </a:lnTo>
                    <a:lnTo>
                      <a:pt x="181" y="39"/>
                    </a:lnTo>
                    <a:lnTo>
                      <a:pt x="190" y="60"/>
                    </a:lnTo>
                    <a:lnTo>
                      <a:pt x="156" y="27"/>
                    </a:lnTo>
                    <a:lnTo>
                      <a:pt x="143" y="12"/>
                    </a:lnTo>
                    <a:lnTo>
                      <a:pt x="68" y="25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1" name="Freeform 29"/>
              <p:cNvSpPr>
                <a:spLocks/>
              </p:cNvSpPr>
              <p:nvPr/>
            </p:nvSpPr>
            <p:spPr bwMode="auto">
              <a:xfrm>
                <a:off x="1091" y="2284"/>
                <a:ext cx="142" cy="94"/>
              </a:xfrm>
              <a:custGeom>
                <a:avLst/>
                <a:gdLst/>
                <a:ahLst/>
                <a:cxnLst>
                  <a:cxn ang="0">
                    <a:pos x="63" y="93"/>
                  </a:cxn>
                  <a:cxn ang="0">
                    <a:pos x="46" y="87"/>
                  </a:cxn>
                  <a:cxn ang="0">
                    <a:pos x="0" y="75"/>
                  </a:cxn>
                  <a:cxn ang="0">
                    <a:pos x="2" y="56"/>
                  </a:cxn>
                  <a:cxn ang="0">
                    <a:pos x="50" y="29"/>
                  </a:cxn>
                  <a:cxn ang="0">
                    <a:pos x="141" y="0"/>
                  </a:cxn>
                  <a:cxn ang="0">
                    <a:pos x="89" y="34"/>
                  </a:cxn>
                  <a:cxn ang="0">
                    <a:pos x="69" y="65"/>
                  </a:cxn>
                  <a:cxn ang="0">
                    <a:pos x="63" y="84"/>
                  </a:cxn>
                  <a:cxn ang="0">
                    <a:pos x="63" y="93"/>
                  </a:cxn>
                </a:cxnLst>
                <a:rect l="0" t="0" r="r" b="b"/>
                <a:pathLst>
                  <a:path w="142" h="94">
                    <a:moveTo>
                      <a:pt x="63" y="93"/>
                    </a:moveTo>
                    <a:lnTo>
                      <a:pt x="46" y="87"/>
                    </a:lnTo>
                    <a:lnTo>
                      <a:pt x="0" y="75"/>
                    </a:lnTo>
                    <a:lnTo>
                      <a:pt x="2" y="56"/>
                    </a:lnTo>
                    <a:lnTo>
                      <a:pt x="50" y="29"/>
                    </a:lnTo>
                    <a:lnTo>
                      <a:pt x="141" y="0"/>
                    </a:lnTo>
                    <a:lnTo>
                      <a:pt x="89" y="34"/>
                    </a:lnTo>
                    <a:lnTo>
                      <a:pt x="69" y="65"/>
                    </a:lnTo>
                    <a:lnTo>
                      <a:pt x="63" y="84"/>
                    </a:lnTo>
                    <a:lnTo>
                      <a:pt x="63" y="93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2" name="Freeform 30"/>
              <p:cNvSpPr>
                <a:spLocks/>
              </p:cNvSpPr>
              <p:nvPr/>
            </p:nvSpPr>
            <p:spPr bwMode="auto">
              <a:xfrm>
                <a:off x="1708" y="1696"/>
                <a:ext cx="71" cy="39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9" y="40"/>
                  </a:cxn>
                  <a:cxn ang="0">
                    <a:pos x="41" y="82"/>
                  </a:cxn>
                  <a:cxn ang="0">
                    <a:pos x="43" y="124"/>
                  </a:cxn>
                  <a:cxn ang="0">
                    <a:pos x="59" y="168"/>
                  </a:cxn>
                  <a:cxn ang="0">
                    <a:pos x="70" y="225"/>
                  </a:cxn>
                  <a:cxn ang="0">
                    <a:pos x="68" y="291"/>
                  </a:cxn>
                  <a:cxn ang="0">
                    <a:pos x="59" y="354"/>
                  </a:cxn>
                  <a:cxn ang="0">
                    <a:pos x="56" y="394"/>
                  </a:cxn>
                  <a:cxn ang="0">
                    <a:pos x="61" y="310"/>
                  </a:cxn>
                  <a:cxn ang="0">
                    <a:pos x="63" y="264"/>
                  </a:cxn>
                  <a:cxn ang="0">
                    <a:pos x="59" y="208"/>
                  </a:cxn>
                  <a:cxn ang="0">
                    <a:pos x="49" y="163"/>
                  </a:cxn>
                  <a:cxn ang="0">
                    <a:pos x="39" y="129"/>
                  </a:cxn>
                  <a:cxn ang="0">
                    <a:pos x="30" y="100"/>
                  </a:cxn>
                  <a:cxn ang="0">
                    <a:pos x="30" y="79"/>
                  </a:cxn>
                  <a:cxn ang="0">
                    <a:pos x="20" y="36"/>
                  </a:cxn>
                  <a:cxn ang="0">
                    <a:pos x="0" y="0"/>
                  </a:cxn>
                </a:cxnLst>
                <a:rect l="0" t="0" r="r" b="b"/>
                <a:pathLst>
                  <a:path w="71" h="395">
                    <a:moveTo>
                      <a:pt x="0" y="0"/>
                    </a:moveTo>
                    <a:lnTo>
                      <a:pt x="29" y="40"/>
                    </a:lnTo>
                    <a:lnTo>
                      <a:pt x="41" y="82"/>
                    </a:lnTo>
                    <a:lnTo>
                      <a:pt x="43" y="124"/>
                    </a:lnTo>
                    <a:lnTo>
                      <a:pt x="59" y="168"/>
                    </a:lnTo>
                    <a:lnTo>
                      <a:pt x="70" y="225"/>
                    </a:lnTo>
                    <a:lnTo>
                      <a:pt x="68" y="291"/>
                    </a:lnTo>
                    <a:lnTo>
                      <a:pt x="59" y="354"/>
                    </a:lnTo>
                    <a:lnTo>
                      <a:pt x="56" y="394"/>
                    </a:lnTo>
                    <a:lnTo>
                      <a:pt x="61" y="310"/>
                    </a:lnTo>
                    <a:lnTo>
                      <a:pt x="63" y="264"/>
                    </a:lnTo>
                    <a:lnTo>
                      <a:pt x="59" y="208"/>
                    </a:lnTo>
                    <a:lnTo>
                      <a:pt x="49" y="163"/>
                    </a:lnTo>
                    <a:lnTo>
                      <a:pt x="39" y="129"/>
                    </a:lnTo>
                    <a:lnTo>
                      <a:pt x="30" y="100"/>
                    </a:lnTo>
                    <a:lnTo>
                      <a:pt x="30" y="79"/>
                    </a:lnTo>
                    <a:lnTo>
                      <a:pt x="20" y="3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3" name="Freeform 31"/>
              <p:cNvSpPr>
                <a:spLocks/>
              </p:cNvSpPr>
              <p:nvPr/>
            </p:nvSpPr>
            <p:spPr bwMode="auto">
              <a:xfrm>
                <a:off x="1399" y="1738"/>
                <a:ext cx="65" cy="54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28" y="127"/>
                  </a:cxn>
                  <a:cxn ang="0">
                    <a:pos x="16" y="337"/>
                  </a:cxn>
                  <a:cxn ang="0">
                    <a:pos x="0" y="541"/>
                  </a:cxn>
                  <a:cxn ang="0">
                    <a:pos x="35" y="544"/>
                  </a:cxn>
                  <a:cxn ang="0">
                    <a:pos x="45" y="401"/>
                  </a:cxn>
                  <a:cxn ang="0">
                    <a:pos x="63" y="168"/>
                  </a:cxn>
                  <a:cxn ang="0">
                    <a:pos x="64" y="0"/>
                  </a:cxn>
                  <a:cxn ang="0">
                    <a:pos x="30" y="0"/>
                  </a:cxn>
                </a:cxnLst>
                <a:rect l="0" t="0" r="r" b="b"/>
                <a:pathLst>
                  <a:path w="65" h="545">
                    <a:moveTo>
                      <a:pt x="30" y="0"/>
                    </a:moveTo>
                    <a:lnTo>
                      <a:pt x="28" y="127"/>
                    </a:lnTo>
                    <a:lnTo>
                      <a:pt x="16" y="337"/>
                    </a:lnTo>
                    <a:lnTo>
                      <a:pt x="0" y="541"/>
                    </a:lnTo>
                    <a:lnTo>
                      <a:pt x="35" y="544"/>
                    </a:lnTo>
                    <a:lnTo>
                      <a:pt x="45" y="401"/>
                    </a:lnTo>
                    <a:lnTo>
                      <a:pt x="63" y="168"/>
                    </a:lnTo>
                    <a:lnTo>
                      <a:pt x="64" y="0"/>
                    </a:lnTo>
                    <a:lnTo>
                      <a:pt x="30" y="0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04" name="Freeform 32"/>
              <p:cNvSpPr>
                <a:spLocks/>
              </p:cNvSpPr>
              <p:nvPr/>
            </p:nvSpPr>
            <p:spPr bwMode="auto">
              <a:xfrm>
                <a:off x="1296" y="1780"/>
                <a:ext cx="273" cy="452"/>
              </a:xfrm>
              <a:custGeom>
                <a:avLst/>
                <a:gdLst/>
                <a:ahLst/>
                <a:cxnLst>
                  <a:cxn ang="0">
                    <a:pos x="201" y="93"/>
                  </a:cxn>
                  <a:cxn ang="0">
                    <a:pos x="208" y="118"/>
                  </a:cxn>
                  <a:cxn ang="0">
                    <a:pos x="244" y="126"/>
                  </a:cxn>
                  <a:cxn ang="0">
                    <a:pos x="262" y="88"/>
                  </a:cxn>
                  <a:cxn ang="0">
                    <a:pos x="251" y="45"/>
                  </a:cxn>
                  <a:cxn ang="0">
                    <a:pos x="218" y="8"/>
                  </a:cxn>
                  <a:cxn ang="0">
                    <a:pos x="145" y="0"/>
                  </a:cxn>
                  <a:cxn ang="0">
                    <a:pos x="70" y="35"/>
                  </a:cxn>
                  <a:cxn ang="0">
                    <a:pos x="30" y="101"/>
                  </a:cxn>
                  <a:cxn ang="0">
                    <a:pos x="36" y="177"/>
                  </a:cxn>
                  <a:cxn ang="0">
                    <a:pos x="75" y="228"/>
                  </a:cxn>
                  <a:cxn ang="0">
                    <a:pos x="173" y="277"/>
                  </a:cxn>
                  <a:cxn ang="0">
                    <a:pos x="215" y="315"/>
                  </a:cxn>
                  <a:cxn ang="0">
                    <a:pos x="221" y="363"/>
                  </a:cxn>
                  <a:cxn ang="0">
                    <a:pos x="187" y="398"/>
                  </a:cxn>
                  <a:cxn ang="0">
                    <a:pos x="125" y="411"/>
                  </a:cxn>
                  <a:cxn ang="0">
                    <a:pos x="70" y="395"/>
                  </a:cxn>
                  <a:cxn ang="0">
                    <a:pos x="41" y="351"/>
                  </a:cxn>
                  <a:cxn ang="0">
                    <a:pos x="78" y="332"/>
                  </a:cxn>
                  <a:cxn ang="0">
                    <a:pos x="72" y="287"/>
                  </a:cxn>
                  <a:cxn ang="0">
                    <a:pos x="28" y="284"/>
                  </a:cxn>
                  <a:cxn ang="0">
                    <a:pos x="0" y="332"/>
                  </a:cxn>
                  <a:cxn ang="0">
                    <a:pos x="13" y="398"/>
                  </a:cxn>
                  <a:cxn ang="0">
                    <a:pos x="72" y="443"/>
                  </a:cxn>
                  <a:cxn ang="0">
                    <a:pos x="141" y="451"/>
                  </a:cxn>
                  <a:cxn ang="0">
                    <a:pos x="210" y="430"/>
                  </a:cxn>
                  <a:cxn ang="0">
                    <a:pos x="255" y="378"/>
                  </a:cxn>
                  <a:cxn ang="0">
                    <a:pos x="272" y="305"/>
                  </a:cxn>
                  <a:cxn ang="0">
                    <a:pos x="244" y="235"/>
                  </a:cxn>
                  <a:cxn ang="0">
                    <a:pos x="176" y="174"/>
                  </a:cxn>
                  <a:cxn ang="0">
                    <a:pos x="94" y="129"/>
                  </a:cxn>
                  <a:cxn ang="0">
                    <a:pos x="82" y="83"/>
                  </a:cxn>
                  <a:cxn ang="0">
                    <a:pos x="104" y="45"/>
                  </a:cxn>
                  <a:cxn ang="0">
                    <a:pos x="153" y="32"/>
                  </a:cxn>
                  <a:cxn ang="0">
                    <a:pos x="198" y="53"/>
                  </a:cxn>
                </a:cxnLst>
                <a:rect l="0" t="0" r="r" b="b"/>
                <a:pathLst>
                  <a:path w="273" h="452">
                    <a:moveTo>
                      <a:pt x="206" y="73"/>
                    </a:moveTo>
                    <a:lnTo>
                      <a:pt x="201" y="93"/>
                    </a:lnTo>
                    <a:lnTo>
                      <a:pt x="201" y="108"/>
                    </a:lnTo>
                    <a:lnTo>
                      <a:pt x="208" y="118"/>
                    </a:lnTo>
                    <a:lnTo>
                      <a:pt x="222" y="126"/>
                    </a:lnTo>
                    <a:lnTo>
                      <a:pt x="244" y="126"/>
                    </a:lnTo>
                    <a:lnTo>
                      <a:pt x="255" y="113"/>
                    </a:lnTo>
                    <a:lnTo>
                      <a:pt x="262" y="88"/>
                    </a:lnTo>
                    <a:lnTo>
                      <a:pt x="261" y="68"/>
                    </a:lnTo>
                    <a:lnTo>
                      <a:pt x="251" y="45"/>
                    </a:lnTo>
                    <a:lnTo>
                      <a:pt x="237" y="23"/>
                    </a:lnTo>
                    <a:lnTo>
                      <a:pt x="218" y="8"/>
                    </a:lnTo>
                    <a:lnTo>
                      <a:pt x="191" y="0"/>
                    </a:lnTo>
                    <a:lnTo>
                      <a:pt x="145" y="0"/>
                    </a:lnTo>
                    <a:lnTo>
                      <a:pt x="104" y="13"/>
                    </a:lnTo>
                    <a:lnTo>
                      <a:pt x="70" y="35"/>
                    </a:lnTo>
                    <a:lnTo>
                      <a:pt x="45" y="66"/>
                    </a:lnTo>
                    <a:lnTo>
                      <a:pt x="30" y="101"/>
                    </a:lnTo>
                    <a:lnTo>
                      <a:pt x="28" y="143"/>
                    </a:lnTo>
                    <a:lnTo>
                      <a:pt x="36" y="177"/>
                    </a:lnTo>
                    <a:lnTo>
                      <a:pt x="50" y="200"/>
                    </a:lnTo>
                    <a:lnTo>
                      <a:pt x="75" y="228"/>
                    </a:lnTo>
                    <a:lnTo>
                      <a:pt x="114" y="253"/>
                    </a:lnTo>
                    <a:lnTo>
                      <a:pt x="173" y="277"/>
                    </a:lnTo>
                    <a:lnTo>
                      <a:pt x="201" y="295"/>
                    </a:lnTo>
                    <a:lnTo>
                      <a:pt x="215" y="315"/>
                    </a:lnTo>
                    <a:lnTo>
                      <a:pt x="222" y="339"/>
                    </a:lnTo>
                    <a:lnTo>
                      <a:pt x="221" y="363"/>
                    </a:lnTo>
                    <a:lnTo>
                      <a:pt x="210" y="378"/>
                    </a:lnTo>
                    <a:lnTo>
                      <a:pt x="187" y="398"/>
                    </a:lnTo>
                    <a:lnTo>
                      <a:pt x="153" y="408"/>
                    </a:lnTo>
                    <a:lnTo>
                      <a:pt x="125" y="411"/>
                    </a:lnTo>
                    <a:lnTo>
                      <a:pt x="98" y="408"/>
                    </a:lnTo>
                    <a:lnTo>
                      <a:pt x="70" y="395"/>
                    </a:lnTo>
                    <a:lnTo>
                      <a:pt x="50" y="375"/>
                    </a:lnTo>
                    <a:lnTo>
                      <a:pt x="41" y="351"/>
                    </a:lnTo>
                    <a:lnTo>
                      <a:pt x="62" y="351"/>
                    </a:lnTo>
                    <a:lnTo>
                      <a:pt x="78" y="332"/>
                    </a:lnTo>
                    <a:lnTo>
                      <a:pt x="82" y="308"/>
                    </a:lnTo>
                    <a:lnTo>
                      <a:pt x="72" y="287"/>
                    </a:lnTo>
                    <a:lnTo>
                      <a:pt x="50" y="280"/>
                    </a:lnTo>
                    <a:lnTo>
                      <a:pt x="28" y="284"/>
                    </a:lnTo>
                    <a:lnTo>
                      <a:pt x="9" y="305"/>
                    </a:lnTo>
                    <a:lnTo>
                      <a:pt x="0" y="332"/>
                    </a:lnTo>
                    <a:lnTo>
                      <a:pt x="2" y="361"/>
                    </a:lnTo>
                    <a:lnTo>
                      <a:pt x="13" y="398"/>
                    </a:lnTo>
                    <a:lnTo>
                      <a:pt x="41" y="428"/>
                    </a:lnTo>
                    <a:lnTo>
                      <a:pt x="72" y="443"/>
                    </a:lnTo>
                    <a:lnTo>
                      <a:pt x="106" y="451"/>
                    </a:lnTo>
                    <a:lnTo>
                      <a:pt x="141" y="451"/>
                    </a:lnTo>
                    <a:lnTo>
                      <a:pt x="183" y="443"/>
                    </a:lnTo>
                    <a:lnTo>
                      <a:pt x="210" y="430"/>
                    </a:lnTo>
                    <a:lnTo>
                      <a:pt x="234" y="408"/>
                    </a:lnTo>
                    <a:lnTo>
                      <a:pt x="255" y="378"/>
                    </a:lnTo>
                    <a:lnTo>
                      <a:pt x="266" y="345"/>
                    </a:lnTo>
                    <a:lnTo>
                      <a:pt x="272" y="305"/>
                    </a:lnTo>
                    <a:lnTo>
                      <a:pt x="264" y="267"/>
                    </a:lnTo>
                    <a:lnTo>
                      <a:pt x="244" y="235"/>
                    </a:lnTo>
                    <a:lnTo>
                      <a:pt x="215" y="200"/>
                    </a:lnTo>
                    <a:lnTo>
                      <a:pt x="176" y="174"/>
                    </a:lnTo>
                    <a:lnTo>
                      <a:pt x="123" y="146"/>
                    </a:lnTo>
                    <a:lnTo>
                      <a:pt x="94" y="129"/>
                    </a:lnTo>
                    <a:lnTo>
                      <a:pt x="82" y="106"/>
                    </a:lnTo>
                    <a:lnTo>
                      <a:pt x="82" y="83"/>
                    </a:lnTo>
                    <a:lnTo>
                      <a:pt x="87" y="62"/>
                    </a:lnTo>
                    <a:lnTo>
                      <a:pt x="104" y="45"/>
                    </a:lnTo>
                    <a:lnTo>
                      <a:pt x="129" y="32"/>
                    </a:lnTo>
                    <a:lnTo>
                      <a:pt x="153" y="32"/>
                    </a:lnTo>
                    <a:lnTo>
                      <a:pt x="181" y="38"/>
                    </a:lnTo>
                    <a:lnTo>
                      <a:pt x="198" y="53"/>
                    </a:lnTo>
                    <a:lnTo>
                      <a:pt x="206" y="73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5" y="2565"/>
              <a:ext cx="2778" cy="246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Is cash sufficient to pay bills?</a:t>
              </a:r>
              <a:endParaRPr lang="en-GB" b="1">
                <a:latin typeface="Book Antiqua" pitchFamily="18" charset="0"/>
              </a:endParaRP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4331608" y="1964531"/>
            <a:ext cx="4762500" cy="2158009"/>
            <a:chOff x="2865" y="1320"/>
            <a:chExt cx="3150" cy="1450"/>
          </a:xfrm>
        </p:grpSpPr>
        <p:pic>
          <p:nvPicPr>
            <p:cNvPr id="28707" name="Picture 35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552" y="1320"/>
              <a:ext cx="1656" cy="792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</p:pic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865" y="2337"/>
              <a:ext cx="3150" cy="433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What is the cost of manufacturing each unit of product?</a:t>
              </a:r>
              <a:endParaRPr lang="en-GB" b="1">
                <a:latin typeface="Book Antiqua" pitchFamily="18" charset="0"/>
              </a:endParaRPr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4767037" y="4429125"/>
            <a:ext cx="4327071" cy="1986856"/>
            <a:chOff x="3153" y="2976"/>
            <a:chExt cx="2862" cy="1335"/>
          </a:xfrm>
        </p:grpSpPr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528" y="2976"/>
              <a:ext cx="1944" cy="1056"/>
              <a:chOff x="3304" y="2832"/>
              <a:chExt cx="2528" cy="1320"/>
            </a:xfrm>
          </p:grpSpPr>
          <p:pic>
            <p:nvPicPr>
              <p:cNvPr id="28678" name="Picture 6"/>
              <p:cNvPicPr>
                <a:picLocks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3848" y="2832"/>
                <a:ext cx="960" cy="1184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679" name="Picture 7"/>
              <p:cNvPicPr>
                <a:picLocks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488" y="3408"/>
                <a:ext cx="1344" cy="744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28680" name="Picture 8"/>
              <p:cNvPicPr>
                <a:picLocks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3304" y="3352"/>
                <a:ext cx="984" cy="712"/>
              </a:xfrm>
              <a:prstGeom prst="rect">
                <a:avLst/>
              </a:prstGeom>
              <a:noFill/>
              <a:ln w="12700" cmpd="dbl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3153" y="4065"/>
              <a:ext cx="2862" cy="246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b="1"/>
                <a:t>Which product line is the most profitable?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367606"/>
            <a:ext cx="9144000" cy="577354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QUESTIONS ASKED BY EXTERNAL USERS</a:t>
            </a:r>
            <a:endParaRPr lang="en-GB" sz="26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80572" y="2059782"/>
            <a:ext cx="3324679" cy="2672954"/>
            <a:chOff x="384" y="1384"/>
            <a:chExt cx="2199" cy="1796"/>
          </a:xfrm>
        </p:grpSpPr>
        <p:pic>
          <p:nvPicPr>
            <p:cNvPr id="30724" name="Picture 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12" y="1384"/>
              <a:ext cx="1017" cy="1208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</p:pic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384" y="2747"/>
              <a:ext cx="2199" cy="433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Is the company earning satisfactory income?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94894" y="2250281"/>
            <a:ext cx="4526643" cy="2122290"/>
            <a:chOff x="2973" y="1512"/>
            <a:chExt cx="2994" cy="1426"/>
          </a:xfrm>
        </p:grpSpPr>
        <p:pic>
          <p:nvPicPr>
            <p:cNvPr id="30732" name="Picture 12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96" y="1512"/>
              <a:ext cx="1400" cy="840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</p:pic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2973" y="2505"/>
              <a:ext cx="2994" cy="433"/>
            </a:xfrm>
            <a:prstGeom prst="rect">
              <a:avLst/>
            </a:prstGeom>
            <a:noFill/>
            <a:ln w="12700" cmpd="dbl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/>
                <a:t>How does the company compare in size and profitability with its competitors?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12751" y="4714877"/>
            <a:ext cx="8318500" cy="1701106"/>
            <a:chOff x="273" y="3168"/>
            <a:chExt cx="5502" cy="1143"/>
          </a:xfrm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73" y="3168"/>
              <a:ext cx="5502" cy="1143"/>
              <a:chOff x="273" y="3168"/>
              <a:chExt cx="5502" cy="1143"/>
            </a:xfrm>
          </p:grpSpPr>
          <p:sp>
            <p:nvSpPr>
              <p:cNvPr id="30736" name="Oval 16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1056" cy="768"/>
              </a:xfrm>
              <a:prstGeom prst="ellipse">
                <a:avLst/>
              </a:prstGeom>
              <a:solidFill>
                <a:srgbClr val="FFFFFF"/>
              </a:solidFill>
              <a:ln w="12700" cmpd="dbl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273" y="3256"/>
                <a:ext cx="5502" cy="1055"/>
                <a:chOff x="273" y="3256"/>
                <a:chExt cx="5502" cy="1055"/>
              </a:xfrm>
            </p:grpSpPr>
            <p:grpSp>
              <p:nvGrpSpPr>
                <p:cNvPr id="7" name="Group 9"/>
                <p:cNvGrpSpPr>
                  <a:grpSpLocks/>
                </p:cNvGrpSpPr>
                <p:nvPr/>
              </p:nvGrpSpPr>
              <p:grpSpPr bwMode="auto">
                <a:xfrm>
                  <a:off x="1392" y="3424"/>
                  <a:ext cx="2856" cy="608"/>
                  <a:chOff x="1504" y="3424"/>
                  <a:chExt cx="3128" cy="656"/>
                </a:xfrm>
              </p:grpSpPr>
              <p:pic>
                <p:nvPicPr>
                  <p:cNvPr id="30727" name="Picture 7"/>
                  <p:cNvPicPr>
                    <a:picLocks noChangeArrowheads="1"/>
                  </p:cNvPicPr>
                  <p:nvPr/>
                </p:nvPicPr>
                <p:blipFill>
                  <a:blip r:embed="rId6"/>
                  <a:srcRect/>
                  <a:stretch>
                    <a:fillRect/>
                  </a:stretch>
                </p:blipFill>
                <p:spPr bwMode="auto">
                  <a:xfrm>
                    <a:off x="1504" y="3424"/>
                    <a:ext cx="1232" cy="656"/>
                  </a:xfrm>
                  <a:prstGeom prst="rect">
                    <a:avLst/>
                  </a:prstGeom>
                  <a:noFill/>
                  <a:ln w="12700" cmpd="dbl">
                    <a:noFill/>
                    <a:miter lim="800000"/>
                    <a:headEnd/>
                    <a:tailEnd/>
                  </a:ln>
                  <a:effectLst/>
                </p:spPr>
              </p:pic>
              <p:pic>
                <p:nvPicPr>
                  <p:cNvPr id="30728" name="Picture 8"/>
                  <p:cNvPicPr>
                    <a:picLocks noChangeArrowheads="1"/>
                  </p:cNvPicPr>
                  <p:nvPr/>
                </p:nvPicPr>
                <p:blipFill>
                  <a:blip r:embed="rId7"/>
                  <a:srcRect/>
                  <a:stretch>
                    <a:fillRect/>
                  </a:stretch>
                </p:blipFill>
                <p:spPr bwMode="auto">
                  <a:xfrm>
                    <a:off x="3336" y="3616"/>
                    <a:ext cx="1296" cy="416"/>
                  </a:xfrm>
                  <a:prstGeom prst="rect">
                    <a:avLst/>
                  </a:prstGeom>
                  <a:noFill/>
                  <a:ln w="12700" cmpd="dbl">
                    <a:noFill/>
                    <a:miter lim="800000"/>
                    <a:headEnd/>
                    <a:tailEnd/>
                  </a:ln>
                  <a:effectLst/>
                </p:spPr>
              </p:pic>
            </p:grpSp>
            <p:sp>
              <p:nvSpPr>
                <p:cNvPr id="30730" name="Rectangle 10"/>
                <p:cNvSpPr>
                  <a:spLocks noChangeArrowheads="1"/>
                </p:cNvSpPr>
                <p:nvPr/>
              </p:nvSpPr>
              <p:spPr bwMode="auto">
                <a:xfrm>
                  <a:off x="273" y="4065"/>
                  <a:ext cx="5502" cy="246"/>
                </a:xfrm>
                <a:prstGeom prst="rect">
                  <a:avLst/>
                </a:prstGeom>
                <a:noFill/>
                <a:ln w="12700" cmpd="dbl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b="1"/>
                    <a:t>Will the company be able to pay its debts as they come due?</a:t>
                  </a:r>
                </a:p>
              </p:txBody>
            </p:sp>
            <p:sp>
              <p:nvSpPr>
                <p:cNvPr id="30737" name="Rectangle 17"/>
                <p:cNvSpPr>
                  <a:spLocks noChangeArrowheads="1"/>
                </p:cNvSpPr>
                <p:nvPr/>
              </p:nvSpPr>
              <p:spPr bwMode="auto">
                <a:xfrm>
                  <a:off x="4512" y="3256"/>
                  <a:ext cx="1230" cy="650"/>
                </a:xfrm>
                <a:prstGeom prst="rect">
                  <a:avLst/>
                </a:prstGeom>
                <a:noFill/>
                <a:ln w="12700" cmpd="dbl">
                  <a:noFill/>
                  <a:miter lim="800000"/>
                  <a:headEnd/>
                  <a:tailEnd/>
                </a:ln>
                <a:effectLst/>
              </p:spPr>
              <p:txBody>
                <a:bodyPr lIns="90488" tIns="44450" rIns="90488" bIns="4445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GB" sz="1900" b="1" dirty="0">
                      <a:latin typeface="Arial" charset="0"/>
                    </a:rPr>
                    <a:t>What do we do if they catch us?</a:t>
                  </a:r>
                </a:p>
              </p:txBody>
            </p:sp>
          </p:grpSp>
        </p:grpSp>
        <p:sp>
          <p:nvSpPr>
            <p:cNvPr id="30738" name="AutoShape 18"/>
            <p:cNvSpPr>
              <a:spLocks noChangeArrowheads="1"/>
            </p:cNvSpPr>
            <p:nvPr/>
          </p:nvSpPr>
          <p:spPr bwMode="auto">
            <a:xfrm rot="15960000">
              <a:off x="4332" y="3396"/>
              <a:ext cx="156" cy="456"/>
            </a:xfrm>
            <a:prstGeom prst="triangle">
              <a:avLst>
                <a:gd name="adj" fmla="val 49954"/>
              </a:avLst>
            </a:prstGeom>
            <a:solidFill>
              <a:srgbClr val="FFFFFF"/>
            </a:solidFill>
            <a:ln w="12700" cmpd="dbl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43063"/>
            <a:ext cx="7547429" cy="3768328"/>
          </a:xfrm>
          <a:noFill/>
          <a:ln/>
        </p:spPr>
        <p:txBody>
          <a:bodyPr/>
          <a:lstStyle/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</a:rPr>
              <a:t>Accounting</a:t>
            </a:r>
            <a:endParaRPr lang="en-GB" sz="3000" b="1" dirty="0">
              <a:solidFill>
                <a:srgbClr val="CC0000"/>
              </a:solidFill>
              <a:latin typeface="Book Antiqua" pitchFamily="18" charset="0"/>
            </a:endParaRPr>
          </a:p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  <a:latin typeface="Arial" charset="0"/>
              </a:rPr>
              <a:t>1.</a:t>
            </a:r>
            <a:r>
              <a:rPr lang="en-GB" sz="3000" b="1" dirty="0"/>
              <a:t> Includes bookkeeping</a:t>
            </a:r>
          </a:p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  <a:latin typeface="Arial" charset="0"/>
              </a:rPr>
              <a:t>2.</a:t>
            </a:r>
            <a:r>
              <a:rPr lang="en-GB" sz="3000" b="1" dirty="0"/>
              <a:t> Also includes much more</a:t>
            </a:r>
          </a:p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</a:rPr>
              <a:t>Bookkeeping</a:t>
            </a:r>
          </a:p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  <a:latin typeface="Arial" charset="0"/>
              </a:rPr>
              <a:t>1.</a:t>
            </a:r>
            <a:r>
              <a:rPr lang="en-GB" sz="3000" b="1" dirty="0"/>
              <a:t> Involves only the recording of economic events</a:t>
            </a:r>
          </a:p>
          <a:p>
            <a:pPr marL="430964" indent="-430964">
              <a:buNone/>
            </a:pPr>
            <a:r>
              <a:rPr lang="en-GB" sz="3000" b="1" dirty="0">
                <a:solidFill>
                  <a:srgbClr val="CC0000"/>
                </a:solidFill>
                <a:latin typeface="Arial" charset="0"/>
              </a:rPr>
              <a:t>2.</a:t>
            </a:r>
            <a:r>
              <a:rPr lang="en-GB" sz="3000" b="1" dirty="0"/>
              <a:t> Is just one part of accounting</a:t>
            </a:r>
          </a:p>
        </p:txBody>
      </p:sp>
      <p:pic>
        <p:nvPicPr>
          <p:cNvPr id="32772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99238" y="1928813"/>
            <a:ext cx="1475619" cy="1571625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  <p:pic>
        <p:nvPicPr>
          <p:cNvPr id="32773" name="Picture 5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2667" y="4714875"/>
            <a:ext cx="1040190" cy="1619250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  <p:graphicFrame>
        <p:nvGraphicFramePr>
          <p:cNvPr id="3277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74762" y="5643562"/>
          <a:ext cx="3785810" cy="595313"/>
        </p:xfrm>
        <a:graphic>
          <a:graphicData uri="http://schemas.openxmlformats.org/presentationml/2006/ole">
            <p:oleObj spid="_x0000_s2050" r:id="rId6" imgW="3819240" imgH="714240" progId="">
              <p:embed/>
            </p:oleObj>
          </a:graphicData>
        </a:graphic>
      </p:graphicFrame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961571" y="449461"/>
            <a:ext cx="6434667" cy="1000125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993322" y="291703"/>
            <a:ext cx="7172476" cy="114895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BOOKKEEPING DISTINGUISHED FROM ACCOUNTING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179286" y="535782"/>
            <a:ext cx="6808108" cy="608131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BUSINESS ENTERPRISES</a:t>
            </a:r>
            <a:endParaRPr lang="en-GB" sz="3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pic>
        <p:nvPicPr>
          <p:cNvPr id="51204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9429" y="4929188"/>
            <a:ext cx="3556000" cy="1571625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</p:pic>
      <p:sp>
        <p:nvSpPr>
          <p:cNvPr id="51205" name="Rectangle 5"/>
          <p:cNvSpPr>
            <a:spLocks noGrp="1" noChangeArrowheads="1"/>
          </p:cNvSpPr>
          <p:nvPr>
            <p:ph idx="1"/>
          </p:nvPr>
        </p:nvSpPr>
        <p:spPr>
          <a:xfrm>
            <a:off x="181429" y="1357312"/>
            <a:ext cx="8781143" cy="3144739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l"/>
            </a:pPr>
            <a:r>
              <a:rPr lang="en-GB" sz="2600" b="1" dirty="0"/>
              <a:t>A business owned by one person is generally a </a:t>
            </a:r>
            <a:r>
              <a:rPr lang="en-GB" sz="2600" b="1" dirty="0">
                <a:solidFill>
                  <a:srgbClr val="CC0000"/>
                </a:solidFill>
              </a:rPr>
              <a:t>proprietorship</a:t>
            </a:r>
            <a:r>
              <a:rPr lang="en-GB" sz="2600" b="1" dirty="0"/>
              <a:t> (owner’s equity).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l"/>
            </a:pPr>
            <a:r>
              <a:rPr lang="en-GB" sz="2600" b="1" dirty="0"/>
              <a:t>A business owned by two or more persons associated as partners is a </a:t>
            </a:r>
            <a:r>
              <a:rPr lang="en-GB" sz="2600" b="1" dirty="0">
                <a:solidFill>
                  <a:srgbClr val="CC0000"/>
                </a:solidFill>
              </a:rPr>
              <a:t>partnership</a:t>
            </a:r>
            <a:r>
              <a:rPr lang="en-GB" sz="2600" b="1" dirty="0"/>
              <a:t> (partners’ equity).</a:t>
            </a:r>
          </a:p>
          <a:p>
            <a:pPr>
              <a:lnSpc>
                <a:spcPct val="90000"/>
              </a:lnSpc>
              <a:buClr>
                <a:schemeClr val="hlink"/>
              </a:buClr>
              <a:buFont typeface="Wingdings" pitchFamily="2" charset="2"/>
              <a:buChar char="l"/>
            </a:pPr>
            <a:r>
              <a:rPr lang="en-GB" sz="2600" b="1" dirty="0"/>
              <a:t>A business organized as a separate legal entity under corporation law and having ownership divided into transferable shares is called a </a:t>
            </a:r>
            <a:r>
              <a:rPr lang="en-GB" sz="2600" b="1" dirty="0">
                <a:solidFill>
                  <a:srgbClr val="CC0000"/>
                </a:solidFill>
              </a:rPr>
              <a:t>corporation</a:t>
            </a:r>
            <a:r>
              <a:rPr lang="en-GB" sz="2600" b="1" dirty="0"/>
              <a:t> (shareholders’ equity).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9395" name="Rectangle 1027"/>
          <p:cNvSpPr>
            <a:spLocks noChangeArrowheads="1"/>
          </p:cNvSpPr>
          <p:nvPr/>
        </p:nvSpPr>
        <p:spPr bwMode="auto">
          <a:xfrm>
            <a:off x="6392333" y="3577828"/>
            <a:ext cx="2382762" cy="9167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279F"/>
            </a:outer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9396" name="Rectangle 1028"/>
          <p:cNvSpPr>
            <a:spLocks noChangeArrowheads="1"/>
          </p:cNvSpPr>
          <p:nvPr/>
        </p:nvSpPr>
        <p:spPr bwMode="auto">
          <a:xfrm>
            <a:off x="3380619" y="3577828"/>
            <a:ext cx="2382762" cy="916781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279F"/>
            </a:outer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9397" name="Rectangle 1029"/>
          <p:cNvSpPr>
            <a:spLocks noChangeArrowheads="1"/>
          </p:cNvSpPr>
          <p:nvPr/>
        </p:nvSpPr>
        <p:spPr bwMode="auto">
          <a:xfrm>
            <a:off x="368905" y="3577828"/>
            <a:ext cx="2382762" cy="916781"/>
          </a:xfrm>
          <a:prstGeom prst="rect">
            <a:avLst/>
          </a:prstGeom>
          <a:solidFill>
            <a:srgbClr val="A3F25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004E47"/>
            </a:outerShdw>
          </a:effectLst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59398" name="Rectangle 1030"/>
          <p:cNvSpPr>
            <a:spLocks noGrp="1" noChangeArrowheads="1"/>
          </p:cNvSpPr>
          <p:nvPr>
            <p:ph idx="1"/>
          </p:nvPr>
        </p:nvSpPr>
        <p:spPr>
          <a:xfrm>
            <a:off x="1034143" y="3857625"/>
            <a:ext cx="7892143" cy="571500"/>
          </a:xfrm>
          <a:noFill/>
          <a:ln/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sz="2400" b="1" dirty="0"/>
              <a:t>Assets              =           Liabilities          +     Owner’s Equity</a:t>
            </a:r>
          </a:p>
        </p:txBody>
      </p:sp>
      <p:sp>
        <p:nvSpPr>
          <p:cNvPr id="59399" name="Rectangle 1031"/>
          <p:cNvSpPr>
            <a:spLocks noChangeArrowheads="1"/>
          </p:cNvSpPr>
          <p:nvPr/>
        </p:nvSpPr>
        <p:spPr bwMode="auto">
          <a:xfrm>
            <a:off x="975180" y="349747"/>
            <a:ext cx="7175500" cy="1069796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3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ILLUSTRATION </a:t>
            </a:r>
            <a:r>
              <a:rPr lang="en-GB" sz="3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1-5</a:t>
            </a:r>
            <a:r>
              <a:rPr lang="en-GB" sz="3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                     </a:t>
            </a:r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BASIC ACCOUNTING EQUATION</a:t>
            </a:r>
            <a:endParaRPr lang="en-GB" sz="30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sp>
        <p:nvSpPr>
          <p:cNvPr id="59400" name="Rectangle 1032"/>
          <p:cNvSpPr>
            <a:spLocks noChangeArrowheads="1"/>
          </p:cNvSpPr>
          <p:nvPr/>
        </p:nvSpPr>
        <p:spPr bwMode="auto">
          <a:xfrm>
            <a:off x="982738" y="1894582"/>
            <a:ext cx="6531429" cy="607219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91599" tIns="45048" rIns="91599" bIns="45048"/>
          <a:lstStyle/>
          <a:p>
            <a:pPr algn="ctr" defTabSz="953527">
              <a:spcBef>
                <a:spcPct val="20000"/>
              </a:spcBef>
            </a:pPr>
            <a:r>
              <a:rPr lang="en-GB" sz="3200" b="1" dirty="0">
                <a:solidFill>
                  <a:srgbClr val="CC0000"/>
                </a:solidFill>
              </a:rPr>
              <a:t>The Basic Accounting Equation</a:t>
            </a:r>
            <a:endParaRPr lang="en-GB" sz="32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1959429" y="6357937"/>
            <a:ext cx="5297714" cy="500063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wrap="none" lIns="86493" tIns="43247" rIns="86493" bIns="43247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940405" y="549177"/>
            <a:ext cx="7287381" cy="608131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>
            <a:spAutoFit/>
          </a:bodyPr>
          <a:lstStyle/>
          <a:p>
            <a:pPr algn="ctr"/>
            <a:r>
              <a:rPr lang="en-GB" sz="34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ASSETS AS A BUILDING BLOCK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808870" y="1805286"/>
            <a:ext cx="7474857" cy="1428750"/>
          </a:xfrm>
          <a:prstGeom prst="rect">
            <a:avLst/>
          </a:prstGeom>
          <a:noFill/>
          <a:ln w="12700" cmpd="dbl">
            <a:noFill/>
            <a:miter lim="800000"/>
            <a:headEnd/>
            <a:tailEnd/>
          </a:ln>
          <a:effectLst/>
        </p:spPr>
        <p:txBody>
          <a:bodyPr lIns="85593" tIns="42045" rIns="85593" bIns="42045"/>
          <a:lstStyle/>
          <a:p>
            <a:pPr marL="324349" indent="-324349">
              <a:spcBef>
                <a:spcPct val="20000"/>
              </a:spcBef>
              <a:buSzPct val="75000"/>
              <a:buFont typeface="Wingdings" pitchFamily="2" charset="2"/>
              <a:buChar char="l"/>
            </a:pPr>
            <a:r>
              <a:rPr lang="en-GB" sz="3000" b="1" dirty="0">
                <a:solidFill>
                  <a:srgbClr val="CC0000"/>
                </a:solidFill>
              </a:rPr>
              <a:t>Assets</a:t>
            </a:r>
            <a:r>
              <a:rPr lang="en-GB" sz="3000" b="1" dirty="0"/>
              <a:t> are resources owned by a business.</a:t>
            </a:r>
          </a:p>
          <a:p>
            <a:pPr marL="324349" indent="-324349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l"/>
            </a:pPr>
            <a:r>
              <a:rPr lang="en-GB" sz="3000" b="1" dirty="0"/>
              <a:t>They are things of value used in carrying out such activities as production and exchange</a:t>
            </a:r>
            <a:r>
              <a:rPr lang="en-GB" sz="2600" b="1" dirty="0"/>
              <a:t>.</a:t>
            </a:r>
          </a:p>
        </p:txBody>
      </p:sp>
      <p:graphicFrame>
        <p:nvGraphicFramePr>
          <p:cNvPr id="6144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6629400" y="4038600"/>
          <a:ext cx="2019905" cy="2440781"/>
        </p:xfrm>
        <a:graphic>
          <a:graphicData uri="http://schemas.openxmlformats.org/presentationml/2006/ole">
            <p:oleObj spid="_x0000_s3074" name="Clip" r:id="rId4" imgW="1857240" imgH="229536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496</Words>
  <Application>Microsoft Office PowerPoint</Application>
  <PresentationFormat>On-screen Show (4:3)</PresentationFormat>
  <Paragraphs>80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Concourse</vt:lpstr>
      <vt:lpstr>Clip</vt:lpstr>
      <vt:lpstr>CS 07 Accounting and Financial Management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07 Accounting and Financial Management</dc:title>
  <dc:creator>DCSA</dc:creator>
  <cp:lastModifiedBy>user</cp:lastModifiedBy>
  <cp:revision>2</cp:revision>
  <dcterms:created xsi:type="dcterms:W3CDTF">2015-01-22T07:08:02Z</dcterms:created>
  <dcterms:modified xsi:type="dcterms:W3CDTF">2016-01-08T05:49:22Z</dcterms:modified>
</cp:coreProperties>
</file>