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8" r:id="rId3"/>
    <p:sldId id="258" r:id="rId4"/>
    <p:sldId id="259" r:id="rId5"/>
    <p:sldId id="261" r:id="rId6"/>
    <p:sldId id="262" r:id="rId7"/>
    <p:sldId id="263" r:id="rId8"/>
    <p:sldId id="267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-1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F48C-790A-46C1-9C02-749C9AF536B2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3121-5481-4981-A251-03244180E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246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F48C-790A-46C1-9C02-749C9AF536B2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3121-5481-4981-A251-03244180E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362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F48C-790A-46C1-9C02-749C9AF536B2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3121-5481-4981-A251-03244180E9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888775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F48C-790A-46C1-9C02-749C9AF536B2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3121-5481-4981-A251-03244180E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57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F48C-790A-46C1-9C02-749C9AF536B2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3121-5481-4981-A251-03244180E9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781843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F48C-790A-46C1-9C02-749C9AF536B2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3121-5481-4981-A251-03244180E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8106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F48C-790A-46C1-9C02-749C9AF536B2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3121-5481-4981-A251-03244180E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5409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F48C-790A-46C1-9C02-749C9AF536B2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3121-5481-4981-A251-03244180E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602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F48C-790A-46C1-9C02-749C9AF536B2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3121-5481-4981-A251-03244180E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877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F48C-790A-46C1-9C02-749C9AF536B2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3121-5481-4981-A251-03244180E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694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F48C-790A-46C1-9C02-749C9AF536B2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3121-5481-4981-A251-03244180E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88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F48C-790A-46C1-9C02-749C9AF536B2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3121-5481-4981-A251-03244180E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290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F48C-790A-46C1-9C02-749C9AF536B2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3121-5481-4981-A251-03244180E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662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F48C-790A-46C1-9C02-749C9AF536B2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3121-5481-4981-A251-03244180E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299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F48C-790A-46C1-9C02-749C9AF536B2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3121-5481-4981-A251-03244180E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250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3121-5481-4981-A251-03244180E9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F48C-790A-46C1-9C02-749C9AF536B2}" type="datetimeFigureOut">
              <a:rPr lang="en-US" smtClean="0"/>
              <a:pPr/>
              <a:t>3/1/2016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648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2F48C-790A-46C1-9C02-749C9AF536B2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883121-5481-4981-A251-03244180E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341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3141" y="831788"/>
            <a:ext cx="4199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 smtClean="0">
                <a:latin typeface="Comic Sans MS" panose="030F0702030302020204" pitchFamily="66" charset="0"/>
              </a:rPr>
              <a:t>Linked List</a:t>
            </a:r>
            <a:endParaRPr lang="en-US" sz="6000" b="1" dirty="0">
              <a:latin typeface="Comic Sans MS" panose="030F0702030302020204" pitchFamily="66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24359" y="2324544"/>
            <a:ext cx="7940842" cy="0"/>
          </a:xfrm>
          <a:prstGeom prst="lin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14411" y="1847451"/>
            <a:ext cx="226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mic Sans MS" panose="030F0702030302020204" pitchFamily="66" charset="0"/>
              </a:rPr>
              <a:t>( Data Structure )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89575" y="3834835"/>
            <a:ext cx="368302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20"/>
              </a:lnSpc>
            </a:pPr>
            <a:r>
              <a:rPr lang="en-GB" sz="3600" b="1" dirty="0" smtClean="0">
                <a:latin typeface="Comic Sans MS" pitchFamily="66" charset="0"/>
              </a:rPr>
              <a:t>Submitted By :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689575" y="4523060"/>
            <a:ext cx="3637534" cy="4385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2720"/>
              </a:lnSpc>
            </a:pPr>
            <a:r>
              <a:rPr lang="en-GB" sz="2400" b="1" dirty="0" smtClean="0">
                <a:latin typeface="Comic Sans MS" pitchFamily="66" charset="0"/>
              </a:rPr>
              <a:t>1. Akshay Kapoor ( 4 )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89575" y="5324959"/>
            <a:ext cx="2515432" cy="4385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2720"/>
              </a:lnSpc>
            </a:pPr>
            <a:r>
              <a:rPr lang="en-GB" sz="2400" b="1" dirty="0" smtClean="0">
                <a:latin typeface="Comic Sans MS" pitchFamily="66" charset="0"/>
              </a:rPr>
              <a:t>3. </a:t>
            </a:r>
            <a:r>
              <a:rPr lang="en-GB" sz="2400" b="1" dirty="0" err="1" smtClean="0">
                <a:latin typeface="Comic Sans MS" pitchFamily="66" charset="0"/>
              </a:rPr>
              <a:t>Pawan</a:t>
            </a:r>
            <a:r>
              <a:rPr lang="en-GB" sz="2400" b="1" dirty="0" smtClean="0">
                <a:latin typeface="Comic Sans MS" pitchFamily="66" charset="0"/>
              </a:rPr>
              <a:t> </a:t>
            </a:r>
            <a:r>
              <a:rPr lang="en-GB" sz="2400" b="1" dirty="0" smtClean="0">
                <a:latin typeface="Comic Sans MS" pitchFamily="66" charset="0"/>
              </a:rPr>
              <a:t>( 22 </a:t>
            </a:r>
            <a:r>
              <a:rPr lang="en-GB" sz="2400" b="1" dirty="0" smtClean="0">
                <a:latin typeface="Comic Sans MS" pitchFamily="66" charset="0"/>
              </a:rPr>
              <a:t>)</a:t>
            </a:r>
            <a:endParaRPr lang="en-GB" sz="2400" b="1" dirty="0" smtClean="0"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89575" y="4905432"/>
            <a:ext cx="3007555" cy="4385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2720"/>
              </a:lnSpc>
            </a:pPr>
            <a:r>
              <a:rPr lang="en-GB" sz="2400" b="1" dirty="0">
                <a:latin typeface="Comic Sans MS" pitchFamily="66" charset="0"/>
              </a:rPr>
              <a:t>2</a:t>
            </a:r>
            <a:r>
              <a:rPr lang="en-GB" sz="2400" b="1" dirty="0" smtClean="0">
                <a:latin typeface="Comic Sans MS" pitchFamily="66" charset="0"/>
              </a:rPr>
              <a:t>. </a:t>
            </a:r>
            <a:r>
              <a:rPr lang="en-GB" sz="2400" b="1" dirty="0" err="1" smtClean="0">
                <a:latin typeface="Comic Sans MS" pitchFamily="66" charset="0"/>
              </a:rPr>
              <a:t>Mahinder</a:t>
            </a:r>
            <a:r>
              <a:rPr lang="en-GB" sz="2400" b="1" dirty="0" smtClean="0">
                <a:latin typeface="Comic Sans MS" pitchFamily="66" charset="0"/>
              </a:rPr>
              <a:t> ( 18 )</a:t>
            </a:r>
            <a:endParaRPr lang="en-GB" sz="2400" b="1" dirty="0" smtClean="0">
              <a:latin typeface="Comic Sans MS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89575" y="5740775"/>
            <a:ext cx="4091185" cy="4385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2720"/>
              </a:lnSpc>
            </a:pPr>
            <a:r>
              <a:rPr lang="en-GB" sz="2400" b="1" dirty="0">
                <a:latin typeface="Comic Sans MS" pitchFamily="66" charset="0"/>
              </a:rPr>
              <a:t>4</a:t>
            </a:r>
            <a:r>
              <a:rPr lang="en-GB" sz="2400" b="1" dirty="0" smtClean="0">
                <a:latin typeface="Comic Sans MS" pitchFamily="66" charset="0"/>
              </a:rPr>
              <a:t>. </a:t>
            </a:r>
            <a:r>
              <a:rPr lang="en-GB" sz="2400" b="1" dirty="0" err="1" smtClean="0">
                <a:latin typeface="Comic Sans MS" pitchFamily="66" charset="0"/>
              </a:rPr>
              <a:t>Sukhpreet</a:t>
            </a:r>
            <a:r>
              <a:rPr lang="en-GB" sz="2400" b="1" dirty="0" smtClean="0">
                <a:latin typeface="Comic Sans MS" pitchFamily="66" charset="0"/>
              </a:rPr>
              <a:t> Singh ( 33 )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5795307" y="4340757"/>
            <a:ext cx="3577294" cy="0"/>
          </a:xfrm>
          <a:prstGeom prst="lin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9991" y="3838376"/>
            <a:ext cx="368302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20"/>
              </a:lnSpc>
            </a:pPr>
            <a:r>
              <a:rPr lang="en-GB" sz="3600" b="1" dirty="0" smtClean="0">
                <a:latin typeface="Comic Sans MS" pitchFamily="66" charset="0"/>
              </a:rPr>
              <a:t>Submitted To :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9991" y="4573200"/>
            <a:ext cx="2845651" cy="4385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2720"/>
              </a:lnSpc>
            </a:pPr>
            <a:r>
              <a:rPr lang="en-GB" sz="2400" b="1" dirty="0" smtClean="0">
                <a:latin typeface="Comic Sans MS" pitchFamily="66" charset="0"/>
              </a:rPr>
              <a:t>Dr</a:t>
            </a:r>
            <a:r>
              <a:rPr lang="en-GB" sz="2400" b="1" dirty="0" smtClean="0">
                <a:latin typeface="Comic Sans MS" pitchFamily="66" charset="0"/>
              </a:rPr>
              <a:t>. </a:t>
            </a:r>
            <a:r>
              <a:rPr lang="en-GB" sz="2400" b="1" dirty="0" err="1" smtClean="0">
                <a:latin typeface="Comic Sans MS" pitchFamily="66" charset="0"/>
              </a:rPr>
              <a:t>Indu</a:t>
            </a:r>
            <a:r>
              <a:rPr lang="en-GB" sz="2400" b="1" dirty="0" smtClean="0">
                <a:latin typeface="Comic Sans MS" pitchFamily="66" charset="0"/>
              </a:rPr>
              <a:t> </a:t>
            </a:r>
            <a:r>
              <a:rPr lang="en-GB" sz="2400" b="1" dirty="0" err="1" smtClean="0">
                <a:latin typeface="Comic Sans MS" pitchFamily="66" charset="0"/>
              </a:rPr>
              <a:t>Chhabra</a:t>
            </a:r>
            <a:endParaRPr lang="en-GB" sz="2400" b="1" dirty="0" smtClean="0">
              <a:latin typeface="Comic Sans MS" pitchFamily="66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615723" y="4328654"/>
            <a:ext cx="3577294" cy="0"/>
          </a:xfrm>
          <a:prstGeom prst="lin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4478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8548" y="1684548"/>
            <a:ext cx="80731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</a:rPr>
              <a:t>The memory is wasted as pointers require extra memory for storage.</a:t>
            </a:r>
          </a:p>
        </p:txBody>
      </p:sp>
      <p:sp>
        <p:nvSpPr>
          <p:cNvPr id="3" name="Rectangle 2"/>
          <p:cNvSpPr/>
          <p:nvPr/>
        </p:nvSpPr>
        <p:spPr>
          <a:xfrm>
            <a:off x="651018" y="2711857"/>
            <a:ext cx="81805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</a:rPr>
              <a:t>No element can be accessed randomly; it has to access each node sequentially.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638548" y="3739166"/>
            <a:ext cx="80731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</a:rPr>
              <a:t>Reverse Traversing is difficult in linked list.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8549" y="449805"/>
            <a:ext cx="4199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omic Sans MS" panose="030F0702030302020204" pitchFamily="66" charset="0"/>
              </a:rPr>
              <a:t>Disadvantages</a:t>
            </a:r>
            <a:endParaRPr lang="en-US" sz="4000" b="1" dirty="0">
              <a:latin typeface="Comic Sans MS" panose="030F0702030302020204" pitchFamily="66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70896" y="1237195"/>
            <a:ext cx="7940842" cy="0"/>
          </a:xfrm>
          <a:prstGeom prst="lin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174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31565" y="2431987"/>
            <a:ext cx="6033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 smtClean="0">
                <a:latin typeface="Comic Sans MS" panose="030F0702030302020204" pitchFamily="66" charset="0"/>
              </a:rPr>
              <a:t>Thank you ☺</a:t>
            </a:r>
            <a:endParaRPr lang="en-US" sz="6000" b="1" dirty="0">
              <a:latin typeface="Comic Sans MS" panose="030F0702030302020204" pitchFamily="66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624359" y="3551764"/>
            <a:ext cx="7940842" cy="0"/>
          </a:xfrm>
          <a:prstGeom prst="lin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6782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Memory Allocation</a:t>
            </a:r>
            <a:endParaRPr 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>
                <a:latin typeface="Comic Sans MS" panose="030F0702030302020204" pitchFamily="66" charset="0"/>
              </a:rPr>
              <a:t>Static Memory Allocation</a:t>
            </a:r>
          </a:p>
          <a:p>
            <a:pPr lvl="1"/>
            <a:r>
              <a:rPr lang="en-US" sz="2200" dirty="0">
                <a:latin typeface="Comic Sans MS" panose="030F0702030302020204" pitchFamily="66" charset="0"/>
              </a:rPr>
              <a:t>Memory is allocated for the declared variable by the </a:t>
            </a:r>
            <a:r>
              <a:rPr lang="en-US" sz="2200" dirty="0" smtClean="0">
                <a:latin typeface="Comic Sans MS" panose="030F0702030302020204" pitchFamily="66" charset="0"/>
              </a:rPr>
              <a:t>compiler</a:t>
            </a:r>
          </a:p>
          <a:p>
            <a:pPr lvl="1"/>
            <a:r>
              <a:rPr lang="en-US" sz="2200" dirty="0">
                <a:latin typeface="Comic Sans MS" panose="030F0702030302020204" pitchFamily="66" charset="0"/>
              </a:rPr>
              <a:t>The memory is allocated during compile </a:t>
            </a:r>
            <a:r>
              <a:rPr lang="en-US" sz="2200" dirty="0" smtClean="0">
                <a:latin typeface="Comic Sans MS" panose="030F0702030302020204" pitchFamily="66" charset="0"/>
              </a:rPr>
              <a:t>time</a:t>
            </a:r>
          </a:p>
          <a:p>
            <a:pPr lvl="1"/>
            <a:r>
              <a:rPr lang="en-US" sz="2200" dirty="0" smtClean="0">
                <a:latin typeface="Comic Sans MS" panose="030F0702030302020204" pitchFamily="66" charset="0"/>
              </a:rPr>
              <a:t>Advantage : efficient execution time</a:t>
            </a:r>
          </a:p>
          <a:p>
            <a:pPr marL="457200" lvl="1" indent="0">
              <a:buNone/>
            </a:pPr>
            <a:endParaRPr lang="en-US" sz="2200" dirty="0" smtClean="0">
              <a:latin typeface="Comic Sans MS" panose="030F0702030302020204" pitchFamily="66" charset="0"/>
            </a:endParaRPr>
          </a:p>
          <a:p>
            <a:r>
              <a:rPr lang="en-US" sz="2600" dirty="0" smtClean="0">
                <a:latin typeface="Comic Sans MS" panose="030F0702030302020204" pitchFamily="66" charset="0"/>
              </a:rPr>
              <a:t>Dynamic Memory Allocation</a:t>
            </a:r>
          </a:p>
          <a:p>
            <a:pPr lvl="1"/>
            <a:r>
              <a:rPr lang="en-US" sz="2200" dirty="0">
                <a:latin typeface="Comic Sans MS" panose="030F0702030302020204" pitchFamily="66" charset="0"/>
              </a:rPr>
              <a:t>Allocation of memory at the time of execution (run time</a:t>
            </a:r>
            <a:r>
              <a:rPr lang="en-US" sz="2200" dirty="0" smtClean="0">
                <a:latin typeface="Comic Sans MS" panose="030F0702030302020204" pitchFamily="66" charset="0"/>
              </a:rPr>
              <a:t>)</a:t>
            </a:r>
          </a:p>
          <a:p>
            <a:pPr lvl="1"/>
            <a:r>
              <a:rPr lang="en-US" sz="2200" dirty="0">
                <a:latin typeface="Comic Sans MS" panose="030F0702030302020204" pitchFamily="66" charset="0"/>
              </a:rPr>
              <a:t>The functions </a:t>
            </a:r>
            <a:r>
              <a:rPr lang="en-US" sz="2200" dirty="0" err="1">
                <a:latin typeface="Comic Sans MS" panose="030F0702030302020204" pitchFamily="66" charset="0"/>
              </a:rPr>
              <a:t>calloc</a:t>
            </a:r>
            <a:r>
              <a:rPr lang="en-US" sz="2200" dirty="0">
                <a:latin typeface="Comic Sans MS" panose="030F0702030302020204" pitchFamily="66" charset="0"/>
              </a:rPr>
              <a:t>() and </a:t>
            </a:r>
            <a:r>
              <a:rPr lang="en-US" sz="2200" dirty="0" err="1">
                <a:latin typeface="Comic Sans MS" panose="030F0702030302020204" pitchFamily="66" charset="0"/>
              </a:rPr>
              <a:t>malloc</a:t>
            </a:r>
            <a:r>
              <a:rPr lang="en-US" sz="2200" dirty="0">
                <a:latin typeface="Comic Sans MS" panose="030F0702030302020204" pitchFamily="66" charset="0"/>
              </a:rPr>
              <a:t>() support allocating of dynamic </a:t>
            </a:r>
            <a:r>
              <a:rPr lang="en-US" sz="2200" dirty="0" smtClean="0">
                <a:latin typeface="Comic Sans MS" panose="030F0702030302020204" pitchFamily="66" charset="0"/>
              </a:rPr>
              <a:t>memory</a:t>
            </a:r>
          </a:p>
          <a:p>
            <a:pPr lvl="1"/>
            <a:r>
              <a:rPr lang="en-US" sz="2200" dirty="0" smtClean="0">
                <a:latin typeface="Comic Sans MS" panose="030F0702030302020204" pitchFamily="66" charset="0"/>
              </a:rPr>
              <a:t>Advantage : Exact amount of space required, no more no less.</a:t>
            </a:r>
          </a:p>
          <a:p>
            <a:pPr lvl="1"/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70896" y="1237195"/>
            <a:ext cx="7940841" cy="0"/>
          </a:xfrm>
          <a:prstGeom prst="lin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869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63" y="4517845"/>
            <a:ext cx="6808123" cy="22318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8548" y="1684548"/>
            <a:ext cx="80731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A linked-list is a sequence of data structures which are connected together via links.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1018" y="2711857"/>
            <a:ext cx="81805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It is very common data structure which consists of group of nodes in a sequence which is divided in two parts.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8549" y="3739167"/>
            <a:ext cx="80731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Each node consists of its </a:t>
            </a:r>
            <a:r>
              <a:rPr lang="en-US" sz="2000" b="0" i="0" dirty="0" smtClean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own data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and the </a:t>
            </a:r>
            <a:r>
              <a:rPr lang="en-US" sz="2000" b="0" i="0" dirty="0" smtClean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address of the next node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and forms a chain.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8549" y="449805"/>
            <a:ext cx="4199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omic Sans MS" panose="030F0702030302020204" pitchFamily="66" charset="0"/>
              </a:rPr>
              <a:t>Introduction</a:t>
            </a:r>
            <a:endParaRPr lang="en-US" sz="4000" b="1" dirty="0">
              <a:latin typeface="Comic Sans MS" panose="030F0702030302020204" pitchFamily="66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70896" y="1237195"/>
            <a:ext cx="7940842" cy="0"/>
          </a:xfrm>
          <a:prstGeom prst="lin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2129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11224" y="2799341"/>
            <a:ext cx="6026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latin typeface="Comic Sans MS" panose="030F0702030302020204" pitchFamily="66" charset="0"/>
              </a:rPr>
              <a:t>Types Of linked List</a:t>
            </a:r>
            <a:endParaRPr lang="en-US" sz="4000" b="1" dirty="0">
              <a:latin typeface="Comic Sans MS" panose="030F0702030302020204" pitchFamily="66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697328" y="3727731"/>
            <a:ext cx="7940842" cy="0"/>
          </a:xfrm>
          <a:prstGeom prst="lin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055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8549" y="449805"/>
            <a:ext cx="5305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omic Sans MS" panose="030F0702030302020204" pitchFamily="66" charset="0"/>
              </a:rPr>
              <a:t>1. Singly Linked List</a:t>
            </a:r>
            <a:endParaRPr lang="en-US" sz="4000" b="1" dirty="0">
              <a:latin typeface="Comic Sans MS" panose="030F0702030302020204" pitchFamily="66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70896" y="1237195"/>
            <a:ext cx="7940841" cy="0"/>
          </a:xfrm>
          <a:prstGeom prst="lin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38549" y="1625678"/>
            <a:ext cx="80731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 smtClean="0">
                <a:solidFill>
                  <a:srgbClr val="252525"/>
                </a:solidFill>
                <a:effectLst/>
                <a:latin typeface="Comic Sans MS" panose="030F0702030302020204" pitchFamily="66" charset="0"/>
              </a:rPr>
              <a:t>Singly linked lists contain nodes which have a data field as well as a 'next' field, which points to the next node in line of nodes. 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95" y="4040856"/>
            <a:ext cx="8751869" cy="15899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8548" y="2768168"/>
            <a:ext cx="80731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52525"/>
                </a:solidFill>
                <a:latin typeface="Comic Sans MS" panose="030F0702030302020204" pitchFamily="66" charset="0"/>
              </a:rPr>
              <a:t>Operations that can be performed on singly linked lists include insertion, deletion and traversal.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155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8549" y="449805"/>
            <a:ext cx="5714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omic Sans MS" panose="030F0702030302020204" pitchFamily="66" charset="0"/>
              </a:rPr>
              <a:t>2. Doubly Linked List</a:t>
            </a:r>
            <a:endParaRPr lang="en-US" sz="4000" b="1" dirty="0">
              <a:latin typeface="Comic Sans MS" panose="030F0702030302020204" pitchFamily="66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70896" y="1237195"/>
            <a:ext cx="7939967" cy="0"/>
          </a:xfrm>
          <a:prstGeom prst="lin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38549" y="1655348"/>
            <a:ext cx="80731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 smtClean="0">
                <a:solidFill>
                  <a:srgbClr val="252525"/>
                </a:solidFill>
                <a:effectLst/>
                <a:latin typeface="Comic Sans MS" panose="030F0702030302020204" pitchFamily="66" charset="0"/>
              </a:rPr>
              <a:t>In a 'doubly linked list', each node contains, besides the next-node link, a second link field pointing to the 'previous' node in the sequence.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53" y="4196089"/>
            <a:ext cx="8607947" cy="18076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8548" y="3053069"/>
            <a:ext cx="80731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252525"/>
                </a:solidFill>
                <a:latin typeface="Comic Sans MS" panose="030F0702030302020204" pitchFamily="66" charset="0"/>
              </a:rPr>
              <a:t>The </a:t>
            </a:r>
            <a:r>
              <a:rPr lang="en-US" sz="2000" dirty="0">
                <a:solidFill>
                  <a:srgbClr val="252525"/>
                </a:solidFill>
                <a:latin typeface="Comic Sans MS" panose="030F0702030302020204" pitchFamily="66" charset="0"/>
              </a:rPr>
              <a:t>two links may be called </a:t>
            </a:r>
            <a:r>
              <a:rPr lang="en-US" sz="2000" dirty="0" smtClean="0">
                <a:solidFill>
                  <a:srgbClr val="252525"/>
                </a:solidFill>
                <a:latin typeface="Comic Sans MS" panose="030F0702030302020204" pitchFamily="66" charset="0"/>
              </a:rPr>
              <a:t>‘forward’ and ‘backward', </a:t>
            </a:r>
            <a:r>
              <a:rPr lang="en-US" sz="2000" dirty="0">
                <a:solidFill>
                  <a:srgbClr val="252525"/>
                </a:solidFill>
                <a:latin typeface="Comic Sans MS" panose="030F0702030302020204" pitchFamily="66" charset="0"/>
              </a:rPr>
              <a:t>or </a:t>
            </a:r>
            <a:r>
              <a:rPr lang="en-US" sz="2000" dirty="0" smtClean="0">
                <a:solidFill>
                  <a:srgbClr val="252525"/>
                </a:solidFill>
                <a:latin typeface="Comic Sans MS" panose="030F0702030302020204" pitchFamily="66" charset="0"/>
              </a:rPr>
              <a:t>‘next</a:t>
            </a:r>
            <a:r>
              <a:rPr lang="en-US" sz="2000" dirty="0">
                <a:solidFill>
                  <a:srgbClr val="252525"/>
                </a:solidFill>
                <a:latin typeface="Comic Sans MS" panose="030F0702030302020204" pitchFamily="66" charset="0"/>
              </a:rPr>
              <a:t>' and '</a:t>
            </a:r>
            <a:r>
              <a:rPr lang="en-US" sz="2000" dirty="0" err="1">
                <a:solidFill>
                  <a:srgbClr val="252525"/>
                </a:solidFill>
                <a:latin typeface="Comic Sans MS" panose="030F0702030302020204" pitchFamily="66" charset="0"/>
              </a:rPr>
              <a:t>prev</a:t>
            </a:r>
            <a:r>
              <a:rPr lang="en-US" sz="2000" dirty="0">
                <a:solidFill>
                  <a:srgbClr val="252525"/>
                </a:solidFill>
                <a:latin typeface="Comic Sans MS" panose="030F0702030302020204" pitchFamily="66" charset="0"/>
              </a:rPr>
              <a:t>'('previous').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/>
            </a:r>
            <a:br>
              <a:rPr lang="en-US" sz="2000" dirty="0">
                <a:latin typeface="Comic Sans MS" panose="030F0702030302020204" pitchFamily="66" charset="0"/>
              </a:rPr>
            </a:b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225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8549" y="449805"/>
            <a:ext cx="5870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mic Sans MS" panose="030F0702030302020204" pitchFamily="66" charset="0"/>
              </a:rPr>
              <a:t>3</a:t>
            </a:r>
            <a:r>
              <a:rPr lang="en-US" sz="4000" b="1" dirty="0" smtClean="0">
                <a:latin typeface="Comic Sans MS" panose="030F0702030302020204" pitchFamily="66" charset="0"/>
              </a:rPr>
              <a:t>. Circular Linked List</a:t>
            </a:r>
            <a:endParaRPr lang="en-US" sz="4000" b="1" dirty="0">
              <a:latin typeface="Comic Sans MS" panose="030F0702030302020204" pitchFamily="66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70896" y="1249070"/>
            <a:ext cx="7940842" cy="0"/>
          </a:xfrm>
          <a:prstGeom prst="lin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70896" y="1649468"/>
            <a:ext cx="79408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</a:rPr>
              <a:t>In the circular linked list the last node of the list contains the address of the first node and forms a circular chain.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6" y="2586704"/>
            <a:ext cx="8618079" cy="1421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96" y="4774463"/>
            <a:ext cx="8665194" cy="14153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2843708" y="4061344"/>
            <a:ext cx="4074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mic Sans MS" panose="030F0702030302020204" pitchFamily="66" charset="0"/>
              </a:rPr>
              <a:t>Singly Linked List as </a:t>
            </a:r>
            <a:r>
              <a:rPr lang="en-US" sz="2000" b="1" dirty="0" smtClean="0">
                <a:latin typeface="Comic Sans MS" panose="030F0702030302020204" pitchFamily="66" charset="0"/>
              </a:rPr>
              <a:t>Circular</a:t>
            </a:r>
            <a:endParaRPr lang="en-US" sz="2000" b="1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2843708" y="6225874"/>
            <a:ext cx="4074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anose="030F0702030302020204" pitchFamily="66" charset="0"/>
              </a:rPr>
              <a:t>Doubly </a:t>
            </a:r>
            <a:r>
              <a:rPr lang="en-US" sz="2000" b="1" dirty="0">
                <a:latin typeface="Comic Sans MS" panose="030F0702030302020204" pitchFamily="66" charset="0"/>
              </a:rPr>
              <a:t>Linked List as </a:t>
            </a:r>
            <a:r>
              <a:rPr lang="en-US" sz="2000" b="1" dirty="0" smtClean="0">
                <a:latin typeface="Comic Sans MS" panose="030F0702030302020204" pitchFamily="66" charset="0"/>
              </a:rPr>
              <a:t>Circular</a:t>
            </a:r>
            <a:endParaRPr lang="en-US" sz="2000" b="1" dirty="0">
              <a:latin typeface="Comic Sans MS" panose="030F0702030302020204" pitchFamily="66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32969" y="4501302"/>
            <a:ext cx="9352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3259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74634"/>
            <a:ext cx="8596668" cy="1320800"/>
          </a:xfrm>
        </p:spPr>
        <p:txBody>
          <a:bodyPr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Real Life Examples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The browser cache which allows you to hit the BACK button (a linked list of URLs)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Applications </a:t>
            </a:r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that have a Most Recently Used (MRU) list (a linked list of file names) </a:t>
            </a:r>
            <a:endParaRPr lang="en-US" sz="20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Undo functionality in Photoshop or Word (a linked list of state).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70896" y="1235034"/>
            <a:ext cx="7933717" cy="2162"/>
          </a:xfrm>
          <a:prstGeom prst="lin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0829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8548" y="1684548"/>
            <a:ext cx="80731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They are a dynamic in nature which allocates the memory when required.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651018" y="2711857"/>
            <a:ext cx="81805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</a:rPr>
              <a:t>Insertion and deletion operations can be easily implemented.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638548" y="3435850"/>
            <a:ext cx="80731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</a:rPr>
              <a:t>Stacks and queues can be easily executed.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8549" y="449805"/>
            <a:ext cx="4199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mic Sans MS" panose="030F0702030302020204" pitchFamily="66" charset="0"/>
              </a:rPr>
              <a:t>A</a:t>
            </a:r>
            <a:r>
              <a:rPr lang="en-US" sz="4000" b="1" dirty="0" smtClean="0">
                <a:latin typeface="Comic Sans MS" panose="030F0702030302020204" pitchFamily="66" charset="0"/>
              </a:rPr>
              <a:t>dvantages</a:t>
            </a:r>
            <a:endParaRPr lang="en-US" sz="4000" b="1" dirty="0">
              <a:latin typeface="Comic Sans MS" panose="030F0702030302020204" pitchFamily="66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70896" y="1237195"/>
            <a:ext cx="7940842" cy="0"/>
          </a:xfrm>
          <a:prstGeom prst="lin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51018" y="4155383"/>
            <a:ext cx="49071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Linked </a:t>
            </a:r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List reduces the access time.</a:t>
            </a:r>
            <a:endParaRPr lang="en-US" sz="2000" b="0" i="0" dirty="0">
              <a:solidFill>
                <a:srgbClr val="000000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158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542</TotalTime>
  <Words>446</Words>
  <Application>Microsoft Office PowerPoint</Application>
  <PresentationFormat>Custom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Slide 1</vt:lpstr>
      <vt:lpstr>Memory Allocation</vt:lpstr>
      <vt:lpstr>Slide 3</vt:lpstr>
      <vt:lpstr>Slide 4</vt:lpstr>
      <vt:lpstr>Slide 5</vt:lpstr>
      <vt:lpstr>Slide 6</vt:lpstr>
      <vt:lpstr>Slide 7</vt:lpstr>
      <vt:lpstr>Real Life Examples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</dc:creator>
  <cp:lastModifiedBy>User</cp:lastModifiedBy>
  <cp:revision>23</cp:revision>
  <dcterms:created xsi:type="dcterms:W3CDTF">2016-02-28T10:34:35Z</dcterms:created>
  <dcterms:modified xsi:type="dcterms:W3CDTF">2016-03-01T14:09:53Z</dcterms:modified>
</cp:coreProperties>
</file>