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  <p:sldId id="455" r:id="rId25"/>
    <p:sldId id="456" r:id="rId26"/>
    <p:sldId id="454" r:id="rId27"/>
    <p:sldId id="457" r:id="rId28"/>
    <p:sldId id="4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45" autoAdjust="0"/>
    <p:restoredTop sz="96400" autoAdjust="0"/>
  </p:normalViewPr>
  <p:slideViewPr>
    <p:cSldViewPr snapToGrid="0">
      <p:cViewPr>
        <p:scale>
          <a:sx n="75" d="100"/>
          <a:sy n="75" d="100"/>
        </p:scale>
        <p:origin x="-282" y="258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246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gara.com/blog/blogcplusplus-interview-question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y.oschina.net/u/4296609/blog/3551951" TargetMode="External"/><Relationship Id="rId5" Type="http://schemas.openxmlformats.org/officeDocument/2006/relationships/hyperlink" Target="https://luncher.github.io/2013/09/21/%E6%B5%85%E6%9E%90%E9%87%8D%E8%BD%BD%E8%A6%86%E7%9B%96%E9%9A%90%E8%97%8F%E4%BB%A5%E5%8F%8A%E8%99%9A%E5%87%BD%E6%95%B0/" TargetMode="External"/><Relationship Id="rId4" Type="http://schemas.openxmlformats.org/officeDocument/2006/relationships/hyperlink" Target="https://github.com/chenshuo/recipes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749439/what-is-the-difference-between-memberwise-copy-bitwise-copy-shallow-copy-and-d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必须阅读：</a:t>
            </a:r>
          </a:p>
          <a:p>
            <a:r>
              <a:rPr lang="en-US" altLang="zh-CN" smtClean="0"/>
              <a:t>1 </a:t>
            </a:r>
            <a:r>
              <a:rPr lang="zh-CN" altLang="en-US" smtClean="0"/>
              <a:t>深度探索</a:t>
            </a:r>
            <a:r>
              <a:rPr lang="en-US" altLang="zh-CN" smtClean="0"/>
              <a:t>C++</a:t>
            </a:r>
            <a:r>
              <a:rPr lang="zh-CN" altLang="en-US" smtClean="0"/>
              <a:t>对象模型 </a:t>
            </a:r>
            <a:r>
              <a:rPr lang="en-US" altLang="zh-CN" smtClean="0"/>
              <a:t>PDF</a:t>
            </a:r>
            <a:r>
              <a:rPr lang="zh-CN" altLang="en-US" smtClean="0"/>
              <a:t>中文清晰版</a:t>
            </a:r>
            <a:r>
              <a:rPr lang="en-US" altLang="zh-CN" smtClean="0"/>
              <a:t>.</a:t>
            </a:r>
          </a:p>
          <a:p>
            <a:r>
              <a:rPr lang="en-US" smtClean="0">
                <a:hlinkClick r:id="rId3"/>
              </a:rPr>
              <a:t>https://pangara.com/blog/blogcplusplus-interview-questions/</a:t>
            </a:r>
            <a:endParaRPr lang="en-US" smtClean="0"/>
          </a:p>
          <a:p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en-US" smtClean="0">
                <a:hlinkClick r:id="rId4"/>
              </a:rPr>
              <a:t>https://github.com/chenshuo/recipes/</a:t>
            </a:r>
            <a:endParaRPr lang="en-US" smtClean="0"/>
          </a:p>
          <a:p>
            <a:r>
              <a:rPr lang="en-US" altLang="zh-CN" smtClean="0"/>
              <a:t>Linux </a:t>
            </a:r>
            <a:r>
              <a:rPr lang="zh-CN" altLang="en-US" smtClean="0"/>
              <a:t>多线程服务端编程：使用 </a:t>
            </a:r>
            <a:r>
              <a:rPr lang="en-US" altLang="zh-CN" smtClean="0"/>
              <a:t>muduo C++ </a:t>
            </a:r>
            <a:r>
              <a:rPr lang="zh-CN" altLang="en-US" smtClean="0"/>
              <a:t>网络库</a:t>
            </a:r>
            <a:endParaRPr lang="en-US" altLang="zh-CN" smtClean="0"/>
          </a:p>
          <a:p>
            <a:r>
              <a:rPr lang="en-US" altLang="zh-CN" smtClean="0"/>
              <a:t>3. </a:t>
            </a:r>
          </a:p>
          <a:p>
            <a:r>
              <a:rPr lang="en-US" smtClean="0">
                <a:hlinkClick r:id="rId5"/>
              </a:rPr>
              <a:t>https://luncher.github.io/2013/09/21/%E6%B5%85%E6%9E%90%E9%87%8D%E8%BD%BD%E8%A6%86%E7%9B%96%E9%9A%90%E8%97%8F%E4%BB%A5%E5%8F%8A%E8%99%9A%E5%87%BD%E6%95%B0/</a:t>
            </a:r>
            <a:endParaRPr lang="en-US" smtClean="0"/>
          </a:p>
          <a:p>
            <a:r>
              <a:rPr lang="en-US" smtClean="0">
                <a:hlinkClick r:id="rId6"/>
              </a:rPr>
              <a:t>https://my.oschina.net/u/4296609/blog/3551951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https://stackoverflow.com/questions/42749439/what-is-the-difference-between-memberwise-copy-bitwise-copy-shallow-copy-and-d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41476387" TargetMode="External"/><Relationship Id="rId2" Type="http://schemas.openxmlformats.org/officeDocument/2006/relationships/hyperlink" Target="https://zh.wikipedia.org/wiki/%E5%8F%B3%E5%80%BC%E5%BC%95%E7%94%A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en-US" altLang="zh-CN" smtClean="0"/>
              <a:t>gitee.com/wang_cyi/study.git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01  </a:t>
            </a:r>
            <a:r>
              <a:rPr lang="zh-CN" altLang="en-US" dirty="0" smtClean="0"/>
              <a:t>指针和引用 数组的区别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大小不一样。 引用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数组，指针固定不变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数组不是指针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，数组地址固定不变，无法执行</a:t>
            </a:r>
            <a:r>
              <a:rPr lang="en-US" altLang="zh-CN" dirty="0" smtClean="0"/>
              <a:t>++</a:t>
            </a:r>
            <a:r>
              <a:rPr lang="zh-CN" altLang="en-US" dirty="0" smtClean="0"/>
              <a:t>操作。</a:t>
            </a:r>
            <a:r>
              <a:rPr lang="en-US" altLang="zh-CN" dirty="0" smtClean="0"/>
              <a:t>constant  pointers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/char </a:t>
            </a:r>
            <a:r>
              <a:rPr lang="en-US" altLang="zh-CN" dirty="0"/>
              <a:t>* const </a:t>
            </a:r>
            <a:r>
              <a:rPr lang="en-US" altLang="zh-CN" dirty="0" err="1" smtClean="0"/>
              <a:t>ptr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x</a:t>
            </a:r>
            <a:r>
              <a:rPr lang="en-US" altLang="zh-CN" dirty="0"/>
              <a:t>++ is the short form of x = x + 1.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However</a:t>
            </a:r>
            <a:r>
              <a:rPr lang="en-US" altLang="zh-CN" dirty="0"/>
              <a:t>, </a:t>
            </a:r>
            <a:r>
              <a:rPr lang="en-US" altLang="zh-CN" dirty="0">
                <a:solidFill>
                  <a:srgbClr val="FF0000"/>
                </a:solidFill>
              </a:rPr>
              <a:t>x here is an array and you cannot modify the address of an </a:t>
            </a:r>
            <a:r>
              <a:rPr lang="en-US" altLang="zh-CN" dirty="0" smtClean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  </a:t>
            </a:r>
            <a:r>
              <a:rPr lang="zh-CN" altLang="en-US" dirty="0" smtClean="0">
                <a:solidFill>
                  <a:srgbClr val="FF0000"/>
                </a:solidFill>
              </a:rPr>
              <a:t>指针安全：</a:t>
            </a:r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进程地址空间内存分配 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个部分组成。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 </a:t>
            </a:r>
            <a:r>
              <a:rPr lang="zh-CN" altLang="en-US" dirty="0" smtClean="0">
                <a:solidFill>
                  <a:srgbClr val="FF0000"/>
                </a:solidFill>
              </a:rPr>
              <a:t>引用不是指针，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引用”得到的是所指向的变量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/>
              <a:t>的大小，而“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指针”得到的是指针本身</a:t>
            </a:r>
            <a:r>
              <a:rPr lang="en-US" altLang="zh-CN" dirty="0"/>
              <a:t>(</a:t>
            </a:r>
            <a:r>
              <a:rPr lang="zh-CN" altLang="en-US" dirty="0"/>
              <a:t>所指向的变量或对象的地址</a:t>
            </a:r>
            <a:r>
              <a:rPr lang="en-US" altLang="zh-CN" dirty="0"/>
              <a:t>)</a:t>
            </a:r>
            <a:r>
              <a:rPr lang="zh-CN" altLang="en-US" dirty="0"/>
              <a:t>的大小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const Reference is a Reference to const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when </a:t>
            </a:r>
            <a:r>
              <a:rPr lang="en-US" altLang="zh-CN" dirty="0"/>
              <a:t>we use the </a:t>
            </a:r>
            <a:r>
              <a:rPr lang="en-US" altLang="zh-CN" dirty="0" smtClean="0"/>
              <a:t>term reference</a:t>
            </a:r>
            <a:r>
              <a:rPr lang="en-US" altLang="zh-CN" dirty="0"/>
              <a:t>, we mean “</a:t>
            </a:r>
            <a:r>
              <a:rPr lang="en-US" altLang="zh-CN" dirty="0" err="1"/>
              <a:t>lvalue</a:t>
            </a:r>
            <a:r>
              <a:rPr lang="en-US" altLang="zh-CN" dirty="0"/>
              <a:t> reference</a:t>
            </a:r>
            <a:r>
              <a:rPr lang="en-US" altLang="zh-CN" dirty="0" smtClean="0"/>
              <a:t>.”</a:t>
            </a:r>
          </a:p>
          <a:p>
            <a:r>
              <a:rPr lang="en-US" altLang="zh-CN" dirty="0"/>
              <a:t>A reference is not an object. Instead, a reference is just another name for an</a:t>
            </a:r>
          </a:p>
          <a:p>
            <a:r>
              <a:rPr lang="en-US" altLang="zh-CN" dirty="0"/>
              <a:t>already existing object</a:t>
            </a:r>
            <a:r>
              <a:rPr lang="en-US" altLang="zh-CN" dirty="0" smtClean="0"/>
              <a:t>. 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refVal4</a:t>
            </a:r>
            <a:r>
              <a:rPr lang="en-US" altLang="zh-CN" dirty="0"/>
              <a:t> = 10</a:t>
            </a:r>
            <a:r>
              <a:rPr lang="en-US" altLang="zh-CN" dirty="0" smtClean="0"/>
              <a:t>; </a:t>
            </a:r>
            <a:r>
              <a:rPr lang="en-US" altLang="zh-CN" dirty="0"/>
              <a:t>A </a:t>
            </a:r>
            <a:r>
              <a:rPr lang="en-US" altLang="zh-CN" b="1" dirty="0"/>
              <a:t>pointer </a:t>
            </a:r>
            <a:r>
              <a:rPr lang="en-US" altLang="zh-CN" dirty="0"/>
              <a:t>is a compound type that “points to” another type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指</a:t>
            </a:r>
            <a:r>
              <a:rPr lang="zh-CN" altLang="en-US" dirty="0" smtClean="0">
                <a:solidFill>
                  <a:srgbClr val="FF0000"/>
                </a:solidFill>
              </a:rPr>
              <a:t>针多级，引用没有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右值引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hlinkClick r:id="rId2"/>
              </a:rPr>
              <a:t>https://zh.wikipedia.org/wiki/%E5%8F%B3%E5%80%BC%E5%BC%95%E7%94%A8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hlinkClick r:id="rId3"/>
              </a:rPr>
              <a:t>https://www.zhihu.com/question/41476387</a:t>
            </a:r>
            <a:r>
              <a:rPr lang="en-US" dirty="0" smtClean="0"/>
              <a:t> </a:t>
            </a:r>
            <a:r>
              <a:rPr dirty="0" smtClean="0"/>
              <a:t>指针地址是指传递。指针内容</a:t>
            </a:r>
            <a:endParaRPr lang="en-US" dirty="0" smtClean="0"/>
          </a:p>
          <a:p>
            <a:r>
              <a:rPr lang="en-US" altLang="zh-CN" dirty="0" smtClean="0"/>
              <a:t> </a:t>
            </a:r>
            <a:r>
              <a:rPr dirty="0" smtClean="0"/>
              <a:t>复制操作发送过程：指针是值传递，引用绑定 。 无法对地址发送修改 指针</a:t>
            </a:r>
            <a:r>
              <a:rPr lang="en-US" altLang="zh-CN" dirty="0" smtClean="0"/>
              <a:t>【】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b="1" dirty="0" err="1" smtClean="0"/>
              <a:t>GetMemory</a:t>
            </a:r>
            <a:r>
              <a:rPr lang="en-US" dirty="0" smtClean="0"/>
              <a:t>( </a:t>
            </a:r>
            <a:r>
              <a:rPr lang="en-US" b="1" dirty="0" smtClean="0"/>
              <a:t>char*</a:t>
            </a:r>
            <a:r>
              <a:rPr lang="en-US" dirty="0" smtClean="0"/>
              <a:t>p ) { p </a:t>
            </a:r>
            <a:r>
              <a:rPr lang="en-US" b="1" dirty="0" smtClean="0"/>
              <a:t>=</a:t>
            </a:r>
            <a:r>
              <a:rPr lang="en-US" dirty="0" smtClean="0"/>
              <a:t> (</a:t>
            </a:r>
            <a:r>
              <a:rPr lang="en-US" b="1" dirty="0" smtClean="0"/>
              <a:t>char*</a:t>
            </a:r>
            <a:r>
              <a:rPr lang="en-US" dirty="0" smtClean="0"/>
              <a:t>) </a:t>
            </a:r>
            <a:r>
              <a:rPr lang="en-US" dirty="0" err="1" smtClean="0"/>
              <a:t>malloc</a:t>
            </a:r>
            <a:r>
              <a:rPr lang="en-US" dirty="0" smtClean="0"/>
              <a:t>( 100 ); } </a:t>
            </a:r>
            <a:r>
              <a:rPr lang="en-US" altLang="zh-CN" dirty="0" smtClean="0"/>
              <a:t>【hard】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3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01  </a:t>
            </a:r>
            <a:r>
              <a:rPr lang="zh-CN" altLang="en-US" dirty="0" smtClean="0"/>
              <a:t>指针和引用 数组的区别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dirty="0" smtClean="0"/>
              <a:t>赋值操作区别：指针传传递，引用是</a:t>
            </a:r>
            <a:r>
              <a:rPr lang="en-US" altLang="zh-CN" dirty="0" smtClean="0"/>
              <a:t>bind</a:t>
            </a:r>
            <a:r>
              <a:rPr dirty="0" smtClean="0"/>
              <a:t>初始化一次，数组不允许之间</a:t>
            </a:r>
            <a:r>
              <a:rPr lang="en-US" altLang="zh-CN" dirty="0" smtClean="0"/>
              <a:t>==</a:t>
            </a:r>
            <a:r>
              <a:rPr dirty="0" smtClean="0"/>
              <a:t>，数组常量指针。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err="1" smtClean="0"/>
              <a:t>Sizeof</a:t>
            </a:r>
            <a:r>
              <a:rPr lang="en-US" altLang="zh-CN" dirty="0" smtClean="0"/>
              <a:t> </a:t>
            </a:r>
            <a:r>
              <a:rPr dirty="0" smtClean="0"/>
              <a:t>不一样。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smtClean="0"/>
              <a:t>引用指针对象，对象有获取地址，还是不能获取地址。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smtClean="0"/>
              <a:t>引用可以，指针不可以的情况。</a:t>
            </a:r>
            <a:endParaRPr lang="en-US" smtClean="0"/>
          </a:p>
          <a:p>
            <a:pPr>
              <a:buNone/>
            </a:pPr>
            <a:r>
              <a:rPr lang="en-US" smtClean="0"/>
              <a:t>Const A &amp; a = </a:t>
            </a:r>
            <a:r>
              <a:rPr smtClean="0"/>
              <a:t>临时对象。</a:t>
            </a:r>
            <a:endParaRPr lang="en-US" smtClean="0"/>
          </a:p>
          <a:p>
            <a:pPr>
              <a:buNone/>
            </a:pPr>
            <a:r>
              <a:rPr lang="en-US" smtClean="0"/>
              <a:t>&lt;&lt;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36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 </a:t>
            </a:r>
            <a:r>
              <a:rPr dirty="0" smtClean="0"/>
              <a:t>类设计：编译依赖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问题</a:t>
            </a:r>
            <a:r>
              <a:rPr lang="en-US" altLang="en-US" dirty="0" smtClean="0"/>
              <a:t>1  </a:t>
            </a:r>
            <a:r>
              <a:rPr lang="en-US" altLang="zh-CN" dirty="0" smtClean="0"/>
              <a:t>time</a:t>
            </a:r>
            <a:r>
              <a:rPr dirty="0" smtClean="0"/>
              <a:t>：</a:t>
            </a:r>
            <a:r>
              <a:rPr lang="en-US" smtClean="0"/>
              <a:t>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虚表，继承，</a:t>
            </a:r>
            <a:r>
              <a:rPr lang="en-US" altLang="zh-CN" dirty="0" err="1" smtClean="0"/>
              <a:t>sharedptr</a:t>
            </a:r>
            <a:r>
              <a:rPr dirty="0" smtClean="0"/>
              <a:t>，多线程，内存对齐，</a:t>
            </a:r>
            <a:r>
              <a:rPr lang="en-US" altLang="zh-CN" dirty="0" smtClean="0"/>
              <a:t>lambda</a:t>
            </a:r>
            <a:r>
              <a:rPr dirty="0" smtClean="0"/>
              <a:t>，</a:t>
            </a:r>
            <a:r>
              <a:rPr lang="en-US" altLang="zh-CN" dirty="0" smtClean="0"/>
              <a:t>move</a:t>
            </a:r>
            <a:r>
              <a:rPr dirty="0" smtClean="0"/>
              <a:t>，</a:t>
            </a:r>
            <a:r>
              <a:rPr lang="en-US" altLang="zh-CN" dirty="0" smtClean="0"/>
              <a:t>forward</a:t>
            </a:r>
            <a:r>
              <a:rPr dirty="0" smtClean="0"/>
              <a:t>，还有些</a:t>
            </a:r>
            <a:r>
              <a:rPr lang="en-US" altLang="zh-CN" dirty="0" err="1" smtClean="0"/>
              <a:t>stl</a:t>
            </a:r>
            <a:r>
              <a:rPr dirty="0" smtClean="0"/>
              <a:t>容器适配器，内存模型等等等，太多了，想考倒人绝对有办法。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smtClean="0"/>
              <a:t>FQA1 -When would you use virtual inheritance?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000" smtClean="0"/>
          </a:p>
          <a:p>
            <a:r>
              <a:rPr sz="2000" smtClean="0"/>
              <a:t> 必须明白 重载，重写和 隐藏的关系，</a:t>
            </a:r>
            <a:endParaRPr lang="en-US" sz="2000" smtClean="0"/>
          </a:p>
          <a:p>
            <a:pPr>
              <a:buNone/>
            </a:pPr>
            <a:r>
              <a:rPr sz="2000" smtClean="0"/>
              <a:t>   然后问自己 虚函数解决了隐藏问吗？没有，解决的同名 同参数重写问题。</a:t>
            </a:r>
            <a:endParaRPr lang="en-US" sz="2000" smtClean="0"/>
          </a:p>
          <a:p>
            <a:pPr>
              <a:buFontTx/>
              <a:buChar char="-"/>
            </a:pPr>
            <a:r>
              <a:rPr sz="2000" smtClean="0"/>
              <a:t>了解清楚虚函数机制了吗？</a:t>
            </a:r>
            <a:endParaRPr lang="en-US" sz="2000" smtClean="0"/>
          </a:p>
          <a:p>
            <a:pPr>
              <a:buNone/>
            </a:pPr>
            <a:r>
              <a:rPr lang="en-US" altLang="zh-CN" sz="2000" smtClean="0"/>
              <a:t> 1. </a:t>
            </a:r>
            <a:r>
              <a:rPr sz="2000" smtClean="0"/>
              <a:t>类型转换 （没有发生呢）</a:t>
            </a:r>
            <a:r>
              <a:rPr lang="en-US" sz="2000" smtClean="0"/>
              <a:t>2 </a:t>
            </a:r>
            <a:r>
              <a:rPr lang="en-US" altLang="zh-CN" sz="2000" smtClean="0"/>
              <a:t>virtal  3 </a:t>
            </a:r>
            <a:r>
              <a:rPr sz="2000" smtClean="0"/>
              <a:t>多重继承。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r>
              <a:rPr lang="en-US" sz="2000" smtClean="0"/>
              <a:t> Item 35: Consider alternatives to virtual functions.</a:t>
            </a:r>
          </a:p>
          <a:p>
            <a:pPr>
              <a:buNone/>
            </a:pPr>
            <a:r>
              <a:rPr sz="2000" smtClean="0"/>
              <a:t>   考虑虚函数的其他替代设计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   </a:t>
            </a:r>
            <a:r>
              <a:rPr lang="en-US" smtClean="0"/>
              <a:t>Must such a virtual table be used? No. An implementation is free to introduce an</a:t>
            </a:r>
            <a:br>
              <a:rPr lang="en-US" smtClean="0"/>
            </a:br>
            <a:r>
              <a:rPr lang="en-US" smtClean="0"/>
              <a:t>alternative mechanism </a:t>
            </a:r>
            <a:br>
              <a:rPr lang="en-US" smtClean="0"/>
            </a:b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0" smtClean="0"/>
              <a:t>FQ2:</a:t>
            </a:r>
            <a:r>
              <a:rPr lang="en-US" sz="2400" b="0" smtClean="0"/>
              <a:t>Explain the difference between shallow and deep copy</a:t>
            </a:r>
            <a:endParaRPr lang="zh-CN" altLang="en-US" sz="24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fontAlgn="base"/>
            <a:r>
              <a:rPr lang="en-US" smtClean="0"/>
              <a:t>a bitwise copy is a copy of a block of </a:t>
            </a:r>
            <a:r>
              <a:rPr lang="en-US" smtClean="0"/>
              <a:t>memory// memcpy  but virtual </a:t>
            </a:r>
            <a:r>
              <a:rPr smtClean="0"/>
              <a:t>不行</a:t>
            </a:r>
            <a:endParaRPr lang="en-US" smtClean="0"/>
          </a:p>
          <a:p>
            <a:pPr fontAlgn="base"/>
            <a:r>
              <a:rPr lang="en-US" smtClean="0"/>
              <a:t>a memberwise copy is a copy that requires intimate knowledge of the structure of data that's being </a:t>
            </a:r>
            <a:r>
              <a:rPr lang="en-US" smtClean="0"/>
              <a:t>copied </a:t>
            </a:r>
            <a:endParaRPr 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基本功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1600" dirty="0"/>
              <a:t>AIX/Solaris/Linux Admin/performance/security</a:t>
            </a:r>
          </a:p>
          <a:p>
            <a:pPr lvl="1"/>
            <a:r>
              <a:rPr lang="en-US" altLang="zh-CN" dirty="0"/>
              <a:t>Oracle books(5</a:t>
            </a:r>
            <a:r>
              <a:rPr dirty="0"/>
              <a:t>本</a:t>
            </a:r>
            <a:r>
              <a:rPr lang="en-US" altLang="zh-CN" dirty="0"/>
              <a:t>,500</a:t>
            </a:r>
            <a:r>
              <a:rPr dirty="0"/>
              <a:t>页</a:t>
            </a:r>
            <a:r>
              <a:rPr lang="en-US" altLang="zh-CN" dirty="0"/>
              <a:t>),7/</a:t>
            </a:r>
            <a:r>
              <a:rPr lang="en-US" altLang="zh-CN" dirty="0" err="1"/>
              <a:t>8i</a:t>
            </a:r>
            <a:r>
              <a:rPr lang="en-US" altLang="zh-CN" dirty="0"/>
              <a:t>, </a:t>
            </a:r>
            <a:r>
              <a:rPr lang="en-US" altLang="zh-CN" dirty="0" err="1"/>
              <a:t>OCP</a:t>
            </a:r>
            <a:r>
              <a:rPr lang="en-US" altLang="zh-CN" dirty="0"/>
              <a:t> 5</a:t>
            </a:r>
            <a:r>
              <a:rPr dirty="0"/>
              <a:t>本</a:t>
            </a:r>
            <a:r>
              <a:rPr lang="en-US" altLang="zh-CN" dirty="0"/>
              <a:t>, ... </a:t>
            </a:r>
          </a:p>
          <a:p>
            <a:pPr lvl="1"/>
            <a:r>
              <a:rPr lang="en-US" altLang="zh-CN" dirty="0"/>
              <a:t>SAN</a:t>
            </a:r>
            <a:r>
              <a:rPr dirty="0"/>
              <a:t>， </a:t>
            </a:r>
            <a:r>
              <a:rPr lang="en-US" altLang="zh-CN" dirty="0"/>
              <a:t>Network, </a:t>
            </a:r>
          </a:p>
          <a:p>
            <a:r>
              <a:rPr dirty="0"/>
              <a:t>总结，复盘，每天进步一点点</a:t>
            </a:r>
          </a:p>
          <a:p>
            <a:pPr lvl="1"/>
            <a:r>
              <a:rPr sz="1600" dirty="0"/>
              <a:t>笔记（</a:t>
            </a:r>
            <a:r>
              <a:rPr lang="en-US" altLang="zh-CN" sz="1600" dirty="0"/>
              <a:t>wiki</a:t>
            </a:r>
            <a:r>
              <a:rPr sz="1600" dirty="0"/>
              <a:t>，</a:t>
            </a:r>
            <a:r>
              <a:rPr lang="en-US" altLang="zh-CN" sz="1600" dirty="0"/>
              <a:t>blog</a:t>
            </a:r>
            <a:r>
              <a:rPr sz="1600" dirty="0"/>
              <a:t>，有道笔记）</a:t>
            </a:r>
          </a:p>
          <a:p>
            <a:pPr lvl="1"/>
            <a:r>
              <a:rPr sz="1600" dirty="0"/>
              <a:t>分享</a:t>
            </a:r>
          </a:p>
          <a:p>
            <a:pPr lvl="2"/>
            <a:r>
              <a:rPr sz="1600" dirty="0"/>
              <a:t>看过，懂了</a:t>
            </a:r>
            <a:r>
              <a:rPr lang="en-US" altLang="zh-CN" sz="1600" dirty="0"/>
              <a:t>10%</a:t>
            </a:r>
            <a:r>
              <a:rPr sz="1600" dirty="0"/>
              <a:t>，</a:t>
            </a:r>
          </a:p>
          <a:p>
            <a:pPr lvl="2"/>
            <a:r>
              <a:rPr sz="1600" dirty="0"/>
              <a:t>干过，懂了</a:t>
            </a:r>
            <a:r>
              <a:rPr lang="en-US" altLang="zh-CN" sz="1600" dirty="0"/>
              <a:t>50%</a:t>
            </a:r>
            <a:endParaRPr sz="1600" dirty="0"/>
          </a:p>
          <a:p>
            <a:pPr lvl="2"/>
            <a:r>
              <a:rPr sz="1600" dirty="0"/>
              <a:t>写下来，懂了</a:t>
            </a:r>
            <a:r>
              <a:rPr lang="en-US" altLang="zh-CN" sz="1600" dirty="0"/>
              <a:t>70%</a:t>
            </a:r>
            <a:r>
              <a:rPr sz="1600" dirty="0"/>
              <a:t>（思路的沉淀和总结）</a:t>
            </a:r>
            <a:endParaRPr lang="en-US" altLang="zh-CN" sz="1600" dirty="0"/>
          </a:p>
          <a:p>
            <a:pPr lvl="2"/>
            <a:r>
              <a:rPr sz="1600" dirty="0"/>
              <a:t>给人分享，懂了</a:t>
            </a:r>
            <a:r>
              <a:rPr lang="en-US" altLang="zh-CN" sz="1600" dirty="0"/>
              <a:t>80%</a:t>
            </a:r>
            <a:r>
              <a:rPr sz="1600" dirty="0"/>
              <a:t>（讲得清楚，接受</a:t>
            </a:r>
            <a:r>
              <a:rPr lang="en-US" altLang="zh-CN" sz="1600" dirty="0"/>
              <a:t>question</a:t>
            </a:r>
            <a:r>
              <a:rPr sz="1600" dirty="0"/>
              <a:t>，挑战）</a:t>
            </a:r>
            <a:endParaRPr lang="en-US" altLang="zh-CN" sz="1600" dirty="0"/>
          </a:p>
          <a:p>
            <a:pPr lvl="1"/>
            <a:r>
              <a:rPr dirty="0"/>
              <a:t>多看别人的问题</a:t>
            </a:r>
          </a:p>
          <a:p>
            <a:pPr lvl="1"/>
            <a:r>
              <a:rPr dirty="0"/>
              <a:t>多解决实际问题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了解用户的具体业务目的是什么，他究竟要解决什么问题；</a:t>
            </a:r>
          </a:p>
          <a:p>
            <a:pPr lvl="1"/>
            <a:r>
              <a:rPr lang="zh-CN" altLang="en-US" sz="1600" dirty="0"/>
              <a:t>用户说我想要访问公网：你给他开防火墙策略</a:t>
            </a:r>
          </a:p>
          <a:p>
            <a:pPr lvl="2"/>
            <a:r>
              <a:rPr lang="zh-CN" altLang="en-US" dirty="0"/>
              <a:t>正确方案应该是什么？</a:t>
            </a:r>
            <a:endParaRPr lang="zh-CN" altLang="en-US" sz="1600" dirty="0"/>
          </a:p>
          <a:p>
            <a:pPr lvl="1"/>
            <a:r>
              <a:rPr lang="zh-CN" altLang="en-US" sz="1600" dirty="0"/>
              <a:t>用户说我想要搬一个机柜进来，你给他安排一个机柜</a:t>
            </a:r>
          </a:p>
          <a:p>
            <a:pPr lvl="2"/>
            <a:r>
              <a:rPr lang="zh-CN" altLang="en-US" sz="1600" dirty="0"/>
              <a:t>他究竟要什么？</a:t>
            </a:r>
          </a:p>
          <a:p>
            <a:pPr lvl="1"/>
            <a:r>
              <a:rPr lang="zh-CN" altLang="en-US" sz="1600" dirty="0"/>
              <a:t>用户说我想要一个数据？</a:t>
            </a:r>
          </a:p>
          <a:p>
            <a:pPr lvl="2"/>
            <a:r>
              <a:rPr lang="zh-CN" altLang="en-US" dirty="0"/>
              <a:t>口径是什么？</a:t>
            </a:r>
          </a:p>
          <a:p>
            <a:pPr lvl="2"/>
            <a:r>
              <a:rPr lang="zh-CN" altLang="en-US" dirty="0"/>
              <a:t>他要看这个数据干什么？</a:t>
            </a:r>
          </a:p>
          <a:p>
            <a:pPr lvl="2"/>
            <a:r>
              <a:rPr lang="zh-CN" altLang="en-US" dirty="0"/>
              <a:t>是否提供了正确的他要的数据？</a:t>
            </a:r>
          </a:p>
          <a:p>
            <a:pPr lvl="2"/>
            <a:r>
              <a:rPr lang="zh-CN" altLang="en-US" dirty="0"/>
              <a:t>是否可以向前面看一部，直接提供数据后面的更多决策依据？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iaas</a:t>
            </a:r>
            <a:r>
              <a:rPr dirty="0"/>
              <a:t>资源的能力</a:t>
            </a:r>
            <a:endParaRPr sz="1600" dirty="0"/>
          </a:p>
          <a:p>
            <a:pPr lvl="1"/>
            <a:r>
              <a:rPr lang="zh-CN" altLang="en-US" dirty="0"/>
              <a:t>磁盘</a:t>
            </a:r>
            <a:r>
              <a:rPr lang="en-US" altLang="zh-CN" dirty="0" err="1"/>
              <a:t>io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10ms</a:t>
            </a:r>
            <a:r>
              <a:rPr lang="en-US" altLang="zh-CN" dirty="0"/>
              <a:t>/150 </a:t>
            </a:r>
            <a:r>
              <a:rPr lang="en-US" altLang="zh-CN" dirty="0" err="1"/>
              <a:t>IOPS</a:t>
            </a:r>
            <a:r>
              <a:rPr lang="en-US" altLang="zh-CN" dirty="0"/>
              <a:t> per Disk</a:t>
            </a:r>
          </a:p>
          <a:p>
            <a:pPr lvl="1"/>
            <a:r>
              <a:rPr lang="en-US" altLang="zh-CN" dirty="0"/>
              <a:t>flash/</a:t>
            </a:r>
            <a:r>
              <a:rPr lang="en-US" altLang="zh-CN" dirty="0" err="1"/>
              <a:t>ssd</a:t>
            </a:r>
            <a:r>
              <a:rPr lang="en-US" altLang="zh-CN" dirty="0"/>
              <a:t>:  &lt;</a:t>
            </a:r>
            <a:r>
              <a:rPr lang="en-US" altLang="zh-CN" dirty="0" err="1"/>
              <a:t>0.1ms</a:t>
            </a:r>
            <a:r>
              <a:rPr lang="en-US" altLang="zh-CN" dirty="0"/>
              <a:t>, </a:t>
            </a:r>
            <a:r>
              <a:rPr lang="en-US" altLang="zh-CN" dirty="0" err="1"/>
              <a:t>10w</a:t>
            </a:r>
            <a:r>
              <a:rPr lang="en-US" altLang="zh-CN" dirty="0"/>
              <a:t>+ </a:t>
            </a:r>
            <a:r>
              <a:rPr lang="en-US" altLang="zh-CN" dirty="0" err="1"/>
              <a:t>IOPS</a:t>
            </a:r>
            <a:endParaRPr lang="en-US" altLang="zh-CN" dirty="0"/>
          </a:p>
          <a:p>
            <a:pPr lvl="1"/>
            <a:r>
              <a:rPr dirty="0"/>
              <a:t>局域网内延迟：</a:t>
            </a:r>
            <a:r>
              <a:rPr lang="en-US" altLang="zh-CN" dirty="0"/>
              <a:t>&lt;</a:t>
            </a:r>
            <a:r>
              <a:rPr lang="en-US" altLang="zh-CN" dirty="0" err="1"/>
              <a:t>1ms</a:t>
            </a:r>
            <a:r>
              <a:rPr dirty="0"/>
              <a:t>， 万兆</a:t>
            </a:r>
            <a:endParaRPr lang="en-US" altLang="zh-CN" dirty="0"/>
          </a:p>
          <a:p>
            <a:pPr lvl="1"/>
            <a:r>
              <a:rPr dirty="0"/>
              <a:t>同城跨</a:t>
            </a:r>
            <a:r>
              <a:rPr lang="en-US" altLang="zh-CN" dirty="0"/>
              <a:t>IDC</a:t>
            </a:r>
            <a:r>
              <a:rPr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2ms</a:t>
            </a:r>
            <a:r>
              <a:rPr dirty="0"/>
              <a:t>，</a:t>
            </a:r>
            <a:r>
              <a:rPr lang="en-US" altLang="zh-CN" dirty="0"/>
              <a:t>20-</a:t>
            </a:r>
            <a:r>
              <a:rPr lang="en-US" altLang="zh-CN" dirty="0" err="1"/>
              <a:t>100gb</a:t>
            </a:r>
            <a:endParaRPr lang="zh-CN" altLang="en-US" dirty="0"/>
          </a:p>
          <a:p>
            <a:r>
              <a:rPr lang="zh-CN" altLang="en-US" dirty="0"/>
              <a:t>每一种解决方案的大概优点，缺点，瓶颈，合适的场景</a:t>
            </a:r>
          </a:p>
          <a:p>
            <a:pPr lvl="1"/>
            <a:r>
              <a:rPr lang="en-US" altLang="zh-CN" dirty="0"/>
              <a:t>MySQL</a:t>
            </a:r>
            <a:r>
              <a:rPr dirty="0"/>
              <a:t>：</a:t>
            </a:r>
            <a:r>
              <a:rPr lang="en-US" altLang="zh-CN" dirty="0" err="1"/>
              <a:t>5w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 (key based, MySQL 5.6)</a:t>
            </a:r>
          </a:p>
          <a:p>
            <a:pPr lvl="1"/>
            <a:r>
              <a:rPr lang="en-US" altLang="zh-CN" dirty="0" err="1"/>
              <a:t>Redis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/per instance(per CPU)</a:t>
            </a:r>
          </a:p>
          <a:p>
            <a:pPr lvl="1"/>
            <a:r>
              <a:rPr dirty="0"/>
              <a:t>单</a:t>
            </a:r>
            <a:r>
              <a:rPr lang="en-US" altLang="zh-CN" dirty="0" err="1"/>
              <a:t>JVM</a:t>
            </a:r>
            <a:r>
              <a:rPr dirty="0"/>
              <a:t>：简单</a:t>
            </a:r>
            <a:r>
              <a:rPr lang="en-US" altLang="zh-CN" dirty="0"/>
              <a:t>query  </a:t>
            </a:r>
            <a:r>
              <a:rPr dirty="0"/>
              <a:t>可以到几千，复杂</a:t>
            </a:r>
            <a:r>
              <a:rPr lang="en-US" altLang="zh-CN" dirty="0"/>
              <a:t>query </a:t>
            </a:r>
            <a:r>
              <a:rPr dirty="0"/>
              <a:t>可以到两三百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dirty="0"/>
              <a:t>：</a:t>
            </a:r>
          </a:p>
          <a:p>
            <a:pPr lvl="1"/>
            <a:r>
              <a:rPr dirty="0"/>
              <a:t>底层</a:t>
            </a:r>
            <a:r>
              <a:rPr lang="en-US" altLang="zh-CN" dirty="0"/>
              <a:t>API</a:t>
            </a:r>
            <a:r>
              <a:rPr dirty="0"/>
              <a:t>：</a:t>
            </a:r>
            <a:r>
              <a:rPr lang="en-US" altLang="zh-CN" dirty="0"/>
              <a:t>&lt;5-</a:t>
            </a:r>
            <a:r>
              <a:rPr lang="en-US" altLang="zh-CN" dirty="0" err="1"/>
              <a:t>10ms</a:t>
            </a:r>
            <a:endParaRPr lang="en-US" altLang="zh-CN" dirty="0"/>
          </a:p>
          <a:p>
            <a:pPr lvl="1"/>
            <a:r>
              <a:rPr dirty="0"/>
              <a:t>聚合层</a:t>
            </a:r>
            <a:r>
              <a:rPr lang="en-US" altLang="zh-CN" dirty="0"/>
              <a:t>API: ~50-</a:t>
            </a:r>
            <a:r>
              <a:rPr lang="en-US" altLang="zh-CN" dirty="0" err="1"/>
              <a:t>100ms</a:t>
            </a:r>
            <a:endParaRPr lang="en-US" altLang="zh-CN" dirty="0"/>
          </a:p>
          <a:p>
            <a:pPr lvl="1"/>
            <a:r>
              <a:rPr dirty="0"/>
              <a:t>上层</a:t>
            </a:r>
            <a:r>
              <a:rPr lang="en-US" altLang="zh-CN" dirty="0"/>
              <a:t>API(</a:t>
            </a:r>
            <a:r>
              <a:rPr dirty="0"/>
              <a:t>接入层</a:t>
            </a:r>
            <a:r>
              <a:rPr lang="en-US" altLang="zh-CN" dirty="0"/>
              <a:t>API</a:t>
            </a:r>
            <a:r>
              <a:rPr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200ms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1429</Words>
  <Application>Microsoft Office PowerPoint</Application>
  <PresentationFormat>自定义</PresentationFormat>
  <Paragraphs>253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gitee.com/wang_cyi/study.git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 01  指针和引用 数组的区别</vt:lpstr>
      <vt:lpstr> 01  指针和引用 数组的区别</vt:lpstr>
      <vt:lpstr>02 类设计：编译依赖</vt:lpstr>
      <vt:lpstr>问题1  time：0</vt:lpstr>
      <vt:lpstr>FQA1 -When would you use virtual inheritance?</vt:lpstr>
      <vt:lpstr>FQ2:Explain the difference between shallow and deep copy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304</cp:revision>
  <dcterms:created xsi:type="dcterms:W3CDTF">2019-06-19T02:08:00Z</dcterms:created>
  <dcterms:modified xsi:type="dcterms:W3CDTF">2020-10-30T06:26:10Z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