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85" d="100"/>
          <a:sy n="85" d="100"/>
        </p:scale>
        <p:origin x="-192" y="50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8F%B3%E5%80%BC%E5%BC%95%E7%94%A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01  </a:t>
            </a:r>
            <a:r>
              <a:rPr lang="zh-CN" altLang="en-US" smtClean="0"/>
              <a:t>指针和引用 数组的区别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mtClean="0"/>
              <a:t> sizeof</a:t>
            </a:r>
            <a:r>
              <a:rPr lang="zh-CN" altLang="en-US" smtClean="0"/>
              <a:t>大小不一样。 引用</a:t>
            </a:r>
            <a:r>
              <a:rPr lang="en-US" altLang="zh-CN" smtClean="0"/>
              <a:t>==</a:t>
            </a:r>
            <a:r>
              <a:rPr lang="zh-CN" altLang="en-US" smtClean="0"/>
              <a:t>数组，指针固定不变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数组不是指针</a:t>
            </a:r>
            <a:r>
              <a:rPr lang="en-US" altLang="zh-CN" smtClean="0"/>
              <a:t>()</a:t>
            </a:r>
            <a:r>
              <a:rPr lang="zh-CN" altLang="en-US" smtClean="0"/>
              <a:t>，数组地址固定不变，无法执行</a:t>
            </a:r>
            <a:r>
              <a:rPr lang="en-US" altLang="zh-CN" smtClean="0"/>
              <a:t>++</a:t>
            </a:r>
            <a:r>
              <a:rPr lang="zh-CN" altLang="en-US" smtClean="0"/>
              <a:t>操作。</a:t>
            </a:r>
            <a:r>
              <a:rPr lang="en-US" altLang="zh-CN" smtClean="0"/>
              <a:t>constant  pointers</a:t>
            </a:r>
            <a:r>
              <a:rPr lang="zh-CN" altLang="en-US" smtClean="0"/>
              <a:t> </a:t>
            </a:r>
            <a:r>
              <a:rPr lang="en-US" altLang="zh-CN" smtClean="0"/>
              <a:t>/char </a:t>
            </a:r>
            <a:r>
              <a:rPr lang="en-US" altLang="zh-CN"/>
              <a:t>* </a:t>
            </a:r>
            <a:r>
              <a:rPr lang="en-US" altLang="zh-CN"/>
              <a:t>const </a:t>
            </a:r>
            <a:r>
              <a:rPr lang="en-US" altLang="zh-CN" smtClean="0"/>
              <a:t>ptr</a:t>
            </a:r>
          </a:p>
          <a:p>
            <a:pPr marL="0" indent="0">
              <a:buNone/>
            </a:pPr>
            <a:r>
              <a:rPr lang="en-US" altLang="zh-CN" smtClean="0"/>
              <a:t>   x</a:t>
            </a:r>
            <a:r>
              <a:rPr lang="en-US" altLang="zh-CN"/>
              <a:t>++ is the short form of x = x + 1</a:t>
            </a:r>
            <a:r>
              <a:rPr lang="en-US" altLang="zh-CN"/>
              <a:t>.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However</a:t>
            </a:r>
            <a:r>
              <a:rPr lang="en-US" altLang="zh-CN"/>
              <a:t>, </a:t>
            </a:r>
            <a:r>
              <a:rPr lang="en-US" altLang="zh-CN">
                <a:solidFill>
                  <a:srgbClr val="FF0000"/>
                </a:solidFill>
              </a:rPr>
              <a:t>x here is an array and you cannot modify the address of </a:t>
            </a:r>
            <a:r>
              <a:rPr lang="en-US" altLang="zh-CN">
                <a:solidFill>
                  <a:srgbClr val="FF0000"/>
                </a:solidFill>
              </a:rPr>
              <a:t>an </a:t>
            </a:r>
            <a:r>
              <a:rPr lang="en-US" altLang="zh-CN" smtClean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-  </a:t>
            </a:r>
            <a:r>
              <a:rPr lang="zh-CN" altLang="en-US" smtClean="0">
                <a:solidFill>
                  <a:srgbClr val="FF0000"/>
                </a:solidFill>
              </a:rPr>
              <a:t>指针安全：</a:t>
            </a:r>
            <a:r>
              <a:rPr lang="en-US" altLang="zh-CN" smtClean="0">
                <a:solidFill>
                  <a:srgbClr val="FF0000"/>
                </a:solidFill>
              </a:rPr>
              <a:t>const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>
                <a:solidFill>
                  <a:srgbClr val="FF0000"/>
                </a:solidFill>
              </a:rPr>
              <a:t>进程地址空间内存分配 </a:t>
            </a:r>
            <a:r>
              <a:rPr lang="en-US" altLang="zh-CN" smtClean="0">
                <a:solidFill>
                  <a:srgbClr val="FF0000"/>
                </a:solidFill>
              </a:rPr>
              <a:t>_</a:t>
            </a:r>
            <a:r>
              <a:rPr lang="zh-CN" altLang="en-US" smtClean="0">
                <a:solidFill>
                  <a:srgbClr val="FF0000"/>
                </a:solidFill>
              </a:rPr>
              <a:t>个部分组成。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- </a:t>
            </a:r>
            <a:r>
              <a:rPr lang="zh-CN" altLang="en-US" smtClean="0">
                <a:solidFill>
                  <a:srgbClr val="FF0000"/>
                </a:solidFill>
              </a:rPr>
              <a:t>引用不是指针，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sizeof </a:t>
            </a:r>
            <a:r>
              <a:rPr lang="zh-CN" altLang="en-US"/>
              <a:t>引用”得到的是所指向的变量</a:t>
            </a:r>
            <a:r>
              <a:rPr lang="en-US" altLang="zh-CN"/>
              <a:t>(</a:t>
            </a:r>
            <a:r>
              <a:rPr lang="zh-CN" altLang="en-US"/>
              <a:t>对象</a:t>
            </a:r>
            <a:r>
              <a:rPr lang="en-US" altLang="zh-CN"/>
              <a:t>)</a:t>
            </a:r>
            <a:r>
              <a:rPr lang="zh-CN" altLang="en-US"/>
              <a:t>的大小，而“</a:t>
            </a:r>
            <a:r>
              <a:rPr lang="en-US" altLang="zh-CN"/>
              <a:t>sizeof </a:t>
            </a:r>
            <a:r>
              <a:rPr lang="zh-CN" altLang="en-US"/>
              <a:t>指针”得到的是指针本身</a:t>
            </a:r>
            <a:r>
              <a:rPr lang="en-US" altLang="zh-CN"/>
              <a:t>(</a:t>
            </a:r>
            <a:r>
              <a:rPr lang="zh-CN" altLang="en-US"/>
              <a:t>所指向的变量或对象的地址</a:t>
            </a:r>
            <a:r>
              <a:rPr lang="en-US" altLang="zh-CN"/>
              <a:t>)</a:t>
            </a:r>
            <a:r>
              <a:rPr lang="zh-CN" altLang="en-US"/>
              <a:t>的大</a:t>
            </a:r>
            <a:r>
              <a:rPr lang="zh-CN" altLang="en-US"/>
              <a:t>小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b="1"/>
              <a:t>const Reference is a Reference to const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when </a:t>
            </a:r>
            <a:r>
              <a:rPr lang="en-US" altLang="zh-CN"/>
              <a:t>we use </a:t>
            </a:r>
            <a:r>
              <a:rPr lang="en-US" altLang="zh-CN"/>
              <a:t>the </a:t>
            </a:r>
            <a:r>
              <a:rPr lang="en-US" altLang="zh-CN" smtClean="0"/>
              <a:t>term reference</a:t>
            </a:r>
            <a:r>
              <a:rPr lang="en-US" altLang="zh-CN"/>
              <a:t>, we mean “lvalue </a:t>
            </a:r>
            <a:r>
              <a:rPr lang="en-US" altLang="zh-CN"/>
              <a:t>reference</a:t>
            </a:r>
            <a:r>
              <a:rPr lang="en-US" altLang="zh-CN" smtClean="0"/>
              <a:t>.”</a:t>
            </a:r>
          </a:p>
          <a:p>
            <a:r>
              <a:rPr lang="en-US" altLang="zh-CN"/>
              <a:t>A reference is not an object. Instead, a reference is just another name for an</a:t>
            </a:r>
          </a:p>
          <a:p>
            <a:r>
              <a:rPr lang="en-US" altLang="zh-CN"/>
              <a:t>already existing </a:t>
            </a:r>
            <a:r>
              <a:rPr lang="en-US" altLang="zh-CN"/>
              <a:t>object</a:t>
            </a:r>
            <a:r>
              <a:rPr lang="en-US" altLang="zh-CN" smtClean="0"/>
              <a:t>. </a:t>
            </a:r>
            <a:r>
              <a:rPr lang="en-US" altLang="zh-CN"/>
              <a:t>int &amp;refVal4 = </a:t>
            </a:r>
            <a:r>
              <a:rPr lang="en-US" altLang="zh-CN"/>
              <a:t>10</a:t>
            </a:r>
            <a:r>
              <a:rPr lang="en-US" altLang="zh-CN" smtClean="0"/>
              <a:t>; </a:t>
            </a:r>
            <a:r>
              <a:rPr lang="en-US" altLang="zh-CN"/>
              <a:t>A </a:t>
            </a:r>
            <a:r>
              <a:rPr lang="en-US" altLang="zh-CN" b="1"/>
              <a:t>pointer </a:t>
            </a:r>
            <a:r>
              <a:rPr lang="en-US" altLang="zh-CN"/>
              <a:t>is a compound type that “points to” another </a:t>
            </a:r>
            <a:r>
              <a:rPr lang="en-US" altLang="zh-CN"/>
              <a:t>type</a:t>
            </a:r>
            <a:r>
              <a:rPr lang="en-US" altLang="zh-CN" smtClean="0"/>
              <a:t>. </a:t>
            </a:r>
            <a:r>
              <a:rPr lang="en-US" altLang="zh-CN" smtClean="0">
                <a:solidFill>
                  <a:srgbClr val="FF0000"/>
                </a:solidFill>
              </a:rPr>
              <a:t>Bind</a:t>
            </a:r>
          </a:p>
          <a:p>
            <a:r>
              <a:rPr lang="zh-CN" altLang="en-US">
                <a:solidFill>
                  <a:srgbClr val="FF0000"/>
                </a:solidFill>
              </a:rPr>
              <a:t>指</a:t>
            </a:r>
            <a:r>
              <a:rPr lang="zh-CN" altLang="en-US" smtClean="0">
                <a:solidFill>
                  <a:srgbClr val="FF0000"/>
                </a:solidFill>
              </a:rPr>
              <a:t>针多级，引用没有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右值</a:t>
            </a:r>
            <a:r>
              <a:rPr lang="zh-CN" altLang="en-US">
                <a:solidFill>
                  <a:srgbClr val="FF0000"/>
                </a:solidFill>
              </a:rPr>
              <a:t>引</a:t>
            </a:r>
            <a:r>
              <a:rPr lang="zh-CN" altLang="en-US" smtClean="0">
                <a:solidFill>
                  <a:srgbClr val="FF0000"/>
                </a:solidFill>
              </a:rPr>
              <a:t>用</a:t>
            </a:r>
            <a:r>
              <a:rPr lang="en-US" altLang="zh-CN">
                <a:hlinkClick r:id="rId2"/>
              </a:rPr>
              <a:t>https://zh.wikipedia.org/wiki/%E5%8F%B3%E5%80%BC%E5%BC%95%E7%94%A8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t>本</a:t>
            </a:r>
            <a:r>
              <a:rPr lang="en-US" altLang="zh-CN"/>
              <a:t>,500</a:t>
            </a:r>
            <a:r>
              <a:t>页</a:t>
            </a:r>
            <a:r>
              <a:rPr lang="en-US" altLang="zh-CN"/>
              <a:t>),7/8i, OCP 5</a:t>
            </a:r>
            <a:r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t>， </a:t>
            </a:r>
            <a:r>
              <a:rPr lang="en-US" altLang="zh-CN"/>
              <a:t>Network, </a:t>
            </a:r>
          </a:p>
          <a:p>
            <a:r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t>多看别人的问题</a:t>
            </a:r>
          </a:p>
          <a:p>
            <a:pPr lvl="1"/>
            <a:r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常用</a:t>
            </a:r>
            <a:r>
              <a:rPr lang="en-US" altLang="zh-CN"/>
              <a:t>iaas</a:t>
            </a:r>
            <a:r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/>
              <a:t>io</a:t>
            </a:r>
            <a:r>
              <a:t>：</a:t>
            </a:r>
            <a:r>
              <a:rPr lang="en-US" altLang="zh-CN"/>
              <a:t>8-10ms/150 IOPS per Disk</a:t>
            </a:r>
          </a:p>
          <a:p>
            <a:pPr lvl="1"/>
            <a:r>
              <a:rPr lang="en-US" altLang="zh-CN"/>
              <a:t>flash/ssd:  &lt;0.1ms, 10w+ IOPS</a:t>
            </a:r>
          </a:p>
          <a:p>
            <a:pPr lvl="1"/>
            <a:r>
              <a:t>局域网内延迟：</a:t>
            </a:r>
            <a:r>
              <a:rPr lang="en-US" altLang="zh-CN"/>
              <a:t>&lt;1ms</a:t>
            </a:r>
            <a:r>
              <a:t>， 万兆</a:t>
            </a:r>
            <a:endParaRPr lang="en-US" altLang="zh-CN"/>
          </a:p>
          <a:p>
            <a:pPr lvl="1"/>
            <a:r>
              <a:t>同城跨</a:t>
            </a:r>
            <a:r>
              <a:rPr lang="en-US" altLang="zh-CN"/>
              <a:t>IDC</a:t>
            </a:r>
            <a:r>
              <a:t>：</a:t>
            </a:r>
            <a:r>
              <a:rPr lang="en-US" altLang="zh-CN"/>
              <a:t>&lt;2ms</a:t>
            </a:r>
            <a:r>
              <a:t>，</a:t>
            </a:r>
            <a:r>
              <a:rPr lang="en-US" altLang="zh-CN"/>
              <a:t>20-100gb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t>：</a:t>
            </a:r>
            <a:r>
              <a:rPr lang="en-US" altLang="zh-CN"/>
              <a:t>5w qps (key based, MySQL 5.6)</a:t>
            </a:r>
          </a:p>
          <a:p>
            <a:pPr lvl="1"/>
            <a:r>
              <a:rPr lang="en-US" altLang="zh-CN"/>
              <a:t>Redis</a:t>
            </a:r>
            <a:r>
              <a:t>：</a:t>
            </a:r>
            <a:r>
              <a:rPr lang="en-US" altLang="zh-CN"/>
              <a:t>8-10w QPS/per instance(per CPU)</a:t>
            </a:r>
          </a:p>
          <a:p>
            <a:pPr lvl="1"/>
            <a:r>
              <a:t>单</a:t>
            </a:r>
            <a:r>
              <a:rPr lang="en-US" altLang="zh-CN"/>
              <a:t>JVM</a:t>
            </a:r>
            <a:r>
              <a:t>：简单</a:t>
            </a:r>
            <a:r>
              <a:rPr lang="en-US" altLang="zh-CN"/>
              <a:t>query  </a:t>
            </a:r>
            <a:r>
              <a:t>可以到几千，复杂</a:t>
            </a:r>
            <a:r>
              <a:rPr lang="en-US" altLang="zh-CN"/>
              <a:t>query </a:t>
            </a:r>
            <a:r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t>：</a:t>
            </a:r>
          </a:p>
          <a:p>
            <a:pPr lvl="1"/>
            <a:r>
              <a:t>底层</a:t>
            </a:r>
            <a:r>
              <a:rPr lang="en-US" altLang="zh-CN"/>
              <a:t>API</a:t>
            </a:r>
            <a:r>
              <a:t>：</a:t>
            </a:r>
            <a:r>
              <a:rPr lang="en-US" altLang="zh-CN"/>
              <a:t>&lt;5-10ms</a:t>
            </a:r>
          </a:p>
          <a:p>
            <a:pPr lvl="1"/>
            <a:r>
              <a:t>聚合层</a:t>
            </a:r>
            <a:r>
              <a:rPr lang="en-US" altLang="zh-CN"/>
              <a:t>API: ~50-100ms</a:t>
            </a:r>
          </a:p>
          <a:p>
            <a:pPr lvl="1"/>
            <a:r>
              <a:t>上层</a:t>
            </a:r>
            <a:r>
              <a:rPr lang="en-US" altLang="zh-CN"/>
              <a:t>API(</a:t>
            </a:r>
            <a:r>
              <a:t>接入层</a:t>
            </a:r>
            <a:r>
              <a:rPr lang="en-US" altLang="zh-CN"/>
              <a:t>API</a:t>
            </a:r>
            <a:r>
              <a:t>）：</a:t>
            </a:r>
            <a:r>
              <a:rPr lang="en-US" altLang="zh-CN"/>
              <a:t>&lt;200ms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1578</Words>
  <Application>Microsoft Office PowerPoint</Application>
  <PresentationFormat>自定义</PresentationFormat>
  <Paragraphs>209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01  指针和引用 数组的区别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wangchuanyi</cp:lastModifiedBy>
  <cp:revision>251</cp:revision>
  <dcterms:created xsi:type="dcterms:W3CDTF">2019-06-19T02:08:00Z</dcterms:created>
  <dcterms:modified xsi:type="dcterms:W3CDTF">2020-08-24T12:51:55Z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