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68" r:id="rId17"/>
    <p:sldId id="272" r:id="rId18"/>
  </p:sldIdLst>
  <p:sldSz cx="12192000" cy="6858000"/>
  <p:notesSz cx="6858000" cy="9144000"/>
  <p:defaultTextStyle>
    <a:lvl1pPr marL="0" lvl="0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1pPr>
    <a:lvl2pPr marL="457200" lvl="1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2pPr>
    <a:lvl3pPr marL="914400" lvl="2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3pPr>
    <a:lvl4pPr marL="1371600" lvl="3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4pPr>
    <a:lvl5pPr marL="1828800" lvl="4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5pPr>
    <a:lvl6pPr marL="2286000" lvl="5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6pPr>
    <a:lvl7pPr marL="2743200" lvl="6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7pPr>
    <a:lvl8pPr marL="3200400" lvl="7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8pPr>
    <a:lvl9pPr marL="3657600" lvl="8" algn="l" defTabSz="914400">
      <a:lnSpc>
        <a:spcPct val="130000"/>
      </a:lnSpc>
      <a:defRPr sz="1800" kern="1200">
        <a:solidFill>
          <a:schemeClr val="tx1"/>
        </a:solidFill>
        <a:latin typeface="微软雅黑"/>
        <a:ea typeface="微软雅黑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1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t>2022/9/22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4228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https://docs.qq.com/slide/DY1FTaGVzZXR5RmVY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系统调用，上下文切换，中断关系？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虽然增加带宽 配置 提高性能。你不能说最后靠着解决问题的，他们有上限不会无限增加。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Use a profiler.</a:t>
            </a:r>
          </a:p>
          <a:p>
            <a:r>
              <a:rPr lang="zh-CN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View the assembly code when the program is executed.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https://talkgo.org/t/topic/1255/17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/>
              <a:t>https://time.geekbang.org/column/article/75242?utm_source=website&amp;utm_medium=geektime&amp;utm_campaign=322-presell&amp;utm_content=PC0701&amp;utm_term=pc_interstitial_398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>
                <a:hlinkClick r:id=""/>
              </a:rPr>
              <a:t>https://www.jianshu.com/p/0299f56edab5</a:t>
            </a:r>
          </a:p>
          <a:p>
            <a:r>
              <a:rPr lang="zh-CN">
                <a:hlinkClick r:id=""/>
              </a:rPr>
              <a:t>https://leapbook.readthedocs.io/en/latest/linux/linux_core.html</a:t>
            </a:r>
          </a:p>
          <a:p>
            <a:r>
              <a:rPr lang="zh-CN">
                <a:hlinkClick r:id=""/>
              </a:rPr>
              <a:t>https://www.zhihu.com/question/22444939</a:t>
            </a:r>
          </a:p>
          <a:p>
            <a:r>
              <a:rPr lang="zh-CN">
                <a:hlinkClick r:id=""/>
              </a:rPr>
              <a:t>https://www.limerence2017.com/2017/08/07/linuxcore/</a:t>
            </a:r>
          </a:p>
          <a:p>
            <a:r>
              <a:rPr lang="zh-CN">
                <a:hlinkClick r:id=""/>
              </a:rPr>
              <a:t>https://www.jianshu.com/p/088fb171cd40</a:t>
            </a:r>
          </a:p>
          <a:p>
            <a:r>
              <a:rPr lang="zh-CN">
                <a:hlinkClick r:id=""/>
              </a:rPr>
              <a:t>https://github.com/chyyuu/ucore_os_docs/blob/master/lab1/lab1_3_3_1_function_stack.md</a:t>
            </a:r>
          </a:p>
          <a:p>
            <a:r>
              <a:rPr lang="zh-CN">
                <a:hlinkClick r:id=""/>
              </a:rPr>
              <a:t>https://www.zhihu.com/question/22444939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>
                <a:hlinkClick r:id=""/>
              </a:rPr>
              <a:t>https://juejin.im/post/6844903766223765511</a:t>
            </a:r>
          </a:p>
          <a:p>
            <a:r>
              <a:rPr lang="zh-CN">
                <a:hlinkClick r:id=""/>
              </a:rPr>
              <a:t>https://learnku.com/articles/48971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8674F-E567-AA4B-8C16-788D7CE21C4F}" type="slidenum">
              <a:rPr lang="en-US" altLang="zh-CN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0622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470233"/>
            <a:ext cx="9144000" cy="2387600"/>
          </a:xfrm>
        </p:spPr>
        <p:txBody>
          <a:bodyPr anchor="b"/>
          <a:lstStyle>
            <a:lvl1pPr lvl="0" algn="ctr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49908"/>
            <a:ext cx="9144000" cy="1655762"/>
          </a:xfrm>
        </p:spPr>
        <p:txBody>
          <a:bodyPr/>
          <a:lstStyle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三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4446104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0"/>
          </p:nvPr>
        </p:nvSpPr>
        <p:spPr>
          <a:xfrm>
            <a:off x="8054009" y="1825625"/>
            <a:ext cx="3299791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0"/>
          </p:nvPr>
        </p:nvSpPr>
        <p:spPr>
          <a:xfrm>
            <a:off x="838200" y="1690688"/>
            <a:ext cx="10515600" cy="2172811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内容占位符 3"/>
          <p:cNvSpPr>
            <a:spLocks noGrp="1"/>
          </p:cNvSpPr>
          <p:nvPr>
            <p:ph idx="11"/>
          </p:nvPr>
        </p:nvSpPr>
        <p:spPr>
          <a:xfrm>
            <a:off x="838200" y="3863500"/>
            <a:ext cx="10515600" cy="2241232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多张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7" name="图片占位符 6"/>
          <p:cNvSpPr>
            <a:spLocks noGrp="1"/>
          </p:cNvSpPr>
          <p:nvPr>
            <p:ph type="pic" idx="10"/>
          </p:nvPr>
        </p:nvSpPr>
        <p:spPr>
          <a:xfrm>
            <a:off x="838200" y="1690689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8" name="图片占位符 6"/>
          <p:cNvSpPr>
            <a:spLocks noGrp="1"/>
          </p:cNvSpPr>
          <p:nvPr>
            <p:ph type="pic" idx="11"/>
          </p:nvPr>
        </p:nvSpPr>
        <p:spPr>
          <a:xfrm>
            <a:off x="6096001" y="1690689"/>
            <a:ext cx="5257802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9" name="图片占位符 6"/>
          <p:cNvSpPr>
            <a:spLocks noGrp="1"/>
          </p:cNvSpPr>
          <p:nvPr>
            <p:ph type="pic" idx="12"/>
          </p:nvPr>
        </p:nvSpPr>
        <p:spPr>
          <a:xfrm>
            <a:off x="838200" y="4029575"/>
            <a:ext cx="5257800" cy="2338886"/>
          </a:xfrm>
        </p:spPr>
        <p:txBody>
          <a:bodyPr/>
          <a:lstStyle/>
          <a:p>
            <a:endParaRPr lang="zh-CN"/>
          </a:p>
        </p:txBody>
      </p:sp>
      <p:sp>
        <p:nvSpPr>
          <p:cNvPr id="10" name="图片占位符 6"/>
          <p:cNvSpPr>
            <a:spLocks noGrp="1"/>
          </p:cNvSpPr>
          <p:nvPr>
            <p:ph type="pic" idx="13"/>
          </p:nvPr>
        </p:nvSpPr>
        <p:spPr>
          <a:xfrm>
            <a:off x="6096001" y="4029575"/>
            <a:ext cx="5257802" cy="233888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471199"/>
            <a:ext cx="10515600" cy="2852737"/>
          </a:xfrm>
        </p:spPr>
        <p:txBody>
          <a:bodyPr anchor="b"/>
          <a:lstStyle>
            <a:lvl1pPr lvl="0">
              <a:defRPr sz="60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350924"/>
            <a:ext cx="10515600" cy="1500187"/>
          </a:xfrm>
        </p:spPr>
        <p:txBody>
          <a:bodyPr/>
          <a:lstStyle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对比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3106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723106"/>
            <a:ext cx="6172200" cy="5411787"/>
          </a:xfrm>
        </p:spPr>
        <p:txBody>
          <a:bodyPr/>
          <a:lstStyle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3306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727075"/>
            <a:ext cx="6172200" cy="5403850"/>
          </a:xfrm>
        </p:spPr>
        <p:txBody>
          <a:bodyPr/>
          <a:lstStyle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表格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/>
          <p:cNvSpPr>
            <a:spLocks noGrp="1"/>
          </p:cNvSpPr>
          <p:nvPr>
            <p:ph type="title"/>
          </p:nvPr>
        </p:nvSpPr>
        <p:spPr>
          <a:xfrm>
            <a:off x="839788" y="727074"/>
            <a:ext cx="3932237" cy="1600200"/>
          </a:xfrm>
        </p:spPr>
        <p:txBody>
          <a:bodyPr anchor="b"/>
          <a:lstStyle>
            <a:lvl1pPr lvl="0">
              <a:defRPr sz="3200"/>
            </a:lvl1pPr>
          </a:lstStyle>
          <a:p>
            <a:r>
              <a:rPr lang="zh-CN"/>
              <a:t>单击此处编辑母版标题样式</a:t>
            </a:r>
          </a:p>
        </p:txBody>
      </p:sp>
      <p:sp>
        <p:nvSpPr>
          <p:cNvPr id="5" name="文本占位符 3"/>
          <p:cNvSpPr>
            <a:spLocks noGrp="1"/>
          </p:cNvSpPr>
          <p:nvPr>
            <p:ph type="body" idx="2"/>
          </p:nvPr>
        </p:nvSpPr>
        <p:spPr>
          <a:xfrm>
            <a:off x="839788" y="2327274"/>
            <a:ext cx="3932237" cy="3811588"/>
          </a:xfrm>
        </p:spPr>
        <p:txBody>
          <a:bodyPr/>
          <a:lstStyle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rPr lang="zh-CN"/>
              <a:t>单击此处编辑母版文本样式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idx="10"/>
          </p:nvPr>
        </p:nvSpPr>
        <p:spPr>
          <a:xfrm>
            <a:off x="5172891" y="719137"/>
            <a:ext cx="6179322" cy="5419726"/>
          </a:xfrm>
        </p:spPr>
        <p:txBody>
          <a:bodyPr/>
          <a:lstStyle/>
          <a:p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lvl="0" algn="l" defTabSz="914400">
        <a:lnSpc>
          <a:spcPct val="13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/>
          <a:ea typeface="微软雅黑"/>
        </a:defRPr>
      </a:lvl1pPr>
    </p:titleStyle>
    <p:bodyStyle>
      <a:lvl1pPr marL="228600" lvl="0" indent="-228600" algn="l" defTabSz="914400">
        <a:lnSpc>
          <a:spcPct val="130000"/>
        </a:lnSpc>
        <a:spcBef>
          <a:spcPts val="1000"/>
        </a:spcBef>
        <a:buFont typeface="微软雅黑"/>
        <a:buChar char="•"/>
        <a:defRPr sz="2800" kern="1200">
          <a:solidFill>
            <a:schemeClr val="tx1"/>
          </a:solidFill>
          <a:latin typeface="微软雅黑"/>
          <a:ea typeface="微软雅黑"/>
        </a:defRPr>
      </a:lvl1pPr>
      <a:lvl2pPr marL="685800" lvl="1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400" kern="1200">
          <a:solidFill>
            <a:schemeClr val="tx1"/>
          </a:solidFill>
          <a:latin typeface="微软雅黑"/>
          <a:ea typeface="微软雅黑"/>
        </a:defRPr>
      </a:lvl2pPr>
      <a:lvl3pPr marL="1143000" lvl="2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2000" kern="1200">
          <a:solidFill>
            <a:schemeClr val="tx1"/>
          </a:solidFill>
          <a:latin typeface="微软雅黑"/>
          <a:ea typeface="微软雅黑"/>
        </a:defRPr>
      </a:lvl3pPr>
      <a:lvl4pPr marL="1600200" lvl="3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4pPr>
      <a:lvl5pPr marL="2057400" lvl="4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5pPr>
      <a:lvl6pPr marL="2514600" lvl="5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6pPr>
      <a:lvl7pPr marL="2971800" lvl="6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7pPr>
      <a:lvl8pPr marL="3429000" lvl="7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8pPr>
      <a:lvl9pPr marL="3886200" lvl="8" indent="-228600" algn="l" defTabSz="914400">
        <a:lnSpc>
          <a:spcPct val="130000"/>
        </a:lnSpc>
        <a:spcBef>
          <a:spcPts val="500"/>
        </a:spcBef>
        <a:buFont typeface="微软雅黑"/>
        <a:buChar char="•"/>
        <a:defRPr sz="1800" kern="1200">
          <a:solidFill>
            <a:schemeClr val="tx1"/>
          </a:solidFill>
          <a:latin typeface="微软雅黑"/>
          <a:ea typeface="微软雅黑"/>
        </a:defRPr>
      </a:lvl9pPr>
    </p:bodyStyle>
    <p:otherStyle>
      <a:lvl1pPr marL="0" lvl="0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1pPr>
      <a:lvl2pPr marL="457200" lvl="1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2pPr>
      <a:lvl3pPr marL="914400" lvl="2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3pPr>
      <a:lvl4pPr marL="1371600" lvl="3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4pPr>
      <a:lvl5pPr marL="1828800" lvl="4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5pPr>
      <a:lvl6pPr marL="2286000" lvl="5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6pPr>
      <a:lvl7pPr marL="2743200" lvl="6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7pPr>
      <a:lvl8pPr marL="3200400" lvl="7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8pPr>
      <a:lvl9pPr marL="3657600" lvl="8" algn="l" defTabSz="914400">
        <a:lnSpc>
          <a:spcPct val="130000"/>
        </a:lnSpc>
        <a:defRPr sz="1800" kern="1200">
          <a:solidFill>
            <a:schemeClr val="tx1"/>
          </a:solidFill>
          <a:latin typeface="微软雅黑"/>
          <a:ea typeface="微软雅黑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algrind.org/docs/manual/faq.html" TargetMode="External"/><Relationship Id="rId2" Type="http://schemas.openxmlformats.org/officeDocument/2006/relationships/hyperlink" Target="https://valgrind.org/docs/manual/manual-core.html#manual-core.op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odbolt.org/z/dcvvh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ware.org/gdb/onlinedocs/gdb/Memory.html" TargetMode="External"/><Relationship Id="rId2" Type="http://schemas.openxmlformats.org/officeDocument/2006/relationships/hyperlink" Target="https://izualzhy.cn/why-the-code-stack-is-overfl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blog.sina.com.cn/s/blog_72ef7bea0102w1c6.html" TargetMode="External"/><Relationship Id="rId5" Type="http://schemas.openxmlformats.org/officeDocument/2006/relationships/hyperlink" Target="https://xz.aliyun.com/t/2554" TargetMode="External"/><Relationship Id="rId4" Type="http://schemas.openxmlformats.org/officeDocument/2006/relationships/hyperlink" Target="https://www.jianshu.com/p/0299f56edab5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64" y="379188"/>
            <a:ext cx="9144000" cy="1369291"/>
          </a:xfrm>
        </p:spPr>
        <p:txBody>
          <a:bodyPr anchor="b"/>
          <a:lstStyle/>
          <a:p>
            <a:r>
              <a:rPr lang="zh-CN" sz="2000"/>
              <a:t>基本问题：在电脑面前什么都会，过三天完全忘记，然后被问的哑口无言，原来平时学看的都是无效操作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26636" y="2050464"/>
            <a:ext cx="9144000" cy="3640426"/>
          </a:xfrm>
        </p:spPr>
        <p:txBody>
          <a:bodyPr>
            <a:normAutofit fontScale="62500" lnSpcReduction="20000"/>
          </a:bodyPr>
          <a:lstStyle/>
          <a:p>
            <a:pPr marL="466344" indent="-466344" algn="l">
              <a:buFont typeface="Wingdings" charset="0"/>
              <a:buChar char="ü"/>
            </a:pPr>
            <a:r>
              <a:rPr lang="zh-CN"/>
              <a:t> cpu为什么高（说）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 系统为这么慢（学）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内存为这么大（斗）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crash怎么解决（唱）</a:t>
            </a:r>
          </a:p>
          <a:p>
            <a:pPr marL="0" indent="0" algn="l">
              <a:buNone/>
            </a:pPr>
            <a:endParaRPr lang="zh-CN"/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服务发现与在线扩容</a:t>
            </a:r>
          </a:p>
          <a:p>
            <a:pPr marL="466344" indent="-466344" algn="l">
              <a:buFont typeface="Wingdings" charset="0"/>
              <a:buChar char="ü"/>
            </a:pPr>
            <a:r>
              <a:rPr lang="zh-CN"/>
              <a:t>一致性，主节点挂点 和重启 保证数据一致性</a:t>
            </a:r>
          </a:p>
          <a:p>
            <a:pPr marL="466344" indent="-466344" algn="l">
              <a:buFont typeface="Wingdings" charset="0"/>
              <a:buChar char="ü"/>
            </a:pPr>
            <a:endParaRPr lang="zh-CN"/>
          </a:p>
          <a:p>
            <a:pPr marL="0" indent="0" algn="l">
              <a:buNone/>
            </a:pPr>
            <a:r>
              <a:rPr lang="zh-CN"/>
              <a:t>衡量指标不一样，看问题角度不一样。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zh-CN" sz="2400">
                <a:solidFill>
                  <a:srgbClr val="000000"/>
                </a:solidFill>
                <a:latin typeface="微软雅黑"/>
                <a:ea typeface="微软雅黑"/>
              </a:rPr>
              <a:t>内存为什么这么高？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CN"/>
              <a:t>task2:tcmalloc 优缺点。</a:t>
            </a:r>
          </a:p>
          <a:p>
            <a:pPr marL="0" indent="0">
              <a:buNone/>
            </a:pPr>
            <a:endParaRPr lang="zh-CN"/>
          </a:p>
          <a:p>
            <a:pPr marL="0" indent="0">
              <a:buNone/>
            </a:pPr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1311662" y="2927098"/>
            <a:ext cx="6870700" cy="42003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5594"/>
          </a:xfrm>
        </p:spPr>
        <p:txBody>
          <a:bodyPr anchor="ctr"/>
          <a:lstStyle/>
          <a:p>
            <a:r>
              <a:rPr lang="zh-CN" sz="2400"/>
              <a:t>内存：valgrind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>
                <a:hlinkClick r:id="rId2"/>
              </a:rPr>
              <a:t>阅读使用手册 </a:t>
            </a:r>
            <a:r>
              <a:rPr lang="zh-CN">
                <a:hlinkClick r:id="rId3"/>
              </a:rPr>
              <a:t> FQA</a:t>
            </a:r>
          </a:p>
          <a:p>
            <a:r>
              <a:rPr lang="zh-CN" sz="1800">
                <a:solidFill>
                  <a:srgbClr val="535A60"/>
                </a:solidFill>
                <a:highlight>
                  <a:srgbClr val="FFFFFF"/>
                </a:highlight>
                <a:latin typeface="Arial"/>
                <a:ea typeface="Arial"/>
              </a:rPr>
              <a:t>Your program is then run on a synthetic CPU provided by the Valgrind core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096"/>
          </a:xfrm>
        </p:spPr>
        <p:txBody>
          <a:bodyPr anchor="ctr"/>
          <a:lstStyle/>
          <a:p>
            <a:r>
              <a:rPr lang="zh-CN" sz="2800"/>
              <a:t>如何解决crash （1） 问题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3247" y="1079530"/>
            <a:ext cx="11203550" cy="6028216"/>
          </a:xfrm>
          <a:ln w="12700">
            <a:solidFill>
              <a:srgbClr val="E75200"/>
            </a:solidFill>
            <a:prstDash val="solid"/>
          </a:ln>
        </p:spPr>
        <p:txBody>
          <a:bodyPr/>
          <a:lstStyle/>
          <a:p>
            <a:r>
              <a:rPr lang="zh-CN"/>
              <a:t>tail -f valgrind.log</a:t>
            </a:r>
          </a:p>
          <a:p>
            <a:pPr marL="0" indent="0">
              <a:buNone/>
            </a:pPr>
            <a:r>
              <a:rPr lang="zh-CN" sz="2400"/>
              <a:t> ==18072== Invalid write of size 8
 ==18072==    at </a:t>
            </a:r>
            <a:r>
              <a:rPr lang="zh-CN" sz="2400">
                <a:solidFill>
                  <a:srgbClr val="CC0000"/>
                </a:solidFill>
              </a:rPr>
              <a:t>0x7A9A2C: ???</a:t>
            </a:r>
            <a:r>
              <a:rPr lang="zh-CN" sz="2400"/>
              <a:t> (in /home/work/proxy/gcache-proxy)</a:t>
            </a:r>
          </a:p>
          <a:p>
            <a:r>
              <a:rPr lang="zh-CN" sz="2400"/>
              <a:t>(gdb) bt //</a:t>
            </a:r>
            <a:r>
              <a:rPr lang="zh-CN" sz="2400">
                <a:solidFill>
                  <a:srgbClr val="555555"/>
                </a:solidFill>
                <a:highlight>
                  <a:srgbClr val="FFFFFF"/>
                </a:highlight>
                <a:latin typeface="Lato"/>
                <a:ea typeface="Lato"/>
              </a:rPr>
              <a:t>打印堆栈信息</a:t>
            </a:r>
            <a:r>
              <a:rPr lang="zh-CN" sz="2400"/>
              <a:t>
#0  0x0000000000472b1b in ?? ()
#1  0x0000000000000006 in ?? () at /usr/lib/gcc/x86_64-redhat-linux/4.4.7/../../../../include/c++/4.4.7/bits/stl_vector.h:131
#2  </a:t>
            </a:r>
            <a:r>
              <a:rPr lang="zh-CN" sz="2400">
                <a:solidFill>
                  <a:srgbClr val="CC0000"/>
                </a:solidFill>
              </a:rPr>
              <a:t>0x0000000000fb0490 in ?? ()</a:t>
            </a:r>
            <a:r>
              <a:rPr lang="zh-CN" sz="2400"/>
              <a:t>
#3  0x00007f6ff00c1370 in ?? ()
#4  0x000000000042a8f0 in std::_Rb_tree&lt;std::basic_string&lt;char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8102"/>
          </a:xfrm>
        </p:spPr>
        <p:txBody>
          <a:bodyPr anchor="ctr"/>
          <a:lstStyle/>
          <a:p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如何解决crash（2）准备 汇编与</a:t>
            </a:r>
            <a:r>
              <a:rPr lang="zh-CN" sz="2000" b="1">
                <a:solidFill>
                  <a:srgbClr val="24292E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函数堆栈</a:t>
            </a:r>
            <a:r>
              <a:rPr lang="zh-CN" sz="2000">
                <a:solidFill>
                  <a:srgbClr val="000000"/>
                </a:solidFill>
                <a:latin typeface="微软雅黑"/>
                <a:ea typeface="微软雅黑"/>
              </a:rPr>
              <a:t> 的关系</a:t>
            </a:r>
          </a:p>
          <a:p>
            <a:endParaRPr lang="zh-CN" sz="2000">
              <a:solidFill>
                <a:srgbClr val="000000"/>
              </a:solidFill>
              <a:latin typeface="微软雅黑"/>
              <a:ea typeface="微软雅黑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53227"/>
            <a:ext cx="10515600" cy="5023736"/>
          </a:xfrm>
        </p:spPr>
        <p:txBody>
          <a:bodyPr/>
          <a:lstStyle/>
          <a:p>
            <a:r>
              <a:rPr lang="zh-CN">
                <a:hlinkClick r:id="rId3"/>
              </a:rPr>
              <a:t>https://godbolt.org/z/dcvvhM</a:t>
            </a:r>
            <a:r>
              <a:rPr lang="zh-CN"/>
              <a:t>  </a:t>
            </a:r>
            <a:r>
              <a:rPr lang="zh-CN" sz="1300">
                <a:solidFill>
                  <a:srgbClr val="333333"/>
                </a:solidFill>
                <a:highlight>
                  <a:srgbClr val="F7F7F7"/>
                </a:highlight>
                <a:latin typeface="Consolas"/>
                <a:ea typeface="Consolas"/>
              </a:rPr>
              <a:t>layout split</a:t>
            </a:r>
          </a:p>
          <a:p>
            <a:endParaRPr lang="zh-CN" sz="1300">
              <a:solidFill>
                <a:srgbClr val="333333"/>
              </a:solidFill>
              <a:highlight>
                <a:srgbClr val="F7F7F7"/>
              </a:highlight>
              <a:latin typeface="Consolas"/>
              <a:ea typeface="Consolas"/>
            </a:endParaRPr>
          </a:p>
          <a:p>
            <a:r>
              <a:rPr lang="zh-CN"/>
              <a:t>https://godbolt.org/z/8sPPPP</a:t>
            </a:r>
          </a:p>
          <a:p>
            <a:endParaRPr lang="zh-CN"/>
          </a:p>
          <a:p>
            <a:r>
              <a:rPr lang="zh-CN"/>
              <a:t>、</a:t>
            </a:r>
          </a:p>
        </p:txBody>
      </p:sp>
      <p:pic>
        <p:nvPicPr>
          <p:cNvPr id="4" name="图片 3"/>
          <p:cNvPicPr/>
          <p:nvPr/>
        </p:nvPicPr>
        <p:blipFill>
          <a:blip r:embed="rId4"/>
          <a:stretch/>
        </p:blipFill>
        <p:spPr>
          <a:xfrm>
            <a:off x="6492252" y="365125"/>
            <a:ext cx="5035228" cy="495020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zh-CN" sz="1600">
                <a:solidFill>
                  <a:srgbClr val="000000"/>
                </a:solidFill>
                <a:latin typeface="微软雅黑"/>
                <a:ea typeface="微软雅黑"/>
              </a:rPr>
              <a:t>如何解决crash （3） </a:t>
            </a:r>
            <a:r>
              <a:rPr lang="zh-CN" sz="1600" b="1">
                <a:solidFill>
                  <a:srgbClr val="00000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如何查看一个corrupt stack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>
                <a:hlinkClick r:id="rId2"/>
              </a:rPr>
              <a:t>https://izualzhy.cn/why-the-code-stack-is-overflow</a:t>
            </a:r>
          </a:p>
          <a:p>
            <a:r>
              <a:rPr lang="zh-CN">
                <a:hlinkClick r:id="rId3"/>
              </a:rPr>
              <a:t>https://sourceware.org/gdb/onlinedocs/gdb/Memory.html</a:t>
            </a:r>
          </a:p>
          <a:p>
            <a:r>
              <a:rPr lang="zh-CN">
                <a:hlinkClick r:id="rId4"/>
              </a:rPr>
              <a:t>https://www.jianshu.com/p/0299f56edab5</a:t>
            </a:r>
          </a:p>
          <a:p>
            <a:r>
              <a:rPr lang="zh-CN">
                <a:hlinkClick r:id="rId5"/>
              </a:rPr>
              <a:t>https://xz.aliyun.com/t/2554</a:t>
            </a:r>
          </a:p>
          <a:p>
            <a:r>
              <a:rPr lang="zh-CN">
                <a:hlinkClick r:id="rId6"/>
              </a:rPr>
              <a:t>http://blog.sina.com.cn/s/blog_72ef7bea0102w1c6.html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6640"/>
          </a:xfrm>
        </p:spPr>
        <p:txBody>
          <a:bodyPr anchor="ctr"/>
          <a:lstStyle/>
          <a:p>
            <a:r>
              <a:rPr lang="zh-CN" sz="2400"/>
              <a:t>服务发现与在线扩容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21765"/>
            <a:ext cx="10515600" cy="4955198"/>
          </a:xfrm>
        </p:spPr>
        <p:txBody>
          <a:bodyPr/>
          <a:lstStyle/>
          <a:p>
            <a:pPr marL="388620" indent="-388620">
              <a:buFont typeface="Wingdings" charset="0"/>
              <a:buChar char="ü"/>
            </a:pPr>
            <a:r>
              <a:rPr lang="zh-CN" sz="2000"/>
              <a:t> 把IP和端口看成一个记录，需要一个高可用服务存储这些数据，而不是在客户端记录</a:t>
            </a:r>
          </a:p>
          <a:p>
            <a:pPr marL="0" indent="0">
              <a:buNone/>
            </a:pPr>
            <a:r>
              <a:rPr lang="zh-CN" sz="2000"/>
              <a:t>这样 msyql ，redis etc zk 这样工具联系在一起了。</a:t>
            </a:r>
          </a:p>
        </p:txBody>
      </p:sp>
      <p:sp>
        <p:nvSpPr>
          <p:cNvPr id="4" name="圆柱形 3"/>
          <p:cNvSpPr/>
          <p:nvPr/>
        </p:nvSpPr>
        <p:spPr>
          <a:xfrm>
            <a:off x="9339384" y="1992923"/>
            <a:ext cx="1191846" cy="1035538"/>
          </a:xfrm>
          <a:prstGeom prst="can">
            <a:avLst/>
          </a:prstGeom>
          <a:solidFill>
            <a:srgbClr val="0188FB"/>
          </a:solidFill>
          <a:ln w="12700">
            <a:solidFill>
              <a:srgbClr val="5C5C5C"/>
            </a:solidFill>
            <a:prstDash val="solid"/>
          </a:ln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  </a:t>
            </a:r>
            <a:r>
              <a:rPr lang="zh-CN" altLang="en-US" smtClean="0"/>
              <a:t>内存管理</a:t>
            </a:r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600"/>
              <a:t>监控系统负载情况（</a:t>
            </a:r>
            <a:r>
              <a:rPr lang="en-US" altLang="zh-CN" sz="1600"/>
              <a:t>vmstat 1</a:t>
            </a:r>
            <a:r>
              <a:rPr lang="zh-CN" altLang="en-US" sz="1600"/>
              <a:t>），确定是页面缓存（</a:t>
            </a:r>
            <a:r>
              <a:rPr lang="en-US" altLang="zh-CN" sz="1600"/>
              <a:t>cache</a:t>
            </a:r>
            <a:r>
              <a:rPr lang="zh-CN" altLang="en-US" sz="1600"/>
              <a:t>项）占用</a:t>
            </a:r>
            <a:r>
              <a:rPr lang="zh-CN" altLang="en-US" sz="1600"/>
              <a:t>量</a:t>
            </a:r>
            <a:r>
              <a:rPr lang="zh-CN" altLang="en-US" sz="1600" smtClean="0"/>
              <a:t>大</a:t>
            </a:r>
            <a:endParaRPr lang="en-US" altLang="zh-CN" sz="1600" smtClean="0"/>
          </a:p>
          <a:p>
            <a:r>
              <a:rPr lang="en-US" altLang="zh-CN" sz="1200"/>
              <a:t>echo </a:t>
            </a:r>
            <a:r>
              <a:rPr lang="en-US" altLang="zh-CN" sz="1200" smtClean="0"/>
              <a:t>3 </a:t>
            </a:r>
            <a:r>
              <a:rPr lang="en-US" altLang="zh-CN" sz="1200"/>
              <a:t>&gt; </a:t>
            </a:r>
            <a:r>
              <a:rPr lang="en-US" altLang="zh-CN" sz="1200" smtClean="0"/>
              <a:t>/proc/sys/vm/drop_caches </a:t>
            </a:r>
          </a:p>
          <a:p>
            <a:r>
              <a:rPr lang="zh-CN" altLang="en-US"/>
              <a:t>清除页面缓存，目录项和</a:t>
            </a:r>
            <a:r>
              <a:rPr lang="en-US" altLang="zh-CN"/>
              <a:t>inode</a:t>
            </a:r>
            <a:endParaRPr lang="en-US" altLang="zh-CN" sz="1200" smtClean="0"/>
          </a:p>
          <a:p>
            <a:r>
              <a:rPr lang="en-US" altLang="zh-CN" sz="1600" smtClean="0"/>
              <a:t>cat /proc/meminfo |grep -E "Buffer|Cache|Swap|Mem|Shmem|Slab|SReclaimable|SUnreclai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perf </a:t>
            </a:r>
            <a:r>
              <a:rPr lang="en-US" altLang="zh-CN"/>
              <a:t>record </a:t>
            </a:r>
            <a:r>
              <a:rPr lang="en-US" altLang="zh-CN" smtClean="0"/>
              <a:t>-</a:t>
            </a:r>
            <a:r>
              <a:rPr lang="en-US" altLang="zh-CN"/>
              <a:t>g -p 187862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74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64" y="379188"/>
            <a:ext cx="9144000" cy="1369291"/>
          </a:xfrm>
        </p:spPr>
        <p:txBody>
          <a:bodyPr anchor="b"/>
          <a:lstStyle/>
          <a:p>
            <a:r>
              <a:rPr lang="zh-CN" sz="2000" b="1"/>
              <a:t>一般思路 cpu高（为什么高 原理还是不清楚）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600" y="1956946"/>
            <a:ext cx="9258300" cy="4901118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zh-CN" sz="1800"/>
              <a:t>top 查看cpu指标：</a:t>
            </a:r>
            <a:r>
              <a:rPr lang="zh-CN" sz="1800" b="1"/>
              <a:t> </a:t>
            </a:r>
            <a:r>
              <a:rPr lang="zh-CN" sz="1800" b="1">
                <a:solidFill>
                  <a:srgbClr val="CC0000"/>
                </a:solidFill>
              </a:rPr>
              <a:t>1 </a:t>
            </a:r>
            <a:r>
              <a:rPr lang="zh-CN" sz="1800">
                <a:solidFill>
                  <a:srgbClr val="CC0000"/>
                </a:solidFill>
              </a:rPr>
              <a:t>us，2 sy</a:t>
            </a:r>
            <a:r>
              <a:rPr lang="zh-CN" sz="1800"/>
              <a:t>，4 wa， 3 hi，si（不是重点，谁都可以看）</a:t>
            </a:r>
          </a:p>
          <a:p>
            <a:pPr marL="484188" indent="-484188" algn="l">
              <a:buAutoNum type="arabicPeriod"/>
            </a:pPr>
            <a:r>
              <a:rPr lang="zh-CN" sz="1800"/>
              <a:t>perf寻找热点函数：（和高什么关系）（</a:t>
            </a:r>
            <a:r>
              <a:rPr lang="zh-CN" sz="1800">
                <a:solidFill>
                  <a:srgbClr val="FF0200"/>
                </a:solidFill>
              </a:rPr>
              <a:t>重点 这个可以控制</a:t>
            </a:r>
            <a:r>
              <a:rPr lang="zh-CN" sz="1800"/>
              <a:t>）</a:t>
            </a:r>
          </a:p>
          <a:p>
            <a:pPr marL="0" indent="0" algn="l">
              <a:buNone/>
            </a:pPr>
            <a:r>
              <a:rPr lang="zh-CN" sz="1800"/>
              <a:t>    a 是否可以c++内敛，常量折叠， b  缓存命中率  for循环优化   c 内存对齐 。</a:t>
            </a:r>
          </a:p>
          <a:p>
            <a:pPr marL="0" indent="0" algn="l">
              <a:buNone/>
            </a:pPr>
            <a:r>
              <a:rPr lang="zh-CN" sz="1800"/>
              <a:t>2. 特定功能的内核线程高不好解决，但能看问题原因，还是检查自己程序，不能归咎系统机制不好。</a:t>
            </a:r>
          </a:p>
          <a:p>
            <a:pPr marL="0" indent="0" algn="l">
              <a:buNone/>
            </a:pPr>
            <a:r>
              <a:rPr lang="zh-CN" sz="1800"/>
              <a:t>   检查系统调用函数（strace）和中断类型（</a:t>
            </a:r>
            <a:r>
              <a:rPr lang="zh-CN" sz="1400">
                <a:solidFill>
                  <a:srgbClr val="333333"/>
                </a:solidFill>
                <a:highlight>
                  <a:srgbClr val="FFFFFF"/>
                </a:highlight>
                <a:latin typeface="PingFang SC"/>
                <a:ea typeface="PingFang SC"/>
              </a:rPr>
              <a:t>watch -d cat /proc/softirqs</a:t>
            </a:r>
            <a:r>
              <a:rPr lang="zh-CN" sz="1800"/>
              <a:t>）</a:t>
            </a:r>
          </a:p>
          <a:p>
            <a:pPr marL="0" indent="0" algn="l">
              <a:buNone/>
            </a:pPr>
            <a:r>
              <a:rPr lang="zh-CN" sz="1800"/>
              <a:t>3. 检查系统设计：线程进程设置比例，甚至协程代替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（</a:t>
            </a:r>
            <a:r>
              <a:rPr lang="zh-CN" sz="1800">
                <a:solidFill>
                  <a:srgbClr val="FF0200"/>
                </a:solidFill>
                <a:latin typeface="微软雅黑"/>
                <a:ea typeface="微软雅黑"/>
              </a:rPr>
              <a:t>重点 这个可以控制。减少cs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</a:p>
          <a:p>
            <a:pPr marL="0" indent="0" algn="l">
              <a:buNone/>
            </a:pPr>
            <a:r>
              <a:rPr lang="zh-CN" sz="1800"/>
              <a:t>4. 网络io 检查一下：网络模型 epoll ，回到step 3 （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后台服务都是</a:t>
            </a:r>
            <a:r>
              <a:rPr lang="zh-CN" sz="1800">
                <a:solidFill>
                  <a:srgbClr val="FF0200"/>
                </a:solidFill>
                <a:latin typeface="微软雅黑"/>
                <a:ea typeface="微软雅黑"/>
              </a:rPr>
              <a:t>io类型，次要重点</a:t>
            </a:r>
            <a:r>
              <a:rPr lang="zh-CN" sz="1800">
                <a:solidFill>
                  <a:srgbClr val="000000"/>
                </a:solidFill>
                <a:latin typeface="微软雅黑"/>
                <a:ea typeface="微软雅黑"/>
              </a:rPr>
              <a:t>）</a:t>
            </a:r>
          </a:p>
          <a:p>
            <a:pPr marL="0" indent="0" algn="l">
              <a:buNone/>
            </a:pPr>
            <a:r>
              <a:rPr lang="zh-CN" sz="1800"/>
              <a:t>    滑动窗口与带宽瓶颈（外界因素非重点，回到 1 2 3上）</a:t>
            </a:r>
          </a:p>
          <a:p>
            <a:pPr marL="0" indent="0" algn="l">
              <a:buNone/>
            </a:pPr>
            <a:r>
              <a:rPr lang="zh-CN" sz="1800"/>
              <a:t>   磁盘io：是否启用缓存（一般不占用过多cpu，引起变慢。这个不是重点，但是属于cpu 的指标。liunx优化专栏还例子 证明。）</a:t>
            </a:r>
          </a:p>
          <a:p>
            <a:pPr marL="466344" indent="-466344" algn="l">
              <a:buFont typeface="Wingdings" charset="0"/>
              <a:buChar char="l"/>
            </a:pPr>
            <a:endParaRPr lang="zh-CN"/>
          </a:p>
          <a:p>
            <a:pPr marL="466344" indent="-466344" algn="l">
              <a:buFont typeface="Wingdings" charset="0"/>
              <a:buChar char="l"/>
            </a:pPr>
            <a:endParaRPr lang="zh-CN"/>
          </a:p>
          <a:p>
            <a:pPr marL="466344" indent="-466344" algn="l">
              <a:buFont typeface="Wingdings" charset="0"/>
              <a:buChar char="l"/>
            </a:pPr>
            <a:endParaRPr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64" y="379188"/>
            <a:ext cx="9144000" cy="1369291"/>
          </a:xfrm>
        </p:spPr>
        <p:txBody>
          <a:bodyPr anchor="b"/>
          <a:lstStyle/>
          <a:p>
            <a:r>
              <a:rPr lang="zh-CN" sz="2000" b="1"/>
              <a:t>一般思路 cpu高（为什么高 原理还是不清楚）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39600" y="1956946"/>
            <a:ext cx="9258300" cy="4901118"/>
          </a:xfrm>
        </p:spPr>
        <p:txBody>
          <a:bodyPr/>
          <a:lstStyle/>
          <a:p>
            <a:pPr marL="0" indent="0" algn="l">
              <a:buNone/>
            </a:pPr>
            <a:r>
              <a:rPr lang="zh-CN" sz="1800"/>
              <a:t>遗漏：</a:t>
            </a:r>
          </a:p>
          <a:p>
            <a:pPr marL="0" indent="0" algn="l">
              <a:buNone/>
            </a:pPr>
            <a:r>
              <a:rPr lang="zh-CN" sz="1800"/>
              <a:t>cpu 高判断标准：cpu 基本概念 什么是正常的。？？</a:t>
            </a:r>
          </a:p>
          <a:p>
            <a:pPr marL="0" indent="0" algn="l">
              <a:buNone/>
            </a:pPr>
            <a:r>
              <a:rPr lang="zh-CN" sz="1800"/>
              <a:t>其实真正情况一片黑，无用下手</a:t>
            </a:r>
          </a:p>
          <a:p>
            <a:pPr marL="0" indent="0" algn="l">
              <a:buNone/>
            </a:pPr>
            <a:endParaRPr lang="zh-CN" sz="1800"/>
          </a:p>
          <a:p>
            <a:r>
              <a:rPr lang="zh-CN" sz="1000">
                <a:solidFill>
                  <a:srgbClr val="121212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，该一秒1000次调用的函数有</a:t>
            </a:r>
          </a:p>
          <a:p>
            <a:pPr marL="466344" indent="-466344" algn="l">
              <a:buFont typeface="Wingdings" charset="0"/>
              <a:buChar char="l"/>
            </a:pPr>
            <a:endParaRPr lang="zh-CN"/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7005746" y="2065710"/>
            <a:ext cx="3100064" cy="4085772"/>
          </a:xfrm>
          <a:prstGeom prst="rect">
            <a:avLst/>
          </a:prstGeom>
        </p:spPr>
      </p:pic>
      <p:pic>
        <p:nvPicPr>
          <p:cNvPr id="5" name="图片 4"/>
          <p:cNvPicPr/>
          <p:nvPr/>
        </p:nvPicPr>
        <p:blipFill>
          <a:blip r:embed="rId4"/>
          <a:stretch/>
        </p:blipFill>
        <p:spPr>
          <a:xfrm>
            <a:off x="1007982" y="3191871"/>
            <a:ext cx="5861062" cy="37449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zh-CN"/>
              <a:t>例子：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zh-CN"/>
              <a:t> 系统为什么这么慢：准备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sz="2000">
                <a:solidFill>
                  <a:srgbClr val="353535"/>
                </a:solidFill>
                <a:highlight>
                  <a:srgbClr val="FFFFFF"/>
                </a:highlight>
                <a:latin typeface="PingFang SC"/>
                <a:ea typeface="PingFang SC"/>
              </a:rPr>
              <a:t>系统的生命周期大致大致可以按照顺序来看</a:t>
            </a:r>
          </a:p>
          <a:p>
            <a:pPr marL="0" indent="0">
              <a:buNone/>
            </a:pPr>
            <a:r>
              <a:rPr lang="zh-CN" sz="2000" b="1">
                <a:solidFill>
                  <a:srgbClr val="353535"/>
                </a:solidFill>
                <a:highlight>
                  <a:srgbClr val="FFFFFF"/>
                </a:highlight>
                <a:latin typeface="PingFang SC"/>
                <a:ea typeface="PingFang SC"/>
              </a:rPr>
              <a:t>     从客户端到服务器，然后在服务器上进行解析，执行 并返回结果给客户端。</a:t>
            </a:r>
          </a:p>
          <a:p>
            <a:pPr marL="0" indent="0">
              <a:buNone/>
            </a:pPr>
            <a:endParaRPr lang="zh-CN" sz="1600" b="1">
              <a:solidFill>
                <a:srgbClr val="353535"/>
              </a:solidFill>
              <a:highlight>
                <a:srgbClr val="FFFFFF"/>
              </a:highlight>
              <a:latin typeface="PingFang SC"/>
              <a:ea typeface="PingFang SC"/>
            </a:endParaRPr>
          </a:p>
          <a:p>
            <a:pPr>
              <a:buFont typeface="微软雅黑"/>
              <a:buChar char="•"/>
            </a:pPr>
            <a:r>
              <a:rPr lang="zh-CN" sz="16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使用 一个profiler。</a:t>
            </a:r>
            <a:r>
              <a:rPr lang="zh-CN" sz="1600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Use a profiler.</a:t>
            </a:r>
          </a:p>
          <a:p>
            <a:pPr>
              <a:buFont typeface="微软雅黑"/>
              <a:buChar char="•"/>
            </a:pPr>
            <a:r>
              <a:rPr lang="zh-CN" sz="16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查看程序执行时的汇编码。</a:t>
            </a:r>
            <a:r>
              <a:rPr lang="zh-CN" sz="1600" i="1">
                <a:solidFill>
                  <a:srgbClr val="000000">
                    <a:alpha val="86667"/>
                  </a:srgbClr>
                </a:solidFill>
                <a:highlight>
                  <a:srgbClr val="FFFFFF"/>
                </a:highlight>
                <a:latin typeface="Roboto"/>
                <a:ea typeface="Roboto"/>
              </a:rPr>
              <a:t>View the assembly code when the program is executed.</a:t>
            </a:r>
          </a:p>
          <a:p>
            <a:pPr marL="0" indent="0">
              <a:buNone/>
            </a:pPr>
            <a:r>
              <a:rPr lang="zh-CN" sz="18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如果你觉得需要程序有更好的执行速度，那么，最基本的方法就是使用一个profiler和愿意去查看一下其汇编代码以找到程序的瓶颈</a:t>
            </a:r>
          </a:p>
          <a:p>
            <a:pPr marL="0" indent="0">
              <a:buNone/>
            </a:pPr>
            <a:r>
              <a:rPr lang="zh-CN" sz="1800">
                <a:solidFill>
                  <a:srgbClr val="424242"/>
                </a:solidFill>
                <a:highlight>
                  <a:srgbClr val="FFFFFF"/>
                </a:highlight>
                <a:latin typeface="Source Sans Pro"/>
                <a:ea typeface="Source Sans Pro"/>
              </a:rPr>
              <a:t>只有找到了程序的瓶颈，此时才是真正在思考如何去改进的时候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endParaRPr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endParaRPr/>
          </a:p>
        </p:txBody>
      </p:sp>
      <p:pic>
        <p:nvPicPr>
          <p:cNvPr id="4" name="图片 3"/>
          <p:cNvPicPr/>
          <p:nvPr/>
        </p:nvPicPr>
        <p:blipFill>
          <a:blip r:embed="rId2"/>
          <a:stretch/>
        </p:blipFill>
        <p:spPr>
          <a:xfrm>
            <a:off x="118651" y="294679"/>
            <a:ext cx="12192000" cy="612626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95919"/>
          </a:xfrm>
        </p:spPr>
        <p:txBody>
          <a:bodyPr anchor="ctr"/>
          <a:lstStyle/>
          <a:p>
            <a:r>
              <a:rPr lang="zh-CN" sz="2800" b="1">
                <a:solidFill>
                  <a:srgbClr val="000000"/>
                </a:solidFill>
                <a:latin typeface="微软雅黑"/>
                <a:ea typeface="微软雅黑"/>
              </a:rPr>
              <a:t>进程内存为什么高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 sz="2000"/>
              <a:t> 虚拟内存占用高一定问题吗？</a:t>
            </a:r>
          </a:p>
          <a:p>
            <a:pPr marL="0" indent="0">
              <a:buNone/>
            </a:pPr>
            <a:r>
              <a:rPr lang="zh-CN" sz="2000"/>
              <a:t>  原理： unallocated(不占用空间),  cahed（物理内存） uncached（磁盘）</a:t>
            </a:r>
          </a:p>
          <a:p>
            <a:pPr marL="0" indent="0">
              <a:buNone/>
            </a:pPr>
            <a:endParaRPr lang="zh-CN" sz="2000"/>
          </a:p>
          <a:p>
            <a:pPr marL="0" indent="0">
              <a:buNone/>
            </a:pPr>
            <a:r>
              <a:rPr lang="zh-CN" sz="2000"/>
              <a:t>mac top</a:t>
            </a:r>
          </a:p>
          <a:p>
            <a:pPr marL="0" indent="0">
              <a:buNone/>
            </a:pPr>
            <a:r>
              <a:rPr lang="zh-CN" sz="1600"/>
              <a:t>    PhysMem: 16G used (2566M wired), 320M unused.</a:t>
            </a:r>
          </a:p>
          <a:p>
            <a:pPr marL="0" indent="0">
              <a:buNone/>
            </a:pPr>
            <a:endParaRPr 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zh-CN" sz="2400"/>
              <a:t>内存为什么这么高？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zh-CN" sz="1600">
                <a:solidFill>
                  <a:srgbClr val="333333"/>
                </a:solidFill>
                <a:highlight>
                  <a:srgbClr val="FFFFFF"/>
                </a:highlight>
                <a:latin typeface="PingFang SC"/>
                <a:ea typeface="PingFang SC"/>
              </a:rPr>
              <a:t>内存分配与回收 【这个有c++demo例子，网上有，以前动手练习过。现在想不起来了】</a:t>
            </a:r>
          </a:p>
          <a:p>
            <a:pPr marL="0" indent="0">
              <a:buNone/>
            </a:pPr>
            <a:r>
              <a:rPr lang="zh-CN" sz="1600" b="1"/>
              <a:t> malloc 和free会导致内存泄漏吗？不会</a:t>
            </a:r>
          </a:p>
          <a:p>
            <a:pPr marL="0" indent="0">
              <a:buNone/>
            </a:pPr>
            <a:r>
              <a:rPr lang="zh-CN" sz="1600"/>
              <a:t>如果小于128k 直接通过mmap方式申请和释放不会有问题。</a:t>
            </a:r>
          </a:p>
          <a:p>
            <a:pPr marL="0" indent="0">
              <a:buNone/>
            </a:pPr>
            <a:endParaRPr lang="zh-CN" sz="1600"/>
          </a:p>
          <a:p>
            <a:pPr marL="0" indent="0">
              <a:buNone/>
            </a:pPr>
            <a:r>
              <a:rPr lang="zh-CN" sz="1600"/>
              <a:t>如果小于128k，会按照brk方式申请顺序申请。</a:t>
            </a:r>
          </a:p>
          <a:p>
            <a:pPr marL="0" indent="0">
              <a:buNone/>
            </a:pPr>
            <a:r>
              <a:rPr lang="zh-CN" sz="1600"/>
              <a:t>如果申请连续空间需要</a:t>
            </a:r>
            <a:r>
              <a:rPr lang="zh-CN" sz="1600" b="1"/>
              <a:t>额外8字节记录大小</a:t>
            </a:r>
            <a:r>
              <a:rPr lang="zh-CN" sz="1600"/>
              <a:t>（对齐自然的）</a:t>
            </a:r>
          </a:p>
          <a:p>
            <a:pPr marL="0" indent="0">
              <a:buNone/>
            </a:pPr>
            <a:endParaRPr lang="zh-CN" sz="1600"/>
          </a:p>
          <a:p>
            <a:pPr marL="0" indent="0">
              <a:buNone/>
            </a:pPr>
            <a:r>
              <a:rPr lang="zh-CN" sz="1600"/>
              <a:t>释放时候，需要低地址先释放，</a:t>
            </a:r>
            <a:r>
              <a:rPr lang="zh-CN" sz="1600">
                <a:solidFill>
                  <a:srgbClr val="CC0000"/>
                </a:solidFill>
              </a:rPr>
              <a:t>低地址不释放空间永远被占用</a:t>
            </a:r>
          </a:p>
          <a:p>
            <a:pPr marL="0" indent="0">
              <a:buNone/>
            </a:pPr>
            <a:r>
              <a:rPr lang="zh-CN" sz="1600">
                <a:solidFill>
                  <a:srgbClr val="CC0000"/>
                </a:solidFill>
              </a:rPr>
              <a:t>重复利用时候造成内存碎</a:t>
            </a:r>
            <a:r>
              <a:rPr lang="zh-CN" sz="1600"/>
              <a:t>片。</a:t>
            </a:r>
          </a:p>
          <a:p>
            <a:pPr marL="0" indent="0">
              <a:buNone/>
            </a:pPr>
            <a:r>
              <a:rPr lang="zh-CN" sz="1600"/>
              <a:t>不考虑多线程问题，从一片连续地址分配上角度考虑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/>
          <a:lstStyle/>
          <a:p>
            <a:r>
              <a:rPr lang="zh-CN" sz="2600" b="1">
                <a:solidFill>
                  <a:srgbClr val="40404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查看进程发生缺页中断的次数 </a:t>
            </a:r>
            <a:r>
              <a:rPr lang="zh-CN" sz="1600">
                <a:solidFill>
                  <a:srgbClr val="404040"/>
                </a:solidFill>
                <a:highlight>
                  <a:srgbClr val="FFFFFF"/>
                </a:highlight>
                <a:latin typeface="-apple-system"/>
                <a:ea typeface="-apple-system"/>
              </a:rPr>
              <a:t>ps -o majflt,minflt -C program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CN"/>
              <a:t>perf top -e cache-misses -c 5000
</a:t>
            </a:r>
          </a:p>
        </p:txBody>
      </p:sp>
      <p:pic>
        <p:nvPicPr>
          <p:cNvPr id="4" name="图片 3"/>
          <p:cNvPicPr/>
          <p:nvPr/>
        </p:nvPicPr>
        <p:blipFill>
          <a:blip r:embed="rId3"/>
          <a:stretch/>
        </p:blipFill>
        <p:spPr>
          <a:xfrm>
            <a:off x="511338" y="474671"/>
            <a:ext cx="11847994" cy="64252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1360</Words>
  <Application>Microsoft Office PowerPoint</Application>
  <PresentationFormat>宽屏</PresentationFormat>
  <Paragraphs>102</Paragraphs>
  <Slides>17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-apple-system</vt:lpstr>
      <vt:lpstr>Lato</vt:lpstr>
      <vt:lpstr>PingFang SC</vt:lpstr>
      <vt:lpstr>Roboto</vt:lpstr>
      <vt:lpstr>Source Sans Pro</vt:lpstr>
      <vt:lpstr>微软雅黑</vt:lpstr>
      <vt:lpstr>Arial</vt:lpstr>
      <vt:lpstr>Consolas</vt:lpstr>
      <vt:lpstr>Wingdings</vt:lpstr>
      <vt:lpstr>Office 主题​​</vt:lpstr>
      <vt:lpstr>基本问题：在电脑面前什么都会，过三天完全忘记，然后被问的哑口无言，原来平时学看的都是无效操作</vt:lpstr>
      <vt:lpstr>一般思路 cpu高（为什么高 原理还是不清楚）</vt:lpstr>
      <vt:lpstr>一般思路 cpu高（为什么高 原理还是不清楚）</vt:lpstr>
      <vt:lpstr>例子：</vt:lpstr>
      <vt:lpstr> 系统为什么这么慢：准备</vt:lpstr>
      <vt:lpstr>PowerPoint 演示文稿</vt:lpstr>
      <vt:lpstr>进程内存为什么高</vt:lpstr>
      <vt:lpstr>内存为什么这么高？</vt:lpstr>
      <vt:lpstr>查看进程发生缺页中断的次数 ps -o majflt,minflt -C program</vt:lpstr>
      <vt:lpstr>内存为什么这么高？</vt:lpstr>
      <vt:lpstr>内存：valgrind</vt:lpstr>
      <vt:lpstr>如何解决crash （1） 问题</vt:lpstr>
      <vt:lpstr>如何解决crash（2）准备 汇编与函数堆栈 的关系 </vt:lpstr>
      <vt:lpstr>如何解决crash （3） 如何查看一个corrupt stack</vt:lpstr>
      <vt:lpstr>服务发现与在线扩容</vt:lpstr>
      <vt:lpstr>  内存管理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基本问题：在电脑面前什么都会，过三天完全忘记，然后被问的哑口无言，原来平时学看的都是无效操作</dc:title>
  <cp:lastModifiedBy>troy wang (王传义)</cp:lastModifiedBy>
  <cp:revision>7</cp:revision>
  <dcterms:modified xsi:type="dcterms:W3CDTF">2022-09-22T09:06:56Z</dcterms:modified>
</cp:coreProperties>
</file>