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315" r:id="rId6"/>
    <p:sldId id="257" r:id="rId7"/>
    <p:sldId id="308" r:id="rId8"/>
    <p:sldId id="309" r:id="rId9"/>
    <p:sldId id="316" r:id="rId10"/>
    <p:sldId id="300" r:id="rId11"/>
    <p:sldId id="301" r:id="rId12"/>
    <p:sldId id="302" r:id="rId13"/>
    <p:sldId id="303" r:id="rId14"/>
    <p:sldId id="310" r:id="rId15"/>
    <p:sldId id="311" r:id="rId16"/>
    <p:sldId id="312" r:id="rId17"/>
    <p:sldId id="313" r:id="rId18"/>
    <p:sldId id="337" r:id="rId19"/>
    <p:sldId id="314" r:id="rId20"/>
    <p:sldId id="317" r:id="rId21"/>
    <p:sldId id="305" r:id="rId22"/>
    <p:sldId id="318" r:id="rId23"/>
    <p:sldId id="319" r:id="rId24"/>
    <p:sldId id="322" r:id="rId25"/>
    <p:sldId id="320" r:id="rId26"/>
    <p:sldId id="323" r:id="rId27"/>
    <p:sldId id="306" r:id="rId28"/>
  </p:sldIdLst>
  <p:sldSz cx="12192000" cy="6858000"/>
  <p:notesSz cx="6858000" cy="9144000"/>
  <p:embeddedFontLst>
    <p:embeddedFont>
      <p:font typeface="黑体" panose="02010609060101010101" charset="-122"/>
      <p:regular r:id="rId32"/>
    </p:embeddedFont>
    <p:embeddedFont>
      <p:font typeface="微软雅黑" panose="020B0503020204020204" pitchFamily="34" charset="-122"/>
      <p:regular r:id="rId33"/>
    </p:embeddedFont>
    <p:embeddedFont>
      <p:font typeface="Yu Gothic UI Semibold" panose="020B0700000000000000" pitchFamily="34" charset="-128"/>
      <p:bold r:id="rId34"/>
    </p:embeddedFont>
    <p:embeddedFont>
      <p:font typeface="Calibri" panose="020F0502020204030204" charset="0"/>
      <p:regular r:id="rId35"/>
      <p:bold r:id="rId36"/>
      <p:italic r:id="rId37"/>
      <p:boldItalic r:id="rId38"/>
    </p:embeddedFont>
    <p:embeddedFont>
      <p:font typeface="Calibri Light" panose="020F0302020204030204" charset="0"/>
      <p:regular r:id="rId39"/>
      <p:italic r:id="rId40"/>
    </p:embeddedFont>
  </p:embeddedFontLst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1920"/>
    <a:srgbClr val="2C3E50"/>
    <a:srgbClr val="426836"/>
    <a:srgbClr val="FFCD4D"/>
    <a:srgbClr val="7EB46E"/>
    <a:srgbClr val="FF2A25"/>
    <a:srgbClr val="F20600"/>
    <a:srgbClr val="FFE7AB"/>
    <a:srgbClr val="578947"/>
    <a:srgbClr val="FFC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770" autoAdjust="0"/>
  </p:normalViewPr>
  <p:slideViewPr>
    <p:cSldViewPr snapToGrid="0" showGuides="1">
      <p:cViewPr varScale="1">
        <p:scale>
          <a:sx n="95" d="100"/>
          <a:sy n="95" d="100"/>
        </p:scale>
        <p:origin x="432" y="84"/>
      </p:cViewPr>
      <p:guideLst>
        <p:guide orient="horz" pos="2457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.xml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EF6F4-601D-4FA5-8A9A-30783589CE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E66C50-8FB8-4F78-942F-F0414D143D3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6F661-5FA5-4E87-B2E0-457F1452A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2DC9-FD33-45B8-A01F-51FD7F65E4C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6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8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images\go-callvis_export.svg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6418"/>
            <a:ext cx="5134692" cy="23815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2150" y="1746885"/>
            <a:ext cx="10807700" cy="1983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1" dirty="0" smtClean="0">
                <a:latin typeface="黑体" panose="02010609060101010101" charset="-122"/>
                <a:ea typeface="黑体" panose="02010609060101010101" charset="-122"/>
              </a:rPr>
              <a:t>Raft</a:t>
            </a:r>
            <a:r>
              <a:rPr lang="zh-CN" altLang="en-US" sz="5400" b="1" dirty="0" smtClean="0">
                <a:latin typeface="黑体" panose="02010609060101010101" charset="-122"/>
                <a:ea typeface="黑体" panose="02010609060101010101" charset="-122"/>
              </a:rPr>
              <a:t>算法与代码框架介绍</a:t>
            </a:r>
            <a:endParaRPr lang="zh-CN" altLang="en-US" sz="5400" b="1" dirty="0" smtClean="0">
              <a:latin typeface="黑体" panose="02010609060101010101" charset="-122"/>
              <a:ea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</a:rPr>
              <a:t>华中科技大学 </a:t>
            </a:r>
            <a:r>
              <a:rPr lang="zh-CN" altLang="en-US" sz="28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李响</a:t>
            </a:r>
            <a:endParaRPr lang="zh-CN" altLang="en-US" sz="20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433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日志复制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30910" y="1721485"/>
            <a:ext cx="9690735" cy="3969385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每个客户端的请求都会被重定向发送给leader。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leader在收到这些请求之后，会首先在自己的日志中添加一条新的日志条目。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在本地添加完日志之后，leader将向集群中其他节点发送 AppendEntries 请求同步这个日志条目，当这个日志条目被成功复制之后，leader节点将会将这条日志输入到raft状态机中，然后应答客户端。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8395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安全性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94455" y="2031365"/>
            <a:ext cx="542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选举限制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8265" y="2997200"/>
            <a:ext cx="308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ym typeface="+mn-ea"/>
              </a:rPr>
              <a:t>集群成员变更</a:t>
            </a:r>
            <a:endParaRPr lang="zh-CN" altLang="en-US" sz="2800" dirty="0" smtClean="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 flipH="1">
            <a:off x="2791066" y="1844261"/>
            <a:ext cx="122251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spc="250" dirty="0">
                <a:solidFill>
                  <a:schemeClr val="accent5"/>
                </a:solidFill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</a:t>
            </a:r>
            <a:endParaRPr lang="en-US" altLang="zh-CN" sz="4800" spc="250" dirty="0">
              <a:solidFill>
                <a:schemeClr val="accent5"/>
              </a:solidFill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782175" y="2819082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选举限制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40435" y="1731645"/>
            <a:ext cx="9500235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一个节点要成为leader，需要得到集群中半数以上节点的投票，而一个节点会投票给一个节点，其中一个充分条件是：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这个进行选举的节点的日志拥有与本节点相同或者更新的日志</a:t>
            </a: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这个限制保障了</a:t>
            </a: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每个当选的节点都有当前最新的数据</a:t>
            </a:r>
            <a:r>
              <a:rPr lang="zh-CN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，</a:t>
            </a: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所有 Committed 的日志都是可靠的，不会被覆盖的。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成员变更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290" y="1166495"/>
            <a:ext cx="7461885" cy="506539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成员变更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250315"/>
            <a:ext cx="11624310" cy="50507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成员变更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1885" y="1455420"/>
            <a:ext cx="9500235" cy="4338320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添加新节点到集群中</a:t>
            </a:r>
            <a:endParaRPr sz="20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这里有两种实现方案：</a:t>
            </a:r>
            <a:endParaRPr sz="20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第一种，也就是说未同步数据的节点是暂时不参加选举的，集群中的节点按照旧配置进行选举，当节点其赶上进度后，将其提升成可以进行选举的结点，这种实现方式类似与 etcd 中 learner 的角色。</a:t>
            </a:r>
            <a:endParaRPr sz="20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第二种是，集群中的节点按照新的配置进行选举，新加入的、未同步数据的节点不能发起选举，但是能正常投票</a:t>
            </a:r>
            <a:r>
              <a:rPr lang="zh-CN"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。当完成同步后可以进行正常的投票。</a:t>
            </a:r>
            <a:endParaRPr sz="20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这里推荐使用第二种方式实现</a:t>
            </a: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，这种方式实现起来比较简单，在实际实现过程中基本没有特殊的处理。只需要注意新加入的节点应该能够正常选举即可。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成员变更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1885" y="1455420"/>
            <a:ext cx="9500235" cy="2584450"/>
          </a:xfrm>
          <a:prstGeom prst="rect">
            <a:avLst/>
          </a:prstGeom>
        </p:spPr>
        <p:txBody>
          <a:bodyPr wrap="square">
            <a:spAutoFit/>
          </a:bodyPr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删除当前集群节点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某个节点在一次配置更新之后，被移出了新的集群，但是这个节点又不知道这个情况，那么这个节点可能会无限制地不停发起选举。</a:t>
            </a:r>
            <a:endParaRPr sz="20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可以使用 Prs 映射对消息进行过滤，当节点被移除后，Prs 应该不存在对应的 Progress 量，直接丢弃此类消息即可</a:t>
            </a:r>
            <a:r>
              <a:rPr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。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日志压缩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1885" y="1455420"/>
            <a:ext cx="9500235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删除底层 </a:t>
            </a:r>
            <a:r>
              <a:rPr lang="en-US" altLang="zh-CN"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DB </a:t>
            </a:r>
            <a:r>
              <a:rPr lang="zh-CN" altLang="en-US"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中的日志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将内存中的日志截断</a:t>
            </a:r>
            <a:endParaRPr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155440" y="2636520"/>
            <a:ext cx="56813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 smtClean="0"/>
              <a:t>raft 代码框架介绍</a:t>
            </a:r>
            <a:endParaRPr lang="zh-CN" altLang="en-US" sz="4000" dirty="0" smtClean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51" name="矩形 50"/>
          <p:cNvSpPr/>
          <p:nvPr/>
        </p:nvSpPr>
        <p:spPr>
          <a:xfrm flipH="1">
            <a:off x="3043540" y="2573999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03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代码框架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894455" y="2031365"/>
            <a:ext cx="7153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 模块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8265" y="2997200"/>
            <a:ext cx="5013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sz="2800" dirty="0"/>
              <a:t>raft</a:t>
            </a:r>
            <a:r>
              <a:rPr sz="2800" dirty="0"/>
              <a:t> 模块</a:t>
            </a:r>
            <a:endParaRPr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898265" y="3957955"/>
            <a:ext cx="493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dirty="0" smtClean="0"/>
              <a:t>rawnode</a:t>
            </a:r>
            <a:r>
              <a:rPr lang="zh-CN" altLang="en-US" sz="2800" dirty="0" smtClean="0"/>
              <a:t> 模块</a:t>
            </a:r>
            <a:endParaRPr lang="zh-CN" altLang="en-US" sz="2800" dirty="0" smtClean="0"/>
          </a:p>
        </p:txBody>
      </p:sp>
      <p:sp>
        <p:nvSpPr>
          <p:cNvPr id="15" name="矩形 14"/>
          <p:cNvSpPr/>
          <p:nvPr/>
        </p:nvSpPr>
        <p:spPr>
          <a:xfrm flipH="1">
            <a:off x="2791066" y="1844261"/>
            <a:ext cx="122251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spc="250" dirty="0">
                <a:solidFill>
                  <a:schemeClr val="accent5"/>
                </a:solidFill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</a:t>
            </a:r>
            <a:endParaRPr lang="en-US" altLang="zh-CN" sz="4800" spc="250" dirty="0">
              <a:solidFill>
                <a:schemeClr val="accent5"/>
              </a:solidFill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782175" y="2819082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786365" y="3783674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03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894455" y="2031365"/>
            <a:ext cx="5427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TinyKV 的基本框架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98265" y="2997200"/>
            <a:ext cx="30803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>
                <a:sym typeface="+mn-ea"/>
              </a:rPr>
              <a:t>raft 算法介绍</a:t>
            </a:r>
            <a:endParaRPr lang="zh-CN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898265" y="3957955"/>
            <a:ext cx="4933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dirty="0" smtClean="0"/>
              <a:t>raft 代码框架介绍</a:t>
            </a:r>
            <a:endParaRPr lang="zh-CN" altLang="en-US" sz="2800" dirty="0" smtClean="0"/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H="1">
            <a:off x="2791066" y="1844261"/>
            <a:ext cx="122251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spc="250" dirty="0">
                <a:solidFill>
                  <a:schemeClr val="accent5"/>
                </a:solidFill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</a:t>
            </a:r>
            <a:endParaRPr lang="en-US" altLang="zh-CN" sz="4800" spc="250" dirty="0">
              <a:solidFill>
                <a:schemeClr val="accent5"/>
              </a:solidFill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0" name="矩形 49"/>
          <p:cNvSpPr/>
          <p:nvPr/>
        </p:nvSpPr>
        <p:spPr>
          <a:xfrm flipH="1">
            <a:off x="2782175" y="2819082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51" name="矩形 50"/>
          <p:cNvSpPr/>
          <p:nvPr/>
        </p:nvSpPr>
        <p:spPr>
          <a:xfrm flipH="1">
            <a:off x="2786365" y="3783674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03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目录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log 模块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44K)~6VS~`~%((6APF1(5}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95" y="2110740"/>
            <a:ext cx="7639050" cy="1047750"/>
          </a:xfrm>
          <a:prstGeom prst="rect">
            <a:avLst/>
          </a:prstGeom>
        </p:spPr>
      </p:pic>
      <p:pic>
        <p:nvPicPr>
          <p:cNvPr id="4" name="图片 3" descr="K(7]4W04BC28N~L4`OZ__U9"/>
          <p:cNvPicPr>
            <a:picLocks noChangeAspect="1"/>
          </p:cNvPicPr>
          <p:nvPr/>
        </p:nvPicPr>
        <p:blipFill>
          <a:blip r:embed="rId5"/>
          <a:srcRect b="45998"/>
          <a:stretch>
            <a:fillRect/>
          </a:stretch>
        </p:blipFill>
        <p:spPr>
          <a:xfrm>
            <a:off x="57785" y="3268345"/>
            <a:ext cx="12049125" cy="3269615"/>
          </a:xfrm>
          <a:prstGeom prst="rect">
            <a:avLst/>
          </a:prstGeom>
        </p:spPr>
      </p:pic>
      <p:pic>
        <p:nvPicPr>
          <p:cNvPr id="5" name="图片 4" descr="K(7]4W04BC28N~L4`OZ__U9"/>
          <p:cNvPicPr>
            <a:picLocks noChangeAspect="1"/>
          </p:cNvPicPr>
          <p:nvPr/>
        </p:nvPicPr>
        <p:blipFill>
          <a:blip r:embed="rId5"/>
          <a:srcRect l="-101" t="51656" r="42075" b="201"/>
          <a:stretch>
            <a:fillRect/>
          </a:stretch>
        </p:blipFill>
        <p:spPr>
          <a:xfrm>
            <a:off x="4801235" y="3380740"/>
            <a:ext cx="6991985" cy="291528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36155" y="1160145"/>
            <a:ext cx="4741545" cy="2168525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需要注意的 raftlog 的初始化</a:t>
            </a:r>
            <a:r>
              <a:rPr lang="zh-CN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，</a:t>
            </a: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调用 storage 中的一些方法获取已经持久化的量进行初始化。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在raft初始化时，需要使用 config 中的 Applied 变量进行修正。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8" name="图片 7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raft 模块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~)[@H8$QQMTQI5~{A$W${%J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340" y="817880"/>
            <a:ext cx="3891280" cy="6015990"/>
          </a:xfrm>
          <a:prstGeom prst="rect">
            <a:avLst/>
          </a:prstGeom>
        </p:spPr>
      </p:pic>
      <p:pic>
        <p:nvPicPr>
          <p:cNvPr id="4" name="图片 3" descr="A)YH7FU8O~{NEH(S%~WWPW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330" y="1336675"/>
            <a:ext cx="4373880" cy="36118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raft 模块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 descr="LE%1ASY(6B6{_HL7XLX[)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910" y="1196975"/>
            <a:ext cx="8004810" cy="515175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rawnode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B)%C~B8F{@W4UX69PU25W@Y"/>
          <p:cNvPicPr>
            <a:picLocks noChangeAspect="1"/>
          </p:cNvPicPr>
          <p:nvPr/>
        </p:nvPicPr>
        <p:blipFill>
          <a:blip r:embed="rId4"/>
          <a:srcRect l="144" r="17762"/>
          <a:stretch>
            <a:fillRect/>
          </a:stretch>
        </p:blipFill>
        <p:spPr>
          <a:xfrm>
            <a:off x="372110" y="1407160"/>
            <a:ext cx="4490720" cy="276733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095240" y="1245235"/>
            <a:ext cx="6529705" cy="3830955"/>
          </a:xfrm>
          <a:prstGeom prst="rect">
            <a:avLst/>
          </a:prstGeom>
        </p:spPr>
        <p:txBody>
          <a:bodyPr wrap="square">
            <a:spAutoFit/>
          </a:bodyPr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SoftState 保存的是系统的易变状态，这个状态是随系统变化的，不需要进行持久化</a:t>
            </a:r>
            <a:r>
              <a:rPr lang="zh-CN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HardState 保存的是系统的硬状态，也是就是需要进行持久化的状态，包括节点当前Term、Vote、Commit。当系统崩溃重启后，这些状态需要恢复到崩溃前的情况。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Entries 未进行持久化，需要保存到持久化存储的日志。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CommittedEntries 已经提交但是尚未进行应用，也就是包含读写请求以及其他一些配置请求，还没处理的日志。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Messages 包含需要发送的消息。</a:t>
            </a:r>
            <a:endParaRPr b="1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rawnode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 descr="UNRK@M$}0TX3]9G89`_92B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1369695"/>
            <a:ext cx="8572500" cy="4438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947795" y="2875915"/>
            <a:ext cx="429641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r>
              <a:rPr lang="zh-CN" altLang="en-US" sz="6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！</a:t>
            </a:r>
            <a:endParaRPr lang="zh-CN" altLang="en-US" sz="66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/>
          <p:cNvSpPr txBox="1"/>
          <p:nvPr/>
        </p:nvSpPr>
        <p:spPr>
          <a:xfrm>
            <a:off x="3928110" y="2686685"/>
            <a:ext cx="66446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TinyKV 的基本框架</a:t>
            </a:r>
            <a:endParaRPr lang="zh-CN" altLang="en-US" sz="40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 flipH="1">
            <a:off x="2929496" y="2604356"/>
            <a:ext cx="1222513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spc="250" dirty="0">
                <a:solidFill>
                  <a:schemeClr val="accent5"/>
                </a:solidFill>
                <a:uFillTx/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01</a:t>
            </a:r>
            <a:endParaRPr lang="en-US" altLang="zh-CN" sz="4800" spc="250" dirty="0">
              <a:solidFill>
                <a:schemeClr val="accent5"/>
              </a:solidFill>
              <a:uFillTx/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项目框架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-2147482589" descr="overview"/>
          <p:cNvPicPr>
            <a:picLocks noChangeAspect="1"/>
          </p:cNvPicPr>
          <p:nvPr/>
        </p:nvPicPr>
        <p:blipFill>
          <a:blip r:embed="rId4"/>
          <a:srcRect l="4236" t="5344" r="4344" b="3333"/>
          <a:stretch>
            <a:fillRect/>
          </a:stretch>
        </p:blipFill>
        <p:spPr>
          <a:xfrm>
            <a:off x="1877060" y="1170305"/>
            <a:ext cx="8247380" cy="559816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45110" y="385445"/>
            <a:ext cx="2474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基本流程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45" y="1401445"/>
            <a:ext cx="10760075" cy="519747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基本组件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320" y="1221740"/>
            <a:ext cx="9354820" cy="536956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4565015" y="2673350"/>
            <a:ext cx="4576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000" dirty="0" smtClean="0">
                <a:sym typeface="+mn-ea"/>
              </a:rPr>
              <a:t>raft 算法介绍</a:t>
            </a:r>
            <a:endParaRPr lang="zh-CN" altLang="en-US" sz="4000" dirty="0" smtClean="0">
              <a:sym typeface="+mn-ea"/>
            </a:endParaRPr>
          </a:p>
        </p:txBody>
      </p:sp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 flipH="1">
            <a:off x="3448925" y="2600007"/>
            <a:ext cx="12225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800" dirty="0" smtClean="0">
                <a:solidFill>
                  <a:schemeClr val="accent5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02</a:t>
            </a:r>
            <a:endParaRPr lang="zh-CN" altLang="en-US" sz="4800" dirty="0">
              <a:solidFill>
                <a:schemeClr val="accent5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算法介绍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795" y="1675130"/>
            <a:ext cx="8582025" cy="3626485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360" y="818332"/>
            <a:ext cx="2114845" cy="431874"/>
          </a:xfrm>
          <a:prstGeom prst="rect">
            <a:avLst/>
          </a:prstGeom>
        </p:spPr>
      </p:pic>
      <p:pic>
        <p:nvPicPr>
          <p:cNvPr id="42" name="图片 4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71" y="122267"/>
            <a:ext cx="2140608" cy="733084"/>
          </a:xfrm>
          <a:prstGeom prst="rect">
            <a:avLst/>
          </a:prstGeom>
        </p:spPr>
      </p:pic>
      <p:pic>
        <p:nvPicPr>
          <p:cNvPr id="43" name="图片 4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05" y="145861"/>
            <a:ext cx="1952898" cy="6858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35520" y="385361"/>
            <a:ext cx="21660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选举流程</a:t>
            </a:r>
            <a:endParaRPr lang="zh-CN" altLang="en-US" sz="2800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22020" y="1456690"/>
            <a:ext cx="9530715" cy="3969385"/>
          </a:xfrm>
          <a:prstGeom prst="rect">
            <a:avLst/>
          </a:prstGeom>
        </p:spPr>
        <p:txBody>
          <a:bodyPr wrap="square">
            <a:spAutoFit/>
          </a:bodyPr>
          <a:p>
            <a:pPr lvl="1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对于任何一个 </a:t>
            </a: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candidate 节点，</a:t>
            </a: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选举结果分以下三种：</a:t>
            </a:r>
            <a:endParaRPr lang="zh-CN" altLang="en-US"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该candidate节点赢得选举，即收到超过半数以上集群中其它节点的投的同意选票。</a:t>
            </a:r>
            <a:endParaRPr lang="zh-CN" altLang="en-US"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另一个节点成为了leader。</a:t>
            </a:r>
            <a:endParaRPr lang="zh-CN" altLang="en-US"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选举超时到来时没有任何一个节点成为leader。为了减少此发生的概率，</a:t>
            </a:r>
            <a:r>
              <a:rPr lang="zh-CN" altLang="en-US" sz="2400" b="1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使用随机过程将选举超时时间进行一定的随机化，以防止重复性的选举失败</a:t>
            </a:r>
            <a:r>
              <a:rPr lang="zh-CN" altLang="en-US" sz="2400" dirty="0">
                <a:latin typeface="Calibri" panose="020F0502020204030204" charset="0"/>
                <a:ea typeface="黑体" panose="02010609060101010101" charset="-122"/>
                <a:cs typeface="Calibri" panose="020F0502020204030204" charset="0"/>
                <a:sym typeface="+mn-ea"/>
              </a:rPr>
              <a:t>。</a:t>
            </a:r>
            <a:endParaRPr lang="zh-CN" altLang="en-US" sz="2400" dirty="0">
              <a:latin typeface="Calibri" panose="020F0502020204030204" charset="0"/>
              <a:ea typeface="黑体" panose="02010609060101010101" charset="-122"/>
              <a:cs typeface="Calibri" panose="020F0502020204030204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824470" y="77470"/>
            <a:ext cx="4185285" cy="823595"/>
            <a:chOff x="12322" y="122"/>
            <a:chExt cx="6591" cy="1297"/>
          </a:xfrm>
        </p:grpSpPr>
        <p:pic>
          <p:nvPicPr>
            <p:cNvPr id="4" name="图片 3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38" y="230"/>
              <a:ext cx="3075" cy="108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2" y="122"/>
              <a:ext cx="3410" cy="129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d74759a0-7a70-42b0-a887-22ef309473c6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1429</Words>
  <Application>WPS 演示</Application>
  <PresentationFormat>宽屏</PresentationFormat>
  <Paragraphs>131</Paragraphs>
  <Slides>25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微软雅黑</vt:lpstr>
      <vt:lpstr>Yu Gothic UI Semibold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****.taobao.com</cp:keywords>
  <dc:description>****.taobao.com</dc:description>
  <dc:subject>PPTS</dc:subject>
  <cp:category>****.taobao.com</cp:category>
  <cp:lastModifiedBy>＠_＠</cp:lastModifiedBy>
  <cp:revision>227</cp:revision>
  <dcterms:created xsi:type="dcterms:W3CDTF">2014-12-08T14:45:00Z</dcterms:created>
  <dcterms:modified xsi:type="dcterms:W3CDTF">2021-12-01T08:36:42Z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