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theme/theme1.xml" ContentType="application/vnd.openxmlformats-officedocument.theme+xml"/>
  <Override PartName="/ppt/notesMasters/notesMaster1.xml" ContentType="application/vnd.openxmlformats-officedocument.presentationml.notesMaster+xml"/>
  <Override PartName="/ppt/notesMasters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a2d6bb97e4694760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tableStyles.xml><?xml version="1.0" encoding="utf-8"?>
<a:tblStyleLst xmlns:a="http://schemas.openxmlformats.org/drawingml/2006/main" def="{5C22544A-7EE6-4342-B048-85BDC9FD1C3A}"/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theme" Target="/ppt/slideMasters/theme/theme1.xml" Id="rId2" /><Relationship Type="http://schemas.openxmlformats.org/officeDocument/2006/relationships/notesMaster" Target="/ppt/notesMasters/notesMaster1.xml" Id="rId3" /><Relationship Type="http://schemas.openxmlformats.org/officeDocument/2006/relationships/slide" Target="/ppt/slides/slide1.xml" Id="rId4" /><Relationship Type="http://schemas.openxmlformats.org/officeDocument/2006/relationships/slide" Target="/ppt/slides/slide2.xml" Id="rId5" /><Relationship Type="http://schemas.openxmlformats.org/officeDocument/2006/relationships/slide" Target="/ppt/slides/slide3.xml" Id="rId6" /><Relationship Type="http://schemas.openxmlformats.org/officeDocument/2006/relationships/slide" Target="/ppt/slides/slide4.xml" Id="rId7" /><Relationship Type="http://schemas.openxmlformats.org/officeDocument/2006/relationships/slide" Target="/ppt/slides/slide5.xml" Id="rId8" /><Relationship Type="http://schemas.openxmlformats.org/officeDocument/2006/relationships/slide" Target="/ppt/slides/slide6.xml" Id="rId9" /><Relationship Type="http://schemas.openxmlformats.org/officeDocument/2006/relationships/slide" Target="/ppt/slides/slide7.xml" Id="rId10" /><Relationship Type="http://schemas.openxmlformats.org/officeDocument/2006/relationships/slide" Target="/ppt/slides/slide8.xml" Id="rId11" /><Relationship Type="http://schemas.openxmlformats.org/officeDocument/2006/relationships/slide" Target="/ppt/slides/slide9.xml" Id="rId12" /><Relationship Type="http://schemas.openxmlformats.org/officeDocument/2006/relationships/slide" Target="/ppt/slides/slide10.xml" Id="rId13" /><Relationship Type="http://schemas.openxmlformats.org/officeDocument/2006/relationships/slide" Target="/ppt/slides/slide11.xml" Id="rId14" /><Relationship Type="http://schemas.openxmlformats.org/officeDocument/2006/relationships/slide" Target="/ppt/slides/slide12.xml" Id="rId15" /><Relationship Type="http://schemas.openxmlformats.org/officeDocument/2006/relationships/slide" Target="/ppt/slides/slide13.xml" Id="rId16" /><Relationship Type="http://schemas.openxmlformats.org/officeDocument/2006/relationships/slide" Target="/ppt/slides/slide14.xml" Id="rId17" /><Relationship Type="http://schemas.openxmlformats.org/officeDocument/2006/relationships/slide" Target="/ppt/slides/slide15.xml" Id="rId18" /><Relationship Type="http://schemas.openxmlformats.org/officeDocument/2006/relationships/slide" Target="/ppt/slides/slide16.xml" Id="rId19" /><Relationship Type="http://schemas.openxmlformats.org/officeDocument/2006/relationships/tableStyles" Target="/ppt/tableStyles.xml" Id="rId20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notesMasters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2019/7/15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Masters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1" /><Relationship Type="http://schemas.openxmlformats.org/officeDocument/2006/relationships/notesMaster" Target="/ppt/notesMasters/notesMaster1.xml" Id="rId2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1" /><Relationship Type="http://schemas.openxmlformats.org/officeDocument/2006/relationships/notesMaster" Target="/ppt/notesMasters/notesMaster1.xml" Id="rId2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1" /><Relationship Type="http://schemas.openxmlformats.org/officeDocument/2006/relationships/notesMaster" Target="/ppt/notesMasters/notesMaster1.xml" Id="rId2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5.xml" Id="rId1" /><Relationship Type="http://schemas.openxmlformats.org/officeDocument/2006/relationships/notesMaster" Target="/ppt/notesMasters/notesMaster1.xml" Id="rId2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7.xml" Id="rId1" /><Relationship Type="http://schemas.openxmlformats.org/officeDocument/2006/relationships/notesMaster" Target="/ppt/notesMasters/notesMaster1.xml" Id="rId2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9.xml" Id="rId1" /><Relationship Type="http://schemas.openxmlformats.org/officeDocument/2006/relationships/notesMaster" Target="/ppt/notesMasters/notesMaster1.xml" Id="rId2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14.xml" Id="rId1" /><Relationship Type="http://schemas.openxmlformats.org/officeDocument/2006/relationships/notesMaster" Target="/ppt/notesMasters/notesMaster1.xml" Id="rId2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16.xml" Id="rId1" /><Relationship Type="http://schemas.openxmlformats.org/officeDocument/2006/relationships/notesMaster" Target="/ppt/notesMasters/notesMaster1.xml" Id="rId2" /></Relationships>
</file>

<file path=ppt/notesSlides/notesSlide1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https://docs.qq.com/slide/DY1FTaGVzZXR5RmVY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系统调用，上下文切换，中断关系？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虽然增加带宽 配置 提高性能。你不能说最后靠着解决问题的，他们有上限不会无限增加。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4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 i="1">
                <a:solidFill>
                  <a:srgbClr val="000000">
                    <a:alpha val="86667"/>
                  </a:srgbClr>
                </a:solidFill>
                <a:highlight>
                  <a:srgbClr val="ffffff"/>
                </a:highlight>
                <a:latin typeface="Roboto"/>
                <a:ea typeface="Roboto"/>
              </a:rPr>
              <a:t>Use a profiler.</a:t>
            </a:r>
          </a:p>
          <a:p xmlns:a="http://schemas.openxmlformats.org/drawingml/2006/main">
            <a:pPr/>
            <a:r>
              <a:rPr lang="zh-CN" i="1">
                <a:solidFill>
                  <a:srgbClr val="000000">
                    <a:alpha val="86667"/>
                  </a:srgbClr>
                </a:solidFill>
                <a:highlight>
                  <a:srgbClr val="ffffff"/>
                </a:highlight>
                <a:latin typeface="Roboto"/>
                <a:ea typeface="Roboto"/>
              </a:rPr>
              <a:t>View the assembly code when the program is executed.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5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https://talkgo.org/t/topic/1255/17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6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/>
              <a:t>https://time.geekbang.org/column/article/75242?utm_source=website&amp;utm_medium=geektime&amp;utm_campaign=322-presell&amp;utm_content=PC0701&amp;utm_term=pc_interstitial_398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7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>
                <a:hlinkClick/>
              </a:rPr>
              <a:t>https://www.jianshu.com/p/0299f56edab5</a:t>
            </a:r>
          </a:p>
          <a:p xmlns:a="http://schemas.openxmlformats.org/drawingml/2006/main">
            <a:pPr/>
            <a:r>
              <a:rPr lang="zh-CN">
                <a:hlinkClick/>
              </a:rPr>
              <a:t>https://leapbook.readthedocs.io/en/latest/linux/linux_core.html</a:t>
            </a:r>
          </a:p>
          <a:p xmlns:a="http://schemas.openxmlformats.org/drawingml/2006/main">
            <a:pPr/>
            <a:r>
              <a:rPr lang="zh-CN">
                <a:hlinkClick/>
              </a:rPr>
              <a:t>https://www.zhihu.com/question/22444939</a:t>
            </a:r>
          </a:p>
          <a:p xmlns:a="http://schemas.openxmlformats.org/drawingml/2006/main">
            <a:pPr/>
            <a:r>
              <a:rPr lang="zh-CN">
                <a:hlinkClick/>
              </a:rPr>
              <a:t>https://www.limerence2017.com/2017/08/07/linuxcore/</a:t>
            </a:r>
          </a:p>
          <a:p xmlns:a="http://schemas.openxmlformats.org/drawingml/2006/main">
            <a:pPr/>
            <a:r>
              <a:rPr lang="zh-CN">
                <a:hlinkClick/>
              </a:rPr>
              <a:t>https://www.jianshu.com/p/088fb171cd40</a:t>
            </a:r>
          </a:p>
          <a:p xmlns:a="http://schemas.openxmlformats.org/drawingml/2006/main">
            <a:pPr/>
            <a:r>
              <a:rPr lang="zh-CN">
                <a:hlinkClick/>
              </a:rPr>
              <a:t>https://github.com/chyyuu/ucore_os_docs/blob/master/lab1/lab1_3_3_1_function_stack.md</a:t>
            </a:r>
          </a:p>
          <a:p xmlns:a="http://schemas.openxmlformats.org/drawingml/2006/main">
            <a:pPr/>
            <a:r>
              <a:rPr lang="zh-CN">
                <a:hlinkClick/>
              </a:rPr>
              <a:t>https://www.zhihu.com/question/22444939</a:t>
            </a:r>
          </a:p>
        </p:txBody>
      </p:sp>
    </p:spTree>
  </p:cSld>
  <p:clrMapOvr>
    <a:masterClrMapping xmlns:a="http://schemas.openxmlformats.org/drawingml/2006/main"/>
  </p:clrMapOvr>
</p:notes>
</file>

<file path=ppt/notesSlides/notesSlide8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/>
            <a:r>
              <a:rPr lang="zh-CN">
                <a:hlinkClick/>
              </a:rPr>
              <a:t>https://juejin.im/post/6844903766223765511</a:t>
            </a:r>
          </a:p>
          <a:p xmlns:a="http://schemas.openxmlformats.org/drawingml/2006/main">
            <a:pPr/>
            <a:r>
              <a:rPr lang="zh-CN">
                <a:hlinkClick/>
              </a:rPr>
              <a:t>https://learnku.com/articles/48971</a:t>
            </a:r>
          </a:p>
        </p:txBody>
      </p:sp>
    </p:spTree>
  </p:cSld>
  <p:clrMapOvr>
    <a:masterClrMapping xmlns:a="http://schemas.openxmlformats.org/drawingml/2006/main"/>
  </p:clrMapOvr>
</p:note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/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/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/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/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/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/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/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/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/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/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/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/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/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12.xml" Id="rId12" /><Relationship Type="http://schemas.openxmlformats.org/officeDocument/2006/relationships/theme" Target="/ppt/slideMasters/theme/theme1.xml" Id="rId13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Masters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1.xml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5.pn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valgrind.org/docs/manual/manual-core.html#manual-core.options" TargetMode="External" Id="rId2" /><Relationship Type="http://schemas.openxmlformats.org/officeDocument/2006/relationships/hyperlink" Target="https://valgrind.org/docs/manual/faq.html" TargetMode="External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7.xml" Id="rId2" /><Relationship Type="http://schemas.openxmlformats.org/officeDocument/2006/relationships/image" Target="/ppt/media/image6.png" Id="rId3" /><Relationship Type="http://schemas.openxmlformats.org/officeDocument/2006/relationships/hyperlink" Target="https://godbolt.org/z/dcvvhM" TargetMode="External" Id="rId4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://izualzhy.cn/why-the-code-stack-is-overflow" TargetMode="External" Id="rId2" /><Relationship Type="http://schemas.openxmlformats.org/officeDocument/2006/relationships/hyperlink" Target="https://sourceware.org/gdb/onlinedocs/gdb/Memory.html" TargetMode="External" Id="rId3" /><Relationship Type="http://schemas.openxmlformats.org/officeDocument/2006/relationships/hyperlink" Target="https://www.jianshu.com/p/0299f56edab5" TargetMode="External" Id="rId4" /><Relationship Type="http://schemas.openxmlformats.org/officeDocument/2006/relationships/hyperlink" Target="https://xz.aliyun.com/t/2554" TargetMode="External" Id="rId5" /><Relationship Type="http://schemas.openxmlformats.org/officeDocument/2006/relationships/hyperlink" Target="http://blog.sina.com.cn/s/blog_72ef7bea0102w1c6.html" TargetMode="External" Id="rId6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8.xml" Id="rId2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2.xml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notesSlide" Target="/ppt/notesSlides/notesSlide3.xml" Id="rId2" /><Relationship Type="http://schemas.openxmlformats.org/officeDocument/2006/relationships/image" Target="/ppt/media/image.png" Id="rId3" /><Relationship Type="http://schemas.openxmlformats.org/officeDocument/2006/relationships/image" Target="/ppt/media/image2.png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4.xml" Id="rId2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2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5.xml" Id="rId2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notesSlide" Target="/ppt/notesSlides/notesSlide6.xml" Id="rId2" /><Relationship Type="http://schemas.openxmlformats.org/officeDocument/2006/relationships/image" Target="/ppt/media/image4.png" Id="rId3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 rot="0" flipH="0" flipV="0">
            <a:off x="1524064" y="379188"/>
            <a:ext cx="9144000" cy="1369291"/>
          </a:xfrm>
        </p:spPr>
        <p:txBody>
          <a:bodyPr anchor="b"/>
          <a:lstStyle/>
          <a:p>
            <a:pPr/>
            <a:r>
              <a:rPr lang="zh-CN" sz="2000"/>
              <a:t>基本问题：在电脑面前什么都会，过三天完全忘记，然后被问的哑口无言，原来平时学看的都是无效操作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 rot="0" flipH="0" flipV="0">
            <a:off x="1326636" y="2050464"/>
            <a:ext cx="9144000" cy="3640426"/>
          </a:xfrm>
        </p:spPr>
        <p:txBody>
          <a:bodyPr/>
          <a:lstStyle/>
          <a:p>
            <a:pPr marL="466344" indent="-466344" algn="l">
              <a:buFont typeface="Wingdings" charset="0"/>
              <a:buChar char="ü"/>
            </a:pPr>
            <a:r>
              <a:rPr lang="zh-CN"/>
              <a:t> cpu为什么高（说）</a:t>
            </a:r>
          </a:p>
          <a:p>
            <a:pPr marL="466344" indent="-466344" algn="l">
              <a:buFont typeface="Wingdings" charset="0"/>
              <a:buChar char="ü"/>
            </a:pPr>
            <a:r>
              <a:rPr lang="zh-CN"/>
              <a:t> 系统为这么慢（学）</a:t>
            </a:r>
          </a:p>
          <a:p>
            <a:pPr marL="466344" indent="-466344" algn="l">
              <a:buFont typeface="Wingdings" charset="0"/>
              <a:buChar char="ü"/>
            </a:pPr>
            <a:r>
              <a:rPr lang="zh-CN"/>
              <a:t>内存为这么大（斗）</a:t>
            </a:r>
          </a:p>
          <a:p>
            <a:pPr marL="466344" indent="-466344" algn="l">
              <a:buFont typeface="Wingdings" charset="0"/>
              <a:buChar char="ü"/>
            </a:pPr>
            <a:r>
              <a:rPr lang="zh-CN"/>
              <a:t>crash怎么解决（唱）</a:t>
            </a:r>
          </a:p>
          <a:p>
            <a:pPr marL="0" indent="0" algn="l">
              <a:buNone/>
            </a:pPr>
            <a:endParaRPr lang="zh-CN"/>
          </a:p>
          <a:p>
            <a:pPr marL="466344" indent="-466344" algn="l">
              <a:buFont typeface="Wingdings" charset="0"/>
              <a:buChar char="ü"/>
            </a:pPr>
            <a:r>
              <a:rPr lang="zh-CN"/>
              <a:t>服务发现与在线扩容</a:t>
            </a:r>
          </a:p>
          <a:p>
            <a:pPr marL="466344" indent="-466344" algn="l">
              <a:buFont typeface="Wingdings" charset="0"/>
              <a:buChar char="ü"/>
            </a:pPr>
            <a:r>
              <a:rPr lang="zh-CN"/>
              <a:t>一致性，主节点挂点 和重启 保证数据一致性</a:t>
            </a:r>
          </a:p>
          <a:p>
            <a:pPr marL="466344" indent="-466344" algn="l">
              <a:buFont typeface="Wingdings" charset="0"/>
              <a:buChar char="ü"/>
            </a:pPr>
            <a:endParaRPr lang="zh-CN"/>
          </a:p>
          <a:p>
            <a:pPr marL="0" indent="0" algn="l">
              <a:buNone/>
            </a:pPr>
            <a:r>
              <a:rPr lang="zh-CN"/>
              <a:t>衡量指标不一样，</a:t>
            </a:r>
            <a:r>
              <a:rPr lang="zh-CN"/>
              <a:t>看问题角度不一样。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/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内存为什么这么高？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/>
              <a:t>task2:</a:t>
            </a:r>
            <a:r>
              <a:rPr lang="zh-CN"/>
              <a:t>tcmalloc 优缺点。</a:t>
            </a:r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endParaRPr lang="zh-CN"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 flipH="0" flipV="0">
            <a:off x="1311662" y="2927098"/>
            <a:ext cx="6870700" cy="42003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10515600" cy="895594"/>
          </a:xfrm>
        </p:spPr>
        <p:txBody>
          <a:bodyPr anchor="ctr"/>
          <a:lstStyle/>
          <a:p>
            <a:pPr/>
            <a:r>
              <a:rPr lang="zh-CN" sz="2400"/>
              <a:t>内存：</a:t>
            </a:r>
            <a:r>
              <a:rPr lang="zh-CN" sz="2400"/>
              <a:t>valgrind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lang="zh-CN">
                <a:hlinkClick r:id="rId2"/>
              </a:rPr>
              <a:t>阅读使用手册 </a:t>
            </a:r>
            <a:r>
              <a:rPr lang="zh-CN">
                <a:hlinkClick r:id="rId3"/>
              </a:rPr>
              <a:t> FQA</a:t>
            </a:r>
          </a:p>
          <a:p>
            <a:pPr/>
            <a:r>
              <a:rPr lang="zh-CN" sz="1800">
                <a:solidFill>
                  <a:srgbClr val="535A60"/>
                </a:solidFill>
                <a:highlight>
                  <a:srgbClr val="FFFFFF"/>
                </a:highlight>
                <a:latin typeface="Arial"/>
                <a:ea typeface="Arial"/>
              </a:rPr>
              <a:t>Your program is then run on a synthetic CPU provided by the Valgrind core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10515600" cy="874096"/>
          </a:xfrm>
        </p:spPr>
        <p:txBody>
          <a:bodyPr anchor="ctr"/>
          <a:lstStyle/>
          <a:p>
            <a:pPr/>
            <a:r>
              <a:rPr lang="zh-CN" sz="2800"/>
              <a:t>如何解决crash （1） 问题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 flipH="0" flipV="0">
            <a:off x="193247" y="1079530"/>
            <a:ext cx="11203550" cy="6028216"/>
          </a:xfrm>
          <a:ln w="12700">
            <a:solidFill>
              <a:srgbClr val="E75200"/>
            </a:solidFill>
            <a:prstDash val="solid"/>
          </a:ln>
        </p:spPr>
        <p:txBody>
          <a:bodyPr/>
          <a:lstStyle/>
          <a:p>
            <a:pPr/>
            <a:r>
              <a:rPr lang="zh-CN"/>
              <a:t>tail -f valgrind.log</a:t>
            </a:r>
          </a:p>
          <a:p>
            <a:pPr marL="0" indent="0">
              <a:buNone/>
            </a:pPr>
            <a:r>
              <a:rPr lang="zh-CN" sz="2400"/>
              <a:t> </a:t>
            </a:r>
            <a:r>
              <a:rPr lang="zh-CN" sz="2400"/>
              <a:t>==18072== Invalid write of size 8</a:t>
            </a:r>
            <a:r>
              <a:rPr lang="zh-CN" sz="2400"/>
              <a:t>
 ==18072==    at </a:t>
            </a:r>
            <a:r>
              <a:rPr lang="zh-CN" sz="2400">
                <a:solidFill>
                  <a:srgbClr val="CC0000"/>
                </a:solidFill>
              </a:rPr>
              <a:t>0x7A9A2C: ???</a:t>
            </a:r>
            <a:r>
              <a:rPr lang="zh-CN" sz="2400"/>
              <a:t> (in /home/work/proxy/gcache-proxy)</a:t>
            </a:r>
          </a:p>
          <a:p>
            <a:pPr/>
            <a:r>
              <a:rPr lang="zh-CN" sz="2400"/>
              <a:t>(gdb) </a:t>
            </a:r>
            <a:r>
              <a:rPr lang="zh-CN" sz="2400"/>
              <a:t>bt //</a:t>
            </a:r>
            <a:r>
              <a:rPr lang="zh-CN" sz="240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</a:rPr>
              <a:t>打印堆栈信息</a:t>
            </a:r>
            <a:r>
              <a:rPr lang="zh-CN" sz="2400"/>
              <a:t>
#0  0x0000000000472b1b in ?? ()
#1  0x0000000000000006 in ?? () at /usr/lib/gcc/x86_64-redhat-linux/4.4.7/../../../../include/c++/4.4.7/bits/stl_vector.h:131
#2  </a:t>
            </a:r>
            <a:r>
              <a:rPr lang="zh-CN" sz="2400">
                <a:solidFill>
                  <a:srgbClr val="CC0000"/>
                </a:solidFill>
              </a:rPr>
              <a:t>0x0000000000fb0490 in ?? ()</a:t>
            </a:r>
            <a:r>
              <a:rPr lang="zh-CN" sz="2400"/>
              <a:t>
#3  0x00007f6ff00c1370 in ?? ()
#4  0x000000000042a8f0 in std::_Rb_tree&lt;std::basic_string&lt;char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10515600" cy="788102"/>
          </a:xfrm>
        </p:spPr>
        <p:txBody>
          <a:bodyPr anchor="ctr"/>
          <a:lstStyle/>
          <a:p>
            <a:pPr/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如何解决crash（2）准备 汇编与</a:t>
            </a:r>
            <a:r>
              <a:rPr lang="zh-CN" sz="2000" b="1">
                <a:solidFill>
                  <a:srgbClr val="24292E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函数堆栈</a:t>
            </a: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 的关系</a:t>
            </a:r>
          </a:p>
          <a:p>
            <a:pPr/>
            <a:endParaRPr lang="zh-CN" sz="200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 flipH="0" flipV="0">
            <a:off x="838200" y="1153227"/>
            <a:ext cx="10515600" cy="5023736"/>
          </a:xfrm>
        </p:spPr>
        <p:txBody>
          <a:bodyPr/>
          <a:lstStyle/>
          <a:p>
            <a:pPr/>
            <a:r>
              <a:rPr lang="zh-CN">
                <a:hlinkClick r:id="rId4"/>
              </a:rPr>
              <a:t>https://godbolt.org/z/dcvvhM</a:t>
            </a:r>
            <a:r>
              <a:rPr lang="zh-CN"/>
              <a:t>  </a:t>
            </a:r>
            <a:r>
              <a:rPr lang="zh-C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</a:rPr>
              <a:t>layout split</a:t>
            </a:r>
          </a:p>
          <a:p>
            <a:pPr/>
            <a:endParaRPr lang="zh-CN" sz="13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</a:endParaRPr>
          </a:p>
          <a:p>
            <a:pPr/>
            <a:r>
              <a:rPr lang="zh-CN"/>
              <a:t>https://godbolt.org/z/8sPPPP</a:t>
            </a:r>
          </a:p>
          <a:p>
            <a:pPr/>
            <a:endParaRPr lang="zh-CN"/>
          </a:p>
          <a:p>
            <a:pPr/>
            <a:r>
              <a:rPr lang="zh-CN"/>
              <a:t>、</a:t>
            </a:r>
          </a:p>
        </p:txBody>
      </p:sp>
      <p:pic>
        <p:nvPicPr>
          <p:cNvPr id="4" name=""/>
          <p:cNvPicPr/>
          <p:nvPr/>
        </p:nvPicPr>
        <p:blipFill>
          <a:blip r:embed="rId3"/>
          <a:stretch/>
        </p:blipFill>
        <p:spPr>
          <a:xfrm rot="0" flipH="0" flipV="0">
            <a:off x="6492252" y="365125"/>
            <a:ext cx="5035228" cy="49502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/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如何解决crash （3） </a:t>
            </a:r>
            <a:r>
              <a:rPr lang="zh-CN" sz="1600" b="1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如何查看一个corrupt stack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lang="zh-CN">
                <a:hlinkClick r:id="rId2"/>
              </a:rPr>
              <a:t>https://izualzhy.cn/why-the-code-stack-is-overflow</a:t>
            </a:r>
          </a:p>
          <a:p>
            <a:pPr/>
            <a:r>
              <a:rPr lang="zh-CN">
                <a:hlinkClick r:id="rId3"/>
              </a:rPr>
              <a:t>https://sourceware.org/gdb/onlinedocs/gdb/Memory.html</a:t>
            </a:r>
          </a:p>
          <a:p>
            <a:pPr/>
            <a:r>
              <a:rPr lang="zh-CN">
                <a:hlinkClick r:id="rId4"/>
              </a:rPr>
              <a:t>https://www.jianshu.com/p/0299f56edab5</a:t>
            </a:r>
          </a:p>
          <a:p>
            <a:pPr/>
            <a:r>
              <a:rPr lang="zh-CN">
                <a:hlinkClick r:id="rId5"/>
              </a:rPr>
              <a:t>https://xz.aliyun.com/t/2554</a:t>
            </a:r>
          </a:p>
          <a:p>
            <a:pPr/>
            <a:r>
              <a:rPr lang="zh-CN">
                <a:hlinkClick r:id="rId6"/>
              </a:rPr>
              <a:t>http://blog.sina.com.cn/s/blog_72ef7bea0102w1c6.html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10515600" cy="856640"/>
          </a:xfrm>
        </p:spPr>
        <p:txBody>
          <a:bodyPr anchor="ctr"/>
          <a:lstStyle/>
          <a:p>
            <a:pPr/>
            <a:r>
              <a:rPr lang="zh-CN" sz="2400"/>
              <a:t>服务发现与在线扩容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 rot="0" flipH="0" flipV="0">
            <a:off x="838200" y="1221765"/>
            <a:ext cx="10515600" cy="4955198"/>
          </a:xfrm>
        </p:spPr>
        <p:txBody>
          <a:bodyPr/>
          <a:lstStyle/>
          <a:p>
            <a:pPr marL="388620" indent="-388620">
              <a:buFont typeface="Wingdings" charset="0"/>
              <a:buChar char="ü"/>
            </a:pPr>
            <a:r>
              <a:rPr lang="zh-CN" sz="2000"/>
              <a:t> </a:t>
            </a:r>
            <a:r>
              <a:rPr lang="zh-CN" sz="2000"/>
              <a:t>把IP和端口看成一个记录，需要一个高可用服务存储这些数据，而不是在客户端记录</a:t>
            </a:r>
          </a:p>
          <a:p>
            <a:pPr marL="0" indent="0">
              <a:buNone/>
            </a:pPr>
            <a:r>
              <a:rPr lang="zh-CN" sz="2000"/>
              <a:t>这样 msyql ，redis etc zk 这样工具联系在一起了。</a:t>
            </a:r>
          </a:p>
        </p:txBody>
      </p:sp>
      <p:sp>
        <p:nvSpPr>
          <p:cNvPr id="4" name=""/>
          <p:cNvSpPr txBox="0"/>
          <p:nvPr/>
        </p:nvSpPr>
        <p:spPr>
          <a:xfrm rot="0">
            <a:off x="9339384" y="1992923"/>
            <a:ext cx="1191846" cy="1035538"/>
          </a:xfrm>
          <a:prstGeom prst="can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 rot="0" flipH="0" flipV="0">
            <a:off x="1524064" y="379188"/>
            <a:ext cx="9144000" cy="1369291"/>
          </a:xfrm>
        </p:spPr>
        <p:txBody>
          <a:bodyPr anchor="b"/>
          <a:lstStyle/>
          <a:p>
            <a:pPr/>
            <a:r>
              <a:rPr lang="zh-CN" sz="2000" b="1"/>
              <a:t>一般思路 cpu高（为什么高 原理还是不清楚）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 rot="0" flipH="0" flipV="0">
            <a:off x="1139600" y="1956946"/>
            <a:ext cx="9258300" cy="4901118"/>
          </a:xfrm>
        </p:spPr>
        <p:txBody>
          <a:bodyPr/>
          <a:lstStyle/>
          <a:p>
            <a:pPr marL="0" indent="0" algn="l">
              <a:buNone/>
            </a:pPr>
            <a:r>
              <a:rPr lang="zh-CN" sz="1800"/>
              <a:t>top 查看cpu指标：</a:t>
            </a:r>
            <a:r>
              <a:rPr lang="zh-CN" sz="1800" b="1"/>
              <a:t> </a:t>
            </a:r>
            <a:r>
              <a:rPr lang="zh-CN" sz="1800" b="1">
                <a:solidFill>
                  <a:srgbClr val="CC0000"/>
                </a:solidFill>
              </a:rPr>
              <a:t>1 </a:t>
            </a:r>
            <a:r>
              <a:rPr lang="zh-CN" sz="1800">
                <a:solidFill>
                  <a:srgbClr val="CC0000"/>
                </a:solidFill>
              </a:rPr>
              <a:t>us，2 </a:t>
            </a:r>
            <a:r>
              <a:rPr lang="zh-CN" sz="1800">
                <a:solidFill>
                  <a:srgbClr val="CC0000"/>
                </a:solidFill>
              </a:rPr>
              <a:t>sy</a:t>
            </a:r>
            <a:r>
              <a:rPr lang="zh-CN" sz="1800"/>
              <a:t>，4 </a:t>
            </a:r>
            <a:r>
              <a:rPr lang="zh-CN" sz="1800"/>
              <a:t>wa， 3 </a:t>
            </a:r>
            <a:r>
              <a:rPr lang="zh-CN" sz="1800"/>
              <a:t>hi，</a:t>
            </a:r>
            <a:r>
              <a:rPr lang="zh-CN" sz="1800"/>
              <a:t>si（不是重点，谁都可以看）</a:t>
            </a:r>
          </a:p>
          <a:p>
            <a:pPr marL="484188" indent="-484188" algn="l">
              <a:buAutoNum type="arabicPeriod"/>
            </a:pPr>
            <a:r>
              <a:rPr lang="zh-CN" sz="1800"/>
              <a:t>perf寻找热点函数：（和高什么关系）（</a:t>
            </a:r>
            <a:r>
              <a:rPr lang="zh-CN" sz="1800">
                <a:solidFill>
                  <a:srgbClr val="FF0200"/>
                </a:solidFill>
              </a:rPr>
              <a:t>重点 这个可以控制</a:t>
            </a:r>
            <a:r>
              <a:rPr lang="zh-CN" sz="1800"/>
              <a:t>）</a:t>
            </a:r>
          </a:p>
          <a:p>
            <a:pPr marL="0" indent="0" algn="l">
              <a:buNone/>
            </a:pPr>
            <a:r>
              <a:rPr lang="zh-CN" sz="1800"/>
              <a:t>    a</a:t>
            </a:r>
            <a:r>
              <a:rPr lang="zh-CN" sz="1800"/>
              <a:t> 是否可以c++内敛，常量折叠，</a:t>
            </a:r>
            <a:r>
              <a:rPr lang="zh-CN" sz="1800"/>
              <a:t> b  缓存命中率  for循环优化   c 内存对齐 。</a:t>
            </a:r>
          </a:p>
          <a:p>
            <a:pPr marL="0" indent="0" algn="l">
              <a:buNone/>
            </a:pPr>
            <a:r>
              <a:rPr lang="zh-CN" sz="1800"/>
              <a:t>2. 特定功能的</a:t>
            </a:r>
            <a:r>
              <a:rPr lang="zh-CN" sz="1800"/>
              <a:t>内核线程高不好解决，</a:t>
            </a:r>
            <a:r>
              <a:rPr lang="zh-CN" sz="1800"/>
              <a:t>但能看问题原因，还是检查自己程序，不能归咎系统机制不好。</a:t>
            </a:r>
          </a:p>
          <a:p>
            <a:pPr marL="0" indent="0" algn="l">
              <a:buNone/>
            </a:pPr>
            <a:r>
              <a:rPr lang="zh-CN" sz="1800"/>
              <a:t>   </a:t>
            </a:r>
            <a:r>
              <a:rPr lang="zh-CN" sz="1800"/>
              <a:t>检查</a:t>
            </a:r>
            <a:r>
              <a:rPr lang="zh-CN" sz="1800"/>
              <a:t>系统调用函数（strace）和中断类型（</a:t>
            </a:r>
            <a:r>
              <a:rPr lang="zh-CN" sz="1400">
                <a:solidFill>
                  <a:srgbClr val="333333"/>
                </a:solidFill>
                <a:highlight>
                  <a:srgbClr val="FFFFFF"/>
                </a:highlight>
                <a:latin typeface="PingFang SC"/>
                <a:ea typeface="PingFang SC"/>
              </a:rPr>
              <a:t>watch -d cat /proc/softirqs</a:t>
            </a:r>
            <a:r>
              <a:rPr lang="zh-CN" sz="1800"/>
              <a:t>）</a:t>
            </a:r>
          </a:p>
          <a:p>
            <a:pPr marL="0" indent="0" algn="l">
              <a:buNone/>
            </a:pPr>
            <a:r>
              <a:rPr lang="zh-CN" sz="1800"/>
              <a:t>3. 检查系统设计：线程进程设置比例，甚至协程代替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zh-CN" sz="1800">
                <a:solidFill>
                  <a:srgbClr val="FF0200"/>
                </a:solidFill>
                <a:latin typeface="微软雅黑"/>
                <a:ea typeface="微软雅黑"/>
              </a:rPr>
              <a:t>重点 这个可以控制。减少cs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</a:p>
          <a:p>
            <a:pPr marL="0" indent="0" algn="l">
              <a:buNone/>
            </a:pPr>
            <a:r>
              <a:rPr lang="zh-CN" sz="1800"/>
              <a:t>4. 网络io 检查一下：网络模型 epoll ，回到step 3 （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后台服务都是</a:t>
            </a:r>
            <a:r>
              <a:rPr lang="zh-CN" sz="1800">
                <a:solidFill>
                  <a:srgbClr val="FF0200"/>
                </a:solidFill>
                <a:latin typeface="微软雅黑"/>
                <a:ea typeface="微软雅黑"/>
              </a:rPr>
              <a:t>io类型，次要重点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</a:p>
          <a:p>
            <a:pPr marL="0" indent="0" algn="l">
              <a:buNone/>
            </a:pPr>
            <a:r>
              <a:rPr lang="zh-CN" sz="1800"/>
              <a:t>    </a:t>
            </a:r>
            <a:r>
              <a:rPr lang="zh-CN" sz="1800"/>
              <a:t>滑动窗口与带宽瓶颈（外界因素非重点，回到 1 2 3上）</a:t>
            </a:r>
          </a:p>
          <a:p>
            <a:pPr marL="0" indent="0" algn="l">
              <a:buNone/>
            </a:pPr>
            <a:r>
              <a:rPr lang="zh-CN" sz="1800"/>
              <a:t>   </a:t>
            </a:r>
            <a:r>
              <a:rPr lang="zh-CN" sz="1800"/>
              <a:t>磁盘io：是否启用缓存（一般不占用过多cpu，引起变慢。这个不是重点，但是属于cpu 的指标。liunx优化专栏还例子 证明。）</a:t>
            </a:r>
          </a:p>
          <a:p>
            <a:pPr marL="466344" indent="-466344" algn="l">
              <a:buFont typeface="Wingdings" charset="0"/>
              <a:buChar char="l"/>
            </a:pPr>
            <a:endParaRPr lang="zh-CN"/>
          </a:p>
          <a:p>
            <a:pPr marL="466344" indent="-466344" algn="l">
              <a:buFont typeface="Wingdings" charset="0"/>
              <a:buChar char="l"/>
            </a:pPr>
            <a:endParaRPr lang="zh-CN"/>
          </a:p>
          <a:p>
            <a:pPr marL="466344" indent="-466344" algn="l">
              <a:buFont typeface="Wingdings" charset="0"/>
              <a:buChar char="l"/>
            </a:pP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>
            <p:ph type="ctrTitle"/>
          </p:nvPr>
        </p:nvSpPr>
        <p:spPr>
          <a:xfrm rot="0" flipH="0" flipV="0">
            <a:off x="1524064" y="379188"/>
            <a:ext cx="9144000" cy="1369291"/>
          </a:xfrm>
        </p:spPr>
        <p:txBody>
          <a:bodyPr anchor="b"/>
          <a:lstStyle/>
          <a:p>
            <a:pPr/>
            <a:r>
              <a:rPr lang="zh-CN" sz="2000" b="1"/>
              <a:t>一般思路 cpu高（为什么高 原理还是不清楚）</a:t>
            </a:r>
          </a:p>
        </p:txBody>
      </p:sp>
      <p:sp>
        <p:nvSpPr>
          <p:cNvPr id="3" name="副标题 2"/>
          <p:cNvSpPr/>
          <p:nvPr>
            <p:ph type="subTitle" idx="1"/>
          </p:nvPr>
        </p:nvSpPr>
        <p:spPr>
          <a:xfrm rot="0" flipH="0" flipV="0">
            <a:off x="1139600" y="1956946"/>
            <a:ext cx="9258300" cy="4901118"/>
          </a:xfrm>
        </p:spPr>
        <p:txBody>
          <a:bodyPr/>
          <a:lstStyle/>
          <a:p>
            <a:pPr marL="0" indent="0" algn="l">
              <a:buNone/>
            </a:pPr>
            <a:r>
              <a:rPr lang="zh-CN" sz="1800"/>
              <a:t>遗漏：</a:t>
            </a:r>
          </a:p>
          <a:p>
            <a:pPr marL="0" indent="0" algn="l">
              <a:buNone/>
            </a:pPr>
            <a:r>
              <a:rPr lang="zh-CN" sz="1800"/>
              <a:t>cpu 高判断标准：cpu 基本概念 什么是正常的。？？</a:t>
            </a:r>
          </a:p>
          <a:p>
            <a:pPr marL="0" indent="0" algn="l">
              <a:buNone/>
            </a:pPr>
            <a:r>
              <a:rPr lang="zh-CN" sz="1800"/>
              <a:t>其实真正情况一片黑，无用下手</a:t>
            </a:r>
          </a:p>
          <a:p>
            <a:pPr marL="0" indent="0" algn="l">
              <a:buNone/>
            </a:pPr>
            <a:endParaRPr lang="zh-CN" sz="1800"/>
          </a:p>
          <a:p>
            <a:pPr/>
            <a:r>
              <a:rPr lang="zh-CN" sz="1000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，该一秒1000次调用的函数有</a:t>
            </a:r>
          </a:p>
          <a:p>
            <a:pPr marL="466344" indent="-466344" algn="l">
              <a:buFont typeface="Wingdings" charset="0"/>
              <a:buChar char="l"/>
            </a:pPr>
            <a:endParaRPr lang="zh-CN"/>
          </a:p>
        </p:txBody>
      </p:sp>
      <p:pic>
        <p:nvPicPr>
          <p:cNvPr id="4" name=""/>
          <p:cNvPicPr/>
          <p:nvPr/>
        </p:nvPicPr>
        <p:blipFill>
          <a:blip r:embed="rId3"/>
          <a:stretch/>
        </p:blipFill>
        <p:spPr>
          <a:xfrm rot="0" flipH="0" flipV="0">
            <a:off x="7005746" y="2065710"/>
            <a:ext cx="3100064" cy="4085772"/>
          </a:xfrm>
          <a:prstGeom prst="rect">
            <a:avLst/>
          </a:prstGeom>
        </p:spPr>
      </p:pic>
      <p:pic>
        <p:nvPicPr>
          <p:cNvPr id="5" name=""/>
          <p:cNvPicPr/>
          <p:nvPr/>
        </p:nvPicPr>
        <p:blipFill>
          <a:blip r:embed="rId4"/>
          <a:stretch/>
        </p:blipFill>
        <p:spPr>
          <a:xfrm rot="0" flipH="0" flipV="0">
            <a:off x="1007982" y="3191871"/>
            <a:ext cx="5861062" cy="3744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/>
            <a:r>
              <a:rPr lang="zh-CN"/>
              <a:t>例子：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/>
            <a:r>
              <a:rPr lang="zh-CN"/>
              <a:t> 系统为什么这么慢：准备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lang="zh-CN" sz="2000">
                <a:solidFill>
                  <a:srgbClr val="353535"/>
                </a:solidFill>
                <a:highlight>
                  <a:srgbClr val="FFFFFF"/>
                </a:highlight>
                <a:latin typeface="PingFang SC"/>
                <a:ea typeface="PingFang SC"/>
              </a:rPr>
              <a:t>系统的</a:t>
            </a:r>
            <a:r>
              <a:rPr lang="zh-CN" sz="2000">
                <a:solidFill>
                  <a:srgbClr val="353535"/>
                </a:solidFill>
                <a:highlight>
                  <a:srgbClr val="FFFFFF"/>
                </a:highlight>
                <a:latin typeface="PingFang SC"/>
                <a:ea typeface="PingFang SC"/>
              </a:rPr>
              <a:t>生命周期大致大致可以按照顺序来看</a:t>
            </a:r>
          </a:p>
          <a:p>
            <a:pPr marL="0" indent="0">
              <a:buNone/>
            </a:pPr>
            <a:r>
              <a:rPr lang="zh-CN" sz="2000" b="1">
                <a:solidFill>
                  <a:srgbClr val="353535"/>
                </a:solidFill>
                <a:highlight>
                  <a:srgbClr val="FFFFFF"/>
                </a:highlight>
                <a:latin typeface="PingFang SC"/>
                <a:ea typeface="PingFang SC"/>
              </a:rPr>
              <a:t>     </a:t>
            </a:r>
            <a:r>
              <a:rPr lang="zh-CN" sz="2000" b="1">
                <a:solidFill>
                  <a:srgbClr val="353535"/>
                </a:solidFill>
                <a:highlight>
                  <a:srgbClr val="FFFFFF"/>
                </a:highlight>
                <a:latin typeface="PingFang SC"/>
                <a:ea typeface="PingFang SC"/>
              </a:rPr>
              <a:t>从客户端到服务器，然后在服务器上进行解析，执行 并返回结果给客户端。</a:t>
            </a:r>
          </a:p>
          <a:p>
            <a:pPr marL="0" indent="0">
              <a:buNone/>
            </a:pPr>
            <a:endParaRPr lang="zh-CN" sz="1600" b="1">
              <a:solidFill>
                <a:srgbClr val="353535"/>
              </a:solidFill>
              <a:highlight>
                <a:srgbClr val="FFFFFF"/>
              </a:highlight>
              <a:latin typeface="PingFang SC"/>
              <a:ea typeface="PingFang SC"/>
            </a:endParaRPr>
          </a:p>
          <a:p>
            <a:pPr>
              <a:buFont typeface="微软雅黑"/>
              <a:buChar char="•"/>
            </a:pPr>
            <a:r>
              <a:rPr lang="zh-CN" sz="1600">
                <a:solidFill>
                  <a:srgbClr val="424242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使用 一个profiler。</a:t>
            </a:r>
            <a:r>
              <a:rPr lang="zh-CN" sz="1600" i="1">
                <a:solidFill>
                  <a:srgbClr val="000000">
                    <a:alpha val="86667"/>
                  </a:srgbClr>
                </a:solidFill>
                <a:highlight>
                  <a:srgbClr val="FFFFFF"/>
                </a:highlight>
                <a:latin typeface="Roboto"/>
                <a:ea typeface="Roboto"/>
              </a:rPr>
              <a:t>Use a profiler.</a:t>
            </a:r>
          </a:p>
          <a:p>
            <a:pPr>
              <a:buFont typeface="微软雅黑"/>
              <a:buChar char="•"/>
            </a:pPr>
            <a:r>
              <a:rPr lang="zh-CN" sz="1600">
                <a:solidFill>
                  <a:srgbClr val="424242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查看程序执行时的汇编码。</a:t>
            </a:r>
            <a:r>
              <a:rPr lang="zh-CN" sz="1600" i="1">
                <a:solidFill>
                  <a:srgbClr val="000000">
                    <a:alpha val="86667"/>
                  </a:srgbClr>
                </a:solidFill>
                <a:highlight>
                  <a:srgbClr val="FFFFFF"/>
                </a:highlight>
                <a:latin typeface="Roboto"/>
                <a:ea typeface="Roboto"/>
              </a:rPr>
              <a:t>View the assembly code when the program is executed.</a:t>
            </a:r>
          </a:p>
          <a:p>
            <a:pPr marL="0" indent="0">
              <a:buNone/>
            </a:pPr>
            <a:r>
              <a:rPr lang="zh-CN" sz="1800">
                <a:solidFill>
                  <a:srgbClr val="424242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如果你觉得需要程序有更好的执行速度，那么，最基本的方法就是使用一个profiler和愿意去查看一下其汇编代码以找到程序的瓶颈</a:t>
            </a:r>
          </a:p>
          <a:p>
            <a:pPr marL="0" indent="0">
              <a:buNone/>
            </a:pPr>
            <a:r>
              <a:rPr lang="zh-CN" sz="1800">
                <a:solidFill>
                  <a:srgbClr val="424242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只有找到了程序的瓶颈，此时才是真正在思考如何去改进的时候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/>
          </a:p>
        </p:txBody>
      </p:sp>
      <p:pic>
        <p:nvPicPr>
          <p:cNvPr id="4" name=""/>
          <p:cNvPicPr/>
          <p:nvPr/>
        </p:nvPicPr>
        <p:blipFill>
          <a:blip r:embed="rId2"/>
          <a:stretch/>
        </p:blipFill>
        <p:spPr>
          <a:xfrm rot="0">
            <a:off x="118651" y="294679"/>
            <a:ext cx="12192000" cy="6126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 rot="0" flipH="0" flipV="0">
            <a:off x="838200" y="365125"/>
            <a:ext cx="10515600" cy="1095919"/>
          </a:xfrm>
        </p:spPr>
        <p:txBody>
          <a:bodyPr anchor="ctr"/>
          <a:lstStyle/>
          <a:p>
            <a:pPr/>
            <a:r>
              <a:rPr lang="zh-CN" sz="2800" b="1">
                <a:solidFill>
                  <a:srgbClr val="000000"/>
                </a:solidFill>
                <a:latin typeface="微软雅黑"/>
                <a:ea typeface="微软雅黑"/>
              </a:rPr>
              <a:t>进程</a:t>
            </a:r>
            <a:r>
              <a:rPr lang="zh-CN" sz="2800" b="1">
                <a:solidFill>
                  <a:srgbClr val="000000"/>
                </a:solidFill>
                <a:latin typeface="微软雅黑"/>
                <a:ea typeface="微软雅黑"/>
              </a:rPr>
              <a:t>内存为什么高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lang="zh-CN" sz="2000"/>
              <a:t> 虚拟内存占用高一定问题吗？</a:t>
            </a:r>
          </a:p>
          <a:p>
            <a:pPr marL="0" indent="0">
              <a:buNone/>
            </a:pPr>
            <a:r>
              <a:rPr lang="zh-CN" sz="2000"/>
              <a:t>  原理： </a:t>
            </a:r>
            <a:r>
              <a:rPr lang="zh-CN" sz="2000"/>
              <a:t>unallocated(不占用空间), </a:t>
            </a:r>
            <a:r>
              <a:rPr lang="zh-CN" sz="2000"/>
              <a:t> </a:t>
            </a:r>
            <a:r>
              <a:rPr lang="zh-CN" sz="2000"/>
              <a:t>cahed（物理内存） </a:t>
            </a:r>
            <a:r>
              <a:rPr lang="zh-CN" sz="2000"/>
              <a:t>uncached（磁盘）</a:t>
            </a:r>
          </a:p>
          <a:p>
            <a:pPr marL="0" indent="0">
              <a:buNone/>
            </a:pPr>
            <a:endParaRPr lang="zh-CN" sz="2000"/>
          </a:p>
          <a:p>
            <a:pPr marL="0" indent="0">
              <a:buNone/>
            </a:pPr>
            <a:r>
              <a:rPr lang="zh-CN" sz="2000"/>
              <a:t>mac top</a:t>
            </a:r>
          </a:p>
          <a:p>
            <a:pPr marL="0" indent="0">
              <a:buNone/>
            </a:pPr>
            <a:r>
              <a:rPr lang="zh-CN" sz="1600"/>
              <a:t>    </a:t>
            </a:r>
            <a:r>
              <a:rPr lang="zh-CN" sz="1600"/>
              <a:t>PhysMem: 16G used (2566M wired), 320M unused.</a:t>
            </a:r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/>
            <a:r>
              <a:rPr lang="zh-CN" sz="2400"/>
              <a:t>内存</a:t>
            </a:r>
            <a:r>
              <a:rPr lang="zh-CN" sz="2400"/>
              <a:t>为什么</a:t>
            </a:r>
            <a:r>
              <a:rPr lang="zh-CN" sz="2400"/>
              <a:t>这么高？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lang="zh-CN" sz="1600">
                <a:solidFill>
                  <a:srgbClr val="333333"/>
                </a:solidFill>
                <a:highlight>
                  <a:srgbClr val="FFFFFF"/>
                </a:highlight>
                <a:latin typeface="PingFang SC"/>
                <a:ea typeface="PingFang SC"/>
              </a:rPr>
              <a:t>内存分配与回收 【这个有c++demo例子，网上有，以前动手练习过。现在想不起来了】</a:t>
            </a:r>
          </a:p>
          <a:p>
            <a:pPr marL="0" indent="0">
              <a:buNone/>
            </a:pPr>
            <a:r>
              <a:rPr lang="zh-CN" sz="1600" b="1"/>
              <a:t> malloc </a:t>
            </a:r>
            <a:r>
              <a:rPr lang="zh-CN" sz="1600" b="1"/>
              <a:t>和free会导致内存泄漏吗？不会</a:t>
            </a:r>
          </a:p>
          <a:p>
            <a:pPr marL="0" indent="0">
              <a:buNone/>
            </a:pPr>
            <a:r>
              <a:rPr lang="zh-CN" sz="1600"/>
              <a:t>如果小于128k 直接通过mmap方式申请和释放不会有问题。</a:t>
            </a:r>
          </a:p>
          <a:p>
            <a:pPr marL="0" indent="0">
              <a:buNone/>
            </a:pPr>
            <a:endParaRPr lang="zh-CN" sz="1600"/>
          </a:p>
          <a:p>
            <a:pPr marL="0" indent="0">
              <a:buNone/>
            </a:pPr>
            <a:r>
              <a:rPr lang="zh-CN" sz="1600"/>
              <a:t>如果小于128k，会按照brk方式申请顺序申请。</a:t>
            </a:r>
          </a:p>
          <a:p>
            <a:pPr marL="0" indent="0">
              <a:buNone/>
            </a:pPr>
            <a:r>
              <a:rPr lang="zh-CN" sz="1600"/>
              <a:t>如果申请连续空间需要</a:t>
            </a:r>
            <a:r>
              <a:rPr lang="zh-CN" sz="1600" b="1"/>
              <a:t>额外8字节记录大小</a:t>
            </a:r>
            <a:r>
              <a:rPr lang="zh-CN" sz="1600"/>
              <a:t>（对齐自然的）</a:t>
            </a:r>
          </a:p>
          <a:p>
            <a:pPr marL="0" indent="0">
              <a:buNone/>
            </a:pPr>
            <a:endParaRPr lang="zh-CN" sz="1600"/>
          </a:p>
          <a:p>
            <a:pPr marL="0" indent="0">
              <a:buNone/>
            </a:pPr>
            <a:r>
              <a:rPr lang="zh-CN" sz="1600"/>
              <a:t>释放时候，需要低地址先释放，</a:t>
            </a:r>
            <a:r>
              <a:rPr lang="zh-CN" sz="1600">
                <a:solidFill>
                  <a:srgbClr val="CC0000"/>
                </a:solidFill>
              </a:rPr>
              <a:t>低地址不释放空间永远被占用</a:t>
            </a:r>
          </a:p>
          <a:p>
            <a:pPr marL="0" indent="0">
              <a:buNone/>
            </a:pPr>
            <a:r>
              <a:rPr lang="zh-CN" sz="1600">
                <a:solidFill>
                  <a:srgbClr val="CC0000"/>
                </a:solidFill>
              </a:rPr>
              <a:t>重复利用时候造成内存碎</a:t>
            </a:r>
            <a:r>
              <a:rPr lang="zh-CN" sz="1600"/>
              <a:t>片。</a:t>
            </a:r>
          </a:p>
          <a:p>
            <a:pPr marL="0" indent="0">
              <a:buNone/>
            </a:pPr>
            <a:r>
              <a:rPr lang="zh-CN" sz="1600"/>
              <a:t>不考虑多线程问题，从一片连续地址分配上角度考虑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0" name="" descr=""/>
        <p:cNvGrpSpPr/>
        <p:nvPr/>
      </p:nvGrpSpPr>
      <p:grpSpPr/>
      <p:sp>
        <p:nvSpPr>
          <p:cNvPr id="2" name="标题 1"/>
          <p:cNvSpPr/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pPr/>
            <a:r>
              <a:rPr lang="zh-CN" sz="2600" b="1">
                <a:solidFill>
                  <a:srgbClr val="40404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查看进程发生缺页中断的次数 </a:t>
            </a:r>
            <a:r>
              <a:rPr lang="zh-CN" sz="1600">
                <a:solidFill>
                  <a:srgbClr val="40404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ps -o majflt,minflt -C program</a:t>
            </a:r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/>
            <a:r>
              <a:rPr lang="zh-CN"/>
              <a:t>perf top -e cache-misses -c 5000
</a:t>
            </a:r>
          </a:p>
        </p:txBody>
      </p:sp>
      <p:pic>
        <p:nvPicPr>
          <p:cNvPr id="4" name=""/>
          <p:cNvPicPr/>
          <p:nvPr/>
        </p:nvPicPr>
        <p:blipFill>
          <a:blip r:embed="rId3"/>
          <a:stretch/>
        </p:blipFill>
        <p:spPr>
          <a:xfrm rot="0" flipH="0" flipV="0">
            <a:off x="511338" y="474671"/>
            <a:ext cx="11847994" cy="6425210"/>
          </a:xfrm>
          <a:prstGeom prst="rect">
            <a:avLst/>
          </a:prstGeom>
        </p:spPr>
      </p:pic>
    </p:spTree>
  </p:cSld>
  <p:clrMapOvr>
    <a:masterClrMapping/>
  </p:clrMapOvr>
</p:sld>
</file>