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303" r:id="rId2"/>
    <p:sldId id="316" r:id="rId3"/>
    <p:sldId id="327" r:id="rId4"/>
    <p:sldId id="328" r:id="rId5"/>
    <p:sldId id="311" r:id="rId6"/>
    <p:sldId id="329" r:id="rId7"/>
    <p:sldId id="302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E66670C-20A9-4E9C-B42C-ED34EFA24561}">
          <p14:sldIdLst>
            <p14:sldId id="303"/>
            <p14:sldId id="316"/>
            <p14:sldId id="327"/>
            <p14:sldId id="328"/>
            <p14:sldId id="311"/>
            <p14:sldId id="329"/>
            <p14:sldId id="30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3967" autoAdjust="0"/>
  </p:normalViewPr>
  <p:slideViewPr>
    <p:cSldViewPr snapToGrid="0">
      <p:cViewPr varScale="1">
        <p:scale>
          <a:sx n="85" d="100"/>
          <a:sy n="85" d="100"/>
        </p:scale>
        <p:origin x="159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EF6E7C-7466-44AD-AFCE-8A028846BBF4}" type="datetimeFigureOut">
              <a:rPr lang="zh-CN" altLang="en-US" smtClean="0"/>
              <a:t>2021/11/25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7F83A2-7C4E-4399-A429-23B6A3BD7F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1784484-2B02-4A69-B6EB-8BE8EEE5FB90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Table Cache</a:t>
            </a:r>
            <a:r>
              <a:rPr lang="zh-CN" altLang="en-US" dirty="0"/>
              <a:t>中，</a:t>
            </a:r>
            <a:r>
              <a:rPr lang="en-US" altLang="zh-CN" dirty="0"/>
              <a:t>key</a:t>
            </a:r>
            <a:r>
              <a:rPr lang="zh-CN" altLang="en-US" dirty="0"/>
              <a:t>值是</a:t>
            </a:r>
            <a:r>
              <a:rPr lang="en-US" altLang="zh-CN" dirty="0" err="1"/>
              <a:t>SSTable</a:t>
            </a:r>
            <a:r>
              <a:rPr lang="zh-CN" altLang="en-US" dirty="0"/>
              <a:t>的文件名称，</a:t>
            </a:r>
            <a:r>
              <a:rPr lang="en-US" altLang="zh-CN" dirty="0"/>
              <a:t>Value</a:t>
            </a:r>
            <a:r>
              <a:rPr lang="zh-CN" altLang="en-US" dirty="0"/>
              <a:t>部分包含两部分，一个是指向磁盘打开的</a:t>
            </a:r>
            <a:r>
              <a:rPr lang="en-US" altLang="zh-CN" dirty="0" err="1"/>
              <a:t>SSTable</a:t>
            </a:r>
            <a:r>
              <a:rPr lang="zh-CN" altLang="en-US" dirty="0"/>
              <a:t>文件的文件指针，这是为了方便读取内容；另外一个是指向内存中这个</a:t>
            </a:r>
            <a:r>
              <a:rPr lang="en-US" altLang="zh-CN" dirty="0" err="1"/>
              <a:t>SSTable</a:t>
            </a:r>
            <a:r>
              <a:rPr lang="zh-CN" altLang="en-US" dirty="0"/>
              <a:t>文件对应的</a:t>
            </a:r>
            <a:r>
              <a:rPr lang="en-US" altLang="zh-CN" dirty="0"/>
              <a:t>Table</a:t>
            </a:r>
            <a:r>
              <a:rPr lang="zh-CN" altLang="en-US" dirty="0"/>
              <a:t>结构指针，</a:t>
            </a:r>
            <a:r>
              <a:rPr lang="en-US" altLang="zh-CN" dirty="0"/>
              <a:t>table</a:t>
            </a:r>
            <a:r>
              <a:rPr lang="zh-CN" altLang="en-US" dirty="0"/>
              <a:t>结构在内存中，保存了</a:t>
            </a:r>
            <a:r>
              <a:rPr lang="en-US" altLang="zh-CN" dirty="0" err="1"/>
              <a:t>SSTable</a:t>
            </a:r>
            <a:r>
              <a:rPr lang="zh-CN" altLang="en-US" dirty="0"/>
              <a:t>的</a:t>
            </a:r>
            <a:r>
              <a:rPr lang="en-US" altLang="zh-CN" dirty="0"/>
              <a:t>index</a:t>
            </a:r>
            <a:r>
              <a:rPr lang="zh-CN" altLang="en-US" dirty="0"/>
              <a:t>内容以及用来指示</a:t>
            </a:r>
            <a:r>
              <a:rPr lang="en-US" altLang="zh-CN" dirty="0"/>
              <a:t>block cache</a:t>
            </a:r>
            <a:r>
              <a:rPr lang="zh-CN" altLang="en-US" dirty="0"/>
              <a:t>用的</a:t>
            </a:r>
            <a:r>
              <a:rPr lang="en-US" altLang="zh-CN" dirty="0" err="1"/>
              <a:t>cache_id</a:t>
            </a:r>
            <a:r>
              <a:rPr lang="en-US" altLang="zh-CN" dirty="0"/>
              <a:t> ,</a:t>
            </a:r>
            <a:r>
              <a:rPr lang="zh-CN" altLang="en-US" dirty="0"/>
              <a:t>当然除此外还有其它一些内容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4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7F83A2-7C4E-4399-A429-23B6A3BD7FF9}" type="slidenum">
              <a:rPr lang="zh-CN" altLang="en-US" smtClean="0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00F0FDD1-5445-47D8-99AF-E17C10F84B5D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dirty="0"/>
              <a:t>name</a:t>
            </a:r>
            <a:endParaRPr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251BE-A2C6-4378-BDCD-7E9EC76F8F63}" type="datetime1">
              <a:rPr lang="zh-CN" altLang="en-US" smtClean="0"/>
              <a:t>2021/11/25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431608"/>
            <a:ext cx="8056033" cy="633198"/>
          </a:xfr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000" kern="1200" baseline="0" dirty="0">
                <a:solidFill>
                  <a:schemeClr val="accent1">
                    <a:lumMod val="75000"/>
                  </a:schemeClr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</a:lstStyle>
          <a:p>
            <a:r>
              <a:rPr lang="en-US" altLang="zh-CN" dirty="0"/>
              <a:t>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8200" y="1251885"/>
            <a:ext cx="10515600" cy="4941881"/>
          </a:xfrm>
        </p:spPr>
        <p:txBody>
          <a:bodyPr/>
          <a:lstStyle>
            <a:lvl1pPr marL="228600" marR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 lang="en-US" altLang="zh-CN" sz="28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1pPr>
            <a:lvl2pPr marL="53276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 lang="en-US" altLang="zh-CN" sz="2400" kern="120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2pPr>
            <a:lvl3pPr marL="892810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 lang="en-US" altLang="zh-CN" sz="20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3pPr>
            <a:lvl4pPr marL="1252855" marR="0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 lang="en-US" altLang="zh-CN" sz="1800" kern="1200" baseline="0">
                <a:solidFill>
                  <a:schemeClr val="tx1"/>
                </a:solidFill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defRPr>
            </a:lvl4pPr>
            <a:lvl5pPr marL="1219200" indent="-571500">
              <a:defRPr/>
            </a:lvl5pPr>
          </a:lstStyle>
          <a:p>
            <a:pPr marL="228600" marR="0" lvl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Level1</a:t>
            </a:r>
          </a:p>
          <a:p>
            <a:pPr marL="532765" marR="0" lvl="1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/>
            </a:pPr>
            <a:r>
              <a:rPr lang="en-US" altLang="zh-CN" dirty="0"/>
              <a:t>Level2</a:t>
            </a:r>
          </a:p>
          <a:p>
            <a:pPr marL="892810" marR="0" lvl="2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Level3</a:t>
            </a:r>
          </a:p>
          <a:p>
            <a:pPr marL="1252855" marR="0" lvl="3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4233" y="568185"/>
            <a:ext cx="3148460" cy="547123"/>
          </a:xfrm>
          <a:prstGeom prst="rect">
            <a:avLst/>
          </a:prstGeom>
        </p:spPr>
      </p:pic>
      <p:sp>
        <p:nvSpPr>
          <p:cNvPr id="8" name="矩形 7"/>
          <p:cNvSpPr/>
          <p:nvPr userDrawn="1"/>
        </p:nvSpPr>
        <p:spPr>
          <a:xfrm flipV="1">
            <a:off x="838200" y="1064806"/>
            <a:ext cx="81534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rgbClr val="543795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2021/11/25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9095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Title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76076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4511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Arial" panose="020B0604020202020204" pitchFamily="34" charset="0"/>
              <a:buChar char="•"/>
              <a:defRPr/>
            </a:pPr>
            <a:r>
              <a:rPr lang="en-US" altLang="zh-CN" dirty="0"/>
              <a:t>Level1</a:t>
            </a:r>
          </a:p>
          <a:p>
            <a:pPr marL="532765" marR="0" lvl="1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Tx/>
              <a:buFont typeface="Calibri" panose="020F0502020204030204" pitchFamily="34" charset="0"/>
              <a:buChar char="‐"/>
              <a:defRPr/>
            </a:pPr>
            <a:r>
              <a:rPr lang="en-US" altLang="zh-CN" dirty="0"/>
              <a:t>Level2</a:t>
            </a:r>
          </a:p>
          <a:p>
            <a:pPr marL="892810" marR="0" lvl="2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Wingdings" panose="05000000000000000000" pitchFamily="2" charset="2"/>
              <a:buChar char="ü"/>
              <a:defRPr/>
            </a:pPr>
            <a:r>
              <a:rPr lang="en-US" altLang="zh-CN" dirty="0"/>
              <a:t>Level3</a:t>
            </a:r>
          </a:p>
          <a:p>
            <a:pPr marL="1252855" marR="0" lvl="3" indent="-24511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SzPct val="80000"/>
              <a:buFont typeface="Calibri" panose="020F0502020204030204" pitchFamily="34" charset="0"/>
              <a:buChar char="▪"/>
              <a:defRPr/>
            </a:pPr>
            <a:r>
              <a:rPr lang="en-US" altLang="zh-CN" dirty="0"/>
              <a:t>Level4</a:t>
            </a:r>
            <a:endParaRPr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C5DD5A-14F5-4ECC-876B-6768CE37A50D}" type="datetime1">
              <a:rPr lang="zh-CN" altLang="en-US" smtClean="0"/>
              <a:t>2021/11/25</a:t>
            </a:fld>
            <a:endParaRPr lang="en-US" altLang="zh-C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522B-5885-439A-9CC5-32F38D70CC50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baseline="0">
          <a:solidFill>
            <a:schemeClr val="accent1">
              <a:lumMod val="75000"/>
            </a:schemeClr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</p:titleStyle>
    <p:bodyStyle>
      <a:lvl1pPr marL="228600" marR="0" indent="-24511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Char char="•"/>
        <a:defRPr lang="zh-CN" altLang="en-US" sz="36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1pPr>
      <a:lvl2pPr marL="745490" marR="0" indent="-4572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1">
            <a:lumMod val="75000"/>
          </a:schemeClr>
        </a:buClr>
        <a:buSzTx/>
        <a:buFont typeface="Arial" panose="020B0604020202020204" pitchFamily="34" charset="0"/>
        <a:buNone/>
        <a:defRPr lang="zh-CN" altLang="en-US" sz="2800" kern="120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2pPr>
      <a:lvl3pPr marL="1219200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3pPr>
      <a:lvl4pPr marL="1579245" indent="-57150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zh-CN" altLang="en-US" sz="2400" kern="1200" baseline="0" dirty="0" smtClean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4pPr>
      <a:lvl5pPr marL="2057400" indent="-245110" algn="l" defTabSz="914400" rtl="0" eaLnBrk="1" latinLnBrk="0" hangingPunct="1">
        <a:lnSpc>
          <a:spcPct val="90000"/>
        </a:lnSpc>
        <a:spcBef>
          <a:spcPts val="500"/>
        </a:spcBef>
        <a:buClr>
          <a:schemeClr val="accent1">
            <a:lumMod val="75000"/>
          </a:schemeClr>
        </a:buClr>
        <a:buFont typeface="Arial" panose="020B0604020202020204" pitchFamily="34" charset="0"/>
        <a:buChar char="•"/>
        <a:defRPr lang="en-US" altLang="en-US" sz="3600" kern="1200" dirty="0">
          <a:solidFill>
            <a:schemeClr val="tx1"/>
          </a:solidFill>
          <a:latin typeface="Arial Unicode MS" panose="020B0604020202020204" pitchFamily="34" charset="-122"/>
          <a:ea typeface="Arial Unicode MS" panose="020B0604020202020204" pitchFamily="34" charset="-122"/>
          <a:cs typeface="Arial Unicode MS" panose="020B0604020202020204" pitchFamily="34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297056" y="1122363"/>
            <a:ext cx="9597887" cy="1461811"/>
          </a:xfrm>
        </p:spPr>
        <p:txBody>
          <a:bodyPr>
            <a:noAutofit/>
          </a:bodyPr>
          <a:lstStyle/>
          <a:p>
            <a:r>
              <a:rPr lang="zh-CN" altLang="en-US" sz="3600" dirty="0"/>
              <a:t>基于</a:t>
            </a:r>
            <a:r>
              <a:rPr lang="en-US" altLang="zh-CN" sz="3600" dirty="0" err="1"/>
              <a:t>LevelDB</a:t>
            </a:r>
            <a:r>
              <a:rPr lang="en-US" altLang="zh-CN" sz="3600" dirty="0"/>
              <a:t>/</a:t>
            </a:r>
            <a:r>
              <a:rPr lang="en-US" altLang="zh-CN" sz="3600" dirty="0" err="1"/>
              <a:t>RocksDB</a:t>
            </a:r>
            <a:r>
              <a:rPr lang="zh-CN" altLang="en-US" sz="3600" dirty="0"/>
              <a:t>的内存结构和查询流程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297056" y="3007710"/>
            <a:ext cx="9597887" cy="3055159"/>
          </a:xfrm>
        </p:spPr>
        <p:txBody>
          <a:bodyPr>
            <a:normAutofit/>
          </a:bodyPr>
          <a:lstStyle/>
          <a:p>
            <a:pPr algn="ctr"/>
            <a:r>
              <a:rPr lang="en-US" altLang="zh-CN" sz="2400" b="1" dirty="0"/>
              <a:t>Presented by </a:t>
            </a:r>
            <a:r>
              <a:rPr lang="en-US" altLang="zh-CN" sz="2400" b="1" dirty="0" err="1">
                <a:solidFill>
                  <a:schemeClr val="accent2">
                    <a:lumMod val="75000"/>
                  </a:schemeClr>
                </a:solidFill>
              </a:rPr>
              <a:t>Qingyang</a:t>
            </a:r>
            <a:r>
              <a:rPr lang="en-US" altLang="zh-CN" sz="2400" b="1" dirty="0">
                <a:solidFill>
                  <a:schemeClr val="accent2">
                    <a:lumMod val="75000"/>
                  </a:schemeClr>
                </a:solidFill>
              </a:rPr>
              <a:t> Zhang</a:t>
            </a:r>
            <a:r>
              <a:rPr lang="en-US" altLang="zh-CN" sz="2400" b="1" dirty="0"/>
              <a:t>, USTC</a:t>
            </a:r>
          </a:p>
          <a:p>
            <a:pPr algn="ctr"/>
            <a:r>
              <a:rPr lang="en-US" altLang="zh-CN" sz="2400" b="1" dirty="0"/>
              <a:t>November 24</a:t>
            </a:r>
            <a:r>
              <a:rPr lang="en-US" altLang="zh-CN" sz="2400" b="1" baseline="30000" dirty="0"/>
              <a:t>th</a:t>
            </a:r>
            <a:r>
              <a:rPr lang="en-US" altLang="zh-CN" sz="2400" b="1" dirty="0"/>
              <a:t>, 2021</a:t>
            </a:r>
          </a:p>
          <a:p>
            <a:endParaRPr lang="zh-CN" altLang="en-US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8CD9A69F-AF51-4187-AA26-82CD8814AF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CF2DB3B-632B-40C8-9109-6B39C5639F25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2021/11/25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LSM-tree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2021/11/25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251885"/>
            <a:ext cx="5257800" cy="4941881"/>
          </a:xfrm>
        </p:spPr>
        <p:txBody>
          <a:bodyPr/>
          <a:lstStyle/>
          <a:p>
            <a:r>
              <a:rPr lang="zh-CN" altLang="en-US" dirty="0"/>
              <a:t>核心结构：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1. </a:t>
            </a:r>
            <a:r>
              <a:rPr lang="en-US" altLang="zh-CN" dirty="0" err="1">
                <a:solidFill>
                  <a:srgbClr val="FF0000"/>
                </a:solidFill>
              </a:rPr>
              <a:t>Memtable</a:t>
            </a:r>
            <a:r>
              <a:rPr lang="en-US" altLang="zh-CN" dirty="0"/>
              <a:t>: 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内存中的数据结构，用于保存最近更新的数据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2. </a:t>
            </a:r>
            <a:r>
              <a:rPr lang="en-US" altLang="zh-CN" dirty="0">
                <a:solidFill>
                  <a:srgbClr val="FF0000"/>
                </a:solidFill>
              </a:rPr>
              <a:t>Immutable </a:t>
            </a:r>
            <a:r>
              <a:rPr lang="en-US" altLang="zh-CN" dirty="0" err="1">
                <a:solidFill>
                  <a:srgbClr val="FF0000"/>
                </a:solidFill>
              </a:rPr>
              <a:t>Memtable</a:t>
            </a:r>
            <a:r>
              <a:rPr lang="en-US" altLang="zh-CN" dirty="0"/>
              <a:t>: </a:t>
            </a:r>
          </a:p>
          <a:p>
            <a:pPr lvl="2">
              <a:lnSpc>
                <a:spcPct val="100000"/>
              </a:lnSpc>
            </a:pPr>
            <a:r>
              <a:rPr lang="zh-CN" altLang="en-US" dirty="0"/>
              <a:t>当 </a:t>
            </a:r>
            <a:r>
              <a:rPr lang="en-US" altLang="zh-CN" dirty="0" err="1"/>
              <a:t>MemTable</a:t>
            </a:r>
            <a:r>
              <a:rPr lang="zh-CN" altLang="en-US" dirty="0"/>
              <a:t>达到一定大小后，会转化成</a:t>
            </a:r>
            <a:r>
              <a:rPr lang="en-US" altLang="zh-CN" dirty="0"/>
              <a:t>Immutable </a:t>
            </a:r>
            <a:r>
              <a:rPr lang="en-US" altLang="zh-CN" dirty="0" err="1"/>
              <a:t>MemTable</a:t>
            </a:r>
            <a:r>
              <a:rPr lang="zh-CN" altLang="en-US" dirty="0"/>
              <a:t>，只可读，不可更改。</a:t>
            </a:r>
            <a:endParaRPr lang="en-US" altLang="zh-CN" dirty="0"/>
          </a:p>
          <a:p>
            <a:pPr lvl="1">
              <a:lnSpc>
                <a:spcPct val="100000"/>
              </a:lnSpc>
            </a:pPr>
            <a:r>
              <a:rPr lang="en-US" altLang="zh-CN" dirty="0"/>
              <a:t>3. </a:t>
            </a:r>
            <a:r>
              <a:rPr lang="en-US" altLang="zh-CN" dirty="0" err="1">
                <a:solidFill>
                  <a:srgbClr val="FF0000"/>
                </a:solidFill>
              </a:rPr>
              <a:t>SSTable</a:t>
            </a:r>
            <a:r>
              <a:rPr lang="zh-CN" altLang="en-US" dirty="0"/>
              <a:t>：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磁盘中的存储结构，以块为粒度，</a:t>
            </a:r>
            <a:r>
              <a:rPr lang="en-US" altLang="zh-CN" dirty="0"/>
              <a:t>key</a:t>
            </a:r>
            <a:r>
              <a:rPr lang="zh-CN" altLang="en-US" dirty="0"/>
              <a:t>按序存储。</a:t>
            </a:r>
            <a:endParaRPr lang="en-US" altLang="zh-CN" dirty="0"/>
          </a:p>
          <a:p>
            <a:pPr lvl="2">
              <a:lnSpc>
                <a:spcPct val="100000"/>
              </a:lnSpc>
            </a:pPr>
            <a:r>
              <a:rPr lang="zh-CN" altLang="en-US" dirty="0"/>
              <a:t>由数据块和元数据块组成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8340" y="1227390"/>
            <a:ext cx="6331786" cy="4941881"/>
          </a:xfrm>
          <a:prstGeom prst="rect">
            <a:avLst/>
          </a:prstGeom>
        </p:spPr>
      </p:pic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2021/11/25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251885"/>
            <a:ext cx="10515600" cy="4941881"/>
          </a:xfrm>
        </p:spPr>
        <p:txBody>
          <a:bodyPr/>
          <a:lstStyle/>
          <a:p>
            <a:r>
              <a:rPr lang="en-US" altLang="zh-CN" dirty="0" err="1"/>
              <a:t>Memtable</a:t>
            </a:r>
            <a:endParaRPr lang="en-US" altLang="zh-CN" dirty="0"/>
          </a:p>
          <a:p>
            <a:pPr lvl="1"/>
            <a:r>
              <a:rPr lang="en-US" altLang="zh-CN" dirty="0" err="1"/>
              <a:t>LevelDB</a:t>
            </a:r>
            <a:r>
              <a:rPr lang="zh-CN" altLang="en-US" dirty="0"/>
              <a:t>中，核心的数据结构为</a:t>
            </a:r>
            <a:r>
              <a:rPr lang="en-US" altLang="zh-CN" dirty="0" err="1"/>
              <a:t>skiplist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333333"/>
                </a:solidFill>
                <a:latin typeface="Arial" panose="020B0604020202020204" pitchFamily="34" charset="0"/>
              </a:rPr>
              <a:t>R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ocksdb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中，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memtable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在内存中的形式有三种：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skiplist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hash-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skiplist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hash-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linklist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3912" y="3013598"/>
            <a:ext cx="7762192" cy="2899521"/>
          </a:xfrm>
          <a:prstGeom prst="rect">
            <a:avLst/>
          </a:prstGeom>
        </p:spPr>
      </p:pic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内存结构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9AADAE78-B2C5-4C0F-AEDF-361488230DF8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2021/11/25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内容占位符 9"/>
          <p:cNvSpPr>
            <a:spLocks noGrp="1"/>
          </p:cNvSpPr>
          <p:nvPr>
            <p:ph idx="1"/>
          </p:nvPr>
        </p:nvSpPr>
        <p:spPr>
          <a:xfrm>
            <a:off x="838200" y="1251885"/>
            <a:ext cx="10515600" cy="4941881"/>
          </a:xfrm>
        </p:spPr>
        <p:txBody>
          <a:bodyPr>
            <a:normAutofit/>
          </a:bodyPr>
          <a:lstStyle/>
          <a:p>
            <a:r>
              <a:rPr lang="en-US" altLang="zh-CN" dirty="0"/>
              <a:t>Cache</a:t>
            </a:r>
          </a:p>
          <a:p>
            <a:pPr lvl="1"/>
            <a:r>
              <a:rPr lang="en-US" altLang="zh-CN" dirty="0"/>
              <a:t>Table Cache</a:t>
            </a:r>
          </a:p>
          <a:p>
            <a:pPr lvl="2"/>
            <a:r>
              <a:rPr lang="en-US" altLang="zh-CN" dirty="0"/>
              <a:t>LRU Cache</a:t>
            </a:r>
          </a:p>
          <a:p>
            <a:pPr lvl="2"/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缓存了所有已打开的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SSTable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文件</a:t>
            </a:r>
            <a:r>
              <a:rPr lang="zh-CN" altLang="en-US" dirty="0">
                <a:solidFill>
                  <a:srgbClr val="333333"/>
                </a:solidFill>
                <a:latin typeface="-apple-system"/>
              </a:rPr>
              <a:t>的元数据</a:t>
            </a:r>
            <a:endParaRPr lang="en-US" altLang="zh-CN" b="0" i="0" dirty="0">
              <a:solidFill>
                <a:srgbClr val="333333"/>
              </a:solidFill>
              <a:effectLst/>
              <a:latin typeface="-apple-system"/>
            </a:endParaRPr>
          </a:p>
          <a:p>
            <a:pPr lvl="2"/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max_open_files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为存储上限</a:t>
            </a:r>
            <a:endParaRPr lang="en-US" altLang="zh-CN" b="0" i="0" dirty="0">
              <a:solidFill>
                <a:srgbClr val="4D4D4D"/>
              </a:solidFill>
              <a:effectLst/>
              <a:latin typeface="-apple-system"/>
            </a:endParaRPr>
          </a:p>
          <a:p>
            <a:pPr lvl="2"/>
            <a:endParaRPr lang="en-US" altLang="zh-CN" dirty="0">
              <a:solidFill>
                <a:srgbClr val="4D4D4D"/>
              </a:solidFill>
              <a:latin typeface="-apple-system"/>
            </a:endParaRPr>
          </a:p>
          <a:p>
            <a:pPr marL="647700" lvl="2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333333"/>
                </a:solidFill>
                <a:latin typeface="Arial" panose="020B0604020202020204" pitchFamily="34" charset="0"/>
              </a:rPr>
              <a:t>Block Cache</a:t>
            </a:r>
          </a:p>
          <a:p>
            <a:pPr lvl="2"/>
            <a:r>
              <a:rPr lang="en-US" altLang="zh-CN" dirty="0"/>
              <a:t>LRU Cache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从</a:t>
            </a:r>
            <a:r>
              <a:rPr lang="en-US" altLang="zh-CN" b="0" i="0" dirty="0" err="1">
                <a:solidFill>
                  <a:srgbClr val="4D4D4D"/>
                </a:solidFill>
                <a:effectLst/>
                <a:latin typeface="-apple-system"/>
              </a:rPr>
              <a:t>SSTable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中读取的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D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ata Block</a:t>
            </a:r>
            <a:r>
              <a:rPr lang="zh-CN" altLang="en-US" b="0" i="0" dirty="0">
                <a:solidFill>
                  <a:srgbClr val="4D4D4D"/>
                </a:solidFill>
                <a:effectLst/>
                <a:latin typeface="-apple-system"/>
              </a:rPr>
              <a:t>放入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B</a:t>
            </a:r>
            <a:r>
              <a:rPr lang="en-US" altLang="zh-CN" b="0" i="0" dirty="0">
                <a:solidFill>
                  <a:srgbClr val="4D4D4D"/>
                </a:solidFill>
                <a:effectLst/>
                <a:latin typeface="-apple-system"/>
              </a:rPr>
              <a:t>lock Cache</a:t>
            </a:r>
          </a:p>
          <a:p>
            <a:pPr lvl="2"/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可缓存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Index Block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和</a:t>
            </a:r>
            <a:r>
              <a:rPr lang="en-US" altLang="zh-CN" dirty="0">
                <a:solidFill>
                  <a:srgbClr val="4D4D4D"/>
                </a:solidFill>
                <a:latin typeface="-apple-system"/>
              </a:rPr>
              <a:t>Filter Block</a:t>
            </a:r>
            <a:r>
              <a:rPr lang="zh-CN" altLang="en-US" dirty="0">
                <a:solidFill>
                  <a:srgbClr val="4D4D4D"/>
                </a:solidFill>
                <a:latin typeface="-apple-system"/>
              </a:rPr>
              <a:t>（优先级更高）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可选择开启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1"/>
            <a:r>
              <a:rPr lang="zh-CN" altLang="en-US" dirty="0">
                <a:solidFill>
                  <a:srgbClr val="333333"/>
                </a:solidFill>
                <a:latin typeface="Arial" panose="020B0604020202020204" pitchFamily="34" charset="0"/>
              </a:rPr>
              <a:t>读热点的效率比随机读更高一些</a:t>
            </a:r>
            <a:endParaRPr lang="en-US" altLang="zh-CN" dirty="0">
              <a:solidFill>
                <a:srgbClr val="333333"/>
              </a:solidFill>
              <a:latin typeface="Arial" panose="020B0604020202020204" pitchFamily="34" charset="0"/>
            </a:endParaRPr>
          </a:p>
          <a:p>
            <a:pPr lvl="2"/>
            <a:endParaRPr lang="zh-CN" altLang="en-US" dirty="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462" y="2765367"/>
            <a:ext cx="2902861" cy="1774942"/>
          </a:xfrm>
          <a:prstGeom prst="rect">
            <a:avLst/>
          </a:prstGeom>
        </p:spPr>
      </p:pic>
      <p:sp>
        <p:nvSpPr>
          <p:cNvPr id="27" name="Rectangle 46"/>
          <p:cNvSpPr/>
          <p:nvPr/>
        </p:nvSpPr>
        <p:spPr>
          <a:xfrm>
            <a:off x="8610600" y="318270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Index</a:t>
            </a:r>
            <a:r>
              <a:rPr lang="en-GB" sz="1000" dirty="0">
                <a:solidFill>
                  <a:schemeClr val="tx1"/>
                </a:solidFill>
              </a:rPr>
              <a:t> Block  </a:t>
            </a:r>
          </a:p>
        </p:txBody>
      </p:sp>
      <p:sp>
        <p:nvSpPr>
          <p:cNvPr id="28" name="Rectangle 51"/>
          <p:cNvSpPr/>
          <p:nvPr/>
        </p:nvSpPr>
        <p:spPr>
          <a:xfrm>
            <a:off x="8610600" y="2241249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1</a:t>
            </a:r>
          </a:p>
        </p:txBody>
      </p:sp>
      <p:sp>
        <p:nvSpPr>
          <p:cNvPr id="29" name="Rectangle 46"/>
          <p:cNvSpPr/>
          <p:nvPr/>
        </p:nvSpPr>
        <p:spPr>
          <a:xfrm>
            <a:off x="8610600" y="2478185"/>
            <a:ext cx="1284313" cy="2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2</a:t>
            </a:r>
          </a:p>
        </p:txBody>
      </p:sp>
      <p:sp>
        <p:nvSpPr>
          <p:cNvPr id="30" name="Rectangle 50"/>
          <p:cNvSpPr/>
          <p:nvPr/>
        </p:nvSpPr>
        <p:spPr>
          <a:xfrm>
            <a:off x="8610600" y="2746542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1" name="Rectangle 51"/>
          <p:cNvSpPr/>
          <p:nvPr/>
        </p:nvSpPr>
        <p:spPr>
          <a:xfrm>
            <a:off x="8610600" y="2945769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n</a:t>
            </a:r>
          </a:p>
        </p:txBody>
      </p:sp>
      <p:sp>
        <p:nvSpPr>
          <p:cNvPr id="32" name="Rectangle 46"/>
          <p:cNvSpPr/>
          <p:nvPr/>
        </p:nvSpPr>
        <p:spPr>
          <a:xfrm>
            <a:off x="8610600" y="3415902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solidFill>
                  <a:schemeClr val="tx1"/>
                </a:solidFill>
              </a:rPr>
              <a:t>Filter </a:t>
            </a:r>
            <a:r>
              <a:rPr lang="en-US" altLang="zh-CN" sz="1000" dirty="0">
                <a:solidFill>
                  <a:schemeClr val="tx1"/>
                </a:solidFill>
              </a:rPr>
              <a:t>Block</a:t>
            </a:r>
            <a:endParaRPr lang="en-GB" altLang="zh-CN" sz="1000" dirty="0">
              <a:solidFill>
                <a:schemeClr val="tx1"/>
              </a:solidFill>
            </a:endParaRPr>
          </a:p>
        </p:txBody>
      </p:sp>
      <p:sp>
        <p:nvSpPr>
          <p:cNvPr id="33" name="Rectangle 50"/>
          <p:cNvSpPr/>
          <p:nvPr/>
        </p:nvSpPr>
        <p:spPr>
          <a:xfrm>
            <a:off x="8610600" y="3652838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4" name="Rectangle 46"/>
          <p:cNvSpPr/>
          <p:nvPr/>
        </p:nvSpPr>
        <p:spPr>
          <a:xfrm>
            <a:off x="8610600" y="3863889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Metaindex</a:t>
            </a:r>
            <a:r>
              <a:rPr lang="en-GB" sz="1000" dirty="0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35" name="Rectangle 46"/>
          <p:cNvSpPr/>
          <p:nvPr/>
        </p:nvSpPr>
        <p:spPr>
          <a:xfrm>
            <a:off x="8610890" y="4100825"/>
            <a:ext cx="128402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36" name="文本框 35"/>
          <p:cNvSpPr txBox="1"/>
          <p:nvPr/>
        </p:nvSpPr>
        <p:spPr>
          <a:xfrm>
            <a:off x="8546999" y="4561123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/>
              <a:t>SSTable</a:t>
            </a:r>
            <a:r>
              <a:rPr lang="en-US" altLang="zh-CN"/>
              <a:t> file</a:t>
            </a:r>
            <a:endParaRPr lang="en-US" dirty="0"/>
          </a:p>
        </p:txBody>
      </p:sp>
      <p:sp>
        <p:nvSpPr>
          <p:cNvPr id="37" name="右大括号 36"/>
          <p:cNvSpPr/>
          <p:nvPr/>
        </p:nvSpPr>
        <p:spPr>
          <a:xfrm>
            <a:off x="9894913" y="2241249"/>
            <a:ext cx="382943" cy="937717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文本框 37"/>
          <p:cNvSpPr txBox="1"/>
          <p:nvPr/>
        </p:nvSpPr>
        <p:spPr>
          <a:xfrm>
            <a:off x="10381895" y="2525441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Data Block</a:t>
            </a:r>
            <a:endParaRPr lang="en-US" dirty="0"/>
          </a:p>
        </p:txBody>
      </p:sp>
      <p:sp>
        <p:nvSpPr>
          <p:cNvPr id="39" name="右大括号 38"/>
          <p:cNvSpPr/>
          <p:nvPr/>
        </p:nvSpPr>
        <p:spPr>
          <a:xfrm>
            <a:off x="9894910" y="3185747"/>
            <a:ext cx="382943" cy="1152014"/>
          </a:xfrm>
          <a:prstGeom prst="rightBrac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文本框 39"/>
          <p:cNvSpPr txBox="1"/>
          <p:nvPr/>
        </p:nvSpPr>
        <p:spPr>
          <a:xfrm>
            <a:off x="10381895" y="3575567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Meta Data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Get</a:t>
            </a:r>
            <a:r>
              <a:rPr lang="zh-CN" altLang="en-US" dirty="0"/>
              <a:t>（</a:t>
            </a:r>
            <a:r>
              <a:rPr lang="en-US" altLang="zh-CN" dirty="0" err="1"/>
              <a:t>LevelDB</a:t>
            </a:r>
            <a:r>
              <a:rPr lang="zh-CN" altLang="en-US" dirty="0"/>
              <a:t>）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2021/11/25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t>5</a:t>
            </a:fld>
            <a:endParaRPr lang="en-US" dirty="0"/>
          </a:p>
        </p:txBody>
      </p:sp>
      <p:cxnSp>
        <p:nvCxnSpPr>
          <p:cNvPr id="7" name="Straight Connector 83"/>
          <p:cNvCxnSpPr/>
          <p:nvPr/>
        </p:nvCxnSpPr>
        <p:spPr>
          <a:xfrm flipH="1">
            <a:off x="268941" y="4194677"/>
            <a:ext cx="9781675" cy="977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94"/>
          <p:cNvSpPr/>
          <p:nvPr/>
        </p:nvSpPr>
        <p:spPr>
          <a:xfrm>
            <a:off x="2385044" y="5220981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: Rounded Corners 95"/>
          <p:cNvSpPr/>
          <p:nvPr/>
        </p:nvSpPr>
        <p:spPr>
          <a:xfrm>
            <a:off x="2931475" y="5220981"/>
            <a:ext cx="35754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10" name="Rectangle: Rounded Corners 106"/>
          <p:cNvSpPr/>
          <p:nvPr/>
        </p:nvSpPr>
        <p:spPr>
          <a:xfrm>
            <a:off x="238504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: Rounded Corners 107"/>
          <p:cNvSpPr/>
          <p:nvPr/>
        </p:nvSpPr>
        <p:spPr>
          <a:xfrm>
            <a:off x="2931474" y="5572132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08"/>
          <p:cNvSpPr/>
          <p:nvPr/>
        </p:nvSpPr>
        <p:spPr>
          <a:xfrm>
            <a:off x="3480125" y="5572908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: Rounded Corners 109"/>
          <p:cNvSpPr/>
          <p:nvPr/>
        </p:nvSpPr>
        <p:spPr>
          <a:xfrm>
            <a:off x="398428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: Rounded Corners 111"/>
          <p:cNvSpPr/>
          <p:nvPr/>
        </p:nvSpPr>
        <p:spPr>
          <a:xfrm>
            <a:off x="4530716" y="5571356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: Rounded Corners 113"/>
          <p:cNvSpPr/>
          <p:nvPr/>
        </p:nvSpPr>
        <p:spPr>
          <a:xfrm>
            <a:off x="4012812" y="5226285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6"/>
              <p:cNvSpPr txBox="1"/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4822708"/>
                <a:ext cx="320536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69" t="-187" r="-7106" b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80"/>
              <p:cNvSpPr txBox="1"/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5142" y="5188241"/>
                <a:ext cx="287836" cy="276999"/>
              </a:xfrm>
              <a:prstGeom prst="rect">
                <a:avLst/>
              </a:prstGeom>
              <a:blipFill rotWithShape="1">
                <a:blip r:embed="rId5"/>
                <a:stretch>
                  <a:fillRect l="-77" t="-105" r="-7140" b="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81"/>
              <p:cNvSpPr txBox="1"/>
              <p:nvPr/>
            </p:nvSpPr>
            <p:spPr>
              <a:xfrm>
                <a:off x="1257409" y="5527372"/>
                <a:ext cx="3205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7409" y="5527372"/>
                <a:ext cx="320537" cy="276999"/>
              </a:xfrm>
              <a:prstGeom prst="rect">
                <a:avLst/>
              </a:prstGeom>
              <a:blipFill rotWithShape="1">
                <a:blip r:embed="rId6"/>
                <a:stretch>
                  <a:fillRect l="-34" t="-120" r="-7141" b="1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213"/>
          <p:cNvSpPr/>
          <p:nvPr/>
        </p:nvSpPr>
        <p:spPr>
          <a:xfrm>
            <a:off x="3483091" y="5220204"/>
            <a:ext cx="386210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20" name="Rectangle: Rounded Corners 94"/>
          <p:cNvSpPr/>
          <p:nvPr/>
        </p:nvSpPr>
        <p:spPr>
          <a:xfrm>
            <a:off x="2382922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: Rounded Corners 94"/>
          <p:cNvSpPr/>
          <p:nvPr/>
        </p:nvSpPr>
        <p:spPr>
          <a:xfrm>
            <a:off x="2931473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: Rounded Corners 94"/>
          <p:cNvSpPr/>
          <p:nvPr/>
        </p:nvSpPr>
        <p:spPr>
          <a:xfrm>
            <a:off x="3475661" y="483868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" name="直接箭头连接符 45"/>
          <p:cNvCxnSpPr/>
          <p:nvPr/>
        </p:nvCxnSpPr>
        <p:spPr>
          <a:xfrm flipH="1">
            <a:off x="3846783" y="4319176"/>
            <a:ext cx="1930454" cy="513830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接箭头连接符 47"/>
          <p:cNvCxnSpPr/>
          <p:nvPr/>
        </p:nvCxnSpPr>
        <p:spPr>
          <a:xfrm>
            <a:off x="3846782" y="5098275"/>
            <a:ext cx="1930097" cy="1315652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146590" y="3723322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7905" y="4277319"/>
            <a:ext cx="105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Disk</a:t>
            </a:r>
          </a:p>
        </p:txBody>
      </p:sp>
      <p:sp>
        <p:nvSpPr>
          <p:cNvPr id="35" name="圆角矩形 34"/>
          <p:cNvSpPr/>
          <p:nvPr/>
        </p:nvSpPr>
        <p:spPr>
          <a:xfrm>
            <a:off x="1095587" y="4748675"/>
            <a:ext cx="4041189" cy="122371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Rectangle: Rounded Corners 94"/>
          <p:cNvSpPr/>
          <p:nvPr/>
        </p:nvSpPr>
        <p:spPr>
          <a:xfrm>
            <a:off x="931941" y="1324672"/>
            <a:ext cx="621037" cy="42561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Rectangle: Rounded Corners 94"/>
          <p:cNvSpPr/>
          <p:nvPr/>
        </p:nvSpPr>
        <p:spPr>
          <a:xfrm>
            <a:off x="2561692" y="1329021"/>
            <a:ext cx="628978" cy="431060"/>
          </a:xfrm>
          <a:prstGeom prst="roundRect">
            <a:avLst/>
          </a:prstGeom>
          <a:solidFill>
            <a:schemeClr val="accent3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: Rounded Corners 94"/>
          <p:cNvSpPr/>
          <p:nvPr/>
        </p:nvSpPr>
        <p:spPr>
          <a:xfrm>
            <a:off x="1960646" y="2829735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Rectangle: Rounded Corners 95"/>
          <p:cNvSpPr/>
          <p:nvPr/>
        </p:nvSpPr>
        <p:spPr>
          <a:xfrm>
            <a:off x="2262841" y="2836534"/>
            <a:ext cx="174894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Rectangle: Rounded Corners 106"/>
          <p:cNvSpPr/>
          <p:nvPr/>
        </p:nvSpPr>
        <p:spPr>
          <a:xfrm>
            <a:off x="1958711" y="3186020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Rectangle: Rounded Corners 107"/>
          <p:cNvSpPr/>
          <p:nvPr/>
        </p:nvSpPr>
        <p:spPr>
          <a:xfrm>
            <a:off x="2262839" y="3185532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2" name="Rectangle: Rounded Corners 108"/>
          <p:cNvSpPr/>
          <p:nvPr/>
        </p:nvSpPr>
        <p:spPr>
          <a:xfrm>
            <a:off x="2603802" y="3185511"/>
            <a:ext cx="174896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Rectangle: Rounded Corners 109"/>
          <p:cNvSpPr/>
          <p:nvPr/>
        </p:nvSpPr>
        <p:spPr>
          <a:xfrm>
            <a:off x="2935753" y="3185511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Rectangle: Rounded Corners 111"/>
          <p:cNvSpPr/>
          <p:nvPr/>
        </p:nvSpPr>
        <p:spPr>
          <a:xfrm>
            <a:off x="3322495" y="3185511"/>
            <a:ext cx="174896" cy="7037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5" name="Rectangle: Rounded Corners 113"/>
          <p:cNvSpPr/>
          <p:nvPr/>
        </p:nvSpPr>
        <p:spPr>
          <a:xfrm>
            <a:off x="2931447" y="2829735"/>
            <a:ext cx="174896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16"/>
              <p:cNvSpPr txBox="1"/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7569" y="2349532"/>
                <a:ext cx="297780" cy="276999"/>
              </a:xfrm>
              <a:prstGeom prst="rect">
                <a:avLst/>
              </a:prstGeom>
              <a:blipFill rotWithShape="1">
                <a:blip r:embed="rId7"/>
                <a:stretch>
                  <a:fillRect l="-37" t="-12" r="25" b="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80"/>
              <p:cNvSpPr txBox="1"/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6408" y="2715065"/>
                <a:ext cx="267402" cy="276999"/>
              </a:xfrm>
              <a:prstGeom prst="rect">
                <a:avLst/>
              </a:prstGeom>
              <a:blipFill rotWithShape="1">
                <a:blip r:embed="rId8"/>
                <a:stretch>
                  <a:fillRect l="-82" t="-159" r="107" b="2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81"/>
              <p:cNvSpPr txBox="1"/>
              <p:nvPr/>
            </p:nvSpPr>
            <p:spPr>
              <a:xfrm>
                <a:off x="1168545" y="3062903"/>
                <a:ext cx="471422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文本框 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545" y="3062903"/>
                <a:ext cx="471422" cy="276999"/>
              </a:xfrm>
              <a:prstGeom prst="rect">
                <a:avLst/>
              </a:prstGeom>
              <a:blipFill rotWithShape="1">
                <a:blip r:embed="rId9"/>
                <a:stretch>
                  <a:fillRect l="-31" t="-108" r="84" b="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: Rounded Corners 213"/>
          <p:cNvSpPr/>
          <p:nvPr/>
        </p:nvSpPr>
        <p:spPr>
          <a:xfrm>
            <a:off x="2596790" y="2843866"/>
            <a:ext cx="188920" cy="70374"/>
          </a:xfrm>
          <a:prstGeom prst="round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endParaRPr lang="zh-CN" altLang="en-US" dirty="0"/>
          </a:p>
        </p:txBody>
      </p:sp>
      <p:sp>
        <p:nvSpPr>
          <p:cNvPr id="50" name="Rectangle: Rounded Corners 94"/>
          <p:cNvSpPr/>
          <p:nvPr/>
        </p:nvSpPr>
        <p:spPr>
          <a:xfrm>
            <a:off x="1958711" y="2460949"/>
            <a:ext cx="174896" cy="70374"/>
          </a:xfrm>
          <a:prstGeom prst="roundRect">
            <a:avLst/>
          </a:prstGeom>
          <a:solidFill>
            <a:srgbClr val="92D05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Rectangle: Rounded Corners 94"/>
          <p:cNvSpPr/>
          <p:nvPr/>
        </p:nvSpPr>
        <p:spPr>
          <a:xfrm>
            <a:off x="2262839" y="2469967"/>
            <a:ext cx="174896" cy="70374"/>
          </a:xfrm>
          <a:prstGeom prst="round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Rectangle: Rounded Corners 94"/>
          <p:cNvSpPr/>
          <p:nvPr/>
        </p:nvSpPr>
        <p:spPr>
          <a:xfrm>
            <a:off x="2610814" y="2460949"/>
            <a:ext cx="174896" cy="70374"/>
          </a:xfrm>
          <a:prstGeom prst="roundRect">
            <a:avLst/>
          </a:prstGeom>
          <a:solidFill>
            <a:srgbClr val="92D050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圆角矩形 52"/>
          <p:cNvSpPr/>
          <p:nvPr/>
        </p:nvSpPr>
        <p:spPr>
          <a:xfrm>
            <a:off x="838200" y="2036937"/>
            <a:ext cx="2846294" cy="145322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文本框 80"/>
          <p:cNvSpPr txBox="1"/>
          <p:nvPr/>
        </p:nvSpPr>
        <p:spPr>
          <a:xfrm>
            <a:off x="1021568" y="2069728"/>
            <a:ext cx="162301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/>
              <a:t>f</a:t>
            </a:r>
            <a:r>
              <a:rPr lang="en-US" altLang="zh-CN" dirty="0">
                <a:solidFill>
                  <a:schemeClr val="tx1"/>
                </a:solidFill>
              </a:rPr>
              <a:t>iles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8" name="直接箭头连接符 57"/>
          <p:cNvCxnSpPr>
            <a:stCxn id="53" idx="2"/>
            <a:endCxn id="35" idx="0"/>
          </p:cNvCxnSpPr>
          <p:nvPr/>
        </p:nvCxnSpPr>
        <p:spPr>
          <a:xfrm>
            <a:off x="2261347" y="3490163"/>
            <a:ext cx="854835" cy="125851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圆角矩形 61"/>
          <p:cNvSpPr/>
          <p:nvPr/>
        </p:nvSpPr>
        <p:spPr>
          <a:xfrm>
            <a:off x="5962864" y="2155123"/>
            <a:ext cx="2524579" cy="133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3" name="文本框 80"/>
          <p:cNvSpPr txBox="1"/>
          <p:nvPr/>
        </p:nvSpPr>
        <p:spPr>
          <a:xfrm>
            <a:off x="6273033" y="2248169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TableCache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cxnSp>
        <p:nvCxnSpPr>
          <p:cNvPr id="64" name="直接箭头连接符 45"/>
          <p:cNvCxnSpPr/>
          <p:nvPr/>
        </p:nvCxnSpPr>
        <p:spPr>
          <a:xfrm flipH="1" flipV="1">
            <a:off x="2785711" y="2468667"/>
            <a:ext cx="1389278" cy="175748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47"/>
          <p:cNvCxnSpPr/>
          <p:nvPr/>
        </p:nvCxnSpPr>
        <p:spPr>
          <a:xfrm>
            <a:off x="2775595" y="2513806"/>
            <a:ext cx="1399393" cy="1089449"/>
          </a:xfrm>
          <a:prstGeom prst="straightConnector1">
            <a:avLst/>
          </a:prstGeom>
          <a:ln w="9525">
            <a:prstDash val="dash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51"/>
          <p:cNvSpPr/>
          <p:nvPr/>
        </p:nvSpPr>
        <p:spPr>
          <a:xfrm>
            <a:off x="4174989" y="2647436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Number</a:t>
            </a:r>
          </a:p>
        </p:txBody>
      </p:sp>
      <p:sp>
        <p:nvSpPr>
          <p:cNvPr id="68" name="Rectangle 51"/>
          <p:cNvSpPr/>
          <p:nvPr/>
        </p:nvSpPr>
        <p:spPr>
          <a:xfrm>
            <a:off x="4174989" y="2890013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File Size</a:t>
            </a:r>
          </a:p>
        </p:txBody>
      </p:sp>
      <p:sp>
        <p:nvSpPr>
          <p:cNvPr id="69" name="Rectangle 51"/>
          <p:cNvSpPr/>
          <p:nvPr/>
        </p:nvSpPr>
        <p:spPr>
          <a:xfrm>
            <a:off x="4174989" y="3126509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Smallest key</a:t>
            </a:r>
          </a:p>
        </p:txBody>
      </p:sp>
      <p:sp>
        <p:nvSpPr>
          <p:cNvPr id="71" name="Rectangle 51"/>
          <p:cNvSpPr/>
          <p:nvPr/>
        </p:nvSpPr>
        <p:spPr>
          <a:xfrm>
            <a:off x="4174989" y="3359367"/>
            <a:ext cx="97944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Largest key</a:t>
            </a:r>
          </a:p>
        </p:txBody>
      </p:sp>
      <p:sp>
        <p:nvSpPr>
          <p:cNvPr id="73" name="圆角矩形 72"/>
          <p:cNvSpPr/>
          <p:nvPr/>
        </p:nvSpPr>
        <p:spPr>
          <a:xfrm>
            <a:off x="9645495" y="2148172"/>
            <a:ext cx="2232740" cy="13303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4" name="文本框 80"/>
          <p:cNvSpPr txBox="1"/>
          <p:nvPr/>
        </p:nvSpPr>
        <p:spPr>
          <a:xfrm>
            <a:off x="9865253" y="2254047"/>
            <a:ext cx="194281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dirty="0" err="1"/>
              <a:t>BlockCache</a:t>
            </a:r>
            <a:r>
              <a:rPr lang="en-US" altLang="zh-CN" dirty="0"/>
              <a:t>(</a:t>
            </a:r>
            <a:r>
              <a:rPr lang="zh-CN" altLang="en-US" dirty="0"/>
              <a:t>如果有）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76" name="曲线连接符 75"/>
          <p:cNvCxnSpPr>
            <a:endCxn id="36" idx="1"/>
          </p:cNvCxnSpPr>
          <p:nvPr/>
        </p:nvCxnSpPr>
        <p:spPr>
          <a:xfrm>
            <a:off x="276612" y="1513935"/>
            <a:ext cx="655329" cy="23546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曲线连接符 77"/>
          <p:cNvCxnSpPr>
            <a:stCxn id="36" idx="3"/>
            <a:endCxn id="37" idx="1"/>
          </p:cNvCxnSpPr>
          <p:nvPr/>
        </p:nvCxnSpPr>
        <p:spPr>
          <a:xfrm>
            <a:off x="1552978" y="1537481"/>
            <a:ext cx="1008714" cy="707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曲线连接符 79"/>
          <p:cNvCxnSpPr>
            <a:stCxn id="37" idx="3"/>
            <a:endCxn id="53" idx="0"/>
          </p:cNvCxnSpPr>
          <p:nvPr/>
        </p:nvCxnSpPr>
        <p:spPr>
          <a:xfrm flipH="1">
            <a:off x="2261347" y="1544551"/>
            <a:ext cx="929323" cy="492386"/>
          </a:xfrm>
          <a:prstGeom prst="curvedConnector4">
            <a:avLst>
              <a:gd name="adj1" fmla="val -24599"/>
              <a:gd name="adj2" fmla="val 71886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曲线连接符 81"/>
          <p:cNvCxnSpPr>
            <a:stCxn id="52" idx="0"/>
            <a:endCxn id="62" idx="0"/>
          </p:cNvCxnSpPr>
          <p:nvPr/>
        </p:nvCxnSpPr>
        <p:spPr>
          <a:xfrm rot="5400000" flipH="1" flipV="1">
            <a:off x="4808795" y="44590"/>
            <a:ext cx="305826" cy="4526892"/>
          </a:xfrm>
          <a:prstGeom prst="curvedConnector3">
            <a:avLst>
              <a:gd name="adj1" fmla="val 17474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曲线连接符 85"/>
          <p:cNvCxnSpPr>
            <a:stCxn id="62" idx="2"/>
            <a:endCxn id="22" idx="0"/>
          </p:cNvCxnSpPr>
          <p:nvPr/>
        </p:nvCxnSpPr>
        <p:spPr>
          <a:xfrm rot="5400000">
            <a:off x="4763175" y="2376709"/>
            <a:ext cx="1353237" cy="3570722"/>
          </a:xfrm>
          <a:prstGeom prst="curvedConnector3">
            <a:avLst>
              <a:gd name="adj1" fmla="val 33438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曲线连接符 97"/>
          <p:cNvCxnSpPr>
            <a:stCxn id="62" idx="3"/>
            <a:endCxn id="73" idx="1"/>
          </p:cNvCxnSpPr>
          <p:nvPr/>
        </p:nvCxnSpPr>
        <p:spPr>
          <a:xfrm flipV="1">
            <a:off x="8487443" y="2813337"/>
            <a:ext cx="1158052" cy="6951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51"/>
          <p:cNvSpPr/>
          <p:nvPr/>
        </p:nvSpPr>
        <p:spPr>
          <a:xfrm>
            <a:off x="6220619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5" name="Rectangle 51"/>
          <p:cNvSpPr/>
          <p:nvPr/>
        </p:nvSpPr>
        <p:spPr>
          <a:xfrm>
            <a:off x="6989670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06" name="Rectangle 51"/>
          <p:cNvSpPr/>
          <p:nvPr/>
        </p:nvSpPr>
        <p:spPr>
          <a:xfrm>
            <a:off x="7765765" y="2765904"/>
            <a:ext cx="505022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Meta</a:t>
            </a:r>
            <a:endParaRPr lang="en-GB" sz="1200" dirty="0">
              <a:solidFill>
                <a:schemeClr val="tx1"/>
              </a:solidFill>
            </a:endParaRPr>
          </a:p>
        </p:txBody>
      </p:sp>
      <p:cxnSp>
        <p:nvCxnSpPr>
          <p:cNvPr id="133" name="曲线连接符 132"/>
          <p:cNvCxnSpPr>
            <a:stCxn id="73" idx="2"/>
            <a:endCxn id="22" idx="0"/>
          </p:cNvCxnSpPr>
          <p:nvPr/>
        </p:nvCxnSpPr>
        <p:spPr>
          <a:xfrm rot="5400000">
            <a:off x="6528055" y="604879"/>
            <a:ext cx="1360188" cy="7107433"/>
          </a:xfrm>
          <a:prstGeom prst="curved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曲线连接符 135"/>
          <p:cNvCxnSpPr>
            <a:stCxn id="102" idx="3"/>
            <a:endCxn id="73" idx="2"/>
          </p:cNvCxnSpPr>
          <p:nvPr/>
        </p:nvCxnSpPr>
        <p:spPr>
          <a:xfrm flipV="1">
            <a:off x="7063163" y="3478501"/>
            <a:ext cx="3698702" cy="1210029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51"/>
          <p:cNvSpPr/>
          <p:nvPr/>
        </p:nvSpPr>
        <p:spPr>
          <a:xfrm>
            <a:off x="9905767" y="2713736"/>
            <a:ext cx="331928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8" name="Rectangle 51"/>
          <p:cNvSpPr/>
          <p:nvPr/>
        </p:nvSpPr>
        <p:spPr>
          <a:xfrm>
            <a:off x="10513341" y="2713736"/>
            <a:ext cx="306947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US" altLang="zh-CN" sz="1200" dirty="0">
                <a:solidFill>
                  <a:schemeClr val="tx1"/>
                </a:solidFill>
              </a:rPr>
              <a:t>DB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39" name="Rectangle 51"/>
          <p:cNvSpPr/>
          <p:nvPr/>
        </p:nvSpPr>
        <p:spPr>
          <a:xfrm>
            <a:off x="11142712" y="2713736"/>
            <a:ext cx="319746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r>
              <a:rPr lang="en-GB" sz="1200" dirty="0">
                <a:solidFill>
                  <a:schemeClr val="tx1"/>
                </a:solidFill>
              </a:rPr>
              <a:t>DB</a:t>
            </a:r>
          </a:p>
        </p:txBody>
      </p:sp>
      <p:cxnSp>
        <p:nvCxnSpPr>
          <p:cNvPr id="190" name="曲线连接符 189"/>
          <p:cNvCxnSpPr>
            <a:stCxn id="100" idx="3"/>
            <a:endCxn id="62" idx="2"/>
          </p:cNvCxnSpPr>
          <p:nvPr/>
        </p:nvCxnSpPr>
        <p:spPr>
          <a:xfrm flipV="1">
            <a:off x="7063163" y="3485452"/>
            <a:ext cx="161991" cy="189188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文本框 80"/>
          <p:cNvSpPr txBox="1"/>
          <p:nvPr/>
        </p:nvSpPr>
        <p:spPr>
          <a:xfrm>
            <a:off x="801969" y="101032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8" name="文本框 80"/>
          <p:cNvSpPr txBox="1"/>
          <p:nvPr/>
        </p:nvSpPr>
        <p:spPr>
          <a:xfrm>
            <a:off x="2261347" y="1009936"/>
            <a:ext cx="244814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/>
              <a:t>Immutable </a:t>
            </a:r>
            <a:r>
              <a:rPr lang="en-US" altLang="zh-CN" sz="2400" baseline="-25000" dirty="0" err="1"/>
              <a:t>Memtable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11" name="文本框 80"/>
          <p:cNvSpPr txBox="1"/>
          <p:nvPr/>
        </p:nvSpPr>
        <p:spPr>
          <a:xfrm>
            <a:off x="5248668" y="355659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Cache Miss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2" name="文本框 80"/>
          <p:cNvSpPr txBox="1"/>
          <p:nvPr/>
        </p:nvSpPr>
        <p:spPr>
          <a:xfrm>
            <a:off x="4945702" y="161001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Find Table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13" name="文本框 80"/>
          <p:cNvSpPr txBox="1"/>
          <p:nvPr/>
        </p:nvSpPr>
        <p:spPr>
          <a:xfrm>
            <a:off x="8139123" y="3753686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Cache Miss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0" name="文本框 80"/>
          <p:cNvSpPr txBox="1"/>
          <p:nvPr/>
        </p:nvSpPr>
        <p:spPr>
          <a:xfrm>
            <a:off x="6489591" y="3071310"/>
            <a:ext cx="254149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IB,</a:t>
            </a:r>
            <a:r>
              <a:rPr lang="en-US" altLang="zh-CN" sz="2400" dirty="0">
                <a:solidFill>
                  <a:srgbClr val="FF0000"/>
                </a:solidFill>
              </a:rPr>
              <a:t> </a:t>
            </a:r>
            <a:r>
              <a:rPr lang="en-US" altLang="zh-CN" sz="2400" baseline="-25000" dirty="0">
                <a:solidFill>
                  <a:srgbClr val="FF0000"/>
                </a:solidFill>
              </a:rPr>
              <a:t>BF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1" name="文本框 80"/>
          <p:cNvSpPr txBox="1"/>
          <p:nvPr/>
        </p:nvSpPr>
        <p:spPr>
          <a:xfrm>
            <a:off x="7515614" y="5129537"/>
            <a:ext cx="1456275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aseline="-25000" dirty="0">
                <a:solidFill>
                  <a:srgbClr val="FF0000"/>
                </a:solidFill>
              </a:rPr>
              <a:t>Load IB and BF</a:t>
            </a:r>
          </a:p>
        </p:txBody>
      </p:sp>
      <p:sp>
        <p:nvSpPr>
          <p:cNvPr id="222" name="文本框 80"/>
          <p:cNvSpPr txBox="1"/>
          <p:nvPr/>
        </p:nvSpPr>
        <p:spPr>
          <a:xfrm>
            <a:off x="9089826" y="4508761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Load DB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223" name="文本框 80"/>
          <p:cNvSpPr txBox="1"/>
          <p:nvPr/>
        </p:nvSpPr>
        <p:spPr>
          <a:xfrm>
            <a:off x="8572556" y="2507937"/>
            <a:ext cx="119627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aseline="-25000" dirty="0">
                <a:solidFill>
                  <a:srgbClr val="FF0000"/>
                </a:solidFill>
              </a:rPr>
              <a:t>Read Block</a:t>
            </a:r>
          </a:p>
        </p:txBody>
      </p:sp>
      <p:sp>
        <p:nvSpPr>
          <p:cNvPr id="233" name="文本框 80"/>
          <p:cNvSpPr txBox="1"/>
          <p:nvPr/>
        </p:nvSpPr>
        <p:spPr>
          <a:xfrm>
            <a:off x="10136120" y="3169855"/>
            <a:ext cx="2541494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Search Data Block</a:t>
            </a:r>
            <a:endParaRPr lang="en-US" sz="2400" baseline="-25000" dirty="0">
              <a:solidFill>
                <a:srgbClr val="FF0000"/>
              </a:solidFill>
            </a:endParaRPr>
          </a:p>
        </p:txBody>
      </p:sp>
      <p:sp>
        <p:nvSpPr>
          <p:cNvPr id="97" name="流程图: 接点 96"/>
          <p:cNvSpPr/>
          <p:nvPr/>
        </p:nvSpPr>
        <p:spPr>
          <a:xfrm>
            <a:off x="3496453" y="1536212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99" name="文本框 98"/>
          <p:cNvSpPr txBox="1"/>
          <p:nvPr/>
        </p:nvSpPr>
        <p:spPr>
          <a:xfrm>
            <a:off x="3705493" y="1292814"/>
            <a:ext cx="17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Find File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Rectangle 46"/>
          <p:cNvSpPr/>
          <p:nvPr/>
        </p:nvSpPr>
        <p:spPr>
          <a:xfrm>
            <a:off x="5778850" y="5258871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solidFill>
                  <a:schemeClr val="tx1"/>
                </a:solidFill>
              </a:rPr>
              <a:t>Index</a:t>
            </a:r>
            <a:r>
              <a:rPr lang="en-GB" sz="1000" dirty="0">
                <a:solidFill>
                  <a:schemeClr val="tx1"/>
                </a:solidFill>
              </a:rPr>
              <a:t> Block  </a:t>
            </a:r>
          </a:p>
        </p:txBody>
      </p:sp>
      <p:sp>
        <p:nvSpPr>
          <p:cNvPr id="101" name="Rectangle 51"/>
          <p:cNvSpPr/>
          <p:nvPr/>
        </p:nvSpPr>
        <p:spPr>
          <a:xfrm>
            <a:off x="5778850" y="431741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1</a:t>
            </a:r>
          </a:p>
        </p:txBody>
      </p:sp>
      <p:sp>
        <p:nvSpPr>
          <p:cNvPr id="102" name="Rectangle 46"/>
          <p:cNvSpPr/>
          <p:nvPr/>
        </p:nvSpPr>
        <p:spPr>
          <a:xfrm>
            <a:off x="5778850" y="4554351"/>
            <a:ext cx="1284313" cy="2683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91440"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2</a:t>
            </a:r>
          </a:p>
        </p:txBody>
      </p:sp>
      <p:sp>
        <p:nvSpPr>
          <p:cNvPr id="103" name="Rectangle 50"/>
          <p:cNvSpPr/>
          <p:nvPr/>
        </p:nvSpPr>
        <p:spPr>
          <a:xfrm>
            <a:off x="5778850" y="4822708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07" name="Rectangle 51"/>
          <p:cNvSpPr/>
          <p:nvPr/>
        </p:nvSpPr>
        <p:spPr>
          <a:xfrm>
            <a:off x="5778850" y="502193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Data Block n</a:t>
            </a:r>
          </a:p>
        </p:txBody>
      </p:sp>
      <p:sp>
        <p:nvSpPr>
          <p:cNvPr id="108" name="Rectangle 46"/>
          <p:cNvSpPr/>
          <p:nvPr/>
        </p:nvSpPr>
        <p:spPr>
          <a:xfrm>
            <a:off x="5778850" y="5492068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solidFill>
                  <a:schemeClr val="tx1"/>
                </a:solidFill>
              </a:rPr>
              <a:t>Bloom Filter</a:t>
            </a:r>
          </a:p>
        </p:txBody>
      </p:sp>
      <p:sp>
        <p:nvSpPr>
          <p:cNvPr id="109" name="Rectangle 50"/>
          <p:cNvSpPr/>
          <p:nvPr/>
        </p:nvSpPr>
        <p:spPr>
          <a:xfrm>
            <a:off x="5778850" y="5729004"/>
            <a:ext cx="1284313" cy="2147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r>
              <a:rPr lang="en-GB" sz="12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10" name="Rectangle 46"/>
          <p:cNvSpPr/>
          <p:nvPr/>
        </p:nvSpPr>
        <p:spPr>
          <a:xfrm>
            <a:off x="5778850" y="5940055"/>
            <a:ext cx="128431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 err="1">
                <a:solidFill>
                  <a:schemeClr val="tx1"/>
                </a:solidFill>
              </a:rPr>
              <a:t>Metaindex</a:t>
            </a:r>
            <a:r>
              <a:rPr lang="en-GB" sz="1000" dirty="0">
                <a:solidFill>
                  <a:schemeClr val="tx1"/>
                </a:solidFill>
              </a:rPr>
              <a:t> block</a:t>
            </a:r>
          </a:p>
        </p:txBody>
      </p:sp>
      <p:sp>
        <p:nvSpPr>
          <p:cNvPr id="112" name="Rectangle 46"/>
          <p:cNvSpPr/>
          <p:nvPr/>
        </p:nvSpPr>
        <p:spPr>
          <a:xfrm>
            <a:off x="5779140" y="6176991"/>
            <a:ext cx="1284023" cy="2369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Footer</a:t>
            </a:r>
          </a:p>
        </p:txBody>
      </p:sp>
      <p:sp>
        <p:nvSpPr>
          <p:cNvPr id="121" name="流程图: 接点 120"/>
          <p:cNvSpPr/>
          <p:nvPr/>
        </p:nvSpPr>
        <p:spPr>
          <a:xfrm>
            <a:off x="4650201" y="1696549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  <p:cxnSp>
        <p:nvCxnSpPr>
          <p:cNvPr id="122" name="曲线连接符 121"/>
          <p:cNvCxnSpPr>
            <a:stCxn id="108" idx="3"/>
            <a:endCxn id="62" idx="2"/>
          </p:cNvCxnSpPr>
          <p:nvPr/>
        </p:nvCxnSpPr>
        <p:spPr>
          <a:xfrm flipV="1">
            <a:off x="7063163" y="3485452"/>
            <a:ext cx="161991" cy="2125084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流程图: 接点 124"/>
          <p:cNvSpPr/>
          <p:nvPr/>
        </p:nvSpPr>
        <p:spPr>
          <a:xfrm>
            <a:off x="7244822" y="5222220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  <p:sp>
        <p:nvSpPr>
          <p:cNvPr id="126" name="流程图: 接点 125"/>
          <p:cNvSpPr/>
          <p:nvPr/>
        </p:nvSpPr>
        <p:spPr>
          <a:xfrm>
            <a:off x="6215416" y="3228376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  <p:sp>
        <p:nvSpPr>
          <p:cNvPr id="127" name="流程图: 接点 126"/>
          <p:cNvSpPr/>
          <p:nvPr/>
        </p:nvSpPr>
        <p:spPr>
          <a:xfrm>
            <a:off x="8807994" y="4612394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  <p:sp>
        <p:nvSpPr>
          <p:cNvPr id="129" name="流程图: 接点 128"/>
          <p:cNvSpPr/>
          <p:nvPr/>
        </p:nvSpPr>
        <p:spPr>
          <a:xfrm>
            <a:off x="9865253" y="3248919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11938" y="1373600"/>
            <a:ext cx="17190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aseline="-25000" dirty="0">
                <a:solidFill>
                  <a:srgbClr val="FF0000"/>
                </a:solidFill>
              </a:rPr>
              <a:t>Get (key)</a:t>
            </a:r>
            <a:endParaRPr 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1" name="流程图: 接点 130"/>
          <p:cNvSpPr/>
          <p:nvPr/>
        </p:nvSpPr>
        <p:spPr>
          <a:xfrm>
            <a:off x="8912514" y="2319362"/>
            <a:ext cx="209040" cy="209040"/>
          </a:xfrm>
          <a:prstGeom prst="flowChartConnector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sp>
        <p:nvSpPr>
          <p:cNvPr id="132" name="Rectangle: Rounded Corners 106"/>
          <p:cNvSpPr/>
          <p:nvPr/>
        </p:nvSpPr>
        <p:spPr>
          <a:xfrm>
            <a:off x="9276924" y="5888519"/>
            <a:ext cx="357541" cy="245035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4" name="文本框 133"/>
          <p:cNvSpPr txBox="1"/>
          <p:nvPr/>
        </p:nvSpPr>
        <p:spPr>
          <a:xfrm>
            <a:off x="9807584" y="5822933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SSTable files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" grpId="0"/>
      <p:bldP spid="212" grpId="0"/>
      <p:bldP spid="213" grpId="0"/>
      <p:bldP spid="221" grpId="0"/>
      <p:bldP spid="222" grpId="0"/>
      <p:bldP spid="2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RocksDB</a:t>
            </a:r>
            <a:r>
              <a:rPr lang="zh-CN" altLang="en-US" dirty="0"/>
              <a:t>的优化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D0177-9386-4D55-B84E-68959E8AFB94}" type="datetime1">
              <a:rPr lang="zh-CN" altLang="en-US" smtClean="0"/>
              <a:t>2021/11/25</a:t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ADSL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2522B-5885-439A-9CC5-32F38D70CC50}" type="slidenum">
              <a:rPr lang="en-US" smtClean="0"/>
              <a:t>6</a:t>
            </a:fld>
            <a:endParaRPr lang="en-US" dirty="0"/>
          </a:p>
        </p:txBody>
      </p:sp>
      <p:sp>
        <p:nvSpPr>
          <p:cNvPr id="111" name="内容占位符 9"/>
          <p:cNvSpPr>
            <a:spLocks noGrp="1"/>
          </p:cNvSpPr>
          <p:nvPr>
            <p:ph idx="1"/>
          </p:nvPr>
        </p:nvSpPr>
        <p:spPr>
          <a:xfrm>
            <a:off x="838200" y="1251885"/>
            <a:ext cx="10515600" cy="4941881"/>
          </a:xfrm>
        </p:spPr>
        <p:txBody>
          <a:bodyPr/>
          <a:lstStyle/>
          <a:p>
            <a:r>
              <a:rPr lang="zh-CN" altLang="en-US" dirty="0"/>
              <a:t>加速层间的查找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6"/>
              <p:cNvSpPr txBox="1"/>
              <p:nvPr/>
            </p:nvSpPr>
            <p:spPr>
              <a:xfrm>
                <a:off x="1654260" y="2542848"/>
                <a:ext cx="405136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3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60" y="2542848"/>
                <a:ext cx="405136" cy="276999"/>
              </a:xfrm>
              <a:prstGeom prst="rect">
                <a:avLst/>
              </a:prstGeom>
              <a:blipFill rotWithShape="1">
                <a:blip r:embed="rId3"/>
                <a:stretch>
                  <a:fillRect l="-21" t="-111" r="22" b="1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80"/>
              <p:cNvSpPr txBox="1"/>
              <p:nvPr/>
            </p:nvSpPr>
            <p:spPr>
              <a:xfrm>
                <a:off x="1654260" y="3896073"/>
                <a:ext cx="363805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60" y="3896073"/>
                <a:ext cx="363805" cy="276999"/>
              </a:xfrm>
              <a:prstGeom prst="rect">
                <a:avLst/>
              </a:prstGeom>
              <a:blipFill rotWithShape="1">
                <a:blip r:embed="rId4"/>
                <a:stretch>
                  <a:fillRect l="-23" t="-126" r="-20761" b="1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" name="圆角矩形 34"/>
          <p:cNvSpPr/>
          <p:nvPr/>
        </p:nvSpPr>
        <p:spPr>
          <a:xfrm>
            <a:off x="1484704" y="2218944"/>
            <a:ext cx="8061631" cy="326745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2228951" y="2498580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10-50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0" name="矩形: 圆角 159"/>
          <p:cNvSpPr/>
          <p:nvPr/>
        </p:nvSpPr>
        <p:spPr>
          <a:xfrm>
            <a:off x="3443681" y="2498580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55-100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1" name="矩形: 圆角 160"/>
          <p:cNvSpPr/>
          <p:nvPr/>
        </p:nvSpPr>
        <p:spPr>
          <a:xfrm>
            <a:off x="4658411" y="2498579"/>
            <a:ext cx="1047445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110-200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2" name="矩形: 圆角 161"/>
          <p:cNvSpPr/>
          <p:nvPr/>
        </p:nvSpPr>
        <p:spPr>
          <a:xfrm>
            <a:off x="2228952" y="3834431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10-30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3" name="矩形: 圆角 162"/>
          <p:cNvSpPr/>
          <p:nvPr/>
        </p:nvSpPr>
        <p:spPr>
          <a:xfrm>
            <a:off x="3443682" y="3829671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40-50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4" name="矩形: 圆角 163"/>
          <p:cNvSpPr/>
          <p:nvPr/>
        </p:nvSpPr>
        <p:spPr>
          <a:xfrm>
            <a:off x="4658412" y="3836246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60-80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5" name="矩形: 圆角 164"/>
          <p:cNvSpPr/>
          <p:nvPr/>
        </p:nvSpPr>
        <p:spPr>
          <a:xfrm>
            <a:off x="5887644" y="3829670"/>
            <a:ext cx="940969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85-100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6" name="矩形: 圆角 165"/>
          <p:cNvSpPr/>
          <p:nvPr/>
        </p:nvSpPr>
        <p:spPr>
          <a:xfrm>
            <a:off x="7116876" y="3829669"/>
            <a:ext cx="1036525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110-150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67" name="矩形: 圆角 166"/>
          <p:cNvSpPr/>
          <p:nvPr/>
        </p:nvSpPr>
        <p:spPr>
          <a:xfrm>
            <a:off x="8423749" y="3829668"/>
            <a:ext cx="1036525" cy="409801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160-210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69" name="直接箭头连接符 168"/>
          <p:cNvCxnSpPr/>
          <p:nvPr/>
        </p:nvCxnSpPr>
        <p:spPr>
          <a:xfrm>
            <a:off x="3487775" y="2901802"/>
            <a:ext cx="1245921" cy="97363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0" name="直接箭头连接符 169"/>
          <p:cNvCxnSpPr/>
          <p:nvPr/>
        </p:nvCxnSpPr>
        <p:spPr>
          <a:xfrm>
            <a:off x="4384650" y="2901802"/>
            <a:ext cx="2443963" cy="9344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73" name="文本框 172"/>
          <p:cNvSpPr txBox="1"/>
          <p:nvPr/>
        </p:nvSpPr>
        <p:spPr>
          <a:xfrm>
            <a:off x="7530497" y="1631053"/>
            <a:ext cx="1411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Search 60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4" name="直接箭头连接符 173"/>
          <p:cNvCxnSpPr/>
          <p:nvPr/>
        </p:nvCxnSpPr>
        <p:spPr>
          <a:xfrm flipH="1">
            <a:off x="4384650" y="4239468"/>
            <a:ext cx="288264" cy="92708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5" name="直接箭头连接符 174"/>
          <p:cNvCxnSpPr/>
          <p:nvPr/>
        </p:nvCxnSpPr>
        <p:spPr>
          <a:xfrm>
            <a:off x="5569248" y="4238687"/>
            <a:ext cx="410539" cy="9278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7" name="图片 6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3920325" y="1566222"/>
            <a:ext cx="42178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Thanks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November 24</a:t>
            </a:r>
            <a:r>
              <a:rPr kumimoji="0" lang="en-US" altLang="zh-CN" sz="3200" b="1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th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 panose="020B0502020104020203" pitchFamily="34" charset="0"/>
                <a:ea typeface="华文新魏" panose="02010800040101010101" pitchFamily="2" charset="-122"/>
                <a:cs typeface="+mn-cs"/>
              </a:rPr>
              <a:t>, 2021</a:t>
            </a:r>
            <a:endParaRPr kumimoji="0" lang="en-US" altLang="zh-CN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ill Sans MT" panose="020B0502020104020203" pitchFamily="34" charset="0"/>
              <a:ea typeface="华文新魏" panose="02010800040101010101" pitchFamily="2" charset="-122"/>
              <a:cs typeface="+mn-cs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545" y="2537032"/>
            <a:ext cx="5447372" cy="1656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76F06EB5-C202-47A4-A421-919B160DABB4}" type="datetime1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2021/11/25</a:t>
            </a:fld>
            <a:endParaRPr kumimoji="0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ADSL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C5F2522B-5885-439A-9CC5-32F38D70CC50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9563" y="3775521"/>
            <a:ext cx="2136267" cy="2136267"/>
          </a:xfrm>
          <a:prstGeom prst="rect">
            <a:avLst/>
          </a:prstGeom>
        </p:spPr>
      </p:pic>
      <p:pic>
        <p:nvPicPr>
          <p:cNvPr id="5" name="图片 4" descr="logo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5734685"/>
            <a:ext cx="2952115" cy="11233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569</Words>
  <Application>Microsoft Office PowerPoint</Application>
  <PresentationFormat>宽屏</PresentationFormat>
  <Paragraphs>140</Paragraphs>
  <Slides>7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9" baseType="lpstr">
      <vt:lpstr>-apple-system</vt:lpstr>
      <vt:lpstr>Arial Unicode MS</vt:lpstr>
      <vt:lpstr>Gill Sans MT</vt:lpstr>
      <vt:lpstr>等线</vt:lpstr>
      <vt:lpstr>华文新魏</vt:lpstr>
      <vt:lpstr>宋体</vt:lpstr>
      <vt:lpstr>Arial</vt:lpstr>
      <vt:lpstr>Calibri</vt:lpstr>
      <vt:lpstr>Cambria Math</vt:lpstr>
      <vt:lpstr>Times New Roman</vt:lpstr>
      <vt:lpstr>Wingdings</vt:lpstr>
      <vt:lpstr>Office 主题</vt:lpstr>
      <vt:lpstr>基于LevelDB/RocksDB的内存结构和查询流程</vt:lpstr>
      <vt:lpstr>LSM-tree</vt:lpstr>
      <vt:lpstr>内存结构</vt:lpstr>
      <vt:lpstr>内存结构</vt:lpstr>
      <vt:lpstr>Get（LevelDB）</vt:lpstr>
      <vt:lpstr>RocksDB的优化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Retargetable System-Level DBT Hypervisor</dc:title>
  <dc:creator>Wang Xiaoyang</dc:creator>
  <cp:lastModifiedBy>gome</cp:lastModifiedBy>
  <cp:revision>55</cp:revision>
  <dcterms:created xsi:type="dcterms:W3CDTF">2019-10-10T03:53:00Z</dcterms:created>
  <dcterms:modified xsi:type="dcterms:W3CDTF">2021-11-25T02:13:25Z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EBC82A96748B4C6B9CCC54330EF71ADB</vt:lpwstr>
  </property>
  <property fmtid="{D5CDD505-2E9C-101B-9397-08002B2CF9AE}" pid="3" name="KSOProductBuildVer">
    <vt:lpwstr>2052-11.1.0.11045</vt:lpwstr>
  </property>
</Properties>
</file>