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3" r:id="rId24"/>
    <p:sldId id="454" r:id="rId25"/>
    <p:sldId id="455" r:id="rId26"/>
    <p:sldId id="456" r:id="rId27"/>
    <p:sldId id="45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78" autoAdjust="0"/>
    <p:restoredTop sz="95535" autoAdjust="0"/>
  </p:normalViewPr>
  <p:slideViewPr>
    <p:cSldViewPr snapToGrid="0">
      <p:cViewPr varScale="1">
        <p:scale>
          <a:sx n="109" d="100"/>
          <a:sy n="109" d="100"/>
        </p:scale>
        <p:origin x="-702" y="-7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ingcap.com/zh/tidb/stable/sql-physical-optimiza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TiDB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源码阅读系列文章（十二）统计信息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mtClean="0">
                <a:hlinkClick r:id="rId3"/>
              </a:rPr>
              <a:t>https://docs.pingcap.com/zh/tidb/stable/sql-physical-optimization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cap/tidb/pull/517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ngcap.com/blog-cn/tidb-source-code-reading-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cn.vip/topics/node48" TargetMode="External"/><Relationship Id="rId5" Type="http://schemas.openxmlformats.org/officeDocument/2006/relationships/hyperlink" Target="https://www.bilibili.com/video/av56138440/" TargetMode="External"/><Relationship Id="rId4" Type="http://schemas.openxmlformats.org/officeDocument/2006/relationships/hyperlink" Target="https://docs.qq.com/sheet/DSlBwS3VCb01kTnZw?tab=BB08J2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有欲望（想更好）</a:t>
            </a:r>
          </a:p>
          <a:p>
            <a:r>
              <a:rPr lang="zh-CN" altLang="en-US" dirty="0"/>
              <a:t>用行动（用心，有执行力，自律）</a:t>
            </a:r>
          </a:p>
          <a:p>
            <a:r>
              <a:rPr lang="zh-CN" altLang="en-US" dirty="0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82" y="588237"/>
            <a:ext cx="12260695" cy="514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716" y="507928"/>
            <a:ext cx="10854480" cy="567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en-US" altLang="zh-CN" sz="2000" smtClean="0"/>
              <a:t>issue </a:t>
            </a:r>
            <a:r>
              <a:rPr lang="en-US" sz="2000" smtClean="0">
                <a:hlinkClick r:id="rId2"/>
              </a:rPr>
              <a:t>https://github.com/pingcap/tidb/pull/5178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smtClean="0"/>
              <a:t>Lesson 06：Planner </a:t>
            </a:r>
            <a:r>
              <a:rPr smtClean="0"/>
              <a:t>性能优化</a:t>
            </a:r>
            <a:br>
              <a:rPr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p"/>
            </a:pPr>
            <a:r>
              <a:rPr lang="en-US" smtClean="0">
                <a:hlinkClick r:id="rId3"/>
              </a:rPr>
              <a:t>https://pingcap.com/blog-cn/tidb-source-code-reading-6</a:t>
            </a:r>
            <a:r>
              <a:rPr lang="en-US" smtClean="0">
                <a:hlinkClick r:id="rId3"/>
              </a:rPr>
              <a:t>/</a:t>
            </a:r>
            <a:endParaRPr lang="en-US" altLang="zh-CN" smtClean="0"/>
          </a:p>
          <a:p>
            <a:pPr>
              <a:buNone/>
            </a:pPr>
            <a:r>
              <a:rPr lang="en-US" smtClean="0"/>
              <a:t>Lesson 06：Planner </a:t>
            </a:r>
            <a:r>
              <a:rPr smtClean="0"/>
              <a:t>性能优化</a:t>
            </a:r>
            <a:endParaRPr lang="en-US" smtClean="0"/>
          </a:p>
          <a:p>
            <a:pPr>
              <a:buNone/>
            </a:pPr>
            <a:r>
              <a:rPr smtClean="0"/>
              <a:t> 和</a:t>
            </a:r>
            <a:endParaRPr lang="en-US" smtClean="0"/>
          </a:p>
          <a:p>
            <a:pPr>
              <a:buNone/>
            </a:pPr>
            <a:r>
              <a:rPr lang="en-US" smtClean="0"/>
              <a:t>Lesson </a:t>
            </a:r>
            <a:r>
              <a:rPr lang="en-US" smtClean="0"/>
              <a:t>08：Coprocessor </a:t>
            </a:r>
            <a:r>
              <a:rPr smtClean="0"/>
              <a:t>下推计</a:t>
            </a:r>
            <a:r>
              <a:rPr smtClean="0"/>
              <a:t>。</a:t>
            </a:r>
            <a:endParaRPr lang="en-US" smtClean="0"/>
          </a:p>
          <a:p>
            <a:pPr>
              <a:buNone/>
            </a:pPr>
            <a:r>
              <a:rPr smtClean="0"/>
              <a:t>需要结合例子</a:t>
            </a:r>
            <a:r>
              <a:rPr smtClean="0"/>
              <a:t>。直接看视频也不得要领。这周拿下这</a:t>
            </a:r>
            <a:r>
              <a:rPr lang="en-US" altLang="zh-CN" smtClean="0"/>
              <a:t>2</a:t>
            </a:r>
            <a:r>
              <a:rPr smtClean="0"/>
              <a:t>个视频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hlinkClick r:id="rId4"/>
              </a:rPr>
              <a:t>https://</a:t>
            </a:r>
            <a:r>
              <a:rPr lang="en-US" smtClean="0">
                <a:hlinkClick r:id="rId4"/>
              </a:rPr>
              <a:t>docs.qq.com/sheet/DSlBwS3VCb01kTnZw?tab=BB08J2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hlinkClick r:id="rId5"/>
              </a:rPr>
              <a:t>https://www.bilibili.com/video/av56138440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>
              <a:buNone/>
            </a:pPr>
            <a:r>
              <a:rPr lang="en-US" smtClean="0">
                <a:hlinkClick r:id="rId6"/>
              </a:rPr>
              <a:t>Go</a:t>
            </a:r>
            <a:r>
              <a:rPr smtClean="0">
                <a:hlinkClick r:id="rId6"/>
              </a:rPr>
              <a:t>夜读</a:t>
            </a:r>
            <a:r>
              <a:rPr smtClean="0"/>
              <a:t> 第 </a:t>
            </a:r>
            <a:r>
              <a:rPr lang="en-US" altLang="zh-CN" smtClean="0"/>
              <a:t>47 </a:t>
            </a:r>
            <a:r>
              <a:rPr smtClean="0"/>
              <a:t>期 </a:t>
            </a:r>
            <a:r>
              <a:rPr lang="en-US" smtClean="0"/>
              <a:t>TiDB </a:t>
            </a:r>
            <a:r>
              <a:rPr smtClean="0"/>
              <a:t>源码阅读之 </a:t>
            </a:r>
            <a:r>
              <a:rPr lang="en-US" smtClean="0"/>
              <a:t>Executor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func (c *Compiler) Compile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Compile compiles an ast.StmtNode to a physical plan.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基本功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sz="1600" dirty="0"/>
              <a:t>AIX/Solaris/Linux Admin/performance/security</a:t>
            </a:r>
          </a:p>
          <a:p>
            <a:pPr lvl="1"/>
            <a:r>
              <a:rPr lang="en-US" altLang="zh-CN" dirty="0"/>
              <a:t>Oracle books(5</a:t>
            </a:r>
            <a:r>
              <a:rPr dirty="0"/>
              <a:t>本</a:t>
            </a:r>
            <a:r>
              <a:rPr lang="en-US" altLang="zh-CN" dirty="0"/>
              <a:t>,500</a:t>
            </a:r>
            <a:r>
              <a:rPr dirty="0"/>
              <a:t>页</a:t>
            </a:r>
            <a:r>
              <a:rPr lang="en-US" altLang="zh-CN" dirty="0"/>
              <a:t>),7/</a:t>
            </a:r>
            <a:r>
              <a:rPr lang="en-US" altLang="zh-CN" dirty="0" err="1"/>
              <a:t>8i</a:t>
            </a:r>
            <a:r>
              <a:rPr lang="en-US" altLang="zh-CN" dirty="0"/>
              <a:t>, </a:t>
            </a:r>
            <a:r>
              <a:rPr lang="en-US" altLang="zh-CN" dirty="0" err="1"/>
              <a:t>OCP</a:t>
            </a:r>
            <a:r>
              <a:rPr lang="en-US" altLang="zh-CN" dirty="0"/>
              <a:t> 5</a:t>
            </a:r>
            <a:r>
              <a:rPr dirty="0"/>
              <a:t>本</a:t>
            </a:r>
            <a:r>
              <a:rPr lang="en-US" altLang="zh-CN" dirty="0"/>
              <a:t>, ... </a:t>
            </a:r>
          </a:p>
          <a:p>
            <a:pPr lvl="1"/>
            <a:r>
              <a:rPr lang="en-US" altLang="zh-CN" dirty="0"/>
              <a:t>SAN</a:t>
            </a:r>
            <a:r>
              <a:rPr dirty="0"/>
              <a:t>， </a:t>
            </a:r>
            <a:r>
              <a:rPr lang="en-US" altLang="zh-CN" dirty="0"/>
              <a:t>Network, </a:t>
            </a:r>
          </a:p>
          <a:p>
            <a:r>
              <a:rPr dirty="0"/>
              <a:t>总结，复盘，每天进步一点点</a:t>
            </a:r>
          </a:p>
          <a:p>
            <a:pPr lvl="1"/>
            <a:r>
              <a:rPr sz="1600" dirty="0"/>
              <a:t>笔记（</a:t>
            </a:r>
            <a:r>
              <a:rPr lang="en-US" altLang="zh-CN" sz="1600" dirty="0"/>
              <a:t>wiki</a:t>
            </a:r>
            <a:r>
              <a:rPr sz="1600" dirty="0"/>
              <a:t>，</a:t>
            </a:r>
            <a:r>
              <a:rPr lang="en-US" altLang="zh-CN" sz="1600" dirty="0"/>
              <a:t>blog</a:t>
            </a:r>
            <a:r>
              <a:rPr sz="1600" dirty="0"/>
              <a:t>，有道笔记）</a:t>
            </a:r>
          </a:p>
          <a:p>
            <a:pPr lvl="1"/>
            <a:r>
              <a:rPr sz="1600" dirty="0"/>
              <a:t>分享</a:t>
            </a:r>
          </a:p>
          <a:p>
            <a:pPr lvl="2"/>
            <a:r>
              <a:rPr sz="1600" dirty="0"/>
              <a:t>看过，懂了</a:t>
            </a:r>
            <a:r>
              <a:rPr lang="en-US" altLang="zh-CN" sz="1600" dirty="0"/>
              <a:t>10%</a:t>
            </a:r>
            <a:r>
              <a:rPr sz="1600" dirty="0"/>
              <a:t>，</a:t>
            </a:r>
          </a:p>
          <a:p>
            <a:pPr lvl="2"/>
            <a:r>
              <a:rPr sz="1600" dirty="0"/>
              <a:t>干过，懂了</a:t>
            </a:r>
            <a:r>
              <a:rPr lang="en-US" altLang="zh-CN" sz="1600" dirty="0"/>
              <a:t>50%</a:t>
            </a:r>
            <a:endParaRPr sz="1600" dirty="0"/>
          </a:p>
          <a:p>
            <a:pPr lvl="2"/>
            <a:r>
              <a:rPr sz="1600" dirty="0"/>
              <a:t>写下来，懂了</a:t>
            </a:r>
            <a:r>
              <a:rPr lang="en-US" altLang="zh-CN" sz="1600" dirty="0"/>
              <a:t>70%</a:t>
            </a:r>
            <a:r>
              <a:rPr sz="1600" dirty="0"/>
              <a:t>（思路的沉淀和总结）</a:t>
            </a:r>
            <a:endParaRPr lang="en-US" altLang="zh-CN" sz="1600" dirty="0"/>
          </a:p>
          <a:p>
            <a:pPr lvl="2"/>
            <a:r>
              <a:rPr sz="1600" dirty="0"/>
              <a:t>给人分享，懂了</a:t>
            </a:r>
            <a:r>
              <a:rPr lang="en-US" altLang="zh-CN" sz="1600" dirty="0"/>
              <a:t>80%</a:t>
            </a:r>
            <a:r>
              <a:rPr sz="1600" dirty="0"/>
              <a:t>（讲得清楚，接受</a:t>
            </a:r>
            <a:r>
              <a:rPr lang="en-US" altLang="zh-CN" sz="1600" dirty="0"/>
              <a:t>question</a:t>
            </a:r>
            <a:r>
              <a:rPr sz="1600" dirty="0"/>
              <a:t>，挑战）</a:t>
            </a:r>
            <a:endParaRPr lang="en-US" altLang="zh-CN" sz="1600" dirty="0"/>
          </a:p>
          <a:p>
            <a:pPr lvl="1"/>
            <a:r>
              <a:rPr dirty="0"/>
              <a:t>多看别人的问题</a:t>
            </a:r>
          </a:p>
          <a:p>
            <a:pPr lvl="1"/>
            <a:r>
              <a:rPr dirty="0"/>
              <a:t>多解决实际问题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了解用户的具体业务目的是什么，他究竟要解决什么问题；</a:t>
            </a:r>
          </a:p>
          <a:p>
            <a:pPr lvl="1"/>
            <a:r>
              <a:rPr lang="zh-CN" altLang="en-US" sz="1600" dirty="0"/>
              <a:t>用户说我想要访问公网：你给他开防火墙策略</a:t>
            </a:r>
          </a:p>
          <a:p>
            <a:pPr lvl="2"/>
            <a:r>
              <a:rPr lang="zh-CN" altLang="en-US" dirty="0"/>
              <a:t>正确方案应该是什么？</a:t>
            </a:r>
            <a:endParaRPr lang="zh-CN" altLang="en-US" sz="1600" dirty="0"/>
          </a:p>
          <a:p>
            <a:pPr lvl="1"/>
            <a:r>
              <a:rPr lang="zh-CN" altLang="en-US" sz="1600" dirty="0"/>
              <a:t>用户说我想要搬一个机柜进来，你给他安排一个机柜</a:t>
            </a:r>
          </a:p>
          <a:p>
            <a:pPr lvl="2"/>
            <a:r>
              <a:rPr lang="zh-CN" altLang="en-US" sz="1600" dirty="0"/>
              <a:t>他究竟要什么？</a:t>
            </a:r>
          </a:p>
          <a:p>
            <a:pPr lvl="1"/>
            <a:r>
              <a:rPr lang="zh-CN" altLang="en-US" sz="1600" dirty="0"/>
              <a:t>用户说我想要一个数据？</a:t>
            </a:r>
          </a:p>
          <a:p>
            <a:pPr lvl="2"/>
            <a:r>
              <a:rPr lang="zh-CN" altLang="en-US" dirty="0"/>
              <a:t>口径是什么？</a:t>
            </a:r>
          </a:p>
          <a:p>
            <a:pPr lvl="2"/>
            <a:r>
              <a:rPr lang="zh-CN" altLang="en-US" dirty="0"/>
              <a:t>他要看这个数据干什么？</a:t>
            </a:r>
          </a:p>
          <a:p>
            <a:pPr lvl="2"/>
            <a:r>
              <a:rPr lang="zh-CN" altLang="en-US" dirty="0"/>
              <a:t>是否提供了正确的他要的数据？</a:t>
            </a:r>
          </a:p>
          <a:p>
            <a:pPr lvl="2"/>
            <a:r>
              <a:rPr lang="zh-CN" altLang="en-US" dirty="0"/>
              <a:t>是否可以向前面看一部，直接提供数据后面的更多决策依据？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iaas</a:t>
            </a:r>
            <a:r>
              <a:rPr dirty="0"/>
              <a:t>资源的能力</a:t>
            </a:r>
            <a:endParaRPr sz="1600" dirty="0"/>
          </a:p>
          <a:p>
            <a:pPr lvl="1"/>
            <a:r>
              <a:rPr lang="zh-CN" altLang="en-US" dirty="0"/>
              <a:t>磁盘</a:t>
            </a:r>
            <a:r>
              <a:rPr lang="en-US" altLang="zh-CN" dirty="0" err="1"/>
              <a:t>io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10ms</a:t>
            </a:r>
            <a:r>
              <a:rPr lang="en-US" altLang="zh-CN" dirty="0"/>
              <a:t>/150 </a:t>
            </a:r>
            <a:r>
              <a:rPr lang="en-US" altLang="zh-CN" dirty="0" err="1"/>
              <a:t>IOPS</a:t>
            </a:r>
            <a:r>
              <a:rPr lang="en-US" altLang="zh-CN" dirty="0"/>
              <a:t> per Disk</a:t>
            </a:r>
          </a:p>
          <a:p>
            <a:pPr lvl="1"/>
            <a:r>
              <a:rPr lang="en-US" altLang="zh-CN" dirty="0"/>
              <a:t>flash/</a:t>
            </a:r>
            <a:r>
              <a:rPr lang="en-US" altLang="zh-CN" dirty="0" err="1"/>
              <a:t>ssd</a:t>
            </a:r>
            <a:r>
              <a:rPr lang="en-US" altLang="zh-CN" dirty="0"/>
              <a:t>:  &lt;</a:t>
            </a:r>
            <a:r>
              <a:rPr lang="en-US" altLang="zh-CN" dirty="0" err="1"/>
              <a:t>0.1ms</a:t>
            </a:r>
            <a:r>
              <a:rPr lang="en-US" altLang="zh-CN" dirty="0"/>
              <a:t>, </a:t>
            </a:r>
            <a:r>
              <a:rPr lang="en-US" altLang="zh-CN" dirty="0" err="1"/>
              <a:t>10w</a:t>
            </a:r>
            <a:r>
              <a:rPr lang="en-US" altLang="zh-CN" dirty="0"/>
              <a:t>+ </a:t>
            </a:r>
            <a:r>
              <a:rPr lang="en-US" altLang="zh-CN" dirty="0" err="1"/>
              <a:t>IOPS</a:t>
            </a:r>
            <a:endParaRPr lang="en-US" altLang="zh-CN" dirty="0"/>
          </a:p>
          <a:p>
            <a:pPr lvl="1"/>
            <a:r>
              <a:rPr dirty="0"/>
              <a:t>局域网内延迟：</a:t>
            </a:r>
            <a:r>
              <a:rPr lang="en-US" altLang="zh-CN" dirty="0"/>
              <a:t>&lt;</a:t>
            </a:r>
            <a:r>
              <a:rPr lang="en-US" altLang="zh-CN" dirty="0" err="1"/>
              <a:t>1ms</a:t>
            </a:r>
            <a:r>
              <a:rPr dirty="0"/>
              <a:t>， 万兆</a:t>
            </a:r>
            <a:endParaRPr lang="en-US" altLang="zh-CN" dirty="0"/>
          </a:p>
          <a:p>
            <a:pPr lvl="1"/>
            <a:r>
              <a:rPr dirty="0"/>
              <a:t>同城跨</a:t>
            </a:r>
            <a:r>
              <a:rPr lang="en-US" altLang="zh-CN" dirty="0"/>
              <a:t>IDC</a:t>
            </a:r>
            <a:r>
              <a:rPr dirty="0"/>
              <a:t>：</a:t>
            </a:r>
            <a:r>
              <a:rPr lang="en-US" altLang="zh-CN" dirty="0"/>
              <a:t>&lt;</a:t>
            </a:r>
            <a:r>
              <a:rPr lang="en-US" altLang="zh-CN" dirty="0" err="1"/>
              <a:t>2ms</a:t>
            </a:r>
            <a:r>
              <a:rPr dirty="0"/>
              <a:t>，</a:t>
            </a:r>
            <a:r>
              <a:rPr lang="en-US" altLang="zh-CN" dirty="0"/>
              <a:t>20-</a:t>
            </a:r>
            <a:r>
              <a:rPr lang="en-US" altLang="zh-CN" dirty="0" err="1"/>
              <a:t>100gb</a:t>
            </a:r>
            <a:endParaRPr lang="zh-CN" altLang="en-US" dirty="0"/>
          </a:p>
          <a:p>
            <a:r>
              <a:rPr lang="zh-CN" altLang="en-US" dirty="0"/>
              <a:t>每一种解决方案的大概优点，缺点，瓶颈，合适的场景</a:t>
            </a:r>
          </a:p>
          <a:p>
            <a:pPr lvl="1"/>
            <a:r>
              <a:rPr lang="en-US" altLang="zh-CN" dirty="0"/>
              <a:t>MySQL</a:t>
            </a:r>
            <a:r>
              <a:rPr dirty="0"/>
              <a:t>：</a:t>
            </a:r>
            <a:r>
              <a:rPr lang="en-US" altLang="zh-CN" dirty="0" err="1"/>
              <a:t>5w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 (key based, MySQL 5.6)</a:t>
            </a:r>
          </a:p>
          <a:p>
            <a:pPr lvl="1"/>
            <a:r>
              <a:rPr lang="en-US" altLang="zh-CN" dirty="0" err="1"/>
              <a:t>Redis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/per instance(per CPU)</a:t>
            </a:r>
          </a:p>
          <a:p>
            <a:pPr lvl="1"/>
            <a:r>
              <a:rPr dirty="0"/>
              <a:t>单</a:t>
            </a:r>
            <a:r>
              <a:rPr lang="en-US" altLang="zh-CN" dirty="0" err="1"/>
              <a:t>JVM</a:t>
            </a:r>
            <a:r>
              <a:rPr dirty="0"/>
              <a:t>：简单</a:t>
            </a:r>
            <a:r>
              <a:rPr lang="en-US" altLang="zh-CN" dirty="0"/>
              <a:t>query  </a:t>
            </a:r>
            <a:r>
              <a:rPr dirty="0"/>
              <a:t>可以到几千，复杂</a:t>
            </a:r>
            <a:r>
              <a:rPr lang="en-US" altLang="zh-CN" dirty="0"/>
              <a:t>query </a:t>
            </a:r>
            <a:r>
              <a:rPr dirty="0"/>
              <a:t>可以到两三百</a:t>
            </a:r>
            <a:endParaRPr lang="zh-CN" altLang="en-US" dirty="0"/>
          </a:p>
          <a:p>
            <a:r>
              <a:rPr lang="en-US" altLang="zh-CN" dirty="0"/>
              <a:t>API</a:t>
            </a:r>
            <a:r>
              <a:rPr dirty="0"/>
              <a:t>：</a:t>
            </a:r>
          </a:p>
          <a:p>
            <a:pPr lvl="1"/>
            <a:r>
              <a:rPr dirty="0"/>
              <a:t>底层</a:t>
            </a:r>
            <a:r>
              <a:rPr lang="en-US" altLang="zh-CN" dirty="0"/>
              <a:t>API</a:t>
            </a:r>
            <a:r>
              <a:rPr dirty="0"/>
              <a:t>：</a:t>
            </a:r>
            <a:r>
              <a:rPr lang="en-US" altLang="zh-CN" dirty="0"/>
              <a:t>&lt;5-</a:t>
            </a:r>
            <a:r>
              <a:rPr lang="en-US" altLang="zh-CN" dirty="0" err="1"/>
              <a:t>10ms</a:t>
            </a:r>
            <a:endParaRPr lang="en-US" altLang="zh-CN" dirty="0"/>
          </a:p>
          <a:p>
            <a:pPr lvl="1"/>
            <a:r>
              <a:rPr dirty="0"/>
              <a:t>聚合层</a:t>
            </a:r>
            <a:r>
              <a:rPr lang="en-US" altLang="zh-CN" dirty="0"/>
              <a:t>API: ~50-</a:t>
            </a:r>
            <a:r>
              <a:rPr lang="en-US" altLang="zh-CN" dirty="0" err="1"/>
              <a:t>100ms</a:t>
            </a:r>
            <a:endParaRPr lang="en-US" altLang="zh-CN" dirty="0"/>
          </a:p>
          <a:p>
            <a:pPr lvl="1"/>
            <a:r>
              <a:rPr dirty="0"/>
              <a:t>上层</a:t>
            </a:r>
            <a:r>
              <a:rPr lang="en-US" altLang="zh-CN" dirty="0"/>
              <a:t>API(</a:t>
            </a:r>
            <a:r>
              <a:rPr dirty="0"/>
              <a:t>接入层</a:t>
            </a:r>
            <a:r>
              <a:rPr lang="en-US" altLang="zh-CN" dirty="0"/>
              <a:t>API</a:t>
            </a:r>
            <a:r>
              <a:rPr dirty="0"/>
              <a:t>）：</a:t>
            </a:r>
            <a:r>
              <a:rPr lang="en-US" altLang="zh-CN" dirty="0"/>
              <a:t>&lt;</a:t>
            </a:r>
            <a:r>
              <a:rPr lang="en-US" altLang="zh-CN" dirty="0" err="1"/>
              <a:t>200ms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1215</Words>
  <Application>Microsoft Office PowerPoint</Application>
  <PresentationFormat>自定义</PresentationFormat>
  <Paragraphs>210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幻灯片 23</vt:lpstr>
      <vt:lpstr>幻灯片 24</vt:lpstr>
      <vt:lpstr> issue https://github.com/pingcap/tidb/pull/5178</vt:lpstr>
      <vt:lpstr> Lesson 06：Planner 性能优化 </vt:lpstr>
      <vt:lpstr>func (c *Compiler) Compile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332</cp:revision>
  <dcterms:created xsi:type="dcterms:W3CDTF">2019-06-19T02:08:00Z</dcterms:created>
  <dcterms:modified xsi:type="dcterms:W3CDTF">2020-10-29T06:39:53Z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