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5" r:id="rId24"/>
    <p:sldId id="453" r:id="rId25"/>
    <p:sldId id="45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8" autoAdjust="0"/>
    <p:restoredTop sz="76028" autoAdjust="0"/>
  </p:normalViewPr>
  <p:slideViewPr>
    <p:cSldViewPr snapToGrid="0">
      <p:cViewPr>
        <p:scale>
          <a:sx n="85" d="100"/>
          <a:sy n="85" d="100"/>
        </p:scale>
        <p:origin x="-1626" y="-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qiusuoge.com/1629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oost.org/doc/libs/1_60_0/doc/html/boost_asio/reference/coroutine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ngsec.com/2019/03/04/Python3-advanced-feature-learnin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qw.github.io/blog/2020/10/01/%E4%BB%8Ehellowold%E5%BC%80%E5%A7%8B%E6%B7%B1%E5%85%A5%E6%B5%85%E5%87%BAc-20-coroutine-ts/" TargetMode="External"/><Relationship Id="rId4" Type="http://schemas.openxmlformats.org/officeDocument/2006/relationships/hyperlink" Target="https://www.runoob.com/w3cnote/python-yield-used-analysi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hone.com/articles/analysis-of-libco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boost.org/doc/libs/1_54_0/doc/html/boost_asio/overview/core/coroutine.html" TargetMode="External"/><Relationship Id="rId4" Type="http://schemas.openxmlformats.org/officeDocument/2006/relationships/hyperlink" Target="https://www.cyhone.com/articles/analysis-of-cloudwu-coroutin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http://qiusuoge.com/16291.html</a:t>
            </a:r>
            <a:endParaRPr lang="en-US" smtClean="0"/>
          </a:p>
          <a:p>
            <a:r>
              <a:rPr lang="en-US" smtClean="0">
                <a:hlinkClick r:id="rId4"/>
              </a:rPr>
              <a:t>https://www.boost.org/doc/libs/1_60_0/doc/html/boost_asio/reference/coroutine/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https://mengsec.com/2019/03/04/Python3-advanced-feature-learning/</a:t>
            </a:r>
            <a:endParaRPr lang="en-US" smtClean="0"/>
          </a:p>
          <a:p>
            <a:r>
              <a:rPr lang="en-US" smtClean="0">
                <a:hlinkClick r:id="rId4"/>
              </a:rPr>
              <a:t>https://www.runoob.com/w3cnote/python-yield-used-analysis.html</a:t>
            </a:r>
            <a:endParaRPr lang="en-US" smtClean="0"/>
          </a:p>
          <a:p>
            <a:r>
              <a:rPr lang="en-US" smtClean="0">
                <a:hlinkClick r:id="rId5"/>
              </a:rPr>
              <a:t>https://gqw.github.io/blog/2020/10/01/%E4%BB%8Ehellowold%E5%BC%80%E5%A7%8B%E6%B7%B1%E5%85%A5%E6%B5%85%E5%87%BAc-20-coroutine-ts/#</a:t>
            </a:r>
            <a:r>
              <a:rPr lang="en-US" smtClean="0">
                <a:hlinkClick r:id="rId5"/>
              </a:rPr>
              <a:t>ref_8</a:t>
            </a:r>
            <a:endParaRPr lang="en-US" smtClean="0"/>
          </a:p>
          <a:p>
            <a:r>
              <a:rPr lang="en-US" altLang="zh-CN" smtClean="0"/>
              <a:t>https://shockwave.me/8260120b7806  Stackless Coroutine  Stackless Resumable Functions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https://www.cyhone.com/articles/analysis-of-libco/</a:t>
            </a:r>
            <a:endParaRPr lang="en-US" smtClean="0"/>
          </a:p>
          <a:p>
            <a:endParaRPr lang="en-US" altLang="zh-CN" smtClean="0"/>
          </a:p>
          <a:p>
            <a:r>
              <a:rPr lang="en-US" smtClean="0">
                <a:hlinkClick r:id="rId4"/>
              </a:rPr>
              <a:t>https://www.cyhone.com/articles/analysis-of-cloudwu-coroutine/</a:t>
            </a:r>
            <a:r>
              <a:rPr lang="en-US" smtClean="0">
                <a:hlinkClick r:id="rId5"/>
              </a:rPr>
              <a:t>https://www.boost.org/doc/libs/1_54_0/doc/html/boost_asio/overview/core/coroutine.html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第一天：协程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altLang="en-US" smtClean="0"/>
              <a:t>参考资料</a:t>
            </a:r>
            <a:endParaRPr lang="en-US" altLang="en-US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Boost</a:t>
            </a:r>
            <a:r>
              <a:rPr smtClean="0"/>
              <a:t>文档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Cpp2015</a:t>
            </a:r>
            <a:r>
              <a:rPr smtClean="0"/>
              <a:t>大会 </a:t>
            </a: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c++11</a:t>
            </a:r>
          </a:p>
          <a:p>
            <a:pPr>
              <a:buNone/>
            </a:pP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Python</a:t>
            </a: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js</a:t>
            </a:r>
            <a:r>
              <a:rPr smtClean="0"/>
              <a:t>实现</a:t>
            </a:r>
            <a:endParaRPr lang="en-US" smtClean="0"/>
          </a:p>
          <a:p>
            <a:pPr>
              <a:buNone/>
            </a:pPr>
            <a:r>
              <a:rPr smtClean="0"/>
              <a:t>腾讯</a:t>
            </a:r>
            <a:r>
              <a:rPr lang="en-US" b="1" smtClean="0"/>
              <a:t>libco </a:t>
            </a:r>
            <a:r>
              <a:rPr lang="en-US" smtClean="0"/>
              <a:t>stackfull</a:t>
            </a:r>
            <a:r>
              <a:rPr smtClean="0"/>
              <a:t>协程 每个协程有完整的私有堆栈</a:t>
            </a:r>
            <a:r>
              <a:rPr smtClean="0"/>
              <a:t>，里面的</a:t>
            </a:r>
            <a:r>
              <a:rPr b="1" smtClean="0"/>
              <a:t>核心</a:t>
            </a:r>
            <a:r>
              <a:rPr smtClean="0"/>
              <a:t>就是</a:t>
            </a:r>
            <a:r>
              <a:rPr b="1" smtClean="0"/>
              <a:t>上下文切换</a:t>
            </a:r>
            <a:r>
              <a:rPr lang="en-US" altLang="zh-CN" b="1" smtClean="0"/>
              <a:t>(</a:t>
            </a:r>
            <a:r>
              <a:rPr lang="en-US" b="1" smtClean="0"/>
              <a:t>context)</a:t>
            </a:r>
            <a:endParaRPr lang="en-US" b="1" smtClean="0"/>
          </a:p>
          <a:p>
            <a:pPr>
              <a:buNone/>
            </a:pPr>
            <a:r>
              <a:rPr lang="en-US" b="1" smtClean="0"/>
              <a:t>boost </a:t>
            </a:r>
            <a:r>
              <a:rPr lang="en-US" b="1" smtClean="0"/>
              <a:t>coroutine 2</a:t>
            </a:r>
            <a:r>
              <a:rPr b="1" smtClean="0"/>
              <a:t>个都有</a:t>
            </a:r>
            <a:endParaRPr lang="en-US" b="1" smtClean="0"/>
          </a:p>
          <a:p>
            <a:r>
              <a:rPr smtClean="0"/>
              <a:t>  </a:t>
            </a:r>
            <a:r>
              <a:rPr lang="en-US" altLang="zh-CN" smtClean="0"/>
              <a:t>libgo </a:t>
            </a:r>
            <a:r>
              <a:rPr smtClean="0"/>
              <a:t>是一个使用 </a:t>
            </a:r>
            <a:r>
              <a:rPr lang="en-US" altLang="zh-CN" smtClean="0"/>
              <a:t>C++ </a:t>
            </a:r>
            <a:r>
              <a:rPr smtClean="0"/>
              <a:t>编写的协作式调度的</a:t>
            </a:r>
            <a:r>
              <a:rPr lang="en-US" altLang="zh-CN" smtClean="0"/>
              <a:t>stackful</a:t>
            </a:r>
            <a:r>
              <a:rPr smtClean="0"/>
              <a:t>协程库</a:t>
            </a:r>
            <a:r>
              <a:rPr lang="en-US" altLang="zh-CN" smtClean="0"/>
              <a:t>, </a:t>
            </a:r>
            <a:r>
              <a:rPr smtClean="0"/>
              <a:t>同时也是一个强大的并行编程库。</a:t>
            </a:r>
          </a:p>
          <a:p>
            <a:pPr>
              <a:buNone/>
            </a:pPr>
            <a:r>
              <a:rPr smtClean="0"/>
              <a:t/>
            </a:r>
            <a:br>
              <a:rPr smtClean="0"/>
            </a:b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smtClean="0"/>
              <a:t>第一天：协程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mtClean="0"/>
          </a:p>
          <a:p>
            <a:r>
              <a:rPr smtClean="0"/>
              <a:t>一、这个技术出现的背景、初衷和要达到什么样的目标或是要解决什么样的问题</a:t>
            </a:r>
            <a:endParaRPr lang="en-US" smtClean="0"/>
          </a:p>
          <a:p>
            <a:pPr>
              <a:buNone/>
            </a:pPr>
            <a:r>
              <a:rPr lang="en-US" altLang="zh-CN" smtClean="0"/>
              <a:t>     Stackless Resumable Functions </a:t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smtClean="0"/>
              <a:t>协程是计算机程序组件，通过允许挂起和恢复执行来描述非抢占式多任务处理的子例程。     </a:t>
            </a:r>
            <a:r>
              <a:rPr lang="en-US" altLang="zh-CN" smtClean="0"/>
              <a:t>----   </a:t>
            </a:r>
            <a:r>
              <a:rPr smtClean="0"/>
              <a:t>维基百科</a:t>
            </a:r>
          </a:p>
          <a:p>
            <a:r>
              <a:rPr smtClean="0"/>
              <a:t>二、这个技术的优势和劣势分别是什么 </a:t>
            </a:r>
            <a:endParaRPr lang="en-US" smtClean="0"/>
          </a:p>
          <a:p>
            <a:endParaRPr lang="en-US" smtClean="0"/>
          </a:p>
          <a:p>
            <a:endParaRPr smtClean="0"/>
          </a:p>
          <a:p>
            <a:r>
              <a:rPr smtClean="0"/>
              <a:t>三、这个技术适用的场景。任何技术都有其适用的场景，离开了这个场景</a:t>
            </a:r>
            <a:endParaRPr lang="en-US" smtClean="0"/>
          </a:p>
          <a:p>
            <a:pPr>
              <a:buNone/>
            </a:pPr>
            <a:r>
              <a:rPr lang="en-US" smtClean="0"/>
              <a:t> (1)  </a:t>
            </a:r>
            <a:r>
              <a:rPr smtClean="0"/>
              <a:t>容器化部署服务使用协程序代替多线程（状态驱动异步非阻塞，消息队列通知同步协作）</a:t>
            </a: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第一天：协程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四、技术的组成部分和关键点。</a:t>
            </a:r>
          </a:p>
          <a:p>
            <a:pPr>
              <a:buNone/>
            </a:pPr>
            <a:endParaRPr smtClean="0"/>
          </a:p>
          <a:p>
            <a:r>
              <a:rPr smtClean="0"/>
              <a:t>五、技术的底层原理和关键实现</a:t>
            </a:r>
          </a:p>
          <a:p>
            <a:pPr>
              <a:buNone/>
            </a:pPr>
            <a:r>
              <a:rPr smtClean="0"/>
              <a:t>  </a:t>
            </a:r>
          </a:p>
          <a:p>
            <a:pPr>
              <a:buNone/>
            </a:pPr>
            <a:endParaRPr smtClean="0"/>
          </a:p>
          <a:p>
            <a:r>
              <a:rPr smtClean="0"/>
              <a:t>六、已有的实现和它之间的对比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t>本</a:t>
            </a:r>
            <a:r>
              <a:rPr lang="en-US" altLang="zh-CN"/>
              <a:t>,500</a:t>
            </a:r>
            <a:r>
              <a:t>页</a:t>
            </a:r>
            <a:r>
              <a:rPr lang="en-US" altLang="zh-CN"/>
              <a:t>),7/8i, OCP 5</a:t>
            </a:r>
            <a:r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t>， </a:t>
            </a:r>
            <a:r>
              <a:rPr lang="en-US" altLang="zh-CN"/>
              <a:t>Network, </a:t>
            </a:r>
          </a:p>
          <a:p>
            <a:r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t>多看别人的问题</a:t>
            </a:r>
          </a:p>
          <a:p>
            <a:pPr lvl="1"/>
            <a:r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/>
              <a:t>iaas</a:t>
            </a:r>
            <a:r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/>
              <a:t>io</a:t>
            </a:r>
            <a:r>
              <a:t>：</a:t>
            </a:r>
            <a:r>
              <a:rPr lang="en-US" altLang="zh-CN"/>
              <a:t>8-10ms/150 IOPS per Disk</a:t>
            </a:r>
          </a:p>
          <a:p>
            <a:pPr lvl="1"/>
            <a:r>
              <a:rPr lang="en-US" altLang="zh-CN"/>
              <a:t>flash/ssd:  &lt;0.1ms, 10w+ IOPS</a:t>
            </a:r>
          </a:p>
          <a:p>
            <a:pPr lvl="1"/>
            <a:r>
              <a:t>局域网内延迟：</a:t>
            </a:r>
            <a:r>
              <a:rPr lang="en-US" altLang="zh-CN"/>
              <a:t>&lt;1ms</a:t>
            </a:r>
            <a:r>
              <a:t>， 万兆</a:t>
            </a:r>
            <a:endParaRPr lang="en-US" altLang="zh-CN"/>
          </a:p>
          <a:p>
            <a:pPr lvl="1"/>
            <a:r>
              <a:t>同城跨</a:t>
            </a:r>
            <a:r>
              <a:rPr lang="en-US" altLang="zh-CN"/>
              <a:t>IDC</a:t>
            </a:r>
            <a:r>
              <a:t>：</a:t>
            </a:r>
            <a:r>
              <a:rPr lang="en-US" altLang="zh-CN"/>
              <a:t>&lt;2ms</a:t>
            </a:r>
            <a:r>
              <a:t>，</a:t>
            </a:r>
            <a:r>
              <a:rPr lang="en-US" altLang="zh-CN"/>
              <a:t>20-100gb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t>：</a:t>
            </a:r>
            <a:r>
              <a:rPr lang="en-US" altLang="zh-CN"/>
              <a:t>5w qps (key based, MySQL 5.6)</a:t>
            </a:r>
          </a:p>
          <a:p>
            <a:pPr lvl="1"/>
            <a:r>
              <a:rPr lang="en-US" altLang="zh-CN"/>
              <a:t>Redis</a:t>
            </a:r>
            <a:r>
              <a:t>：</a:t>
            </a:r>
            <a:r>
              <a:rPr lang="en-US" altLang="zh-CN"/>
              <a:t>8-10w QPS/per instance(per CPU)</a:t>
            </a:r>
          </a:p>
          <a:p>
            <a:pPr lvl="1"/>
            <a:r>
              <a:t>单</a:t>
            </a:r>
            <a:r>
              <a:rPr lang="en-US" altLang="zh-CN"/>
              <a:t>JVM</a:t>
            </a:r>
            <a:r>
              <a:t>：简单</a:t>
            </a:r>
            <a:r>
              <a:rPr lang="en-US" altLang="zh-CN"/>
              <a:t>query  </a:t>
            </a:r>
            <a:r>
              <a:t>可以到几千，复杂</a:t>
            </a:r>
            <a:r>
              <a:rPr lang="en-US" altLang="zh-CN"/>
              <a:t>query </a:t>
            </a:r>
            <a:r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t>：</a:t>
            </a:r>
          </a:p>
          <a:p>
            <a:pPr lvl="1"/>
            <a:r>
              <a:t>底层</a:t>
            </a:r>
            <a:r>
              <a:rPr lang="en-US" altLang="zh-CN"/>
              <a:t>API</a:t>
            </a:r>
            <a:r>
              <a:t>：</a:t>
            </a:r>
            <a:r>
              <a:rPr lang="en-US" altLang="zh-CN"/>
              <a:t>&lt;5-10ms</a:t>
            </a:r>
          </a:p>
          <a:p>
            <a:pPr lvl="1"/>
            <a:r>
              <a:t>聚合层</a:t>
            </a:r>
            <a:r>
              <a:rPr lang="en-US" altLang="zh-CN"/>
              <a:t>API: ~50-100ms</a:t>
            </a:r>
          </a:p>
          <a:p>
            <a:pPr lvl="1"/>
            <a:r>
              <a:t>上层</a:t>
            </a:r>
            <a:r>
              <a:rPr lang="en-US" altLang="zh-CN"/>
              <a:t>API(</a:t>
            </a:r>
            <a:r>
              <a:t>接入层</a:t>
            </a:r>
            <a:r>
              <a:rPr lang="en-US" altLang="zh-CN"/>
              <a:t>API</a:t>
            </a:r>
            <a:r>
              <a:t>）：</a:t>
            </a:r>
            <a:r>
              <a:rPr lang="en-US" altLang="zh-CN"/>
              <a:t>&lt;200ms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1241</Words>
  <Application>Microsoft Office PowerPoint</Application>
  <PresentationFormat>自定义</PresentationFormat>
  <Paragraphs>233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第一天：协程</vt:lpstr>
      <vt:lpstr> 第一天：协程   </vt:lpstr>
      <vt:lpstr> 第一天：协程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282</cp:revision>
  <dcterms:created xsi:type="dcterms:W3CDTF">2019-06-19T02:08:00Z</dcterms:created>
  <dcterms:modified xsi:type="dcterms:W3CDTF">2021-04-28T07:47:11Z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