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4"/>
  </p:notesMasterIdLst>
  <p:sldIdLst>
    <p:sldId id="260" r:id="rId2"/>
    <p:sldId id="261" r:id="rId3"/>
    <p:sldId id="262" r:id="rId4"/>
    <p:sldId id="264" r:id="rId5"/>
    <p:sldId id="265" r:id="rId6"/>
    <p:sldId id="266" r:id="rId7"/>
    <p:sldId id="268" r:id="rId8"/>
    <p:sldId id="269" r:id="rId9"/>
    <p:sldId id="270" r:id="rId10"/>
    <p:sldId id="273" r:id="rId11"/>
    <p:sldId id="271" r:id="rId12"/>
    <p:sldId id="27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85748" autoAdjust="0"/>
  </p:normalViewPr>
  <p:slideViewPr>
    <p:cSldViewPr snapToGrid="0" snapToObjects="1">
      <p:cViewPr varScale="1">
        <p:scale>
          <a:sx n="98" d="100"/>
          <a:sy n="98" d="100"/>
        </p:scale>
        <p:origin x="1038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A5EB3-50EE-4F69-B93A-7859079E8380}" type="datetimeFigureOut">
              <a:rPr lang="zh-CN" altLang="en-US" smtClean="0"/>
              <a:pPr/>
              <a:t>2021/8/4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DAB30-BAC2-430E-834C-64B96DB0FF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981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https://leetcode-cn.com/problems/reorder-list/solution/dong-hua-yan-shi-kuai-man-zhi-zhen-143-z-4kmk/</a:t>
            </a:r>
          </a:p>
          <a:p>
            <a:r>
              <a:rPr lang="en-US" altLang="zh-CN" dirty="0" smtClean="0"/>
              <a:t>https://leetcode-cn.com/problems/remove-duplicates-from-sorted-list-ii/solution/fu-xue-ming-zhu-di-gui-die-dai-yi-pian-t-wy0h/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DAB30-BAC2-430E-834C-64B96DB0FFBC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986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pPr/>
              <a:t>2021/8/4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-cn.com/problems/kth-largest-element-in-an-array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-cn.com/problems/kth-largest-element-in-an-array/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leetcode-cn.com/problems/reorder-list/" TargetMode="External"/><Relationship Id="rId4" Type="http://schemas.openxmlformats.org/officeDocument/2006/relationships/hyperlink" Target="https://leetcode-cn.com/problems/remove-duplicates-from-sorted-list-ii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-cn.com/problems/search-in-rotated-sorted-array-ii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-cn.com/problems/validate-binary-search-tree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9449" y="1426127"/>
            <a:ext cx="7439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描述：  给定一个整数 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，返回 </a:t>
            </a:r>
            <a:r>
              <a:rPr lang="en-US" altLang="zh-CN" dirty="0" smtClean="0"/>
              <a:t>n! </a:t>
            </a:r>
            <a:r>
              <a:rPr lang="zh-CN" altLang="en-US" dirty="0" smtClean="0"/>
              <a:t>结果尾数中零的数量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412231" y="880627"/>
            <a:ext cx="4000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LeetCode 172. Factorial Trailing Zeroes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08699" y="4784871"/>
            <a:ext cx="38957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2231" y="2155971"/>
            <a:ext cx="288607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06344" y="2612384"/>
            <a:ext cx="387667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58719" y="4784871"/>
            <a:ext cx="392430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58719" y="3784832"/>
            <a:ext cx="3886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矩形 15"/>
          <p:cNvSpPr/>
          <p:nvPr/>
        </p:nvSpPr>
        <p:spPr>
          <a:xfrm>
            <a:off x="3845223" y="2363596"/>
            <a:ext cx="47786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11! = 11 * 10 * 9 * 8 * 7 * 6 * 5 * 4 * 3 * 2 * 1</a:t>
            </a:r>
          </a:p>
          <a:p>
            <a:r>
              <a:rPr lang="en-US" altLang="zh-CN" dirty="0" smtClean="0"/>
              <a:t> 5 * 4 * 3 * 2 * 1 = 120</a:t>
            </a:r>
          </a:p>
          <a:p>
            <a:endParaRPr lang="en-US" altLang="zh-CN" dirty="0" smtClean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845223" y="3145739"/>
            <a:ext cx="26860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1390650"/>
            <a:ext cx="283845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952500" y="4711700"/>
            <a:ext cx="14351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rgbClr val="FF0000"/>
                </a:solidFill>
              </a:rPr>
              <a:t>Medium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111500" y="4711700"/>
            <a:ext cx="1676400" cy="685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486400" y="4711700"/>
            <a:ext cx="2476500" cy="685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O(n)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8306525" y="4756524"/>
            <a:ext cx="1676400" cy="685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 </a:t>
            </a:r>
            <a:r>
              <a:rPr lang="en-US" b="1" dirty="0" err="1" smtClean="0"/>
              <a:t>Q</a:t>
            </a:r>
            <a:r>
              <a:rPr lang="en-US" altLang="zh-CN" b="1" dirty="0" err="1" smtClean="0"/>
              <a:t>uickSelect</a:t>
            </a:r>
            <a:endParaRPr lang="en-US" b="1" dirty="0"/>
          </a:p>
        </p:txBody>
      </p:sp>
      <p:sp>
        <p:nvSpPr>
          <p:cNvPr id="8" name="矩形 7"/>
          <p:cNvSpPr/>
          <p:nvPr/>
        </p:nvSpPr>
        <p:spPr>
          <a:xfrm>
            <a:off x="4435930" y="2416029"/>
            <a:ext cx="48422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 </a:t>
            </a:r>
            <a:r>
              <a:rPr lang="en-US" altLang="zh-CN" sz="2400" dirty="0">
                <a:hlinkClick r:id="rId3"/>
              </a:rPr>
              <a:t>215. </a:t>
            </a:r>
            <a:r>
              <a:rPr lang="zh-CN" altLang="en-US" sz="2400" dirty="0">
                <a:hlinkClick r:id="rId3"/>
              </a:rPr>
              <a:t>数组中的第</a:t>
            </a:r>
            <a:r>
              <a:rPr lang="en-US" altLang="zh-CN" sz="2400" dirty="0">
                <a:hlinkClick r:id="rId3"/>
              </a:rPr>
              <a:t>K</a:t>
            </a:r>
            <a:r>
              <a:rPr lang="zh-CN" altLang="en-US" sz="2400" dirty="0">
                <a:hlinkClick r:id="rId3"/>
              </a:rPr>
              <a:t>个最大元素</a:t>
            </a:r>
            <a:endParaRPr lang="en-US" altLang="zh-CN" sz="2400" dirty="0"/>
          </a:p>
          <a:p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6739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07077" y="5825605"/>
            <a:ext cx="14351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rgbClr val="FF0000"/>
                </a:solidFill>
              </a:rPr>
              <a:t>Medium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521297" y="5832301"/>
            <a:ext cx="1676400" cy="685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array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776817" y="5832301"/>
            <a:ext cx="2476500" cy="685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O(n)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8115332" y="5850567"/>
            <a:ext cx="1676400" cy="685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altLang="zh-CN" b="1" dirty="0" smtClean="0"/>
              <a:t>sort</a:t>
            </a:r>
            <a:endParaRPr lang="en-US" b="1" dirty="0"/>
          </a:p>
        </p:txBody>
      </p:sp>
      <p:sp>
        <p:nvSpPr>
          <p:cNvPr id="8" name="矩形 7"/>
          <p:cNvSpPr/>
          <p:nvPr/>
        </p:nvSpPr>
        <p:spPr>
          <a:xfrm>
            <a:off x="507077" y="972589"/>
            <a:ext cx="903593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2"/>
              </a:rPr>
              <a:t> 215</a:t>
            </a:r>
            <a:r>
              <a:rPr lang="en-US" altLang="zh-CN" dirty="0">
                <a:hlinkClick r:id="rId2"/>
              </a:rPr>
              <a:t>. </a:t>
            </a:r>
            <a:r>
              <a:rPr lang="zh-CN" altLang="en-US" dirty="0">
                <a:hlinkClick r:id="rId2"/>
              </a:rPr>
              <a:t>数组中的第</a:t>
            </a:r>
            <a:r>
              <a:rPr lang="en-US" altLang="zh-CN" dirty="0">
                <a:hlinkClick r:id="rId2"/>
              </a:rPr>
              <a:t>K</a:t>
            </a:r>
            <a:r>
              <a:rPr lang="zh-CN" altLang="en-US" dirty="0">
                <a:hlinkClick r:id="rId2"/>
              </a:rPr>
              <a:t>个最大元</a:t>
            </a:r>
            <a:r>
              <a:rPr lang="zh-CN" altLang="en-US" dirty="0" smtClean="0">
                <a:hlinkClick r:id="rId2"/>
              </a:rPr>
              <a:t>素</a:t>
            </a:r>
            <a:endParaRPr lang="en-US" altLang="zh-CN" dirty="0" smtClean="0"/>
          </a:p>
          <a:p>
            <a:endParaRPr lang="en-US" altLang="zh-CN" sz="1400" b="1" dirty="0" smtClean="0"/>
          </a:p>
          <a:p>
            <a:endParaRPr lang="en-US" altLang="zh-CN" sz="1400" b="1" dirty="0"/>
          </a:p>
          <a:p>
            <a:r>
              <a:rPr lang="zh-CN" altLang="en-US" sz="1400" b="1" dirty="0" smtClean="0"/>
              <a:t>思路：</a:t>
            </a:r>
            <a:endParaRPr lang="en-US" altLang="zh-CN" sz="1400" b="1" dirty="0" smtClean="0"/>
          </a:p>
          <a:p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zh-CN" altLang="en-US" sz="1400" b="1" dirty="0" smtClean="0"/>
              <a:t>递归遍历</a:t>
            </a:r>
            <a:endParaRPr lang="en-US" altLang="zh-CN" sz="1400" b="1" dirty="0" smtClean="0"/>
          </a:p>
          <a:p>
            <a:pPr marL="342900" indent="-342900">
              <a:buAutoNum type="arabicPeriod"/>
            </a:pPr>
            <a:r>
              <a:rPr lang="zh-CN" altLang="en-US" sz="1400" b="1" dirty="0" smtClean="0"/>
              <a:t>一次快速排序。</a:t>
            </a:r>
            <a:endParaRPr lang="en-US" altLang="zh-CN" sz="1400" b="1" dirty="0" smtClean="0"/>
          </a:p>
          <a:p>
            <a:pPr marL="342900" indent="-342900">
              <a:buAutoNum type="arabicPeriod"/>
            </a:pPr>
            <a:r>
              <a:rPr lang="en-US" altLang="zh-CN" sz="1400" b="1" dirty="0" smtClean="0"/>
              <a:t>O</a:t>
            </a:r>
            <a:r>
              <a:rPr lang="zh-CN" altLang="en-US" sz="1400" b="1" dirty="0" smtClean="0"/>
              <a:t>（</a:t>
            </a:r>
            <a:r>
              <a:rPr lang="en-US" altLang="zh-CN" sz="1400" b="1" dirty="0" smtClean="0"/>
              <a:t>n</a:t>
            </a:r>
            <a:r>
              <a:rPr lang="zh-CN" altLang="en-US" sz="1400" b="1" dirty="0" smtClean="0"/>
              <a:t>）</a:t>
            </a:r>
            <a:endParaRPr lang="en-US" altLang="zh-CN" sz="1400" b="1" dirty="0" smtClean="0"/>
          </a:p>
          <a:p>
            <a:endParaRPr lang="en-US" altLang="zh-CN" sz="1400" b="1" dirty="0"/>
          </a:p>
          <a:p>
            <a:r>
              <a:rPr lang="zh-CN" altLang="en-US" sz="1400" b="1" dirty="0" smtClean="0"/>
              <a:t>细节：</a:t>
            </a:r>
            <a:endParaRPr lang="en-US" altLang="zh-CN" sz="1400" b="1" dirty="0" smtClean="0"/>
          </a:p>
          <a:p>
            <a:endParaRPr lang="zh-CN" altLang="en-US" sz="1400" dirty="0"/>
          </a:p>
          <a:p>
            <a:r>
              <a:rPr lang="en-US" altLang="zh-CN" sz="1600" dirty="0" smtClean="0"/>
              <a:t>1. </a:t>
            </a:r>
            <a:r>
              <a:rPr lang="zh-CN" altLang="en-US" sz="1600" dirty="0" smtClean="0"/>
              <a:t>快速排序时间复杂度线型呢 ？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zh-CN" altLang="en-US" sz="1600" dirty="0" smtClean="0"/>
              <a:t> </a:t>
            </a:r>
            <a:r>
              <a:rPr lang="en-US" altLang="zh-CN" sz="1200" dirty="0" err="1" smtClean="0"/>
              <a:t>n+n</a:t>
            </a:r>
            <a:r>
              <a:rPr lang="en-US" altLang="zh-CN" sz="1200" dirty="0" smtClean="0"/>
              <a:t>/2+n/4+n/8</a:t>
            </a:r>
            <a:r>
              <a:rPr lang="en-US" altLang="zh-CN" sz="1200" dirty="0"/>
              <a:t>+…+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这</a:t>
            </a:r>
            <a:r>
              <a:rPr lang="zh-CN" altLang="en-US" sz="1200" dirty="0"/>
              <a:t>是一个等比数列求和</a:t>
            </a:r>
            <a:r>
              <a:rPr lang="zh-CN" altLang="en-US" sz="1200" dirty="0" smtClean="0"/>
              <a:t>，</a:t>
            </a:r>
            <a:endParaRPr lang="zh-CN" altLang="en-US" sz="1200" dirty="0"/>
          </a:p>
          <a:p>
            <a:r>
              <a:rPr lang="zh-CN" altLang="en-US" sz="1200" dirty="0"/>
              <a:t> </a:t>
            </a:r>
            <a:r>
              <a:rPr lang="zh-CN" altLang="en-US" sz="1200" dirty="0" smtClean="0"/>
              <a:t>最</a:t>
            </a:r>
            <a:r>
              <a:rPr lang="zh-CN" altLang="en-US" sz="1200" dirty="0"/>
              <a:t>后的和等于 </a:t>
            </a:r>
            <a:r>
              <a:rPr lang="en-US" altLang="zh-CN" sz="1200" dirty="0"/>
              <a:t>2n-1</a:t>
            </a:r>
            <a:r>
              <a:rPr lang="zh-CN" altLang="en-US" sz="1200" dirty="0"/>
              <a:t>。所以，上述解决思路的时间复杂度就为 </a:t>
            </a:r>
            <a:r>
              <a:rPr lang="en-US" altLang="zh-CN" sz="1200" dirty="0"/>
              <a:t>O(n)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2  Partition </a:t>
            </a:r>
            <a:r>
              <a:rPr lang="zh-CN" altLang="en-US" sz="1200" dirty="0" smtClean="0"/>
              <a:t>返回值不写 默认很大值  </a:t>
            </a:r>
            <a:r>
              <a:rPr lang="en-US" altLang="zh-CN" sz="1200" dirty="0"/>
              <a:t>Segmentation fault</a:t>
            </a:r>
          </a:p>
          <a:p>
            <a:r>
              <a:rPr lang="en-US" altLang="zh-CN" dirty="0" smtClean="0"/>
              <a:t>3. </a:t>
            </a:r>
            <a:r>
              <a:rPr lang="en-US" altLang="zh-CN" dirty="0"/>
              <a:t> input[low++] = input[high</a:t>
            </a:r>
            <a:r>
              <a:rPr lang="en-US" altLang="zh-CN" dirty="0" smtClean="0"/>
              <a:t>];</a:t>
            </a:r>
            <a:endParaRPr lang="en-US" altLang="zh-CN" dirty="0"/>
          </a:p>
          <a:p>
            <a:r>
              <a:rPr lang="en-US" altLang="zh-CN" dirty="0"/>
              <a:t>  </a:t>
            </a:r>
            <a:r>
              <a:rPr lang="en-US" altLang="zh-CN" dirty="0" smtClean="0"/>
              <a:t> input[high--]</a:t>
            </a:r>
            <a:r>
              <a:rPr lang="en-US" altLang="zh-CN" dirty="0"/>
              <a:t> = </a:t>
            </a:r>
            <a:r>
              <a:rPr lang="en-US" altLang="zh-CN" dirty="0" smtClean="0"/>
              <a:t>input[ow];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sz="1200" dirty="0" smtClean="0"/>
              <a:t> </a:t>
            </a:r>
            <a:r>
              <a:rPr lang="zh-CN" altLang="en-US" sz="1200" dirty="0" smtClean="0"/>
              <a:t> </a:t>
            </a:r>
            <a:endParaRPr lang="en-US" altLang="zh-CN" sz="1200" dirty="0" smtClean="0"/>
          </a:p>
          <a:p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76368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1390650"/>
            <a:ext cx="283845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952500" y="4711700"/>
            <a:ext cx="14351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rgbClr val="FF0000"/>
                </a:solidFill>
              </a:rPr>
              <a:t>Medium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111500" y="4711700"/>
            <a:ext cx="1676400" cy="685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486400" y="4711700"/>
            <a:ext cx="2476500" cy="685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O(n)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8306525" y="4711700"/>
            <a:ext cx="1676400" cy="685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/>
          </a:p>
        </p:txBody>
      </p:sp>
      <p:sp>
        <p:nvSpPr>
          <p:cNvPr id="8" name="矩形 7"/>
          <p:cNvSpPr/>
          <p:nvPr/>
        </p:nvSpPr>
        <p:spPr>
          <a:xfrm>
            <a:off x="4435930" y="2416029"/>
            <a:ext cx="484229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4"/>
              </a:rPr>
              <a:t>82. </a:t>
            </a:r>
            <a:r>
              <a:rPr lang="zh-CN" altLang="en-US" dirty="0">
                <a:hlinkClick r:id="rId4"/>
              </a:rPr>
              <a:t>删除排序链表中的重复元素 </a:t>
            </a:r>
            <a:r>
              <a:rPr lang="en-US" altLang="zh-CN" dirty="0" smtClean="0">
                <a:hlinkClick r:id="rId4"/>
              </a:rPr>
              <a:t>II</a:t>
            </a:r>
            <a:endParaRPr lang="en-US" altLang="zh-CN" dirty="0" smtClean="0"/>
          </a:p>
          <a:p>
            <a:r>
              <a:rPr lang="en-US" altLang="zh-CN" dirty="0">
                <a:hlinkClick r:id="rId5"/>
              </a:rPr>
              <a:t>143. </a:t>
            </a:r>
            <a:r>
              <a:rPr lang="zh-CN" altLang="en-US" dirty="0">
                <a:hlinkClick r:id="rId5"/>
              </a:rPr>
              <a:t>重排链表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4927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9449" y="1426127"/>
            <a:ext cx="743927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 smtClean="0"/>
              <a:t> 描述：给定一个数组，将数组中的元素向右移动 </a:t>
            </a:r>
            <a:r>
              <a:rPr lang="en-US" altLang="zh-CN" dirty="0" smtClean="0"/>
              <a:t>k </a:t>
            </a:r>
            <a:r>
              <a:rPr lang="zh-CN" altLang="en-US" dirty="0" smtClean="0"/>
              <a:t>个位置</a:t>
            </a:r>
          </a:p>
        </p:txBody>
      </p:sp>
      <p:sp>
        <p:nvSpPr>
          <p:cNvPr id="6" name="矩形 5"/>
          <p:cNvSpPr/>
          <p:nvPr/>
        </p:nvSpPr>
        <p:spPr>
          <a:xfrm>
            <a:off x="412231" y="880627"/>
            <a:ext cx="400037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[</a:t>
            </a:r>
            <a:r>
              <a:rPr lang="en-US" altLang="zh-CN" dirty="0" smtClean="0">
                <a:solidFill>
                  <a:srgbClr val="FF0000"/>
                </a:solidFill>
              </a:rPr>
              <a:t>189]  	</a:t>
            </a:r>
            <a:r>
              <a:rPr lang="zh-CN" altLang="en-US" dirty="0" smtClean="0">
                <a:solidFill>
                  <a:srgbClr val="FF0000"/>
                </a:solidFill>
              </a:rPr>
              <a:t>旋转数组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45223" y="2363596"/>
            <a:ext cx="47786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5680" y="3824284"/>
            <a:ext cx="603885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2231" y="1795459"/>
            <a:ext cx="5534025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1390650"/>
            <a:ext cx="283845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952500" y="4711700"/>
            <a:ext cx="14351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中等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3111500" y="4711700"/>
            <a:ext cx="1676400" cy="685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数组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5486400" y="4711700"/>
            <a:ext cx="2476500" cy="685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重复元素快速排序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54500" y="1968500"/>
            <a:ext cx="37973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3200" smtClean="0"/>
          </a:p>
          <a:p>
            <a:r>
              <a:rPr lang="en-US" altLang="zh-CN" sz="4000" smtClean="0"/>
              <a:t>  [</a:t>
            </a:r>
            <a:r>
              <a:rPr lang="en-US" altLang="zh-CN" sz="4000"/>
              <a:t>75] </a:t>
            </a:r>
            <a:r>
              <a:rPr lang="en-US" altLang="zh-CN" sz="4000" smtClean="0"/>
              <a:t>  </a:t>
            </a:r>
            <a:r>
              <a:rPr lang="zh-CN" altLang="en-US" sz="4000" smtClean="0"/>
              <a:t>颜</a:t>
            </a:r>
            <a:r>
              <a:rPr lang="zh-CN" altLang="en-US" sz="4000"/>
              <a:t>色分</a:t>
            </a:r>
            <a:r>
              <a:rPr lang="zh-CN" altLang="en-US" sz="4000" smtClean="0"/>
              <a:t>类</a:t>
            </a:r>
            <a:endParaRPr lang="en-US" altLang="zh-CN" sz="4000" smtClean="0"/>
          </a:p>
          <a:p>
            <a:endParaRPr lang="en-US" altLang="zh-CN" sz="3200"/>
          </a:p>
          <a:p>
            <a:endParaRPr lang="zh-CN" altLang="en-US" sz="3200"/>
          </a:p>
        </p:txBody>
      </p:sp>
      <p:sp>
        <p:nvSpPr>
          <p:cNvPr id="7" name="圆角矩形 6"/>
          <p:cNvSpPr/>
          <p:nvPr/>
        </p:nvSpPr>
        <p:spPr>
          <a:xfrm>
            <a:off x="8306525" y="4756524"/>
            <a:ext cx="1676400" cy="685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数</a:t>
            </a:r>
            <a:r>
              <a:rPr lang="zh-CN" altLang="en-US" smtClean="0"/>
              <a:t>学归纳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93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45059F00-28CC-4349-974C-B53D3988E15E}"/>
              </a:ext>
            </a:extLst>
          </p:cNvPr>
          <p:cNvSpPr/>
          <p:nvPr/>
        </p:nvSpPr>
        <p:spPr>
          <a:xfrm>
            <a:off x="2161880" y="102000"/>
            <a:ext cx="53399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smtClean="0">
                <a:solidFill>
                  <a:schemeClr val="bg1"/>
                </a:solidFill>
                <a:latin typeface="Times New Roman" charset="0"/>
                <a:ea typeface="黑体" charset="-122"/>
              </a:rPr>
              <a:t>75</a:t>
            </a:r>
            <a:r>
              <a:rPr kumimoji="1" lang="zh-CN" altLang="en-US" sz="2400" smtClean="0">
                <a:solidFill>
                  <a:schemeClr val="bg1"/>
                </a:solidFill>
                <a:latin typeface="Times New Roman" charset="0"/>
                <a:ea typeface="黑体" charset="-122"/>
              </a:rPr>
              <a:t>题</a:t>
            </a:r>
            <a:r>
              <a:rPr kumimoji="1" lang="zh-CN" altLang="en-US" sz="2400" smtClean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</a:t>
            </a:r>
            <a:r>
              <a:rPr kumimoji="1" lang="zh-CN" altLang="en-US" sz="240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颜</a:t>
            </a:r>
            <a:r>
              <a:rPr kumimoji="1" lang="zh-CN" altLang="en-US" sz="2400" smtClean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色分类”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FD41FFF-6E2A-B240-965E-C4B5BC26BD49}"/>
              </a:ext>
            </a:extLst>
          </p:cNvPr>
          <p:cNvSpPr txBox="1"/>
          <p:nvPr/>
        </p:nvSpPr>
        <p:spPr>
          <a:xfrm flipH="1">
            <a:off x="85896" y="713798"/>
            <a:ext cx="2859009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想</a:t>
            </a:r>
            <a:r>
              <a:rPr kumimoji="1" lang="zh-CN" altLang="en-US" sz="2400" b="1" smtClean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：一次快排</a:t>
            </a:r>
            <a:endParaRPr kumimoji="1"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91" y="1316131"/>
            <a:ext cx="679132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91" y="3402105"/>
            <a:ext cx="6638925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812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1390650"/>
            <a:ext cx="283845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952500" y="4711700"/>
            <a:ext cx="14351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mtClean="0"/>
              <a:t>  </a:t>
            </a:r>
            <a:r>
              <a:rPr lang="en-US" altLang="zh-CN" smtClean="0">
                <a:solidFill>
                  <a:srgbClr val="FF0000"/>
                </a:solidFill>
              </a:rPr>
              <a:t>Medium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111500" y="4711700"/>
            <a:ext cx="1676400" cy="685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数组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5486400" y="4711700"/>
            <a:ext cx="2476500" cy="685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重复元素快速排序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54500" y="1968500"/>
            <a:ext cx="37973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3200" smtClean="0"/>
          </a:p>
          <a:p>
            <a:r>
              <a:rPr lang="en-US" altLang="zh-CN" sz="4000" b="1" smtClean="0"/>
              <a:t>       [</a:t>
            </a:r>
            <a:r>
              <a:rPr lang="en-US" altLang="zh-CN" sz="4000" b="1"/>
              <a:t>78] </a:t>
            </a:r>
            <a:r>
              <a:rPr lang="zh-CN" altLang="en-US" sz="4000" b="1"/>
              <a:t>子集</a:t>
            </a:r>
          </a:p>
          <a:p>
            <a:endParaRPr lang="en-US" altLang="zh-CN" sz="4000" smtClean="0"/>
          </a:p>
          <a:p>
            <a:endParaRPr lang="en-US" altLang="zh-CN" sz="3200"/>
          </a:p>
          <a:p>
            <a:endParaRPr lang="zh-CN" altLang="en-US" sz="3200"/>
          </a:p>
        </p:txBody>
      </p:sp>
      <p:sp>
        <p:nvSpPr>
          <p:cNvPr id="7" name="圆角矩形 6"/>
          <p:cNvSpPr/>
          <p:nvPr/>
        </p:nvSpPr>
        <p:spPr>
          <a:xfrm>
            <a:off x="8306525" y="4756524"/>
            <a:ext cx="1676400" cy="685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数</a:t>
            </a:r>
            <a:r>
              <a:rPr lang="zh-CN" altLang="en-US" smtClean="0"/>
              <a:t>学归纳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00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1390650"/>
            <a:ext cx="283845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952500" y="4711700"/>
            <a:ext cx="14351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rgbClr val="FF0000"/>
                </a:solidFill>
              </a:rPr>
              <a:t>Medium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111500" y="4711700"/>
            <a:ext cx="1676400" cy="685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486400" y="4711700"/>
            <a:ext cx="2476500" cy="685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滑动窗口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8306525" y="4756524"/>
            <a:ext cx="1676400" cy="685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std::unique</a:t>
            </a:r>
            <a:endParaRPr lang="en-US" b="1" dirty="0"/>
          </a:p>
        </p:txBody>
      </p:sp>
      <p:sp>
        <p:nvSpPr>
          <p:cNvPr id="8" name="矩形 7"/>
          <p:cNvSpPr/>
          <p:nvPr/>
        </p:nvSpPr>
        <p:spPr>
          <a:xfrm>
            <a:off x="4435930" y="2416029"/>
            <a:ext cx="48422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[80]  </a:t>
            </a:r>
            <a:r>
              <a:rPr lang="zh-CN" altLang="en-US" sz="2400" b="1" dirty="0" smtClean="0"/>
              <a:t>删除排序数组中的重复项 </a:t>
            </a:r>
            <a:r>
              <a:rPr lang="en-US" altLang="zh-CN" sz="2400" b="1" dirty="0" smtClean="0"/>
              <a:t>II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4500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45059F00-28CC-4349-974C-B53D3988E15E}"/>
              </a:ext>
            </a:extLst>
          </p:cNvPr>
          <p:cNvSpPr/>
          <p:nvPr/>
        </p:nvSpPr>
        <p:spPr>
          <a:xfrm>
            <a:off x="2161880" y="102000"/>
            <a:ext cx="59554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 smtClean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Times New Roman" charset="0"/>
                <a:ea typeface="黑体" charset="-122"/>
              </a:rPr>
              <a:t>80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Times New Roman" charset="0"/>
                <a:ea typeface="黑体" charset="-122"/>
              </a:rPr>
              <a:t>题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：“删除重复元素”题解配图（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FD41FFF-6E2A-B240-965E-C4B5BC26BD49}"/>
              </a:ext>
            </a:extLst>
          </p:cNvPr>
          <p:cNvSpPr txBox="1"/>
          <p:nvPr/>
        </p:nvSpPr>
        <p:spPr>
          <a:xfrm flipH="1">
            <a:off x="85896" y="713798"/>
            <a:ext cx="2859009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：滑动窗口</a:t>
            </a:r>
            <a:endParaRPr kumimoji="1"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5896" y="1593908"/>
            <a:ext cx="5308225" cy="28623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 smtClean="0"/>
              <a:t>解题思路：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算法描述：</a:t>
            </a:r>
          </a:p>
          <a:p>
            <a:r>
              <a:rPr lang="zh-CN" altLang="en-US" dirty="0" smtClean="0"/>
              <a:t>       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复杂度分析：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7005" y="1324315"/>
            <a:ext cx="3762375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2812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1390650"/>
            <a:ext cx="283845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952500" y="4711700"/>
            <a:ext cx="14351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rgbClr val="FF0000"/>
                </a:solidFill>
              </a:rPr>
              <a:t>Medium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111500" y="4711700"/>
            <a:ext cx="1676400" cy="685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486400" y="4711700"/>
            <a:ext cx="2476500" cy="685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最坏情况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8306525" y="4756524"/>
            <a:ext cx="1676400" cy="685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  </a:t>
            </a:r>
            <a:r>
              <a:rPr lang="zh-CN" altLang="en-US" b="1" smtClean="0"/>
              <a:t>折半查找</a:t>
            </a:r>
            <a:endParaRPr lang="en-US" b="1" dirty="0"/>
          </a:p>
        </p:txBody>
      </p:sp>
      <p:sp>
        <p:nvSpPr>
          <p:cNvPr id="8" name="矩形 7"/>
          <p:cNvSpPr/>
          <p:nvPr/>
        </p:nvSpPr>
        <p:spPr>
          <a:xfrm>
            <a:off x="4435930" y="2416029"/>
            <a:ext cx="48422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 </a:t>
            </a:r>
            <a:r>
              <a:rPr lang="en-US" altLang="zh-CN" sz="2400" dirty="0" smtClean="0">
                <a:hlinkClick r:id="rId3"/>
              </a:rPr>
              <a:t>81. </a:t>
            </a:r>
            <a:r>
              <a:rPr lang="zh-CN" altLang="en-US" sz="2400" dirty="0" smtClean="0">
                <a:hlinkClick r:id="rId3"/>
              </a:rPr>
              <a:t>搜索旋转排序数组 </a:t>
            </a:r>
            <a:r>
              <a:rPr lang="en-US" altLang="zh-CN" sz="2400" dirty="0" smtClean="0">
                <a:hlinkClick r:id="rId3"/>
              </a:rPr>
              <a:t>II</a:t>
            </a:r>
            <a:endParaRPr lang="zh-CN" altLang="en-US" sz="2400" dirty="0" smtClean="0"/>
          </a:p>
          <a:p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4500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1390650"/>
            <a:ext cx="283845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952500" y="4711700"/>
            <a:ext cx="14351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rgbClr val="FF0000"/>
                </a:solidFill>
              </a:rPr>
              <a:t>Medium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111500" y="4711700"/>
            <a:ext cx="1676400" cy="685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486400" y="4711700"/>
            <a:ext cx="2476500" cy="685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最坏情况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8306525" y="4756524"/>
            <a:ext cx="1676400" cy="685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  </a:t>
            </a:r>
            <a:r>
              <a:rPr lang="zh-CN" altLang="en-US" b="1" smtClean="0"/>
              <a:t>折半查找</a:t>
            </a:r>
            <a:endParaRPr lang="en-US" b="1" dirty="0"/>
          </a:p>
        </p:txBody>
      </p:sp>
      <p:sp>
        <p:nvSpPr>
          <p:cNvPr id="8" name="矩形 7"/>
          <p:cNvSpPr/>
          <p:nvPr/>
        </p:nvSpPr>
        <p:spPr>
          <a:xfrm>
            <a:off x="4435930" y="1609695"/>
            <a:ext cx="484229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找到二叉树中的最大搜索二叉子</a:t>
            </a:r>
            <a:r>
              <a:rPr lang="zh-CN" altLang="en-US" b="1" dirty="0" smtClean="0"/>
              <a:t>树。</a:t>
            </a:r>
            <a:endParaRPr lang="en-US" altLang="zh-CN" b="1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给</a:t>
            </a:r>
            <a:r>
              <a:rPr lang="zh-CN" altLang="en-US" dirty="0"/>
              <a:t>你一个树</a:t>
            </a:r>
            <a:r>
              <a:rPr lang="zh-CN" altLang="en-US" dirty="0" smtClean="0"/>
              <a:t>，</a:t>
            </a:r>
            <a:r>
              <a:rPr lang="zh-CN" altLang="en-US" dirty="0"/>
              <a:t>让你求这棵树的最大的子树的</a:t>
            </a:r>
            <a:r>
              <a:rPr lang="zh-CN" altLang="en-US" b="1" dirty="0"/>
              <a:t>大小</a:t>
            </a:r>
            <a:r>
              <a:rPr lang="zh-CN" altLang="en-US" dirty="0"/>
              <a:t>，该子树需要是一个 </a:t>
            </a:r>
            <a:r>
              <a:rPr lang="en-US" altLang="zh-CN" dirty="0"/>
              <a:t>BST </a:t>
            </a:r>
            <a:r>
              <a:rPr lang="zh-CN" altLang="en-US" dirty="0"/>
              <a:t>（二叉搜索树）。</a:t>
            </a:r>
          </a:p>
          <a:p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98. </a:t>
            </a:r>
            <a:r>
              <a:rPr lang="zh-CN" altLang="en-US" dirty="0">
                <a:hlinkClick r:id="rId3"/>
              </a:rPr>
              <a:t>验证二叉搜索树</a:t>
            </a:r>
            <a:endParaRPr lang="zh-CN" altLang="en-US" dirty="0"/>
          </a:p>
          <a:p>
            <a:r>
              <a:rPr lang="zh-CN" altLang="en-US" sz="2400" dirty="0"/>
              <a:t/>
            </a:r>
            <a:br>
              <a:rPr lang="zh-CN" altLang="en-US" sz="2400" dirty="0"/>
            </a:b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0588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2864</TotalTime>
  <Words>559</Words>
  <Application>Microsoft Office PowerPoint</Application>
  <PresentationFormat>宽屏</PresentationFormat>
  <Paragraphs>87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KaiTi</vt:lpstr>
      <vt:lpstr>等线</vt:lpstr>
      <vt:lpstr>等线 Light</vt:lpstr>
      <vt:lpstr>黑体</vt:lpstr>
      <vt:lpstr>KaiTi_GB2312</vt:lpstr>
      <vt:lpstr>宋体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gome</cp:lastModifiedBy>
  <cp:revision>115</cp:revision>
  <dcterms:created xsi:type="dcterms:W3CDTF">2019-06-28T08:05:15Z</dcterms:created>
  <dcterms:modified xsi:type="dcterms:W3CDTF">2021-08-05T02:39:18Z</dcterms:modified>
</cp:coreProperties>
</file>