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70" r:id="rId5"/>
    <p:sldId id="271" r:id="rId6"/>
    <p:sldId id="269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2075" autoAdjust="0"/>
  </p:normalViewPr>
  <p:slideViewPr>
    <p:cSldViewPr snapToGrid="0">
      <p:cViewPr varScale="1">
        <p:scale>
          <a:sx n="79" d="100"/>
          <a:sy n="79" d="100"/>
        </p:scale>
        <p:origin x="782" y="67"/>
      </p:cViewPr>
      <p:guideLst>
        <p:guide orient="horz" pos="214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DD226-AF6B-449A-8355-DFC57DBFDDC7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7F87-8639-45AB-A502-A8E3916B4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6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7F87-8639-45AB-A502-A8E3916B40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5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互联网公司为什么要做硬件？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很多互联网巨头都在往全栈发展；大环境利好硬科技发展。另外，其对硬件基础设施的需求多变，数量巨大，自给自足，也有利于降低成本。做硬件和底层可以稳住公司形象（技术追求，参考华为）。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岗位包括：硬件工程师，嵌入式工程师，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工程师，芯片研发。但这些一般都是社招，很少校招，校招进来都是天才。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7F87-8639-45AB-A502-A8E3916B40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0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后台开发：</a:t>
            </a:r>
            <a:endParaRPr lang="en-US" altLang="zh-CN" sz="1200" dirty="0"/>
          </a:p>
          <a:p>
            <a:r>
              <a:rPr lang="zh-CN" altLang="en-US" sz="1200" dirty="0"/>
              <a:t>服务后台的架构设计、开发、优化以及运营是你的绝学；</a:t>
            </a:r>
            <a:endParaRPr lang="en-US" altLang="zh-CN" sz="1200" dirty="0"/>
          </a:p>
          <a:p>
            <a:r>
              <a:rPr lang="zh-CN" altLang="en-US" sz="1200" dirty="0"/>
              <a:t>扎实的编程能力； </a:t>
            </a:r>
            <a:r>
              <a:rPr lang="en-US" altLang="zh-CN" sz="1200" dirty="0"/>
              <a:t>C/C++/Java</a:t>
            </a:r>
            <a:r>
              <a:rPr lang="zh-CN" altLang="en-US" sz="1200" dirty="0"/>
              <a:t>开发语言； </a:t>
            </a:r>
            <a:r>
              <a:rPr lang="en-US" altLang="zh-CN" sz="1200" dirty="0"/>
              <a:t>TCP/UDP</a:t>
            </a:r>
            <a:r>
              <a:rPr lang="zh-CN" altLang="en-US" sz="1200" dirty="0"/>
              <a:t>网络协议及相关编程、进程间通讯编程；</a:t>
            </a:r>
            <a:endParaRPr lang="en-US" altLang="zh-CN" sz="1200" dirty="0"/>
          </a:p>
          <a:p>
            <a:r>
              <a:rPr lang="zh-CN" altLang="en-US" sz="1200" dirty="0"/>
              <a:t>专业软件知识，包括算法、操作系统、软件工程、设计模式、数据结构、数据库系统、网络安全等。</a:t>
            </a:r>
            <a:endParaRPr lang="en-US" altLang="zh-CN" sz="1200" dirty="0"/>
          </a:p>
          <a:p>
            <a:r>
              <a:rPr lang="zh-CN" altLang="en-US" sz="1200" dirty="0"/>
              <a:t>有一定了解的： </a:t>
            </a:r>
            <a:r>
              <a:rPr lang="en-US" altLang="zh-CN" sz="1200" dirty="0"/>
              <a:t>Python</a:t>
            </a:r>
            <a:r>
              <a:rPr lang="zh-CN" altLang="en-US" sz="1200" dirty="0"/>
              <a:t>、</a:t>
            </a:r>
            <a:r>
              <a:rPr lang="en-US" altLang="zh-CN" sz="1200" dirty="0"/>
              <a:t>Shell</a:t>
            </a:r>
            <a:r>
              <a:rPr lang="zh-CN" altLang="en-US" sz="1200" dirty="0"/>
              <a:t>、</a:t>
            </a:r>
            <a:r>
              <a:rPr lang="en-US" altLang="zh-CN" sz="1200" dirty="0"/>
              <a:t>Perl</a:t>
            </a:r>
            <a:r>
              <a:rPr lang="zh-CN" altLang="en-US" sz="1200" dirty="0"/>
              <a:t>等脚本语言； </a:t>
            </a:r>
            <a:r>
              <a:rPr lang="en-US" altLang="zh-CN" sz="1200" dirty="0"/>
              <a:t>MySQL</a:t>
            </a:r>
            <a:r>
              <a:rPr lang="zh-CN" altLang="en-US" sz="1200" dirty="0"/>
              <a:t>及</a:t>
            </a:r>
            <a:r>
              <a:rPr lang="en-US" altLang="zh-CN" sz="1200" dirty="0"/>
              <a:t>SQL</a:t>
            </a:r>
            <a:r>
              <a:rPr lang="zh-CN" altLang="en-US" sz="1200" dirty="0"/>
              <a:t>语言、编程； </a:t>
            </a:r>
            <a:r>
              <a:rPr lang="en-US" altLang="zh-CN" sz="1200" dirty="0"/>
              <a:t>NoSQL, Key-value</a:t>
            </a:r>
            <a:r>
              <a:rPr lang="zh-CN" altLang="en-US" sz="1200" dirty="0"/>
              <a:t>存储原理</a:t>
            </a:r>
            <a:endParaRPr lang="en-US" altLang="zh-CN" sz="1200" dirty="0"/>
          </a:p>
          <a:p>
            <a:r>
              <a:rPr lang="zh-CN" altLang="en-US" sz="1200" b="1" dirty="0"/>
              <a:t>可以加分的： 分布式系统设计与开发、负载均衡技术，系统容灾设计，高可用系统等知识。</a:t>
            </a:r>
            <a:endParaRPr lang="en-US" altLang="zh-CN" sz="1200" b="1" dirty="0"/>
          </a:p>
          <a:p>
            <a:endParaRPr lang="en-US" altLang="zh-CN" sz="1200" dirty="0"/>
          </a:p>
          <a:p>
            <a:r>
              <a:rPr lang="zh-CN" altLang="en-US" sz="1200" dirty="0"/>
              <a:t>客户端开发：</a:t>
            </a:r>
            <a:endParaRPr lang="en-US" altLang="zh-CN" sz="1200" dirty="0"/>
          </a:p>
          <a:p>
            <a:r>
              <a:rPr lang="zh-CN" altLang="en-US" sz="1200" dirty="0"/>
              <a:t>必须具备的： 计算机软件相关专业本科或以上学历，良好的算法基础及系统分析能力； 热爱编程，基础扎实，理解算法和数据结构相关知识； 熟练掌握</a:t>
            </a:r>
            <a:r>
              <a:rPr lang="en-US" altLang="zh-CN" sz="1200" dirty="0"/>
              <a:t>VC</a:t>
            </a:r>
            <a:r>
              <a:rPr lang="zh-CN" altLang="en-US" sz="1200" dirty="0"/>
              <a:t>、</a:t>
            </a:r>
            <a:r>
              <a:rPr lang="en-US" altLang="zh-CN" sz="1200" dirty="0"/>
              <a:t>C/C++</a:t>
            </a:r>
            <a:r>
              <a:rPr lang="zh-CN" altLang="en-US" sz="1200" dirty="0"/>
              <a:t>、</a:t>
            </a:r>
            <a:r>
              <a:rPr lang="en-US" altLang="zh-CN" sz="1200" dirty="0"/>
              <a:t>STL</a:t>
            </a:r>
            <a:r>
              <a:rPr lang="zh-CN" altLang="en-US" sz="1200" dirty="0"/>
              <a:t>语言； </a:t>
            </a:r>
            <a:r>
              <a:rPr lang="en-US" altLang="zh-CN" sz="1200" dirty="0"/>
              <a:t>Windows</a:t>
            </a:r>
            <a:r>
              <a:rPr lang="zh-CN" altLang="en-US" sz="1200" dirty="0"/>
              <a:t>下的网络编程经验；掌握</a:t>
            </a:r>
            <a:r>
              <a:rPr lang="en-US" altLang="zh-CN" sz="1200" dirty="0"/>
              <a:t>Windows</a:t>
            </a:r>
            <a:r>
              <a:rPr lang="zh-CN" altLang="en-US" sz="1200" dirty="0"/>
              <a:t>客户端开发、调试技能； 对于创新及解决具有挑战性的问题充满激情。 </a:t>
            </a:r>
            <a:endParaRPr lang="en-US" altLang="zh-CN" sz="1200" dirty="0"/>
          </a:p>
          <a:p>
            <a:r>
              <a:rPr lang="zh-CN" altLang="en-US" sz="1200" dirty="0"/>
              <a:t>有一定了解的： </a:t>
            </a:r>
            <a:r>
              <a:rPr lang="en-US" altLang="zh-CN" sz="1200" dirty="0"/>
              <a:t>Windows</a:t>
            </a:r>
            <a:r>
              <a:rPr lang="zh-CN" altLang="en-US" sz="1200" dirty="0"/>
              <a:t>操作系统的内存管理、文件系统、进程线程调度； </a:t>
            </a:r>
            <a:r>
              <a:rPr lang="en-US" altLang="zh-CN" sz="1200" dirty="0"/>
              <a:t>MFC/Windows</a:t>
            </a:r>
            <a:r>
              <a:rPr lang="zh-CN" altLang="en-US" sz="1200" dirty="0"/>
              <a:t>界面实现机制。</a:t>
            </a:r>
            <a:endParaRPr lang="en-US" altLang="zh-CN" sz="1200" dirty="0"/>
          </a:p>
          <a:p>
            <a:r>
              <a:rPr lang="zh-CN" altLang="en-US" sz="1200" b="1" dirty="0"/>
              <a:t>可以加分的： </a:t>
            </a:r>
            <a:r>
              <a:rPr lang="en-US" altLang="zh-CN" sz="1200" b="1" dirty="0"/>
              <a:t>Windows </a:t>
            </a:r>
            <a:r>
              <a:rPr lang="zh-CN" altLang="en-US" sz="1200" b="1" dirty="0"/>
              <a:t>应用软件开发经验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移动客户端：</a:t>
            </a:r>
            <a:endParaRPr lang="en-US" altLang="zh-CN" sz="1200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必须具备的： 计算机软件相关专业本科及以上学历； 对于创新及解决具有挑战性的问题充满激情； 热爱编程，基础扎实，理解算法和数据结构相关知识； 至少掌握一种编程语言。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可以加分的：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C/C++/Java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编程经验优先；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Phone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开发经验。</a:t>
            </a:r>
            <a:endParaRPr lang="zh-CN" altLang="en-US" b="1" dirty="0"/>
          </a:p>
          <a:p>
            <a:endParaRPr lang="en-US" altLang="zh-CN" sz="1200" dirty="0"/>
          </a:p>
          <a:p>
            <a:r>
              <a:rPr lang="zh-CN" altLang="en-US" sz="1200" dirty="0"/>
              <a:t>运营开发：</a:t>
            </a:r>
            <a:endParaRPr lang="en-US" altLang="zh-CN" sz="1200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必须具备的： 计算机相关专业本科或及以上学历； 熟悉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等后端编程语言，接触过相应的开源组件并有一定的理解； 扎实的计算机编程能力。 有一定了解的：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语言、编程； 对数据结构及数据库原理有一定理解和应用； 具有应用管理系统的设计或开发实践。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可以加分的： 有中型以上项目实践经历； 对开源组件、分布式框架有了解或应用经验。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dirty="0"/>
          </a:p>
          <a:p>
            <a:endParaRPr lang="en-US" altLang="zh-CN" sz="1200" dirty="0"/>
          </a:p>
          <a:p>
            <a:r>
              <a:rPr lang="zh-CN" altLang="en-US" sz="1200" dirty="0"/>
              <a:t>测试开发：</a:t>
            </a:r>
            <a:endParaRPr lang="en-US" altLang="zh-CN" sz="1200" dirty="0"/>
          </a:p>
          <a:p>
            <a:r>
              <a:rPr lang="zh-CN" altLang="en-US" sz="1200" dirty="0"/>
              <a:t>卓越的自动化技术和工具是你的武器</a:t>
            </a:r>
            <a:endParaRPr lang="en-US" altLang="zh-CN" sz="1200" dirty="0"/>
          </a:p>
          <a:p>
            <a:r>
              <a:rPr lang="zh-CN" altLang="en-US" sz="1200" dirty="0"/>
              <a:t>了解操作系统底层原理； 了解程序语言编译原理； 了解动态语言工作原理； 了解性能和安全等测试； 了解自动化系统的能力；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游戏客户端：</a:t>
            </a:r>
            <a:endParaRPr lang="en-US" altLang="zh-CN" dirty="0"/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跨平台、性能流畅的游戏客户端，以及游戏业务和开发工具软件，将是你才华的成果。 专业算法、业务框架、网络通信、工具插件，将是你提升游戏研发团队制作水平及效率的武器。 有你稳住，就能赢。</a:t>
            </a: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岗位要求</a:t>
            </a: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必须具备的： 计算机科学、计算机工程相关专业； 熟悉算法、数据结构、操作系统等基础知识； 热爱编程，至少掌握一种游戏开发常用的编程语言； 具备良好的沟通表达能力和团队合作意识； 对于创新和解决有挑战性的问题充满激情，有较强的学习能力、分析及解决问题能力。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可以加分的： 热爱游戏；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C++/C#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开发和调试经验者优先； 有图形、物理等算法基本功者优先。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游戏引擎：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必须具备的： 计算机科学、计算机工程相关专业； 扎实的算法、数据结构、操作系统等基础知识； 热爱编程，至少掌握一种游戏开发常用的编程语言， 对图形、物理、动画、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等某一领域比较熟悉； 熟悉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等商业引擎； 良好的数学和英文阅读功底； 良好的沟通表达能力和团队合作意识； 热爱游戏，对于创新和解决有挑战性的问题充满激情，有较强的学习能力、分析及解决问题能力；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可以加分的：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C++/C#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开发和调试经验者优先； 参与过自研或开源游戏引擎的开发者。 </a:t>
            </a:r>
            <a:br>
              <a:rPr lang="zh-CN" altLang="en-US" dirty="0"/>
            </a:br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安全：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必须具备的： 专业不限，热爱互联网，对操作系统和网络安全有狂热的追求； 熟悉漏洞挖掘、网络安全攻防技术，了解常见黑客攻击手法； 掌握基本开发能力，熟练使用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语言； 对数据库、操作系统、网络原理有较好掌握。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可以加分的： 有软件逆向，网络安全攻防或安全系统开发的经验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算法研究：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作为机器学习方向的研究工程师，你可以：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了解腾讯的数据，负责海量数据的分析和挖掘工作，构建多个业务领域内的用户画像体模型；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负责机器学习（尤其是深度学习领域）的算法和模型开发，包括但不限于：神经网络模型设计，超参数优化，各种学习和优化方法尝试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 </a:t>
            </a: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对业务方已有的算法和模型的分布式实现进行加速，丰富公司内部的公用并行算法库；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对机器学习尤其是深度学习前沿问题进行探索与研究，结合未来实际应用场景，提供全面的技术解决方案；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对计算机视觉、语音识别、自然语言处理、精准推荐等领域提供模型支持，进行创新应用试验和落地产品开发。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包含但不限于计算机、信息工程、模式识别、人工智能、自动化、软件工程、电子工程、统计学、应用数学、物理学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量子计算、信息安全、信号与信息处理等专业的博士和优秀硕士； 熟悉常用机器学习算法，尤其是深度学习、增强学习等相关领域，对模式识别，概率统计、最优化等算法原理及应用，有扎实的基础，深入的理解和浓厚的兴趣； 熟练掌握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等至少一门编程语言，有较强动手能力。了解目前常见的机器学习或者深度学习框架中的一个或者多个：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Caffe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 乐于动手，有良好的逻辑思维能力和数据敏感度，能够熟练阅读和编写英文论文，具有优秀的新技术研究能力。 </a:t>
            </a:r>
            <a:br>
              <a:rPr lang="zh-CN" altLang="en-US" dirty="0"/>
            </a:b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可以加分的： 在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NeurIPS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ICML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AAAI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IJCAI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UAI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AISTAT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ICLR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ECMLSIGIR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等机器学习领域会议或期刊以第一作者发表过文章，或者有相关的开源项目贡献经验优先。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云计算：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从架构设计到开发、优化，再到运营，你能接触到最先进的云相关开发专业知识， 无论是优化虚拟化技术，还是改进开源数据库内核，亦或是管理弹性分布式资源， 在这里，总有一群最优秀的伙伴与你共同奋斗，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必须具备的： 编程基本功扎实，精通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C/C++/JAVA/GO/PHP/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JavsScript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/Objective-C/Swift/C#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等其中一门编程语言，有学习新语言的兴趣； 熟悉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网络协议及相关编程、进程间通讯编程； 全面、扎实的软件知识结构，掌握操作系统、计算机系统结构、设计模式、数据结构、网络安全等专业知识； 了解分布式系统设计与开发、负载均衡技术，系统容灾设计，高可用系统等知识； 快速学习，不断突破技术瓶颈，乐于探索未知领域，随时准备面对新的挑战。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可以加分的： 开源社区的活跃贡献者； 具备公有云或企业专有云相关实践经验者。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7F87-8639-45AB-A502-A8E3916B40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3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7F87-8639-45AB-A502-A8E3916B40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1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7F87-8639-45AB-A502-A8E3916B40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4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%3A//think-async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hyperlink" Target="https://link.zhihu.com/?target=https%3A//github.com/sogou/workflo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TVZ0am1sa3ZzZVd2?tab=BB08J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1310" y="676910"/>
            <a:ext cx="9799200" cy="2570400"/>
          </a:xfrm>
        </p:spPr>
        <p:txBody>
          <a:bodyPr/>
          <a:lstStyle/>
          <a:p>
            <a:r>
              <a:rPr lang="zh-CN" altLang="zh-CN" dirty="0"/>
              <a:t>极客重生分享</a:t>
            </a:r>
            <a:r>
              <a:rPr lang="en-US" altLang="zh-CN" dirty="0"/>
              <a:t>-2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260" y="3550875"/>
            <a:ext cx="9799200" cy="1472400"/>
          </a:xfrm>
        </p:spPr>
        <p:txBody>
          <a:bodyPr/>
          <a:lstStyle/>
          <a:p>
            <a:r>
              <a:rPr lang="en-US" altLang="zh-CN" dirty="0"/>
              <a:t>Alex|</a:t>
            </a:r>
            <a:r>
              <a:rPr lang="zh-CN" altLang="en-US" dirty="0"/>
              <a:t>荣哥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IT</a:t>
            </a:r>
            <a:r>
              <a:rPr lang="zh-CN" altLang="en-US" dirty="0"/>
              <a:t>大厂行业发展现状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招聘岗位介绍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技术路线选择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如何训练扎实的基本功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如何学习核心知识</a:t>
            </a:r>
            <a:r>
              <a:rPr lang="en-US" altLang="zh-CN" dirty="0"/>
              <a:t>-</a:t>
            </a:r>
            <a:r>
              <a:rPr lang="zh-CN" altLang="en-US" dirty="0"/>
              <a:t>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收集问题答疑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IT</a:t>
            </a:r>
            <a:r>
              <a:rPr lang="zh-CN" altLang="en-US" dirty="0"/>
              <a:t>大厂行业发展现状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9641" y="1662044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zh-CN" altLang="en-US" sz="1600" dirty="0"/>
              <a:t>云计算</a:t>
            </a:r>
            <a:r>
              <a:rPr lang="en-US" altLang="zh-CN" sz="1600" dirty="0"/>
              <a:t>/</a:t>
            </a:r>
            <a:r>
              <a:rPr lang="zh-CN" altLang="en-US" sz="1600" dirty="0"/>
              <a:t>企业服务</a:t>
            </a:r>
          </a:p>
          <a:p>
            <a:pPr algn="ctr"/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59641" y="4036282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人工智能</a:t>
            </a:r>
          </a:p>
        </p:txBody>
      </p:sp>
      <p:sp>
        <p:nvSpPr>
          <p:cNvPr id="6" name="矩形 5"/>
          <p:cNvSpPr/>
          <p:nvPr/>
        </p:nvSpPr>
        <p:spPr>
          <a:xfrm>
            <a:off x="8893676" y="3705232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芯片</a:t>
            </a:r>
            <a:r>
              <a:rPr lang="en-US" altLang="zh-CN" dirty="0"/>
              <a:t>/</a:t>
            </a:r>
            <a:r>
              <a:rPr lang="zh-CN" altLang="en-US" dirty="0"/>
              <a:t>硬件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484CB3-FFC6-4BC8-8DD9-CDC7BD6AE107}"/>
              </a:ext>
            </a:extLst>
          </p:cNvPr>
          <p:cNvSpPr/>
          <p:nvPr/>
        </p:nvSpPr>
        <p:spPr>
          <a:xfrm>
            <a:off x="7579226" y="1643198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信息安全</a:t>
            </a:r>
          </a:p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E95D5C-2DFE-4349-AE60-1708D69D8D17}"/>
              </a:ext>
            </a:extLst>
          </p:cNvPr>
          <p:cNvSpPr txBox="1"/>
          <p:nvPr/>
        </p:nvSpPr>
        <p:spPr>
          <a:xfrm>
            <a:off x="1738883" y="2724580"/>
            <a:ext cx="2670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基础设施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laas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容器技术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云原生</a:t>
            </a:r>
            <a:r>
              <a:rPr lang="en-US" altLang="zh-CN" sz="1400" dirty="0"/>
              <a:t>(k8s)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SaaS</a:t>
            </a:r>
            <a:r>
              <a:rPr lang="zh-CN" altLang="en-US" sz="1400" dirty="0"/>
              <a:t>应用</a:t>
            </a:r>
            <a:r>
              <a:rPr lang="en-US" altLang="zh-CN" sz="1400" dirty="0"/>
              <a:t>/</a:t>
            </a:r>
            <a:r>
              <a:rPr lang="zh-CN" altLang="en-US" sz="1400" dirty="0"/>
              <a:t>会议</a:t>
            </a:r>
            <a:r>
              <a:rPr lang="en-US" altLang="zh-CN" sz="1400" dirty="0"/>
              <a:t>/</a:t>
            </a:r>
            <a:r>
              <a:rPr lang="zh-CN" altLang="en-US" sz="1400" dirty="0"/>
              <a:t>办公软件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F7148C-CD1B-4F54-B083-418B5A4CDCF4}"/>
              </a:ext>
            </a:extLst>
          </p:cNvPr>
          <p:cNvSpPr txBox="1"/>
          <p:nvPr/>
        </p:nvSpPr>
        <p:spPr>
          <a:xfrm>
            <a:off x="8973402" y="4882419"/>
            <a:ext cx="3957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基础架构（服务器，网络通信、存储等）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物联网</a:t>
            </a:r>
            <a:r>
              <a:rPr lang="en-US" altLang="zh-CN" sz="1400" dirty="0"/>
              <a:t>/</a:t>
            </a:r>
            <a:r>
              <a:rPr lang="zh-CN" altLang="en-US" sz="1400" dirty="0"/>
              <a:t>智能设备（基于</a:t>
            </a:r>
            <a:r>
              <a:rPr lang="en-US" altLang="zh-CN" sz="1400" dirty="0"/>
              <a:t>ARM</a:t>
            </a:r>
            <a:r>
              <a:rPr lang="zh-CN" altLang="en-US" sz="1400" dirty="0"/>
              <a:t>的音视频、或自动驾驶等）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无人机</a:t>
            </a:r>
            <a:r>
              <a:rPr lang="en-US" altLang="zh-CN" sz="1400" dirty="0"/>
              <a:t>/</a:t>
            </a:r>
            <a:r>
              <a:rPr lang="zh-CN" altLang="en-US" sz="1400" dirty="0"/>
              <a:t>手机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芯片设计（</a:t>
            </a:r>
            <a:r>
              <a:rPr lang="en-US" altLang="zh-CN" sz="1400" dirty="0"/>
              <a:t>AI</a:t>
            </a:r>
            <a:r>
              <a:rPr lang="zh-CN" altLang="en-US" sz="1400" dirty="0"/>
              <a:t>，通用计算等）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51BFED-447C-438F-AA08-739AF3CCDAB7}"/>
              </a:ext>
            </a:extLst>
          </p:cNvPr>
          <p:cNvSpPr txBox="1"/>
          <p:nvPr/>
        </p:nvSpPr>
        <p:spPr>
          <a:xfrm>
            <a:off x="9097151" y="1808139"/>
            <a:ext cx="2670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漏洞挖掘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攻防技术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软件逆向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9F0A3-EA9A-4DC6-BE01-D56486554244}"/>
              </a:ext>
            </a:extLst>
          </p:cNvPr>
          <p:cNvSpPr txBox="1"/>
          <p:nvPr/>
        </p:nvSpPr>
        <p:spPr>
          <a:xfrm>
            <a:off x="1889372" y="5030707"/>
            <a:ext cx="3529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u="sng" dirty="0"/>
              <a:t>机器人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语言识别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图像识别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自然语言处理和专家系统等</a:t>
            </a:r>
            <a:endParaRPr lang="zh-CN" altLang="en-US" sz="11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FAAF66-AF96-4EDF-A253-7D97C09C161F}"/>
              </a:ext>
            </a:extLst>
          </p:cNvPr>
          <p:cNvSpPr txBox="1"/>
          <p:nvPr/>
        </p:nvSpPr>
        <p:spPr>
          <a:xfrm>
            <a:off x="4888054" y="2727165"/>
            <a:ext cx="267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大数据平台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大数据分析</a:t>
            </a:r>
            <a:endParaRPr lang="en-US" altLang="zh-CN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B34429-3CDC-4189-9899-DCAD371EE044}"/>
              </a:ext>
            </a:extLst>
          </p:cNvPr>
          <p:cNvSpPr/>
          <p:nvPr/>
        </p:nvSpPr>
        <p:spPr>
          <a:xfrm>
            <a:off x="4908812" y="1662044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89ABF5-4EA7-48E2-814A-013AC00B27D3}"/>
              </a:ext>
            </a:extLst>
          </p:cNvPr>
          <p:cNvSpPr/>
          <p:nvPr/>
        </p:nvSpPr>
        <p:spPr>
          <a:xfrm>
            <a:off x="4778549" y="5808730"/>
            <a:ext cx="1574976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元宇宙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8C867B-24F9-41E5-82BB-7723355A733D}"/>
              </a:ext>
            </a:extLst>
          </p:cNvPr>
          <p:cNvSpPr txBox="1"/>
          <p:nvPr/>
        </p:nvSpPr>
        <p:spPr>
          <a:xfrm>
            <a:off x="6433251" y="5904974"/>
            <a:ext cx="2670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区块链</a:t>
            </a:r>
            <a:r>
              <a:rPr lang="en-US" altLang="zh-CN" sz="1400" dirty="0"/>
              <a:t>/</a:t>
            </a:r>
            <a:r>
              <a:rPr lang="zh-CN" altLang="en-US" sz="1400" dirty="0"/>
              <a:t>金融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游戏</a:t>
            </a:r>
            <a:r>
              <a:rPr lang="en-US" altLang="zh-CN" sz="1400" dirty="0"/>
              <a:t>/</a:t>
            </a:r>
            <a:r>
              <a:rPr lang="zh-CN" altLang="en-US" sz="1400" dirty="0"/>
              <a:t>社交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AR/VR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C2E658-AB93-4A49-BB63-008500E7BC5B}"/>
              </a:ext>
            </a:extLst>
          </p:cNvPr>
          <p:cNvSpPr/>
          <p:nvPr/>
        </p:nvSpPr>
        <p:spPr>
          <a:xfrm>
            <a:off x="4745861" y="3978814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/</a:t>
            </a:r>
            <a:r>
              <a:rPr lang="zh-CN" altLang="en-US" dirty="0"/>
              <a:t>流量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15830B-F606-4A04-9D9B-70D0046CE02D}"/>
              </a:ext>
            </a:extLst>
          </p:cNvPr>
          <p:cNvSpPr txBox="1"/>
          <p:nvPr/>
        </p:nvSpPr>
        <p:spPr>
          <a:xfrm>
            <a:off x="6223261" y="3825779"/>
            <a:ext cx="26704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音视频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搜索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浏览器</a:t>
            </a:r>
            <a:r>
              <a:rPr lang="en-US" altLang="zh-CN" sz="1400" dirty="0"/>
              <a:t>/</a:t>
            </a:r>
            <a:r>
              <a:rPr lang="zh-CN" altLang="en-US" sz="1400" dirty="0"/>
              <a:t>信息流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内容平台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广告</a:t>
            </a:r>
            <a:endParaRPr lang="en-US" altLang="zh-CN" sz="14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E2892-F31E-41A3-B097-87F8AA9B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招聘岗位介绍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FABE7-17FF-4025-9631-1D7AD91B40A5}"/>
              </a:ext>
            </a:extLst>
          </p:cNvPr>
          <p:cNvSpPr/>
          <p:nvPr/>
        </p:nvSpPr>
        <p:spPr>
          <a:xfrm>
            <a:off x="852616" y="1874332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后台开发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28D8B1-57EB-4B4D-A8F0-B05D13EC6E4D}"/>
              </a:ext>
            </a:extLst>
          </p:cNvPr>
          <p:cNvSpPr/>
          <p:nvPr/>
        </p:nvSpPr>
        <p:spPr>
          <a:xfrm>
            <a:off x="3359623" y="1874329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客户端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88D91C-B713-4786-9CA5-4092A5824C0D}"/>
              </a:ext>
            </a:extLst>
          </p:cNvPr>
          <p:cNvSpPr/>
          <p:nvPr/>
        </p:nvSpPr>
        <p:spPr>
          <a:xfrm>
            <a:off x="5866630" y="1874330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移动客户端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A8CA84-4441-496D-85CA-83333FC81396}"/>
              </a:ext>
            </a:extLst>
          </p:cNvPr>
          <p:cNvSpPr/>
          <p:nvPr/>
        </p:nvSpPr>
        <p:spPr>
          <a:xfrm>
            <a:off x="852616" y="4080064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  <a:r>
              <a:rPr lang="en-US" altLang="zh-CN" dirty="0"/>
              <a:t>/</a:t>
            </a:r>
            <a:r>
              <a:rPr lang="zh-CN" altLang="en-US" dirty="0"/>
              <a:t>开发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D77D29-5975-48B8-836A-7AD1FF34DA35}"/>
              </a:ext>
            </a:extLst>
          </p:cNvPr>
          <p:cNvSpPr/>
          <p:nvPr/>
        </p:nvSpPr>
        <p:spPr>
          <a:xfrm>
            <a:off x="3378803" y="4080063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运营开发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460203-B7BC-4010-B1BE-D0344A8154FB}"/>
              </a:ext>
            </a:extLst>
          </p:cNvPr>
          <p:cNvSpPr/>
          <p:nvPr/>
        </p:nvSpPr>
        <p:spPr>
          <a:xfrm>
            <a:off x="5904990" y="4089356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游戏开发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ED9F3E-82F0-491B-984D-5CD5C3875865}"/>
              </a:ext>
            </a:extLst>
          </p:cNvPr>
          <p:cNvSpPr/>
          <p:nvPr/>
        </p:nvSpPr>
        <p:spPr>
          <a:xfrm>
            <a:off x="8169106" y="1874329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0EBA77-7DD0-45AF-95CA-B9D0EEE4D24F}"/>
              </a:ext>
            </a:extLst>
          </p:cNvPr>
          <p:cNvSpPr/>
          <p:nvPr/>
        </p:nvSpPr>
        <p:spPr>
          <a:xfrm>
            <a:off x="8169106" y="4080062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EA01A1-57FC-44BC-B600-1678B7880CDF}"/>
              </a:ext>
            </a:extLst>
          </p:cNvPr>
          <p:cNvSpPr/>
          <p:nvPr/>
        </p:nvSpPr>
        <p:spPr>
          <a:xfrm>
            <a:off x="852616" y="5797797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云计算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D427EF-5C7E-4234-BBA7-83726FFE3EBC}"/>
              </a:ext>
            </a:extLst>
          </p:cNvPr>
          <p:cNvSpPr txBox="1"/>
          <p:nvPr/>
        </p:nvSpPr>
        <p:spPr>
          <a:xfrm>
            <a:off x="9675702" y="3952852"/>
            <a:ext cx="2670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算法工程师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算法研究员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机器学习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图形学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多媒体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自然语言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C3D2D0-9E19-4002-9E29-1D05014427F0}"/>
              </a:ext>
            </a:extLst>
          </p:cNvPr>
          <p:cNvSpPr txBox="1"/>
          <p:nvPr/>
        </p:nvSpPr>
        <p:spPr>
          <a:xfrm>
            <a:off x="3338865" y="5076236"/>
            <a:ext cx="267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后台运营系统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5D5C68-9A67-4F26-B4FE-4662D5B9319C}"/>
              </a:ext>
            </a:extLst>
          </p:cNvPr>
          <p:cNvSpPr txBox="1"/>
          <p:nvPr/>
        </p:nvSpPr>
        <p:spPr>
          <a:xfrm>
            <a:off x="2458664" y="5903893"/>
            <a:ext cx="2670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虚拟化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开源数据库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开源中间件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开源分布式调度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A1E187-AF77-4E78-B8DA-F432CBF33AB6}"/>
              </a:ext>
            </a:extLst>
          </p:cNvPr>
          <p:cNvSpPr txBox="1"/>
          <p:nvPr/>
        </p:nvSpPr>
        <p:spPr>
          <a:xfrm>
            <a:off x="5904990" y="5073844"/>
            <a:ext cx="2670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游戏客户端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游戏服务器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游戏引擎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0414C6-19C3-4672-AC6D-39086291B61B}"/>
              </a:ext>
            </a:extLst>
          </p:cNvPr>
          <p:cNvSpPr txBox="1"/>
          <p:nvPr/>
        </p:nvSpPr>
        <p:spPr>
          <a:xfrm>
            <a:off x="9601135" y="1956799"/>
            <a:ext cx="2670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漏洞挖掘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攻防技术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软件逆向</a:t>
            </a:r>
          </a:p>
        </p:txBody>
      </p:sp>
    </p:spTree>
    <p:extLst>
      <p:ext uri="{BB962C8B-B14F-4D97-AF65-F5344CB8AC3E}">
        <p14:creationId xmlns:p14="http://schemas.microsoft.com/office/powerpoint/2010/main" val="61828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00" y="1152582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技术路线选择</a:t>
            </a: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E6FF48-3AA0-4013-88D7-FB8BE36B5F6A}"/>
              </a:ext>
            </a:extLst>
          </p:cNvPr>
          <p:cNvSpPr/>
          <p:nvPr/>
        </p:nvSpPr>
        <p:spPr>
          <a:xfrm>
            <a:off x="1142098" y="1406380"/>
            <a:ext cx="823336" cy="55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75C004-0448-4F14-8BC2-4A86A57E3CA7}"/>
              </a:ext>
            </a:extLst>
          </p:cNvPr>
          <p:cNvSpPr/>
          <p:nvPr/>
        </p:nvSpPr>
        <p:spPr>
          <a:xfrm>
            <a:off x="1142098" y="2262569"/>
            <a:ext cx="823336" cy="5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B3F258-F7B3-4737-A4D0-CCC472EA408C}"/>
              </a:ext>
            </a:extLst>
          </p:cNvPr>
          <p:cNvSpPr/>
          <p:nvPr/>
        </p:nvSpPr>
        <p:spPr>
          <a:xfrm>
            <a:off x="1142098" y="3256030"/>
            <a:ext cx="823336" cy="5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975AEE-E88C-4048-9F3C-27A61AE18F79}"/>
              </a:ext>
            </a:extLst>
          </p:cNvPr>
          <p:cNvSpPr/>
          <p:nvPr/>
        </p:nvSpPr>
        <p:spPr>
          <a:xfrm>
            <a:off x="1142098" y="4218143"/>
            <a:ext cx="823336" cy="5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258577-B158-41B8-AD47-0B5DA21E6C3D}"/>
              </a:ext>
            </a:extLst>
          </p:cNvPr>
          <p:cNvSpPr/>
          <p:nvPr/>
        </p:nvSpPr>
        <p:spPr>
          <a:xfrm>
            <a:off x="1142098" y="5246384"/>
            <a:ext cx="823336" cy="5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Python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28A8CF-A637-4080-A919-E29625413B88}"/>
              </a:ext>
            </a:extLst>
          </p:cNvPr>
          <p:cNvSpPr txBox="1"/>
          <p:nvPr/>
        </p:nvSpPr>
        <p:spPr>
          <a:xfrm>
            <a:off x="2290498" y="1362967"/>
            <a:ext cx="79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职位方向：嵌入式</a:t>
            </a:r>
            <a:r>
              <a:rPr lang="en-US" altLang="zh-CN" sz="1200" dirty="0"/>
              <a:t>/</a:t>
            </a:r>
            <a:r>
              <a:rPr lang="zh-CN" altLang="en-US" sz="1200" dirty="0"/>
              <a:t>云计算</a:t>
            </a:r>
            <a:r>
              <a:rPr lang="en-US" altLang="zh-CN" sz="1200" dirty="0"/>
              <a:t>-</a:t>
            </a:r>
            <a:r>
              <a:rPr lang="en-US" altLang="zh-CN" sz="1200" dirty="0" err="1"/>
              <a:t>laas</a:t>
            </a:r>
            <a:r>
              <a:rPr lang="en-US" altLang="zh-CN" sz="1200" dirty="0"/>
              <a:t>/</a:t>
            </a:r>
            <a:r>
              <a:rPr lang="zh-CN" altLang="en-US" sz="1200" dirty="0"/>
              <a:t>物联网</a:t>
            </a:r>
            <a:r>
              <a:rPr lang="en-US" altLang="zh-CN" sz="1200" dirty="0"/>
              <a:t>/</a:t>
            </a:r>
            <a:r>
              <a:rPr lang="zh-CN" altLang="en-US" sz="1200" dirty="0"/>
              <a:t>智能硬件驱动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C </a:t>
            </a:r>
            <a:r>
              <a:rPr lang="zh-CN" altLang="en-US" sz="1200" dirty="0"/>
              <a:t>语言主要的用途还是底层编程，例如系统软件：编译器，</a:t>
            </a:r>
            <a:r>
              <a:rPr lang="en-US" altLang="zh-CN" sz="1200" dirty="0"/>
              <a:t>JVM</a:t>
            </a:r>
            <a:r>
              <a:rPr lang="zh-CN" altLang="en-US" sz="1200" dirty="0"/>
              <a:t>，驱动，操作系统内核，网络协议栈，还有各种嵌入式软件，固件等，开发效率太低，开发门槛高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51A3F-562C-4980-88B0-FE0820485FFD}"/>
              </a:ext>
            </a:extLst>
          </p:cNvPr>
          <p:cNvSpPr txBox="1"/>
          <p:nvPr/>
        </p:nvSpPr>
        <p:spPr>
          <a:xfrm>
            <a:off x="2290498" y="2262569"/>
            <a:ext cx="79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职位方向：后台服务器</a:t>
            </a:r>
            <a:r>
              <a:rPr lang="en-US" altLang="zh-CN" sz="1200" dirty="0"/>
              <a:t>/PC</a:t>
            </a:r>
            <a:r>
              <a:rPr lang="zh-CN" altLang="en-US" sz="1200" dirty="0"/>
              <a:t>客户端</a:t>
            </a:r>
            <a:r>
              <a:rPr lang="en-US" altLang="zh-CN" sz="1200" dirty="0"/>
              <a:t>/</a:t>
            </a:r>
            <a:r>
              <a:rPr lang="zh-CN" altLang="en-US" sz="1200" dirty="0"/>
              <a:t>物联网后台</a:t>
            </a:r>
            <a:r>
              <a:rPr lang="en-US" altLang="zh-CN" sz="1200" dirty="0"/>
              <a:t>/</a:t>
            </a:r>
            <a:r>
              <a:rPr lang="zh-CN" altLang="en-US" sz="1200" dirty="0"/>
              <a:t>高频交易系统</a:t>
            </a:r>
            <a:r>
              <a:rPr lang="en-US" altLang="zh-CN" sz="1200" dirty="0"/>
              <a:t>/</a:t>
            </a:r>
            <a:r>
              <a:rPr lang="zh-CN" altLang="en-US" sz="1200" dirty="0"/>
              <a:t>游戏</a:t>
            </a:r>
            <a:r>
              <a:rPr lang="en-US" altLang="zh-CN" sz="1200" dirty="0"/>
              <a:t>/</a:t>
            </a:r>
            <a:r>
              <a:rPr lang="zh-CN" altLang="en-US" sz="1200" dirty="0"/>
              <a:t>搜索等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C++</a:t>
            </a:r>
            <a:r>
              <a:rPr lang="zh-CN" altLang="en-US" sz="1200" dirty="0"/>
              <a:t>语言兼顾性能和大型软件开发效率，主流后台服务器开发语言</a:t>
            </a:r>
            <a:r>
              <a:rPr lang="en-US" altLang="zh-CN" sz="1200" dirty="0"/>
              <a:t>,</a:t>
            </a:r>
            <a:r>
              <a:rPr lang="zh-CN" altLang="en-US" sz="1200" dirty="0"/>
              <a:t>但由于语法太复杂，入门门槛高，精通难，学习的人越来越少，但当前大部分系统还是</a:t>
            </a:r>
            <a:r>
              <a:rPr lang="en-US" altLang="zh-CN" sz="1200" dirty="0"/>
              <a:t>C++</a:t>
            </a:r>
            <a:r>
              <a:rPr lang="zh-CN" altLang="en-US" sz="1200" dirty="0"/>
              <a:t>开发的，如果学习好，所以机会反而更大。</a:t>
            </a:r>
            <a:endParaRPr lang="en-US" altLang="zh-CN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42A5C-2C36-48CD-B051-6A5327A5F6F2}"/>
              </a:ext>
            </a:extLst>
          </p:cNvPr>
          <p:cNvSpPr txBox="1"/>
          <p:nvPr/>
        </p:nvSpPr>
        <p:spPr>
          <a:xfrm>
            <a:off x="2290498" y="3199116"/>
            <a:ext cx="79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职位方向：电商</a:t>
            </a:r>
            <a:r>
              <a:rPr lang="en-US" altLang="zh-CN" sz="1200" dirty="0"/>
              <a:t>/</a:t>
            </a:r>
            <a:r>
              <a:rPr lang="zh-CN" altLang="en-US" sz="1200" dirty="0"/>
              <a:t>大数据</a:t>
            </a:r>
            <a:r>
              <a:rPr lang="en-US" altLang="zh-CN" sz="1200" dirty="0"/>
              <a:t>/</a:t>
            </a:r>
            <a:r>
              <a:rPr lang="zh-CN" altLang="en-US" sz="1200" dirty="0"/>
              <a:t>金融</a:t>
            </a:r>
            <a:r>
              <a:rPr lang="en-US" altLang="zh-CN" sz="1200" dirty="0"/>
              <a:t>/web</a:t>
            </a:r>
            <a:r>
              <a:rPr lang="zh-CN" altLang="en-US" sz="1200" dirty="0"/>
              <a:t>应用</a:t>
            </a:r>
            <a:r>
              <a:rPr lang="en-US" altLang="zh-CN" sz="1200" dirty="0"/>
              <a:t>/Android </a:t>
            </a:r>
            <a:r>
              <a:rPr lang="zh-CN" altLang="en-US" sz="1200" dirty="0"/>
              <a:t>应用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Java</a:t>
            </a:r>
            <a:r>
              <a:rPr lang="zh-CN" altLang="en-US" sz="1200" dirty="0"/>
              <a:t>是在开发效率、开发门槛、性能、跨平台这几方面平衡最好的语言！ 可以编写桌面应用程序、</a:t>
            </a:r>
            <a:r>
              <a:rPr lang="en-US" altLang="zh-CN" sz="1200" dirty="0"/>
              <a:t>Web</a:t>
            </a:r>
            <a:r>
              <a:rPr lang="zh-CN" altLang="en-US" sz="1200" dirty="0"/>
              <a:t>应用程序、分布式系统应用程序，求职者最多。</a:t>
            </a:r>
            <a:endParaRPr lang="en-US" altLang="zh-CN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FD4F2B-B7C1-4337-B0A2-69A9272ED450}"/>
              </a:ext>
            </a:extLst>
          </p:cNvPr>
          <p:cNvSpPr txBox="1"/>
          <p:nvPr/>
        </p:nvSpPr>
        <p:spPr>
          <a:xfrm>
            <a:off x="2290498" y="4218143"/>
            <a:ext cx="795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职位方向：后台服务器</a:t>
            </a:r>
            <a:r>
              <a:rPr lang="en-US" altLang="zh-CN" sz="1200" dirty="0"/>
              <a:t>/</a:t>
            </a:r>
            <a:r>
              <a:rPr lang="zh-CN" altLang="en-US" sz="1200" dirty="0"/>
              <a:t>高并发服务器</a:t>
            </a:r>
            <a:r>
              <a:rPr lang="en-US" altLang="zh-CN" sz="1200" dirty="0"/>
              <a:t>/</a:t>
            </a:r>
            <a:r>
              <a:rPr lang="zh-CN" altLang="en-US" sz="1200" dirty="0"/>
              <a:t>云计算</a:t>
            </a:r>
            <a:r>
              <a:rPr lang="en-US" altLang="zh-CN" sz="1200" dirty="0"/>
              <a:t>/</a:t>
            </a:r>
            <a:r>
              <a:rPr lang="zh-CN" altLang="en-US" sz="1200" dirty="0"/>
              <a:t>微服务</a:t>
            </a:r>
            <a:r>
              <a:rPr lang="en-US" altLang="zh-CN" sz="1200" dirty="0"/>
              <a:t>/</a:t>
            </a:r>
            <a:r>
              <a:rPr lang="zh-CN" altLang="en-US" sz="1200" dirty="0"/>
              <a:t>区块链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Go</a:t>
            </a:r>
            <a:r>
              <a:rPr lang="zh-CN" altLang="en-US" sz="1200" dirty="0"/>
              <a:t>语言实现了开发效率与执行效率的完美结合，在多核并发上拥有原生的设计优势，适合服务端开发，分布式系统，微服务，网络编程，区块链开发，云平台。当前热门的新语言，职位也越来越多，一些新系统开发会选择用</a:t>
            </a:r>
            <a:r>
              <a:rPr lang="en-US" altLang="zh-CN" sz="1200" dirty="0"/>
              <a:t>GO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A8FD59-1605-410E-8053-548EDABC8D4D}"/>
              </a:ext>
            </a:extLst>
          </p:cNvPr>
          <p:cNvSpPr txBox="1"/>
          <p:nvPr/>
        </p:nvSpPr>
        <p:spPr>
          <a:xfrm>
            <a:off x="2290498" y="5246384"/>
            <a:ext cx="79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职位方向：人工智能</a:t>
            </a:r>
            <a:r>
              <a:rPr lang="en-US" altLang="zh-CN" sz="1200" dirty="0"/>
              <a:t>/</a:t>
            </a:r>
            <a:r>
              <a:rPr lang="zh-CN" altLang="en-US" sz="1200" dirty="0"/>
              <a:t>机器学习</a:t>
            </a:r>
            <a:r>
              <a:rPr lang="en-US" altLang="zh-CN" sz="1200" dirty="0"/>
              <a:t>/</a:t>
            </a:r>
            <a:r>
              <a:rPr lang="zh-CN" altLang="en-US" sz="1200" dirty="0"/>
              <a:t>测试开发</a:t>
            </a:r>
            <a:r>
              <a:rPr lang="en-US" altLang="zh-CN" sz="1200" dirty="0"/>
              <a:t>/</a:t>
            </a:r>
            <a:r>
              <a:rPr lang="zh-CN" altLang="en-US" sz="1200" dirty="0"/>
              <a:t>爬虫开发</a:t>
            </a:r>
            <a:r>
              <a:rPr lang="en-US" altLang="zh-CN" sz="1200" dirty="0"/>
              <a:t>/</a:t>
            </a:r>
            <a:r>
              <a:rPr lang="zh-CN" altLang="en-US" sz="1200" dirty="0"/>
              <a:t>运维自动化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Python</a:t>
            </a:r>
            <a:r>
              <a:rPr lang="zh-CN" altLang="en-US" sz="1200" dirty="0"/>
              <a:t>简单易懂的语法，而且开发效率高，使</a:t>
            </a:r>
            <a:r>
              <a:rPr lang="en-US" altLang="zh-CN" sz="1200" dirty="0"/>
              <a:t>Python</a:t>
            </a:r>
            <a:r>
              <a:rPr lang="zh-CN" altLang="en-US" sz="1200" dirty="0"/>
              <a:t>成为最适合初学者使用的语言，和工具开发（对性能不敏感，可以替换一些</a:t>
            </a:r>
            <a:r>
              <a:rPr lang="en-US" altLang="zh-CN" sz="1200" dirty="0"/>
              <a:t>shell</a:t>
            </a:r>
            <a:r>
              <a:rPr lang="zh-CN" altLang="en-US" sz="1200" dirty="0"/>
              <a:t>脚本任务）。</a:t>
            </a:r>
            <a:endParaRPr lang="en-US" altLang="zh-C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50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89A156A-E295-4770-83E3-E8AE7AC1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如何训练扎实的基本功</a:t>
            </a: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A56891D9-8D37-40B7-8C38-8CF681086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8" y="1530116"/>
            <a:ext cx="5993674" cy="44503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83E3E9-A4B1-4C10-A32A-C03A027129A3}"/>
              </a:ext>
            </a:extLst>
          </p:cNvPr>
          <p:cNvSpPr txBox="1"/>
          <p:nvPr/>
        </p:nvSpPr>
        <p:spPr>
          <a:xfrm>
            <a:off x="6736372" y="2012186"/>
            <a:ext cx="4131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出现问题。寻找根因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学习独立思考，信息获取，自学能力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理解计算机程序运行原理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基础一点一点积累，要有耐心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打通上层和底层，</a:t>
            </a:r>
            <a:r>
              <a:rPr lang="en-US" altLang="zh-CN" dirty="0"/>
              <a:t>hold</a:t>
            </a:r>
            <a:r>
              <a:rPr lang="zh-CN" altLang="en-US" dirty="0"/>
              <a:t>完整流程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47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56" y="152504"/>
            <a:ext cx="10969200" cy="1307767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如何学习核心基础知识</a:t>
            </a:r>
            <a:r>
              <a:rPr lang="en-US" altLang="zh-CN" dirty="0"/>
              <a:t>-</a:t>
            </a:r>
            <a:r>
              <a:rPr lang="zh-CN" altLang="en-US" dirty="0"/>
              <a:t>网络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B907E-426C-4436-A504-5F052CC0F3A1}"/>
              </a:ext>
            </a:extLst>
          </p:cNvPr>
          <p:cNvSpPr/>
          <p:nvPr/>
        </p:nvSpPr>
        <p:spPr>
          <a:xfrm>
            <a:off x="604163" y="2901457"/>
            <a:ext cx="1590745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BF079C-2653-461F-B29D-02DEFC77C47A}"/>
              </a:ext>
            </a:extLst>
          </p:cNvPr>
          <p:cNvSpPr/>
          <p:nvPr/>
        </p:nvSpPr>
        <p:spPr>
          <a:xfrm>
            <a:off x="3382766" y="2939998"/>
            <a:ext cx="1590745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协议栈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773E24-CADC-4FA1-9C0F-94623419A6DA}"/>
              </a:ext>
            </a:extLst>
          </p:cNvPr>
          <p:cNvSpPr/>
          <p:nvPr/>
        </p:nvSpPr>
        <p:spPr>
          <a:xfrm>
            <a:off x="4604946" y="1661415"/>
            <a:ext cx="1590745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r>
              <a:rPr lang="zh-CN" altLang="en-US" dirty="0"/>
              <a:t>编程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3DDCA9-156F-48FE-AC87-9223823E9396}"/>
              </a:ext>
            </a:extLst>
          </p:cNvPr>
          <p:cNvSpPr/>
          <p:nvPr/>
        </p:nvSpPr>
        <p:spPr>
          <a:xfrm>
            <a:off x="5198917" y="4700151"/>
            <a:ext cx="1590745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网卡（硬件）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9E9D8D-2482-4194-8670-51625E4582D6}"/>
              </a:ext>
            </a:extLst>
          </p:cNvPr>
          <p:cNvSpPr/>
          <p:nvPr/>
        </p:nvSpPr>
        <p:spPr>
          <a:xfrm>
            <a:off x="5768883" y="3004461"/>
            <a:ext cx="1590745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高性能网络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30C94C5-8104-45EA-BBDA-0E45A7527651}"/>
              </a:ext>
            </a:extLst>
          </p:cNvPr>
          <p:cNvSpPr/>
          <p:nvPr/>
        </p:nvSpPr>
        <p:spPr>
          <a:xfrm rot="10800000">
            <a:off x="6264681" y="1408810"/>
            <a:ext cx="845820" cy="14088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FB8279-584E-4708-9D99-D24D76AA71A5}"/>
              </a:ext>
            </a:extLst>
          </p:cNvPr>
          <p:cNvSpPr txBox="1"/>
          <p:nvPr/>
        </p:nvSpPr>
        <p:spPr>
          <a:xfrm>
            <a:off x="678817" y="3836422"/>
            <a:ext cx="1420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UDP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QUIC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3A1F50-9B06-429C-961E-66E3053A22C8}"/>
              </a:ext>
            </a:extLst>
          </p:cNvPr>
          <p:cNvSpPr txBox="1"/>
          <p:nvPr/>
        </p:nvSpPr>
        <p:spPr>
          <a:xfrm>
            <a:off x="7110501" y="1301099"/>
            <a:ext cx="269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高性能高并发编程模型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016437-AA97-4107-86FF-75EF18F84DDA}"/>
              </a:ext>
            </a:extLst>
          </p:cNvPr>
          <p:cNvSpPr txBox="1"/>
          <p:nvPr/>
        </p:nvSpPr>
        <p:spPr>
          <a:xfrm>
            <a:off x="7121204" y="2451406"/>
            <a:ext cx="24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 </a:t>
            </a:r>
            <a:r>
              <a:rPr lang="zh-CN" altLang="en-US" dirty="0"/>
              <a:t>接口异常处理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54AD3F-29F1-4485-BB48-2D18FF052743}"/>
              </a:ext>
            </a:extLst>
          </p:cNvPr>
          <p:cNvSpPr txBox="1"/>
          <p:nvPr/>
        </p:nvSpPr>
        <p:spPr>
          <a:xfrm>
            <a:off x="7143304" y="1882238"/>
            <a:ext cx="212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</a:t>
            </a:r>
            <a:r>
              <a:rPr lang="en-US" altLang="zh-CN" dirty="0"/>
              <a:t>/</a:t>
            </a:r>
            <a:r>
              <a:rPr lang="zh-CN" altLang="en-US" dirty="0"/>
              <a:t>异步事件编程模型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8E56EE-F73C-4F1A-9902-FC66444591D2}"/>
              </a:ext>
            </a:extLst>
          </p:cNvPr>
          <p:cNvSpPr/>
          <p:nvPr/>
        </p:nvSpPr>
        <p:spPr>
          <a:xfrm>
            <a:off x="9602931" y="1105941"/>
            <a:ext cx="4566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语言的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redis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dirty="0"/>
              <a:t> libuv </a:t>
            </a:r>
            <a:r>
              <a:rPr lang="zh-CN" altLang="en-US" dirty="0"/>
              <a:t>，</a:t>
            </a:r>
            <a:r>
              <a:rPr lang="en-US" altLang="zh-CN" dirty="0"/>
              <a:t>Libevent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java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里的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netty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golang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里的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net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包，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Gnet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C++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里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Boost.Asio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Sogou Workflow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Python</a:t>
            </a:r>
            <a:r>
              <a:rPr lang="zh-CN" altLang="en-US" dirty="0">
                <a:latin typeface="-apple-system"/>
              </a:rPr>
              <a:t>的</a:t>
            </a:r>
            <a:r>
              <a:rPr lang="en-US" altLang="zh-CN" dirty="0">
                <a:latin typeface="-apple-system"/>
              </a:rPr>
              <a:t>Tornado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038C94-AA07-42C9-920F-31D1DFD05553}"/>
              </a:ext>
            </a:extLst>
          </p:cNvPr>
          <p:cNvSpPr/>
          <p:nvPr/>
        </p:nvSpPr>
        <p:spPr>
          <a:xfrm>
            <a:off x="9809825" y="3004460"/>
            <a:ext cx="1590745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开源库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283182F-456A-403D-B80E-7978F7121797}"/>
              </a:ext>
            </a:extLst>
          </p:cNvPr>
          <p:cNvSpPr txBox="1"/>
          <p:nvPr/>
        </p:nvSpPr>
        <p:spPr>
          <a:xfrm>
            <a:off x="7493929" y="3037985"/>
            <a:ext cx="1420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DPDK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智能网卡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FPGA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P4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592929-E83F-47F8-BFD7-5C70DF034A7B}"/>
              </a:ext>
            </a:extLst>
          </p:cNvPr>
          <p:cNvSpPr txBox="1"/>
          <p:nvPr/>
        </p:nvSpPr>
        <p:spPr>
          <a:xfrm>
            <a:off x="3467717" y="4116977"/>
            <a:ext cx="1873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网卡驱动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协议栈参数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协议栈核心流程</a:t>
            </a:r>
            <a:endParaRPr lang="en-US" altLang="zh-CN" sz="1400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5850395-FE3F-4005-BB6B-37B6586BCCCA}"/>
              </a:ext>
            </a:extLst>
          </p:cNvPr>
          <p:cNvCxnSpPr/>
          <p:nvPr/>
        </p:nvCxnSpPr>
        <p:spPr>
          <a:xfrm>
            <a:off x="742545" y="5706274"/>
            <a:ext cx="11449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>
            <a:extLst>
              <a:ext uri="{FF2B5EF4-FFF2-40B4-BE49-F238E27FC236}">
                <a16:creationId xmlns:a16="http://schemas.microsoft.com/office/drawing/2014/main" id="{E351491A-04EB-4F68-B685-AAAAE980A3A7}"/>
              </a:ext>
            </a:extLst>
          </p:cNvPr>
          <p:cNvSpPr txBox="1">
            <a:spLocks/>
          </p:cNvSpPr>
          <p:nvPr/>
        </p:nvSpPr>
        <p:spPr>
          <a:xfrm>
            <a:off x="884722" y="4542701"/>
            <a:ext cx="4006531" cy="1307767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7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互联网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72A56506-1D96-4FE1-8E06-3C258B5BCE2B}"/>
              </a:ext>
            </a:extLst>
          </p:cNvPr>
          <p:cNvSpPr txBox="1">
            <a:spLocks/>
          </p:cNvSpPr>
          <p:nvPr/>
        </p:nvSpPr>
        <p:spPr>
          <a:xfrm>
            <a:off x="884721" y="5561920"/>
            <a:ext cx="4006531" cy="1307767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7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传输网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A36DE8-5F0B-4509-AE84-C6A09F9CF623}"/>
              </a:ext>
            </a:extLst>
          </p:cNvPr>
          <p:cNvSpPr/>
          <p:nvPr/>
        </p:nvSpPr>
        <p:spPr>
          <a:xfrm>
            <a:off x="10030628" y="5254471"/>
            <a:ext cx="1590745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网络排障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1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收集问题答疑</a:t>
            </a:r>
            <a:br>
              <a:rPr lang="zh-CN" alt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CN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B4D3A-77D1-43C6-AE63-3C396798A1D8}"/>
              </a:ext>
            </a:extLst>
          </p:cNvPr>
          <p:cNvSpPr/>
          <p:nvPr/>
        </p:nvSpPr>
        <p:spPr>
          <a:xfrm>
            <a:off x="956440" y="9628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3"/>
              </a:rPr>
              <a:t>极客重生问题收集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F5C0FA-F2E9-4127-90E3-2163AE64C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79" y="1418023"/>
            <a:ext cx="9534525" cy="52551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035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ED3FA-1B91-48A5-A23D-28554590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最后送大家！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4E07B-E6BE-4860-90E8-D301F609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很赞同一句话：</a:t>
            </a:r>
            <a:r>
              <a:rPr lang="zh-CN" altLang="en-US" b="1" dirty="0"/>
              <a:t>你不曾努力过，就想挣到钱，除非家底好，不然就是在做梦。</a:t>
            </a:r>
            <a:endParaRPr lang="zh-CN" altLang="en-US" dirty="0"/>
          </a:p>
          <a:p>
            <a:r>
              <a:rPr lang="zh-CN" altLang="en-US" dirty="0"/>
              <a:t>也许你现在刚刚毕业，正羡慕别人找到了高薪又体面的工作。</a:t>
            </a:r>
          </a:p>
          <a:p>
            <a:r>
              <a:rPr lang="zh-CN" altLang="en-US" dirty="0"/>
              <a:t>也许你已经工作好几年，正迷茫为什么怎么努力还达不到别人的起点。</a:t>
            </a:r>
          </a:p>
          <a:p>
            <a:r>
              <a:rPr lang="zh-CN" altLang="en-US" dirty="0"/>
              <a:t>与其羡慕，与其迷茫，不如耐下心慢慢打磨自己。</a:t>
            </a:r>
          </a:p>
          <a:p>
            <a:r>
              <a:rPr lang="zh-CN" altLang="en-US" dirty="0"/>
              <a:t>平步青云终是侥幸，厚积薄发才是真理。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5FFA00-E315-44CD-99AF-7FE40BFDB7CB}"/>
              </a:ext>
            </a:extLst>
          </p:cNvPr>
          <p:cNvSpPr/>
          <p:nvPr/>
        </p:nvSpPr>
        <p:spPr>
          <a:xfrm>
            <a:off x="1784412" y="4721269"/>
            <a:ext cx="6507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相信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万小时定律，这条路上虽然枯燥，请坚持你的喜爱，一定会有回报的那一天，有极客星球陪伴，一路风光独好！</a:t>
            </a:r>
          </a:p>
        </p:txBody>
      </p:sp>
    </p:spTree>
    <p:extLst>
      <p:ext uri="{BB962C8B-B14F-4D97-AF65-F5344CB8AC3E}">
        <p14:creationId xmlns:p14="http://schemas.microsoft.com/office/powerpoint/2010/main" val="3698004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2284</Words>
  <Application>Microsoft Office PowerPoint</Application>
  <PresentationFormat>宽屏</PresentationFormat>
  <Paragraphs>208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Arial</vt:lpstr>
      <vt:lpstr>Wingdings</vt:lpstr>
      <vt:lpstr>Office 主题​​</vt:lpstr>
      <vt:lpstr>极客重生分享-2期</vt:lpstr>
      <vt:lpstr>目录</vt:lpstr>
      <vt:lpstr>IT大厂行业发展现状  </vt:lpstr>
      <vt:lpstr>招聘岗位介绍</vt:lpstr>
      <vt:lpstr>技术路线选择   </vt:lpstr>
      <vt:lpstr>如何训练扎实的基本功</vt:lpstr>
      <vt:lpstr> 如何学习核心基础知识-网络 </vt:lpstr>
      <vt:lpstr>收集问题答疑  </vt:lpstr>
      <vt:lpstr>最后送大家！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极客重生分享-2期</dc:title>
  <dc:creator>T163054</dc:creator>
  <cp:lastModifiedBy>T163054</cp:lastModifiedBy>
  <cp:revision>19</cp:revision>
  <dcterms:created xsi:type="dcterms:W3CDTF">2021-11-20T12:33:24Z</dcterms:created>
  <dcterms:modified xsi:type="dcterms:W3CDTF">2021-11-21T14:15:20Z</dcterms:modified>
</cp:coreProperties>
</file>