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21" r:id="rId3"/>
    <p:sldId id="324" r:id="rId4"/>
    <p:sldId id="328" r:id="rId5"/>
    <p:sldId id="325" r:id="rId6"/>
    <p:sldId id="326" r:id="rId7"/>
    <p:sldId id="327" r:id="rId8"/>
    <p:sldId id="329" r:id="rId9"/>
    <p:sldId id="330" r:id="rId10"/>
    <p:sldId id="331" r:id="rId11"/>
    <p:sldId id="332" r:id="rId12"/>
    <p:sldId id="32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50" r:id="rId30"/>
    <p:sldId id="349" r:id="rId31"/>
    <p:sldId id="351" r:id="rId32"/>
    <p:sldId id="305" r:id="rId33"/>
    <p:sldId id="32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808-4D66-4A18-AEB5-16F5EA9B7D5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5F94-58F5-4AF2-B96D-50BF3872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68D-AF1E-4D7C-8B80-1EBA83E1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E03E-740F-40A2-9648-911BD2A5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FAB3-5E54-4713-ACF2-7D575CD5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6DB-CFFB-41B1-83A7-6CC0431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8D79-8D3D-4467-9F20-1F8CF96C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C8AF-C1F0-4A6B-9793-04418B1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47BC-F31B-4178-8D9B-F1DAA577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3A79-7EB4-4BCE-AFC5-6DFA052D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7B04-8B05-4F4D-9152-0510E4A8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F10D-9A52-4AFB-9328-9361B612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69F1D-A000-437D-A759-B51C4745A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BDB6C-A4DB-443C-BF2B-CB0FAF40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B90C-ED44-4F2D-B4C5-2110B99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495A-0C9D-4B46-AB49-C9DF8FE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BE1D-22BA-4219-87B5-836CA097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D4FD-06D8-4D18-8E58-A9DBE645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3489-80F1-4B7C-8457-A4DB917E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D7FC-5A80-4305-9755-B08237F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A358-5698-44CA-81EC-6830595A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01F5-E506-4F37-A445-1644AD0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D6C68B-7F3B-4E26-89A0-9BD722880535}"/>
              </a:ext>
            </a:extLst>
          </p:cNvPr>
          <p:cNvGrpSpPr/>
          <p:nvPr/>
        </p:nvGrpSpPr>
        <p:grpSpPr>
          <a:xfrm>
            <a:off x="888093" y="6482483"/>
            <a:ext cx="3005251" cy="305869"/>
            <a:chOff x="885371" y="3347764"/>
            <a:chExt cx="3005251" cy="305869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0B5CB39-C22B-41E0-A354-E85F63046623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9000"/>
              <a:ext cx="850538" cy="2246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Lesson 9: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B7539477-ACAB-4EEA-84BD-793BDA21D04F}"/>
                </a:ext>
              </a:extLst>
            </p:cNvPr>
            <p:cNvSpPr txBox="1">
              <a:spLocks/>
            </p:cNvSpPr>
            <p:nvPr/>
          </p:nvSpPr>
          <p:spPr>
            <a:xfrm>
              <a:off x="1340046" y="3347764"/>
              <a:ext cx="2550576" cy="3058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Interactions in Virtual Reality</a:t>
              </a:r>
            </a:p>
          </p:txBody>
        </p:sp>
      </p:grp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C420FC1-5744-4296-82E1-3811D4173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6367069"/>
            <a:ext cx="644183" cy="2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07C-83B4-4CFB-AD8F-A2D13D9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C006-1843-40F8-9076-05159366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2538-6535-458C-814F-B5684233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CABD-3C96-4F92-8085-D1C14573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0C6B-4529-4226-8F9E-7A6B22E7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534F-6488-490C-BB69-CE7D41A9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7CF2-2746-4622-847E-9B725459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576C-5B41-4F0D-B2AB-42BEFD60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57AE-D84B-49BC-8E12-C2EDB579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3AD4-DB7A-47AF-B88B-9DC9C401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44F4-F02A-46B5-BCF7-5252BE1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13AD-28C8-48F9-935F-E75758A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42AF-7A26-4D43-9818-CA29C21A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D3CA-D8C8-4ABE-8896-B678D790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09894-D087-406C-BE00-C3DC58BE6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1CA42-76E6-4017-B0DF-1D649AB52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18B8-A5BD-48EB-B5C8-1990028E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CB8F-D3E4-4AB3-914F-4507FE2D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1A1DA-07D8-42D0-A558-5039503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712-4141-471F-ADA6-A359E0D4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7A834-7785-4C07-A334-2B81418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F6A1-B283-48DF-909F-09690B4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0D88B-ECA4-4D27-A6CB-8B157A7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1D960-4A9C-40AD-9902-B04D833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6E6B6-FDB5-4090-910B-0AA137A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75CF-8F35-4C21-94AB-858B6A79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4F5-2BB3-4B93-B584-6041DF7F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B155-ABE0-4595-91D3-FEDD67B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DFBB-C938-477D-9D1B-8E9320E2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276D-3635-446F-9F80-79B768C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5F93-0775-4BF0-A028-26E4473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4E7F-35A3-4101-91EB-CE46C07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CBD0-0E1E-47EC-B382-90CBD092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828B3-5B78-42B6-927A-6D132AB3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8394-56B7-4D1F-9EDA-2C83BFD3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9347-D3EB-4C4D-B4FD-D83715C9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6B54-DC1B-4066-84C8-5E749DE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03668-B19A-472A-850E-1F0D10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AC1B0-40B5-4DD8-B818-5D05675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8326-9017-4F84-B094-AB3A75B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93CF-894C-447C-9144-1540DA73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B2C3-558B-48FB-A029-22CFB7392BA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AFBC-7E7E-46D7-BCE8-D6FA084F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BC29-9899-41D3-80A7-565389B6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1482-77F5-47F7-BEC5-67935E5C9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371" y="1964284"/>
            <a:ext cx="10421258" cy="23874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Immersive Technology Development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AF323A-A780-4FA4-A720-9FFC01DF31E1}"/>
              </a:ext>
            </a:extLst>
          </p:cNvPr>
          <p:cNvGrpSpPr/>
          <p:nvPr/>
        </p:nvGrpSpPr>
        <p:grpSpPr>
          <a:xfrm>
            <a:off x="885371" y="4351711"/>
            <a:ext cx="10121999" cy="606426"/>
            <a:chOff x="885371" y="3428998"/>
            <a:chExt cx="10121999" cy="606426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E6EFA1D-96F5-415F-9EFD-5D81B64CD0D5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8999"/>
              <a:ext cx="2210304" cy="6064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Lesson 9: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D5FCAAC2-7467-4595-94FA-FE56AC74343A}"/>
                </a:ext>
              </a:extLst>
            </p:cNvPr>
            <p:cNvSpPr txBox="1">
              <a:spLocks/>
            </p:cNvSpPr>
            <p:nvPr/>
          </p:nvSpPr>
          <p:spPr>
            <a:xfrm>
              <a:off x="2452255" y="3428998"/>
              <a:ext cx="8555115" cy="606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Interactions in Virtual Reality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F0700B9-0AEC-4404-9ED7-5A33BC0335D8}"/>
              </a:ext>
            </a:extLst>
          </p:cNvPr>
          <p:cNvSpPr txBox="1">
            <a:spLocks/>
          </p:cNvSpPr>
          <p:nvPr/>
        </p:nvSpPr>
        <p:spPr>
          <a:xfrm>
            <a:off x="885371" y="6162296"/>
            <a:ext cx="95613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" i="1" dirty="0">
                <a:latin typeface="Bahnschrift" panose="020B0502040204020203" pitchFamily="34" charset="0"/>
              </a:rPr>
              <a:t>Elyas Chua-Aziz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cel9@np.edu.sg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Diploma in IM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October 2021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78D45F9-5001-4983-8499-CE24112B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4" y="1798504"/>
            <a:ext cx="2007458" cy="7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4AD8DB-35D2-4B4C-896D-4BB91A5CC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713" y="1543050"/>
            <a:ext cx="5353050" cy="4610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XR Direct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10275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Now select the new Direct Interactor object and look for the ‘XR Controller’ component there.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Click on the meatballs icon and select ‘Paste Component Values’.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values from last week’s Controller will now be pasted on our new object. 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2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XR Direct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Once that is done, the old Controller with the Ray Interactor can be deleted.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It would be a good idea to rename the new Controller object to something like ‘Right Controller’ to keep things organized.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If the design of your game requires both of your controllers to use Direct Interactors, repeat the above steps for the other controller as well.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For this lesson, only one controller needs to be ‘converted’ to a Direct Interactor.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We will use the Ray Interactor next week.</a:t>
            </a:r>
          </a:p>
        </p:txBody>
      </p:sp>
    </p:spTree>
    <p:extLst>
      <p:ext uri="{BB962C8B-B14F-4D97-AF65-F5344CB8AC3E}">
        <p14:creationId xmlns:p14="http://schemas.microsoft.com/office/powerpoint/2010/main" val="134322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23846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762105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Grabbing objects is great, but what if we need other forms of interaction?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implement other </a:t>
            </a:r>
            <a:r>
              <a:rPr lang="en-US" sz="2400" dirty="0" err="1">
                <a:latin typeface="Bahnschrift" panose="020B0502040204020203" pitchFamily="34" charset="0"/>
              </a:rPr>
              <a:t>behaviours</a:t>
            </a:r>
            <a:r>
              <a:rPr lang="en-US" sz="2400" dirty="0">
                <a:latin typeface="Bahnschrift" panose="020B0502040204020203" pitchFamily="34" charset="0"/>
              </a:rPr>
              <a:t> into an Interactable object, we can use the Event based system of an Interactable.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These Events can be found in the “Interactable Events” property in both the ‘XR Simple Interactable’ and ‘XR Grab Interactable’ components.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DF866-369A-4444-8653-F76485DE5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242" y="5396018"/>
            <a:ext cx="4703404" cy="1461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C15E4-ED75-4550-8787-130B357E1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242" y="1211361"/>
            <a:ext cx="4711758" cy="402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1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00750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Expanding that property will reveal several events.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These events are similar to what we have seen when dealing with UI Buttons.</a:t>
            </a:r>
            <a:endParaRPr lang="en-US" dirty="0">
              <a:latin typeface="Bahnschrift" panose="020B0502040204020203" pitchFamily="34" charset="0"/>
            </a:endParaRP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We can press the ‘+’ icon then link a function to be called when the event happens.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Information of what triggers the event(s) can be found by hovering over the headers (e.g. “First/Last Hover”, “Hover”)</a:t>
            </a:r>
            <a:endParaRPr lang="en-US" sz="16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lets us quickly link our own code and </a:t>
            </a:r>
            <a:r>
              <a:rPr lang="en-US" sz="2400" dirty="0" err="1">
                <a:latin typeface="Bahnschrift" panose="020B0502040204020203" pitchFamily="34" charset="0"/>
              </a:rPr>
              <a:t>behaviours</a:t>
            </a:r>
            <a:r>
              <a:rPr lang="en-US" sz="2400" dirty="0">
                <a:latin typeface="Bahnschrift" panose="020B0502040204020203" pitchFamily="34" charset="0"/>
              </a:rPr>
              <a:t> to VR events.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C5180-0867-4105-83B9-108A66C8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98" y="1542549"/>
            <a:ext cx="4943302" cy="530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7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28360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Let’s use these Events to quickly create a highlighting effect for </a:t>
            </a:r>
            <a:r>
              <a:rPr lang="en-US" sz="2400" dirty="0" err="1">
                <a:latin typeface="Bahnschrift" panose="020B0502040204020203" pitchFamily="34" charset="0"/>
              </a:rPr>
              <a:t>Interactables</a:t>
            </a:r>
            <a:r>
              <a:rPr lang="en-US" sz="2400" dirty="0">
                <a:latin typeface="Bahnschrift" panose="020B0502040204020203" pitchFamily="34" charset="0"/>
              </a:rPr>
              <a:t> when they are hovered over.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Create a new C# script in your project and name it “</a:t>
            </a:r>
            <a:r>
              <a:rPr lang="en-US" sz="2400" dirty="0" err="1">
                <a:latin typeface="Bahnschrift" panose="020B0502040204020203" pitchFamily="34" charset="0"/>
              </a:rPr>
              <a:t>InteractableHighlight</a:t>
            </a:r>
            <a:r>
              <a:rPr lang="en-US" sz="2400" dirty="0">
                <a:latin typeface="Bahnschrift" panose="020B0502040204020203" pitchFamily="34" charset="0"/>
              </a:rPr>
              <a:t>”.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Open the script in Visual Studio.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Create two functions to be linked to the hover and exit hover events.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1AD49-6333-4D91-81BE-735C56E8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058" y="2632801"/>
            <a:ext cx="5491942" cy="422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7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4365567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 the on hover function, we will look for all materials of our current object and turn on the ‘Emission’ property.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‘Emission’ property controls whether a material emits light as well as what color it emits.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We will use this to make our object highlight.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57989-81BB-4BDD-ADC2-A87ED65A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582" y="1751057"/>
            <a:ext cx="6913418" cy="36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4365567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 the exit hover function, we can copy paste the same code over.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But instead of enabling the ‘Emission’ property, we will disable it instead.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9BD5E-758B-4B9D-AD54-54BB62B22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580" y="1690688"/>
            <a:ext cx="6913419" cy="27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62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181345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Once both functions are set up, we can drag the </a:t>
            </a:r>
            <a:r>
              <a:rPr lang="en-US" sz="2400" dirty="0" err="1">
                <a:latin typeface="Bahnschrift" panose="020B0502040204020203" pitchFamily="34" charset="0"/>
              </a:rPr>
              <a:t>InteractableHighlight</a:t>
            </a:r>
            <a:r>
              <a:rPr lang="en-US" sz="2400" dirty="0">
                <a:latin typeface="Bahnschrift" panose="020B0502040204020203" pitchFamily="34" charset="0"/>
              </a:rPr>
              <a:t> class to the Inspector of our object and add it as a component.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We can then link the functions to the First/Last Hover events of our Interactable object.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05142-368C-409A-85DB-C4A9E542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44" y="1690688"/>
            <a:ext cx="417245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9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56927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3 Types of interactions: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Point and trigger (activate)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  <a:latin typeface="Bahnschrift" panose="020B0502040204020203" pitchFamily="34" charset="0"/>
              </a:rPr>
              <a:t>Something like secondary feature/function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Grab and trigger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  <a:latin typeface="Bahnschrift" panose="020B0502040204020203" pitchFamily="34" charset="0"/>
              </a:rPr>
              <a:t>Gun-like </a:t>
            </a:r>
            <a:r>
              <a:rPr lang="en-US" sz="1600" dirty="0" err="1">
                <a:solidFill>
                  <a:srgbClr val="FF0000"/>
                </a:solidFill>
                <a:latin typeface="Bahnschrift" panose="020B0502040204020203" pitchFamily="34" charset="0"/>
              </a:rPr>
              <a:t>behaviour</a:t>
            </a:r>
            <a:endParaRPr lang="en-US" sz="1600" dirty="0">
              <a:solidFill>
                <a:srgbClr val="FF0000"/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If cannot solve the trigger issue, instead go into how to use the events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Select</a:t>
            </a:r>
          </a:p>
          <a:p>
            <a:pPr lvl="3"/>
            <a:r>
              <a:rPr lang="en-US" sz="1400" dirty="0">
                <a:latin typeface="Bahnschrift" panose="020B0502040204020203" pitchFamily="34" charset="0"/>
              </a:rPr>
              <a:t>Maybe do something simple like a light switch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Hover </a:t>
            </a:r>
          </a:p>
          <a:p>
            <a:pPr lvl="3"/>
            <a:r>
              <a:rPr lang="en-US" sz="1400" dirty="0">
                <a:latin typeface="Bahnschrift" panose="020B0502040204020203" pitchFamily="34" charset="0"/>
              </a:rPr>
              <a:t>Do highlighting with material, most basic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Grab and </a:t>
            </a:r>
            <a:r>
              <a:rPr lang="en-US" sz="2000" dirty="0" err="1">
                <a:latin typeface="Bahnschrift" panose="020B0502040204020203" pitchFamily="34" charset="0"/>
              </a:rPr>
              <a:t>onCollision</a:t>
            </a:r>
            <a:endParaRPr lang="en-US" sz="2000" dirty="0">
              <a:latin typeface="Bahnschrift" panose="020B0502040204020203" pitchFamily="34" charset="0"/>
            </a:endParaRP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Beat Saber-</a:t>
            </a:r>
            <a:r>
              <a:rPr lang="en-US" sz="1600" dirty="0" err="1">
                <a:latin typeface="Bahnschrift" panose="020B0502040204020203" pitchFamily="34" charset="0"/>
              </a:rPr>
              <a:t>esque</a:t>
            </a:r>
            <a:r>
              <a:rPr lang="en-US" sz="1600" dirty="0">
                <a:latin typeface="Bahnschrift" panose="020B0502040204020203" pitchFamily="34" charset="0"/>
              </a:rPr>
              <a:t> interaction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Key and lock </a:t>
            </a:r>
            <a:r>
              <a:rPr lang="en-US" sz="1600" dirty="0" err="1">
                <a:latin typeface="Bahnschrift" panose="020B0502040204020203" pitchFamily="34" charset="0"/>
              </a:rPr>
              <a:t>behaviour</a:t>
            </a:r>
            <a:r>
              <a:rPr lang="en-US" sz="1600" dirty="0">
                <a:latin typeface="Bahnschrift" panose="020B0502040204020203" pitchFamily="34" charset="0"/>
              </a:rPr>
              <a:t>?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Both need to be </a:t>
            </a:r>
            <a:r>
              <a:rPr lang="en-US" sz="1600" dirty="0" err="1">
                <a:latin typeface="Bahnschrift" panose="020B0502040204020203" pitchFamily="34" charset="0"/>
              </a:rPr>
              <a:t>rigidbody</a:t>
            </a:r>
            <a:r>
              <a:rPr lang="en-US" sz="1600" dirty="0">
                <a:latin typeface="Bahnschrift" panose="020B0502040204020203" pitchFamily="34" charset="0"/>
              </a:rPr>
              <a:t> only one can be kinematic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Alternatively one can be trigger 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Go into how to implement teleport.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Detect joystick move, toggle ray interactor, release to move.</a:t>
            </a:r>
          </a:p>
        </p:txBody>
      </p:sp>
    </p:spTree>
    <p:extLst>
      <p:ext uri="{BB962C8B-B14F-4D97-AF65-F5344CB8AC3E}">
        <p14:creationId xmlns:p14="http://schemas.microsoft.com/office/powerpoint/2010/main" val="386489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Aside from highlighting an Interactable, we can use these events to implement other functionality.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We can use the Select Entered event to call a function when the Grip button is pressed while over an Interactable.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Let’s see how we can use this to create a light switch.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87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962651" cy="465192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Create a new 3D object in the scene to act as the switch.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Then, go to its Inspector and add an ‘XR Simple Interactable’ component.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Add a </a:t>
            </a:r>
            <a:r>
              <a:rPr lang="en-US" sz="2000" dirty="0" err="1">
                <a:latin typeface="Bahnschrift" panose="020B0502040204020203" pitchFamily="34" charset="0"/>
              </a:rPr>
              <a:t>Rigidbody</a:t>
            </a:r>
            <a:r>
              <a:rPr lang="en-US" sz="2000" dirty="0">
                <a:latin typeface="Bahnschrift" panose="020B0502040204020203" pitchFamily="34" charset="0"/>
              </a:rPr>
              <a:t> component as well.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You can make it kinematic if you don’t want the object to move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component differs from the Grab Interactable in that the Grab Interactable will cause the object to be grabbed by default, when the grip button is pressed.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4A6C4-E4AF-4162-8A5B-043DAB43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1690688"/>
            <a:ext cx="53911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39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513A8C-AA9A-42FD-BD9E-20F6C03F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685926"/>
            <a:ext cx="5372100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962651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Create a new C# script, and name it “</a:t>
            </a:r>
            <a:r>
              <a:rPr lang="en-US" sz="2400" dirty="0" err="1">
                <a:latin typeface="Bahnschrift" panose="020B0502040204020203" pitchFamily="34" charset="0"/>
              </a:rPr>
              <a:t>LightSwitch</a:t>
            </a:r>
            <a:r>
              <a:rPr lang="en-US" sz="2400" dirty="0">
                <a:latin typeface="Bahnschrift" panose="020B0502040204020203" pitchFamily="34" charset="0"/>
              </a:rPr>
              <a:t>”.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Drag this class into the Inspector of the </a:t>
            </a:r>
            <a:r>
              <a:rPr lang="en-US" sz="2000" dirty="0" err="1">
                <a:latin typeface="Bahnschrift" panose="020B0502040204020203" pitchFamily="34" charset="0"/>
              </a:rPr>
              <a:t>SwitchObject</a:t>
            </a:r>
            <a:r>
              <a:rPr lang="en-US" sz="2000" dirty="0">
                <a:latin typeface="Bahnschrift" panose="020B0502040204020203" pitchFamily="34" charset="0"/>
              </a:rPr>
              <a:t> to add it as a component.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Open the “</a:t>
            </a:r>
            <a:r>
              <a:rPr lang="en-US" sz="2400" dirty="0" err="1">
                <a:latin typeface="Bahnschrift" panose="020B0502040204020203" pitchFamily="34" charset="0"/>
              </a:rPr>
              <a:t>LightSwitch</a:t>
            </a:r>
            <a:r>
              <a:rPr lang="en-US" sz="2400" dirty="0">
                <a:latin typeface="Bahnschrift" panose="020B0502040204020203" pitchFamily="34" charset="0"/>
              </a:rPr>
              <a:t>” class in Visual Studio.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Create a public Light variable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Create a public </a:t>
            </a:r>
            <a:r>
              <a:rPr lang="en-US" sz="2000" dirty="0" err="1">
                <a:latin typeface="Bahnschrift" panose="020B0502040204020203" pitchFamily="34" charset="0"/>
              </a:rPr>
              <a:t>ToggleLight</a:t>
            </a:r>
            <a:r>
              <a:rPr lang="en-US" sz="2000" dirty="0">
                <a:latin typeface="Bahnschrift" panose="020B0502040204020203" pitchFamily="34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157930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7F7F6D-38E5-4778-A5EB-A843AF191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9"/>
            <a:ext cx="6095999" cy="3786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257801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We will drag and drop the Light that we want to toggle later in the scene.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 the </a:t>
            </a:r>
            <a:r>
              <a:rPr lang="en-US" sz="2400" dirty="0" err="1">
                <a:latin typeface="Bahnschrift" panose="020B0502040204020203" pitchFamily="34" charset="0"/>
              </a:rPr>
              <a:t>ToggleLight</a:t>
            </a:r>
            <a:r>
              <a:rPr lang="en-US" sz="2400" dirty="0">
                <a:latin typeface="Bahnschrift" panose="020B0502040204020203" pitchFamily="34" charset="0"/>
              </a:rPr>
              <a:t> function, we will set the ‘enabled’ property of the Light variable to the opposite of its current value.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59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EB6AB7-F62B-46BB-935B-31C4018EF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685926"/>
            <a:ext cx="5372100" cy="453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 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962651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Back in the Unity scene, link a Light in your scene to the variable in the </a:t>
            </a:r>
            <a:r>
              <a:rPr lang="en-US" sz="2400" dirty="0" err="1">
                <a:latin typeface="Bahnschrift" panose="020B0502040204020203" pitchFamily="34" charset="0"/>
              </a:rPr>
              <a:t>LightSwitch</a:t>
            </a:r>
            <a:r>
              <a:rPr lang="en-US" sz="2400" dirty="0">
                <a:latin typeface="Bahnschrift" panose="020B0502040204020203" pitchFamily="34" charset="0"/>
              </a:rPr>
              <a:t> component.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 have chosen to use the default Directional Light for this example.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Once the link is done, we can connect the function to the Select event of the Simple Interactable.</a:t>
            </a:r>
          </a:p>
        </p:txBody>
      </p:sp>
    </p:spTree>
    <p:extLst>
      <p:ext uri="{BB962C8B-B14F-4D97-AF65-F5344CB8AC3E}">
        <p14:creationId xmlns:p14="http://schemas.microsoft.com/office/powerpoint/2010/main" val="1247438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808737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Socket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Often in VR, we might want objects to snap to a certain position when placed.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E.g. Chairs being pushed neatly into tables, mounting prizes onto walls, putting equipment back, etc.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achieve these </a:t>
            </a:r>
            <a:r>
              <a:rPr lang="en-US" sz="2400" dirty="0" err="1">
                <a:latin typeface="Bahnschrift" panose="020B0502040204020203" pitchFamily="34" charset="0"/>
              </a:rPr>
              <a:t>behaviours</a:t>
            </a:r>
            <a:r>
              <a:rPr lang="en-US" sz="2400" dirty="0">
                <a:latin typeface="Bahnschrift" panose="020B0502040204020203" pitchFamily="34" charset="0"/>
              </a:rPr>
              <a:t>, we can use Socket Interactors from XRTK.</a:t>
            </a:r>
          </a:p>
        </p:txBody>
      </p:sp>
    </p:spTree>
    <p:extLst>
      <p:ext uri="{BB962C8B-B14F-4D97-AF65-F5344CB8AC3E}">
        <p14:creationId xmlns:p14="http://schemas.microsoft.com/office/powerpoint/2010/main" val="3008074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Socket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When added to an object, a Socket Interactor component will look for any </a:t>
            </a:r>
            <a:r>
              <a:rPr lang="en-US" sz="2400" dirty="0" err="1">
                <a:latin typeface="Bahnschrift" panose="020B0502040204020203" pitchFamily="34" charset="0"/>
              </a:rPr>
              <a:t>Interactables</a:t>
            </a:r>
            <a:r>
              <a:rPr lang="en-US" sz="2400" dirty="0">
                <a:latin typeface="Bahnschrift" panose="020B0502040204020203" pitchFamily="34" charset="0"/>
              </a:rPr>
              <a:t> that are “free” (not being grabbed or assigned to another Socket Interactor), and will snap the first detected Interactable to it.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For </a:t>
            </a:r>
            <a:r>
              <a:rPr lang="en-US" sz="2400" dirty="0" err="1">
                <a:latin typeface="Bahnschrift" panose="020B0502040204020203" pitchFamily="34" charset="0"/>
              </a:rPr>
              <a:t>Interactables</a:t>
            </a:r>
            <a:r>
              <a:rPr lang="en-US" sz="2400" dirty="0">
                <a:latin typeface="Bahnschrift" panose="020B0502040204020203" pitchFamily="34" charset="0"/>
              </a:rPr>
              <a:t> that are being grabbed, the Socket Interactor will still detect them, but won’t snap them into place unless the player releases their grip button.</a:t>
            </a:r>
          </a:p>
        </p:txBody>
      </p:sp>
    </p:spTree>
    <p:extLst>
      <p:ext uri="{BB962C8B-B14F-4D97-AF65-F5344CB8AC3E}">
        <p14:creationId xmlns:p14="http://schemas.microsoft.com/office/powerpoint/2010/main" val="452760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Socket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776259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create a Socket Interactor, right click in the Hierarchy and select XR &gt; Socket Interactor.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A Socket Interactor object will be added, and it will consist of: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Transform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Sphere Collider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 Interactor will use this collider to detect objects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Socket Interactor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95085-555E-4477-BD60-168F54E7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0" y="1314450"/>
            <a:ext cx="44767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9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Socket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776259" cy="495949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 Socket Interactor has many properties, but we will only look at a few key ones this lesson: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Interaction Layer Mask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This dictates which layers can be detected by the Socket Interactor.</a:t>
            </a:r>
          </a:p>
          <a:p>
            <a:pPr lvl="3"/>
            <a:r>
              <a:rPr lang="en-US" sz="1400" dirty="0">
                <a:latin typeface="Bahnschrift" panose="020B0502040204020203" pitchFamily="34" charset="0"/>
              </a:rPr>
              <a:t>Only objects in the selected layer(s) will be detected.</a:t>
            </a:r>
          </a:p>
          <a:p>
            <a:pPr lvl="3"/>
            <a:r>
              <a:rPr lang="en-US" sz="1400" dirty="0">
                <a:latin typeface="Bahnschrift" panose="020B0502040204020203" pitchFamily="34" charset="0"/>
              </a:rPr>
              <a:t>Useful for creating Socket Interactors that are ‘selective’.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Attach Transform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 Transform that the detected Interactable will snap to.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Hover Mesh Material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 Material to be used if the detected Interactable CAN be snapped to this Socket Interactor.</a:t>
            </a:r>
            <a:endParaRPr lang="en-US" sz="2000" dirty="0">
              <a:latin typeface="Bahnschrift" panose="020B0502040204020203" pitchFamily="34" charset="0"/>
            </a:endParaRP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Can’t Hover Mesh Material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 Material to be used if the detected Interactable CANNOT be snapped to this Socket Interactor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567C47-7044-4D6A-8FB5-F3152665B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701" y="1690688"/>
            <a:ext cx="4647299" cy="25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7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Last week, we talked about how the XRTK package gives us access to its Interactor and Interactable system.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Interactors are the VR controllers used by the player.</a:t>
            </a:r>
          </a:p>
          <a:p>
            <a:pPr lvl="1"/>
            <a:r>
              <a:rPr lang="en-US" sz="2000" dirty="0" err="1">
                <a:latin typeface="Bahnschrift" panose="020B0502040204020203" pitchFamily="34" charset="0"/>
              </a:rPr>
              <a:t>Interactables</a:t>
            </a:r>
            <a:r>
              <a:rPr lang="en-US" sz="2000" dirty="0">
                <a:latin typeface="Bahnschrift" panose="020B0502040204020203" pitchFamily="34" charset="0"/>
              </a:rPr>
              <a:t> are the objects that Interactors can act 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Using that system, we looked at how we could quickly create a grabbing interaction.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Today, we will look at how we can implement other interactions as well.</a:t>
            </a:r>
          </a:p>
        </p:txBody>
      </p:sp>
    </p:spTree>
    <p:extLst>
      <p:ext uri="{BB962C8B-B14F-4D97-AF65-F5344CB8AC3E}">
        <p14:creationId xmlns:p14="http://schemas.microsoft.com/office/powerpoint/2010/main" val="1632692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Socket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776259" cy="495949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Aside from these properties, a Socket Interactor also contains events that can be used to linked to other functions.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‘Hover’ events will be triggered the same way as the Simple and Grab Interactable we’ve worked with.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‘Select’ events will be triggered when an item is snapped or removed from the Socket Interactor.</a:t>
            </a:r>
            <a:endParaRPr lang="en-US" sz="1600" dirty="0">
              <a:latin typeface="Bahnschrift" panose="020B0502040204020203" pitchFamily="34" charset="0"/>
            </a:endParaRPr>
          </a:p>
          <a:p>
            <a:pPr lvl="1"/>
            <a:endParaRPr lang="en-US" sz="8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525CE-6C56-46AB-9C65-ABDF34CD9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897" y="1314450"/>
            <a:ext cx="4277103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31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348307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Summary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simulate reality, we might want to use Direct Interactors as they require our users to ‘physically’ touch the objects they want to interact with.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Using Events in Interactable components, we can link our code to VR interactions and create custom </a:t>
            </a:r>
            <a:r>
              <a:rPr lang="en-US" sz="2400" dirty="0" err="1">
                <a:latin typeface="Bahnschrift" panose="020B0502040204020203" pitchFamily="34" charset="0"/>
              </a:rPr>
              <a:t>behaviours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Socket Interactors give us the ability to create snapping points that our objects will snap to </a:t>
            </a:r>
            <a:r>
              <a:rPr lang="en-US" sz="2400">
                <a:latin typeface="Bahnschrift" panose="020B0502040204020203" pitchFamily="34" charset="0"/>
              </a:rPr>
              <a:t>when released.</a:t>
            </a:r>
            <a:endParaRPr lang="en-US" sz="24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35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CA2 (Individual)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Each group member must create at least ONE new VR interaction for Assignment 2.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Examples: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Inserting a key into a lock using Socket Interactor and unlocking new content.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A puzzle where switches must be selected in order to solve it.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An object that users can pick up and use to hit/eliminate other objects (think Beat Saber).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will be due during next week’s lesson when we have our consultation in class.</a:t>
            </a:r>
          </a:p>
        </p:txBody>
      </p:sp>
    </p:spTree>
    <p:extLst>
      <p:ext uri="{BB962C8B-B14F-4D97-AF65-F5344CB8AC3E}">
        <p14:creationId xmlns:p14="http://schemas.microsoft.com/office/powerpoint/2010/main" val="288241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Implement Direct Interactors instead of Ray Interactors.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Create different interactions using the Events system of Interactable objects.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Use Socket Interactors to create snapping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23673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Interactors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81700" cy="50093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When creating our VR interactions, we used an XR Origin (Action Based) object.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object comes with a Right and Left Hand Controller.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If you look at either of those Controllers, you will see this XR Ray Interactor component.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component is what does the </a:t>
            </a:r>
            <a:r>
              <a:rPr lang="en-US" sz="2400" dirty="0" err="1">
                <a:latin typeface="Bahnschrift" panose="020B0502040204020203" pitchFamily="34" charset="0"/>
              </a:rPr>
              <a:t>raycast</a:t>
            </a:r>
            <a:r>
              <a:rPr lang="en-US" sz="2400" dirty="0">
                <a:latin typeface="Bahnschrift" panose="020B0502040204020203" pitchFamily="34" charset="0"/>
              </a:rPr>
              <a:t> and checks for Interactable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16958-3D3A-443A-BE03-BEB6A036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571500"/>
            <a:ext cx="53721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5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Interactors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81700" cy="50093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With the </a:t>
            </a:r>
            <a:r>
              <a:rPr lang="en-US" sz="2400" dirty="0" err="1">
                <a:latin typeface="Bahnschrift" panose="020B0502040204020203" pitchFamily="34" charset="0"/>
              </a:rPr>
              <a:t>raycast</a:t>
            </a:r>
            <a:r>
              <a:rPr lang="en-US" sz="2400" dirty="0">
                <a:latin typeface="Bahnschrift" panose="020B0502040204020203" pitchFamily="34" charset="0"/>
              </a:rPr>
              <a:t>, it allows us to interact with objects from a distance.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However, we might not want to give our players that mechanic.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Might make the game too easy, or feel unrealistic if the game is a simulation.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Instead, we can use another component called the XR Direct Interactor.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16958-3D3A-443A-BE03-BEB6A036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571500"/>
            <a:ext cx="53721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9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XR Direct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81700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Unlike the Ray Interactor, the Direct Interactor does not cast a ray to check for objects.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Instead, it uses the collision system of Unity to check for </a:t>
            </a:r>
            <a:r>
              <a:rPr lang="en-US" sz="2400" dirty="0" err="1">
                <a:latin typeface="Bahnschrift" panose="020B0502040204020203" pitchFamily="34" charset="0"/>
              </a:rPr>
              <a:t>Interactables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means that the player’s controllers must “physically” touch the Interactable object to interact with it.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65595-A151-4686-B444-5671779CC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38" y="1733550"/>
            <a:ext cx="53816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2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0166B2-EA27-481F-96A2-7251C3E8C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543050"/>
            <a:ext cx="6296025" cy="5314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XR Direct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930833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make our Controller(s) use Direct Interactors instead of Ray Interactors, right click on the ‘Camera Offset’ object.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Then select XR &gt; Direct Interactor (Action Based) </a:t>
            </a:r>
          </a:p>
        </p:txBody>
      </p:sp>
    </p:spTree>
    <p:extLst>
      <p:ext uri="{BB962C8B-B14F-4D97-AF65-F5344CB8AC3E}">
        <p14:creationId xmlns:p14="http://schemas.microsoft.com/office/powerpoint/2010/main" val="320338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XR Direct Interactor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10275" cy="46519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Next, select the original Controller object and look at its Inspector Window.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Look for the ‘XR Controller’ component and click on the meatballs icon on the right.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Then choose ‘Copy Component’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step is needed because the newly created Direct Interactor does not have the correct input linked to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863FB-07A1-4BD0-8A06-120F4843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75" y="1543050"/>
            <a:ext cx="53435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45521"/>
      </p:ext>
    </p:extLst>
  </p:cSld>
  <p:clrMapOvr>
    <a:masterClrMapping/>
  </p:clrMapOvr>
</p:sld>
</file>

<file path=ppt/theme/theme1.xml><?xml version="1.0" encoding="utf-8"?>
<a:theme xmlns:a="http://schemas.openxmlformats.org/drawingml/2006/main" name="NP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 Slides" id="{81099FB7-B8E4-493E-A78F-1C1AA39232D5}" vid="{4421FC03-C720-421B-87F2-A29498A9B2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8309</TotalTime>
  <Words>1796</Words>
  <Application>Microsoft Office PowerPoint</Application>
  <PresentationFormat>Widescreen</PresentationFormat>
  <Paragraphs>202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Bahnschrift</vt:lpstr>
      <vt:lpstr>Calibri</vt:lpstr>
      <vt:lpstr>Calibri Light</vt:lpstr>
      <vt:lpstr>NP Slides</vt:lpstr>
      <vt:lpstr>Immersive Technology Development</vt:lpstr>
      <vt:lpstr>NOTES</vt:lpstr>
      <vt:lpstr>Recap</vt:lpstr>
      <vt:lpstr>Lesson Objectives</vt:lpstr>
      <vt:lpstr>Interactors</vt:lpstr>
      <vt:lpstr>Interactors</vt:lpstr>
      <vt:lpstr>XR Direct Interactor</vt:lpstr>
      <vt:lpstr>XR Direct Interactor</vt:lpstr>
      <vt:lpstr>XR Direct Interactor</vt:lpstr>
      <vt:lpstr>XR Direct Interactor</vt:lpstr>
      <vt:lpstr>XR Direct Interactor</vt:lpstr>
      <vt:lpstr>Demo Time!</vt:lpstr>
      <vt:lpstr>Event based Interactions</vt:lpstr>
      <vt:lpstr>Event based Interactions</vt:lpstr>
      <vt:lpstr>Event based Interactions</vt:lpstr>
      <vt:lpstr>Event based Interactions</vt:lpstr>
      <vt:lpstr>Event based Interactions</vt:lpstr>
      <vt:lpstr>Event based Interactions</vt:lpstr>
      <vt:lpstr>Demo Time!</vt:lpstr>
      <vt:lpstr>Event based Interactions</vt:lpstr>
      <vt:lpstr>Event based Interactions</vt:lpstr>
      <vt:lpstr>Event based Interactions</vt:lpstr>
      <vt:lpstr>Event based Interactions</vt:lpstr>
      <vt:lpstr>Event based Interactions</vt:lpstr>
      <vt:lpstr>Demo Time!</vt:lpstr>
      <vt:lpstr>Socket Interactor</vt:lpstr>
      <vt:lpstr>Socket Interactor</vt:lpstr>
      <vt:lpstr>Socket Interactor</vt:lpstr>
      <vt:lpstr>Socket Interactor</vt:lpstr>
      <vt:lpstr>Socket Interactor</vt:lpstr>
      <vt:lpstr>Demo Time!</vt:lpstr>
      <vt:lpstr>Summary</vt:lpstr>
      <vt:lpstr>CA2 (Individual)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3D Experience</dc:title>
  <dc:creator>Elyas Chua Aziz</dc:creator>
  <cp:lastModifiedBy>Elyas Chua Aziz</cp:lastModifiedBy>
  <cp:revision>440</cp:revision>
  <dcterms:created xsi:type="dcterms:W3CDTF">2020-11-09T15:05:45Z</dcterms:created>
  <dcterms:modified xsi:type="dcterms:W3CDTF">2021-11-30T12:48:28Z</dcterms:modified>
</cp:coreProperties>
</file>