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6" r:id="rId2"/>
    <p:sldId id="324" r:id="rId3"/>
    <p:sldId id="328" r:id="rId4"/>
    <p:sldId id="325" r:id="rId5"/>
    <p:sldId id="326" r:id="rId6"/>
    <p:sldId id="327" r:id="rId7"/>
    <p:sldId id="329" r:id="rId8"/>
    <p:sldId id="330" r:id="rId9"/>
    <p:sldId id="331" r:id="rId10"/>
    <p:sldId id="332" r:id="rId11"/>
    <p:sldId id="322" r:id="rId12"/>
    <p:sldId id="333" r:id="rId13"/>
    <p:sldId id="334" r:id="rId14"/>
    <p:sldId id="335" r:id="rId15"/>
    <p:sldId id="336" r:id="rId16"/>
    <p:sldId id="337" r:id="rId17"/>
    <p:sldId id="338" r:id="rId18"/>
    <p:sldId id="339" r:id="rId19"/>
    <p:sldId id="340" r:id="rId20"/>
    <p:sldId id="341" r:id="rId21"/>
    <p:sldId id="342" r:id="rId22"/>
    <p:sldId id="343" r:id="rId23"/>
    <p:sldId id="344" r:id="rId24"/>
    <p:sldId id="345" r:id="rId25"/>
    <p:sldId id="346" r:id="rId26"/>
    <p:sldId id="347" r:id="rId27"/>
    <p:sldId id="348" r:id="rId28"/>
    <p:sldId id="350" r:id="rId29"/>
    <p:sldId id="349" r:id="rId30"/>
    <p:sldId id="351" r:id="rId31"/>
    <p:sldId id="305" r:id="rId32"/>
    <p:sldId id="323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79D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48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9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633808-4D66-4A18-AEB5-16F5EA9B7D51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1B5F94-58F5-4AF2-B96D-50BF38728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763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BE68D-AF1E-4D7C-8B80-1EBA83E160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E8E03E-740F-40A2-9648-911BD2A572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C0FAB3-5E54-4713-ACF2-7D575CD57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B2C3-558B-48FB-A029-22CFB7392BA1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896DB-CFFB-41B1-83A7-6CC043115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F98D79-8D3D-4467-9F20-1F8CF96C1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9A52B-AF45-4FEE-935C-103CE04D3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486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1C8AF-C1F0-4A6B-9793-04418B177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6047BC-F31B-4178-8D9B-F1DAA577A8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93A79-7EB4-4BCE-AFC5-6DFA052D2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B2C3-558B-48FB-A029-22CFB7392BA1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27B04-8B05-4F4D-9152-0510E4A85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FEF10D-9A52-4AFB-9328-9361B6120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9A52B-AF45-4FEE-935C-103CE04D3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081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969F1D-A000-437D-A759-B51C4745AB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2BDB6C-A4DB-443C-BF2B-CB0FAF40AC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6B90C-ED44-4F2D-B4C5-2110B9924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B2C3-558B-48FB-A029-22CFB7392BA1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F495A-0C9D-4B46-AB49-C9DF8FE90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BBE1D-22BA-4219-87B5-836CA0977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9A52B-AF45-4FEE-935C-103CE04D3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11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FD4FD-06D8-4D18-8E58-A9DBE6459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33489-80F1-4B7C-8457-A4DB917E3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8D7FC-5A80-4305-9755-B08237F86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B2C3-558B-48FB-A029-22CFB7392BA1}" type="datetimeFigureOut">
              <a:rPr lang="en-US" smtClean="0"/>
              <a:t>12/1/2021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7A358-5698-44CA-81EC-6830595A5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801F5-E506-4F37-A445-1644AD0BD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9A52B-AF45-4FEE-935C-103CE04D3E21}" type="slidenum">
              <a:rPr lang="en-US" smtClean="0"/>
              <a:t>‹#›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CD6C68B-7F3B-4E26-89A0-9BD722880535}"/>
              </a:ext>
            </a:extLst>
          </p:cNvPr>
          <p:cNvGrpSpPr/>
          <p:nvPr/>
        </p:nvGrpSpPr>
        <p:grpSpPr>
          <a:xfrm>
            <a:off x="888093" y="6482483"/>
            <a:ext cx="3005251" cy="305869"/>
            <a:chOff x="885371" y="3347764"/>
            <a:chExt cx="3005251" cy="305869"/>
          </a:xfrm>
        </p:grpSpPr>
        <p:sp>
          <p:nvSpPr>
            <p:cNvPr id="10" name="Title 1">
              <a:extLst>
                <a:ext uri="{FF2B5EF4-FFF2-40B4-BE49-F238E27FC236}">
                  <a16:creationId xmlns:a16="http://schemas.microsoft.com/office/drawing/2014/main" id="{80B5CB39-C22B-41E0-A354-E85F63046623}"/>
                </a:ext>
              </a:extLst>
            </p:cNvPr>
            <p:cNvSpPr txBox="1">
              <a:spLocks/>
            </p:cNvSpPr>
            <p:nvPr/>
          </p:nvSpPr>
          <p:spPr>
            <a:xfrm>
              <a:off x="885371" y="3429000"/>
              <a:ext cx="850538" cy="224633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800" dirty="0">
                  <a:latin typeface="Bahnschrift" panose="020B0502040204020203" pitchFamily="34" charset="0"/>
                </a:rPr>
                <a:t>Lesson 9:</a:t>
              </a:r>
            </a:p>
          </p:txBody>
        </p:sp>
        <p:sp>
          <p:nvSpPr>
            <p:cNvPr id="11" name="Title 1">
              <a:extLst>
                <a:ext uri="{FF2B5EF4-FFF2-40B4-BE49-F238E27FC236}">
                  <a16:creationId xmlns:a16="http://schemas.microsoft.com/office/drawing/2014/main" id="{B7539477-ACAB-4EEA-84BD-793BDA21D04F}"/>
                </a:ext>
              </a:extLst>
            </p:cNvPr>
            <p:cNvSpPr txBox="1">
              <a:spLocks/>
            </p:cNvSpPr>
            <p:nvPr/>
          </p:nvSpPr>
          <p:spPr>
            <a:xfrm>
              <a:off x="1340046" y="3347764"/>
              <a:ext cx="2550576" cy="305869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800" dirty="0">
                  <a:latin typeface="Bahnschrift" panose="020B0502040204020203" pitchFamily="34" charset="0"/>
                </a:rPr>
                <a:t>Interactions in Virtual Reality</a:t>
              </a:r>
            </a:p>
          </p:txBody>
        </p:sp>
      </p:grpSp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0C420FC1-5744-4296-82E1-3811D4173F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972" y="6367069"/>
            <a:ext cx="644183" cy="227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839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0007C-83B4-4CFB-AD8F-A2D13D9B1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A8C006-1843-40F8-9076-05159366E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92538-6535-458C-814F-B56842336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B2C3-558B-48FB-A029-22CFB7392BA1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5CABD-3C96-4F92-8085-D1C145735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F0C6B-4529-4226-8F9E-7A6B22E76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9A52B-AF45-4FEE-935C-103CE04D3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723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F534F-6488-490C-BB69-CE7D41A95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C7CF2-2746-4622-847E-9B725459B6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E2576C-5B41-4F0D-B2AB-42BEFD6081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6257AE-D84B-49BC-8E12-C2EDB5798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B2C3-558B-48FB-A029-22CFB7392BA1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423AD4-DB7A-47AF-B88B-9DC9C4011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9644F4-F02A-46B5-BCF7-5252BE19C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9A52B-AF45-4FEE-935C-103CE04D3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720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613AD-28C8-48F9-935F-E75758AC2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7E42AF-7A26-4D43-9818-CA29C21A11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DCD3CA-D8C8-4ABE-8896-B678D7902F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609894-D087-406C-BE00-C3DC58BE62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D1CA42-76E6-4017-B0DF-1D649AB52F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FA18B8-A5BD-48EB-B5C8-1990028E1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B2C3-558B-48FB-A029-22CFB7392BA1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56CB8F-D3E4-4AB3-914F-4507FE2D0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D1A1DA-07D8-42D0-A558-503950390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9A52B-AF45-4FEE-935C-103CE04D3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193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A6712-4141-471F-ADA6-A359E0D40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F7A834-7785-4C07-A334-2B81418ED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B2C3-558B-48FB-A029-22CFB7392BA1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BBF6A1-B283-48DF-909F-09690B4D3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30D88B-ECA4-4D27-A6CB-8B157A73B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9A52B-AF45-4FEE-935C-103CE04D3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308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41D960-4A9C-40AD-9902-B04D8339D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B2C3-558B-48FB-A029-22CFB7392BA1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36E6B6-FDB5-4090-910B-0AA137AF9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0575CF-8F35-4C21-94AB-858B6A79B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9A52B-AF45-4FEE-935C-103CE04D3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246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3F4F5-2BB3-4B93-B584-6041DF7F3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EB155-ABE0-4595-91D3-FEDD67BB5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99DFBB-C938-477D-9D1B-8E9320E29C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75276D-3635-446F-9F80-79B768C33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B2C3-558B-48FB-A029-22CFB7392BA1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C5F93-0775-4BF0-A028-26E44730D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914E7F-35A3-4101-91EB-CE46C07A4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9A52B-AF45-4FEE-935C-103CE04D3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246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8CBD0-0E1E-47EC-B382-90CBD0920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A828B3-5B78-42B6-927A-6D132AB3C0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718394-56B7-4D1F-9EDA-2C83BFD32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0B9347-D3EB-4C4D-B4FD-D83715C9D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B2C3-558B-48FB-A029-22CFB7392BA1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E6B54-DC1B-4066-84C8-5E749DE69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503668-B19A-472A-850E-1F0D106AD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9A52B-AF45-4FEE-935C-103CE04D3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612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FAC1B0-40B5-4DD8-B818-5D05675FF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928326-9017-4F84-B094-AB3A75B7BE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493CF-894C-447C-9144-1540DA7348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6B2C3-558B-48FB-A029-22CFB7392BA1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AAFBC-7E7E-46D7-BCE8-D6FA084F1E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0BC29-9899-41D3-80A7-565389B63A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9A52B-AF45-4FEE-935C-103CE04D3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405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61482-77F5-47F7-BEC5-67935E5C9C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5371" y="1964284"/>
            <a:ext cx="10421258" cy="2387429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Bahnschrift" panose="020B0502040204020203" pitchFamily="34" charset="0"/>
              </a:rPr>
              <a:t>Immersive Technology Development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DAF323A-A780-4FA4-A720-9FFC01DF31E1}"/>
              </a:ext>
            </a:extLst>
          </p:cNvPr>
          <p:cNvGrpSpPr/>
          <p:nvPr/>
        </p:nvGrpSpPr>
        <p:grpSpPr>
          <a:xfrm>
            <a:off x="885371" y="4351711"/>
            <a:ext cx="10121999" cy="606426"/>
            <a:chOff x="885371" y="3428998"/>
            <a:chExt cx="10121999" cy="606426"/>
          </a:xfrm>
        </p:grpSpPr>
        <p:sp>
          <p:nvSpPr>
            <p:cNvPr id="6" name="Title 1">
              <a:extLst>
                <a:ext uri="{FF2B5EF4-FFF2-40B4-BE49-F238E27FC236}">
                  <a16:creationId xmlns:a16="http://schemas.microsoft.com/office/drawing/2014/main" id="{DE6EFA1D-96F5-415F-9EFD-5D81B64CD0D5}"/>
                </a:ext>
              </a:extLst>
            </p:cNvPr>
            <p:cNvSpPr txBox="1">
              <a:spLocks/>
            </p:cNvSpPr>
            <p:nvPr/>
          </p:nvSpPr>
          <p:spPr>
            <a:xfrm>
              <a:off x="885371" y="3428999"/>
              <a:ext cx="2210304" cy="606425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2800" dirty="0">
                  <a:latin typeface="Bahnschrift" panose="020B0502040204020203" pitchFamily="34" charset="0"/>
                </a:rPr>
                <a:t>Lesson 9:</a:t>
              </a:r>
            </a:p>
          </p:txBody>
        </p:sp>
        <p:sp>
          <p:nvSpPr>
            <p:cNvPr id="8" name="Title 1">
              <a:extLst>
                <a:ext uri="{FF2B5EF4-FFF2-40B4-BE49-F238E27FC236}">
                  <a16:creationId xmlns:a16="http://schemas.microsoft.com/office/drawing/2014/main" id="{D5FCAAC2-7467-4595-94FA-FE56AC74343A}"/>
                </a:ext>
              </a:extLst>
            </p:cNvPr>
            <p:cNvSpPr txBox="1">
              <a:spLocks/>
            </p:cNvSpPr>
            <p:nvPr/>
          </p:nvSpPr>
          <p:spPr>
            <a:xfrm>
              <a:off x="2452255" y="3428998"/>
              <a:ext cx="8555115" cy="60642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2800" dirty="0">
                  <a:latin typeface="Bahnschrift" panose="020B0502040204020203" pitchFamily="34" charset="0"/>
                </a:rPr>
                <a:t>Interactions in Virtual Reality</a:t>
              </a:r>
            </a:p>
          </p:txBody>
        </p:sp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1F0700B9-0AEC-4404-9ED7-5A33BC0335D8}"/>
              </a:ext>
            </a:extLst>
          </p:cNvPr>
          <p:cNvSpPr txBox="1">
            <a:spLocks/>
          </p:cNvSpPr>
          <p:nvPr/>
        </p:nvSpPr>
        <p:spPr>
          <a:xfrm>
            <a:off x="885371" y="6162296"/>
            <a:ext cx="956130" cy="6064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800" i="1" dirty="0">
                <a:latin typeface="Bahnschrift" panose="020B0502040204020203" pitchFamily="34" charset="0"/>
              </a:rPr>
              <a:t>Elyas Chua-Aziz</a:t>
            </a:r>
          </a:p>
          <a:p>
            <a:pPr algn="l"/>
            <a:r>
              <a:rPr lang="en-US" sz="800" i="1" dirty="0">
                <a:latin typeface="Bahnschrift" panose="020B0502040204020203" pitchFamily="34" charset="0"/>
              </a:rPr>
              <a:t>cel9@np.edu.sg</a:t>
            </a:r>
          </a:p>
          <a:p>
            <a:pPr algn="l"/>
            <a:r>
              <a:rPr lang="en-US" sz="800" i="1" dirty="0">
                <a:latin typeface="Bahnschrift" panose="020B0502040204020203" pitchFamily="34" charset="0"/>
              </a:rPr>
              <a:t>Diploma in IM</a:t>
            </a:r>
          </a:p>
          <a:p>
            <a:pPr algn="l"/>
            <a:r>
              <a:rPr lang="en-US" sz="800" i="1" dirty="0">
                <a:latin typeface="Bahnschrift" panose="020B0502040204020203" pitchFamily="34" charset="0"/>
              </a:rPr>
              <a:t>October 2021</a:t>
            </a:r>
          </a:p>
        </p:txBody>
      </p: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278D45F9-5001-4983-8499-CE24112BB9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794" y="1798504"/>
            <a:ext cx="2007458" cy="707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2041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XR Direct Interactor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D8C2D-32F9-4E05-B1D6-A27CCD11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5192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Once that is done, the old Controller with the Ray Interactor can be deleted.</a:t>
            </a:r>
          </a:p>
          <a:p>
            <a:pPr lvl="1"/>
            <a:r>
              <a:rPr lang="en-US" sz="2000" dirty="0">
                <a:latin typeface="Bahnschrift" panose="020B0502040204020203" pitchFamily="34" charset="0"/>
              </a:rPr>
              <a:t>It would be a good idea to rename the new Controller object to something like ‘Right Controller’ to keep things organized.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If the design of your game requires both of your controllers to use Direct Interactors, repeat the above steps for the other controller as well.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For this lesson, only one controller needs to be ‘converted’ to a Direct Interactor.</a:t>
            </a:r>
          </a:p>
          <a:p>
            <a:pPr lvl="1"/>
            <a:r>
              <a:rPr lang="en-US" sz="2000" dirty="0">
                <a:latin typeface="Bahnschrift" panose="020B0502040204020203" pitchFamily="34" charset="0"/>
              </a:rPr>
              <a:t>We will use the Ray Interactor next week.</a:t>
            </a:r>
          </a:p>
        </p:txBody>
      </p:sp>
    </p:spTree>
    <p:extLst>
      <p:ext uri="{BB962C8B-B14F-4D97-AF65-F5344CB8AC3E}">
        <p14:creationId xmlns:p14="http://schemas.microsoft.com/office/powerpoint/2010/main" val="1343221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AFBCB11E-07F3-48B7-8B47-7E50039C9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29340"/>
          </a:xfrm>
        </p:spPr>
        <p:txBody>
          <a:bodyPr>
            <a:normAutofit/>
          </a:bodyPr>
          <a:lstStyle/>
          <a:p>
            <a:pPr algn="ctr"/>
            <a:r>
              <a:rPr lang="en-US" sz="8000" dirty="0">
                <a:solidFill>
                  <a:srgbClr val="00A79D"/>
                </a:solidFill>
                <a:latin typeface="Bahnschrift" panose="020B0502040204020203" pitchFamily="34" charset="0"/>
              </a:rPr>
              <a:t>Demo Time!</a:t>
            </a:r>
          </a:p>
        </p:txBody>
      </p:sp>
    </p:spTree>
    <p:extLst>
      <p:ext uri="{BB962C8B-B14F-4D97-AF65-F5344CB8AC3E}">
        <p14:creationId xmlns:p14="http://schemas.microsoft.com/office/powerpoint/2010/main" val="3238466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Event based Interactions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D8C2D-32F9-4E05-B1D6-A27CCD11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5762105" cy="465192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Grabbing objects is great, but what if we need other forms of interaction?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To implement other </a:t>
            </a:r>
            <a:r>
              <a:rPr lang="en-US" sz="2400" dirty="0" err="1">
                <a:latin typeface="Bahnschrift" panose="020B0502040204020203" pitchFamily="34" charset="0"/>
              </a:rPr>
              <a:t>behaviours</a:t>
            </a:r>
            <a:r>
              <a:rPr lang="en-US" sz="2400" dirty="0">
                <a:latin typeface="Bahnschrift" panose="020B0502040204020203" pitchFamily="34" charset="0"/>
              </a:rPr>
              <a:t> into an Interactable object, we can use the Event based system of an Interactable.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These Events can be found in the “Interactable Events” property in both the ‘XR Simple Interactable’ and ‘XR Grab Interactable’ components.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7DF866-369A-4444-8653-F76485DE5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0242" y="5396018"/>
            <a:ext cx="4703404" cy="14619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2C15E4-ED75-4550-8787-130B357E15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0242" y="1211361"/>
            <a:ext cx="4711758" cy="4026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718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Event based Interactions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D8C2D-32F9-4E05-B1D6-A27CCD11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6000750" cy="465192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Expanding that property will reveal several events.</a:t>
            </a:r>
          </a:p>
          <a:p>
            <a:pPr lvl="1"/>
            <a:r>
              <a:rPr lang="en-US" sz="2000" dirty="0">
                <a:latin typeface="Bahnschrift" panose="020B0502040204020203" pitchFamily="34" charset="0"/>
              </a:rPr>
              <a:t>These events are similar to what we have seen when dealing with UI Buttons.</a:t>
            </a:r>
            <a:endParaRPr lang="en-US" dirty="0">
              <a:latin typeface="Bahnschrift" panose="020B0502040204020203" pitchFamily="34" charset="0"/>
            </a:endParaRPr>
          </a:p>
          <a:p>
            <a:pPr lvl="1"/>
            <a:r>
              <a:rPr lang="en-US" sz="2000" dirty="0">
                <a:latin typeface="Bahnschrift" panose="020B0502040204020203" pitchFamily="34" charset="0"/>
              </a:rPr>
              <a:t>We can press the ‘+’ icon then link a function to be called when the event happens.</a:t>
            </a:r>
          </a:p>
          <a:p>
            <a:pPr lvl="1"/>
            <a:r>
              <a:rPr lang="en-US" sz="2000" dirty="0">
                <a:latin typeface="Bahnschrift" panose="020B0502040204020203" pitchFamily="34" charset="0"/>
              </a:rPr>
              <a:t>Information of what triggers the event(s) can be found by hovering over the headers (e.g. “First/Last Hover”, “Hover”)</a:t>
            </a:r>
            <a:endParaRPr lang="en-US" sz="1600" dirty="0">
              <a:latin typeface="Bahnschrift" panose="020B0502040204020203" pitchFamily="34" charset="0"/>
            </a:endParaRP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This lets us quickly link our own code and </a:t>
            </a:r>
            <a:r>
              <a:rPr lang="en-US" sz="2400" dirty="0" err="1">
                <a:latin typeface="Bahnschrift" panose="020B0502040204020203" pitchFamily="34" charset="0"/>
              </a:rPr>
              <a:t>behaviours</a:t>
            </a:r>
            <a:r>
              <a:rPr lang="en-US" sz="2400" dirty="0">
                <a:latin typeface="Bahnschrift" panose="020B0502040204020203" pitchFamily="34" charset="0"/>
              </a:rPr>
              <a:t> to VR events.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6C5180-0867-4105-83B9-108A66C88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8698" y="1542549"/>
            <a:ext cx="4943302" cy="5303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470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Event based Interactions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D8C2D-32F9-4E05-B1D6-A27CCD11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5928360" cy="465192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Let’s use these Events to quickly create a highlighting effect for </a:t>
            </a:r>
            <a:r>
              <a:rPr lang="en-US" sz="2400" dirty="0" err="1">
                <a:latin typeface="Bahnschrift" panose="020B0502040204020203" pitchFamily="34" charset="0"/>
              </a:rPr>
              <a:t>Interactables</a:t>
            </a:r>
            <a:r>
              <a:rPr lang="en-US" sz="2400" dirty="0">
                <a:latin typeface="Bahnschrift" panose="020B0502040204020203" pitchFamily="34" charset="0"/>
              </a:rPr>
              <a:t> when they are hovered over.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Create a new C# script in your project and name it “</a:t>
            </a:r>
            <a:r>
              <a:rPr lang="en-US" sz="2400" dirty="0" err="1">
                <a:latin typeface="Bahnschrift" panose="020B0502040204020203" pitchFamily="34" charset="0"/>
              </a:rPr>
              <a:t>InteractableHighlight</a:t>
            </a:r>
            <a:r>
              <a:rPr lang="en-US" sz="2400" dirty="0">
                <a:latin typeface="Bahnschrift" panose="020B0502040204020203" pitchFamily="34" charset="0"/>
              </a:rPr>
              <a:t>”.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Open the script in Visual Studio.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Create two functions to be linked to the hover and exit hover events.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A1AD49-6333-4D91-81BE-735C56E8A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0058" y="2632801"/>
            <a:ext cx="5491942" cy="422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2792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Event based Interactions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D8C2D-32F9-4E05-B1D6-A27CCD11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4365567" cy="465192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In the on hover function, we will look for all materials of our current object and turn on the ‘Emission’ property.</a:t>
            </a:r>
          </a:p>
          <a:p>
            <a:pPr lvl="1"/>
            <a:r>
              <a:rPr lang="en-US" sz="2000" dirty="0">
                <a:latin typeface="Bahnschrift" panose="020B0502040204020203" pitchFamily="34" charset="0"/>
              </a:rPr>
              <a:t>The ‘Emission’ property controls whether a material emits light as well as what color it emits.</a:t>
            </a:r>
          </a:p>
          <a:p>
            <a:pPr lvl="1"/>
            <a:r>
              <a:rPr lang="en-US" sz="2000" dirty="0">
                <a:latin typeface="Bahnschrift" panose="020B0502040204020203" pitchFamily="34" charset="0"/>
              </a:rPr>
              <a:t>We will use this to make our object highlight.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657989-81BB-4BDD-ADC2-A87ED65AC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8582" y="1751057"/>
            <a:ext cx="6913418" cy="3610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9300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Event based Interactions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D8C2D-32F9-4E05-B1D6-A27CCD11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4365567" cy="465192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In the exit hover function, we can copy paste the same code over.</a:t>
            </a:r>
          </a:p>
          <a:p>
            <a:pPr lvl="1"/>
            <a:r>
              <a:rPr lang="en-US" sz="2000" dirty="0">
                <a:latin typeface="Bahnschrift" panose="020B0502040204020203" pitchFamily="34" charset="0"/>
              </a:rPr>
              <a:t>But instead of enabling the ‘Emission’ property, we will disable it instead.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A9BD5E-758B-4B9D-AD54-54BB62B22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8580" y="1690688"/>
            <a:ext cx="6913419" cy="2738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9625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Event based Interactions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D8C2D-32F9-4E05-B1D6-A27CCD11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7181345" cy="465192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Once both functions are set up, we can drag the </a:t>
            </a:r>
            <a:r>
              <a:rPr lang="en-US" sz="2400" dirty="0" err="1">
                <a:latin typeface="Bahnschrift" panose="020B0502040204020203" pitchFamily="34" charset="0"/>
              </a:rPr>
              <a:t>InteractableHighlight</a:t>
            </a:r>
            <a:r>
              <a:rPr lang="en-US" sz="2400" dirty="0">
                <a:latin typeface="Bahnschrift" panose="020B0502040204020203" pitchFamily="34" charset="0"/>
              </a:rPr>
              <a:t> class to the Inspector of our object and add it as a component.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We can then link the functions to the First/Last Hover events of our Interactable object.</a:t>
            </a:r>
            <a:endParaRPr lang="en-US" sz="2000" dirty="0">
              <a:latin typeface="Bahnschrift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F05142-368C-409A-85DB-C4A9E542B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9544" y="1690688"/>
            <a:ext cx="4172456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0903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AFBCB11E-07F3-48B7-8B47-7E50039C9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29340"/>
          </a:xfrm>
        </p:spPr>
        <p:txBody>
          <a:bodyPr>
            <a:normAutofit/>
          </a:bodyPr>
          <a:lstStyle/>
          <a:p>
            <a:pPr algn="ctr"/>
            <a:r>
              <a:rPr lang="en-US" sz="8000" dirty="0">
                <a:solidFill>
                  <a:srgbClr val="00A79D"/>
                </a:solidFill>
                <a:latin typeface="Bahnschrift" panose="020B0502040204020203" pitchFamily="34" charset="0"/>
              </a:rPr>
              <a:t>Demo Time!</a:t>
            </a:r>
          </a:p>
        </p:txBody>
      </p:sp>
    </p:spTree>
    <p:extLst>
      <p:ext uri="{BB962C8B-B14F-4D97-AF65-F5344CB8AC3E}">
        <p14:creationId xmlns:p14="http://schemas.microsoft.com/office/powerpoint/2010/main" val="35692720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Event based Interactions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D8C2D-32F9-4E05-B1D6-A27CCD11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10515600" cy="465192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Aside from highlighting an Interactable, we can use these events to implement other functionality.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We can use the Select Entered event to call a function when the Grip button is pressed while over an Interactable.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Let’s see how we can use this to create a light switch.</a:t>
            </a:r>
            <a:endParaRPr lang="en-US" sz="20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4887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D8C2D-32F9-4E05-B1D6-A27CCD11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Last week, we talked about how the XRTK package gives us access to its Interactor and Interactable system.</a:t>
            </a:r>
          </a:p>
          <a:p>
            <a:pPr lvl="1"/>
            <a:r>
              <a:rPr lang="en-US" sz="2000" dirty="0">
                <a:latin typeface="Bahnschrift" panose="020B0502040204020203" pitchFamily="34" charset="0"/>
              </a:rPr>
              <a:t>Interactors are the VR controllers used by the player.</a:t>
            </a:r>
          </a:p>
          <a:p>
            <a:pPr lvl="1"/>
            <a:r>
              <a:rPr lang="en-US" sz="2000" dirty="0" err="1">
                <a:latin typeface="Bahnschrift" panose="020B0502040204020203" pitchFamily="34" charset="0"/>
              </a:rPr>
              <a:t>Interactables</a:t>
            </a:r>
            <a:r>
              <a:rPr lang="en-US" sz="2000" dirty="0">
                <a:latin typeface="Bahnschrift" panose="020B0502040204020203" pitchFamily="34" charset="0"/>
              </a:rPr>
              <a:t> are the objects that Interactors can act on.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Using that system, we looked at how we could quickly create a grabbing interaction.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Today, we will look at how we can implement other interactions as well.</a:t>
            </a:r>
          </a:p>
        </p:txBody>
      </p:sp>
    </p:spTree>
    <p:extLst>
      <p:ext uri="{BB962C8B-B14F-4D97-AF65-F5344CB8AC3E}">
        <p14:creationId xmlns:p14="http://schemas.microsoft.com/office/powerpoint/2010/main" val="16326921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Event based Interactions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D8C2D-32F9-4E05-B1D6-A27CCD11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5962651" cy="4651923"/>
          </a:xfrm>
        </p:spPr>
        <p:txBody>
          <a:bodyPr>
            <a:normAutofit fontScale="92500"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Create a new 3D object in the scene to act as the switch.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Then, go to its Inspector and add an ‘XR Simple Interactable’ component.</a:t>
            </a:r>
          </a:p>
          <a:p>
            <a:pPr lvl="1"/>
            <a:r>
              <a:rPr lang="en-US" sz="2000" dirty="0">
                <a:latin typeface="Bahnschrift" panose="020B0502040204020203" pitchFamily="34" charset="0"/>
              </a:rPr>
              <a:t>Add a </a:t>
            </a:r>
            <a:r>
              <a:rPr lang="en-US" sz="2000" dirty="0" err="1">
                <a:latin typeface="Bahnschrift" panose="020B0502040204020203" pitchFamily="34" charset="0"/>
              </a:rPr>
              <a:t>Rigidbody</a:t>
            </a:r>
            <a:r>
              <a:rPr lang="en-US" sz="2000" dirty="0">
                <a:latin typeface="Bahnschrift" panose="020B0502040204020203" pitchFamily="34" charset="0"/>
              </a:rPr>
              <a:t> component as well.</a:t>
            </a:r>
          </a:p>
          <a:p>
            <a:pPr lvl="1"/>
            <a:r>
              <a:rPr lang="en-US" sz="2000" dirty="0">
                <a:latin typeface="Bahnschrift" panose="020B0502040204020203" pitchFamily="34" charset="0"/>
              </a:rPr>
              <a:t>You can make it kinematic if you don’t want the object to move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This component differs from the Grab Interactable in that the Grab Interactable will cause the object to be grabbed by default, when the grip button is pressed.</a:t>
            </a:r>
            <a:endParaRPr lang="en-US" sz="2000" dirty="0">
              <a:latin typeface="Bahnschrift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D4A6C4-E4AF-4162-8A5B-043DAB430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850" y="1690688"/>
            <a:ext cx="5391150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6390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7513A8C-AA9A-42FD-BD9E-20F6C03F0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9900" y="1685926"/>
            <a:ext cx="5372100" cy="43338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Event based Interactions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D8C2D-32F9-4E05-B1D6-A27CCD11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5962651" cy="465192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Create a new C# script, and name it “</a:t>
            </a:r>
            <a:r>
              <a:rPr lang="en-US" sz="2400" dirty="0" err="1">
                <a:latin typeface="Bahnschrift" panose="020B0502040204020203" pitchFamily="34" charset="0"/>
              </a:rPr>
              <a:t>LightSwitch</a:t>
            </a:r>
            <a:r>
              <a:rPr lang="en-US" sz="2400" dirty="0">
                <a:latin typeface="Bahnschrift" panose="020B0502040204020203" pitchFamily="34" charset="0"/>
              </a:rPr>
              <a:t>”.</a:t>
            </a:r>
          </a:p>
          <a:p>
            <a:pPr lvl="1"/>
            <a:r>
              <a:rPr lang="en-US" sz="2000" dirty="0">
                <a:latin typeface="Bahnschrift" panose="020B0502040204020203" pitchFamily="34" charset="0"/>
              </a:rPr>
              <a:t>Drag this class into the Inspector of the </a:t>
            </a:r>
            <a:r>
              <a:rPr lang="en-US" sz="2000" dirty="0" err="1">
                <a:latin typeface="Bahnschrift" panose="020B0502040204020203" pitchFamily="34" charset="0"/>
              </a:rPr>
              <a:t>SwitchObject</a:t>
            </a:r>
            <a:r>
              <a:rPr lang="en-US" sz="2000" dirty="0">
                <a:latin typeface="Bahnschrift" panose="020B0502040204020203" pitchFamily="34" charset="0"/>
              </a:rPr>
              <a:t> to add it as a component.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Open the “</a:t>
            </a:r>
            <a:r>
              <a:rPr lang="en-US" sz="2400" dirty="0" err="1">
                <a:latin typeface="Bahnschrift" panose="020B0502040204020203" pitchFamily="34" charset="0"/>
              </a:rPr>
              <a:t>LightSwitch</a:t>
            </a:r>
            <a:r>
              <a:rPr lang="en-US" sz="2400" dirty="0">
                <a:latin typeface="Bahnschrift" panose="020B0502040204020203" pitchFamily="34" charset="0"/>
              </a:rPr>
              <a:t>” class in Visual Studio.</a:t>
            </a:r>
          </a:p>
          <a:p>
            <a:pPr lvl="1"/>
            <a:r>
              <a:rPr lang="en-US" sz="2000" dirty="0">
                <a:latin typeface="Bahnschrift" panose="020B0502040204020203" pitchFamily="34" charset="0"/>
              </a:rPr>
              <a:t>Create a public Light variable</a:t>
            </a:r>
          </a:p>
          <a:p>
            <a:pPr lvl="1"/>
            <a:r>
              <a:rPr lang="en-US" sz="2000" dirty="0">
                <a:latin typeface="Bahnschrift" panose="020B0502040204020203" pitchFamily="34" charset="0"/>
              </a:rPr>
              <a:t>Create a public </a:t>
            </a:r>
            <a:r>
              <a:rPr lang="en-US" sz="2000" dirty="0" err="1">
                <a:latin typeface="Bahnschrift" panose="020B0502040204020203" pitchFamily="34" charset="0"/>
              </a:rPr>
              <a:t>ToggleLight</a:t>
            </a:r>
            <a:r>
              <a:rPr lang="en-US" sz="2000" dirty="0">
                <a:latin typeface="Bahnschrift" panose="020B0502040204020203" pitchFamily="34" charset="0"/>
              </a:rPr>
              <a:t> function</a:t>
            </a:r>
          </a:p>
        </p:txBody>
      </p:sp>
    </p:spTree>
    <p:extLst>
      <p:ext uri="{BB962C8B-B14F-4D97-AF65-F5344CB8AC3E}">
        <p14:creationId xmlns:p14="http://schemas.microsoft.com/office/powerpoint/2010/main" val="31579303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57F7F6D-38E5-4778-A5EB-A843AF191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90689"/>
            <a:ext cx="6095999" cy="37861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Event based Interactions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D8C2D-32F9-4E05-B1D6-A27CCD11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5257801" cy="465192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We will drag and drop the Light that we want to toggle later in the scene.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In the </a:t>
            </a:r>
            <a:r>
              <a:rPr lang="en-US" sz="2400" dirty="0" err="1">
                <a:latin typeface="Bahnschrift" panose="020B0502040204020203" pitchFamily="34" charset="0"/>
              </a:rPr>
              <a:t>ToggleLight</a:t>
            </a:r>
            <a:r>
              <a:rPr lang="en-US" sz="2400" dirty="0">
                <a:latin typeface="Bahnschrift" panose="020B0502040204020203" pitchFamily="34" charset="0"/>
              </a:rPr>
              <a:t> function, we will set the ‘enabled’ property of the Light variable to the opposite of its current value.</a:t>
            </a:r>
            <a:endParaRPr lang="en-US" sz="20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3591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5EB6AB7-F62B-46BB-935B-31C4018EF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9900" y="1685926"/>
            <a:ext cx="5372100" cy="45339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Event based Interactions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D8C2D-32F9-4E05-B1D6-A27CCD11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5962651" cy="465192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Back in the Unity scene, link a Light in your scene to the variable in the </a:t>
            </a:r>
            <a:r>
              <a:rPr lang="en-US" sz="2400" dirty="0" err="1">
                <a:latin typeface="Bahnschrift" panose="020B0502040204020203" pitchFamily="34" charset="0"/>
              </a:rPr>
              <a:t>LightSwitch</a:t>
            </a:r>
            <a:r>
              <a:rPr lang="en-US" sz="2400" dirty="0">
                <a:latin typeface="Bahnschrift" panose="020B0502040204020203" pitchFamily="34" charset="0"/>
              </a:rPr>
              <a:t> component.</a:t>
            </a:r>
          </a:p>
          <a:p>
            <a:pPr lvl="1"/>
            <a:r>
              <a:rPr lang="en-US" sz="2000" dirty="0">
                <a:latin typeface="Bahnschrift" panose="020B0502040204020203" pitchFamily="34" charset="0"/>
              </a:rPr>
              <a:t>I have chosen to use the default Directional Light for this example.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Once the link is done, we can connect the function to the Select event of the Simple Interactable.</a:t>
            </a:r>
          </a:p>
        </p:txBody>
      </p:sp>
    </p:spTree>
    <p:extLst>
      <p:ext uri="{BB962C8B-B14F-4D97-AF65-F5344CB8AC3E}">
        <p14:creationId xmlns:p14="http://schemas.microsoft.com/office/powerpoint/2010/main" val="12474383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AFBCB11E-07F3-48B7-8B47-7E50039C9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29340"/>
          </a:xfrm>
        </p:spPr>
        <p:txBody>
          <a:bodyPr>
            <a:normAutofit/>
          </a:bodyPr>
          <a:lstStyle/>
          <a:p>
            <a:pPr algn="ctr"/>
            <a:r>
              <a:rPr lang="en-US" sz="8000" dirty="0">
                <a:solidFill>
                  <a:srgbClr val="00A79D"/>
                </a:solidFill>
                <a:latin typeface="Bahnschrift" panose="020B0502040204020203" pitchFamily="34" charset="0"/>
              </a:rPr>
              <a:t>Demo Time!</a:t>
            </a:r>
          </a:p>
        </p:txBody>
      </p:sp>
    </p:spTree>
    <p:extLst>
      <p:ext uri="{BB962C8B-B14F-4D97-AF65-F5344CB8AC3E}">
        <p14:creationId xmlns:p14="http://schemas.microsoft.com/office/powerpoint/2010/main" val="18087374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Socket Interactor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D8C2D-32F9-4E05-B1D6-A27CCD11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10515600" cy="465192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Often in VR, we might want objects to snap to a certain position when placed.</a:t>
            </a:r>
          </a:p>
          <a:p>
            <a:pPr lvl="1"/>
            <a:r>
              <a:rPr lang="en-US" sz="2000" dirty="0">
                <a:latin typeface="Bahnschrift" panose="020B0502040204020203" pitchFamily="34" charset="0"/>
              </a:rPr>
              <a:t>E.g. Chairs being pushed neatly into tables, mounting prizes onto walls, putting equipment back, etc.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To achieve these </a:t>
            </a:r>
            <a:r>
              <a:rPr lang="en-US" sz="2400" dirty="0" err="1">
                <a:latin typeface="Bahnschrift" panose="020B0502040204020203" pitchFamily="34" charset="0"/>
              </a:rPr>
              <a:t>behaviours</a:t>
            </a:r>
            <a:r>
              <a:rPr lang="en-US" sz="2400" dirty="0">
                <a:latin typeface="Bahnschrift" panose="020B0502040204020203" pitchFamily="34" charset="0"/>
              </a:rPr>
              <a:t>, we can use Socket Interactors from XRTK.</a:t>
            </a:r>
          </a:p>
        </p:txBody>
      </p:sp>
    </p:spTree>
    <p:extLst>
      <p:ext uri="{BB962C8B-B14F-4D97-AF65-F5344CB8AC3E}">
        <p14:creationId xmlns:p14="http://schemas.microsoft.com/office/powerpoint/2010/main" val="30080747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Socket Interactor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D8C2D-32F9-4E05-B1D6-A27CCD11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10515600" cy="465192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When added to an object, a Socket Interactor component will look for any </a:t>
            </a:r>
            <a:r>
              <a:rPr lang="en-US" sz="2400" dirty="0" err="1">
                <a:latin typeface="Bahnschrift" panose="020B0502040204020203" pitchFamily="34" charset="0"/>
              </a:rPr>
              <a:t>Interactables</a:t>
            </a:r>
            <a:r>
              <a:rPr lang="en-US" sz="2400" dirty="0">
                <a:latin typeface="Bahnschrift" panose="020B0502040204020203" pitchFamily="34" charset="0"/>
              </a:rPr>
              <a:t> that are “free” (not being grabbed or assigned to another Socket Interactor), and will snap the first detected Interactable to it.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For </a:t>
            </a:r>
            <a:r>
              <a:rPr lang="en-US" sz="2400" dirty="0" err="1">
                <a:latin typeface="Bahnschrift" panose="020B0502040204020203" pitchFamily="34" charset="0"/>
              </a:rPr>
              <a:t>Interactables</a:t>
            </a:r>
            <a:r>
              <a:rPr lang="en-US" sz="2400" dirty="0">
                <a:latin typeface="Bahnschrift" panose="020B0502040204020203" pitchFamily="34" charset="0"/>
              </a:rPr>
              <a:t> that are being grabbed, the Socket Interactor will still detect them, but won’t snap them into place unless the player releases their grip button.</a:t>
            </a:r>
          </a:p>
        </p:txBody>
      </p:sp>
    </p:spTree>
    <p:extLst>
      <p:ext uri="{BB962C8B-B14F-4D97-AF65-F5344CB8AC3E}">
        <p14:creationId xmlns:p14="http://schemas.microsoft.com/office/powerpoint/2010/main" val="4527608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Socket Interactor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D8C2D-32F9-4E05-B1D6-A27CCD11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6776259" cy="465192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To create a Socket Interactor, right click in the Hierarchy and select XR &gt; Socket Interactor.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A Socket Interactor object will be added, and it will consist of:</a:t>
            </a:r>
          </a:p>
          <a:p>
            <a:pPr lvl="1"/>
            <a:r>
              <a:rPr lang="en-US" sz="2000" dirty="0">
                <a:latin typeface="Bahnschrift" panose="020B0502040204020203" pitchFamily="34" charset="0"/>
              </a:rPr>
              <a:t>Transform</a:t>
            </a:r>
          </a:p>
          <a:p>
            <a:pPr lvl="1"/>
            <a:r>
              <a:rPr lang="en-US" sz="2000" dirty="0">
                <a:latin typeface="Bahnschrift" panose="020B0502040204020203" pitchFamily="34" charset="0"/>
              </a:rPr>
              <a:t>Sphere Collider</a:t>
            </a:r>
          </a:p>
          <a:p>
            <a:pPr lvl="2"/>
            <a:r>
              <a:rPr lang="en-US" sz="1600" dirty="0">
                <a:latin typeface="Bahnschrift" panose="020B0502040204020203" pitchFamily="34" charset="0"/>
              </a:rPr>
              <a:t>The Interactor will use this collider to detect objects</a:t>
            </a:r>
          </a:p>
          <a:p>
            <a:pPr lvl="1"/>
            <a:r>
              <a:rPr lang="en-US" sz="2000" dirty="0">
                <a:latin typeface="Bahnschrift" panose="020B0502040204020203" pitchFamily="34" charset="0"/>
              </a:rPr>
              <a:t>Socket Interactor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Bahnschrift" panose="020B0502040204020203" pitchFamily="34" charset="0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395085-555E-4477-BD60-168F54E7A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50" y="1314450"/>
            <a:ext cx="4476750" cy="554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5934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Socket Interactor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D8C2D-32F9-4E05-B1D6-A27CCD11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6776259" cy="495949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The Socket Interactor has many properties, but we will only look at a few key ones this lesson:</a:t>
            </a:r>
          </a:p>
          <a:p>
            <a:pPr lvl="1"/>
            <a:r>
              <a:rPr lang="en-US" sz="2000" dirty="0">
                <a:latin typeface="Bahnschrift" panose="020B0502040204020203" pitchFamily="34" charset="0"/>
              </a:rPr>
              <a:t>Interaction Layer Mask</a:t>
            </a:r>
          </a:p>
          <a:p>
            <a:pPr lvl="2"/>
            <a:r>
              <a:rPr lang="en-US" sz="1600" dirty="0">
                <a:latin typeface="Bahnschrift" panose="020B0502040204020203" pitchFamily="34" charset="0"/>
              </a:rPr>
              <a:t>This dictates which layers can be detected by the Socket Interactor.</a:t>
            </a:r>
          </a:p>
          <a:p>
            <a:pPr lvl="3"/>
            <a:r>
              <a:rPr lang="en-US" sz="1400" dirty="0">
                <a:latin typeface="Bahnschrift" panose="020B0502040204020203" pitchFamily="34" charset="0"/>
              </a:rPr>
              <a:t>Only objects in the selected layer(s) will be detected.</a:t>
            </a:r>
          </a:p>
          <a:p>
            <a:pPr lvl="3"/>
            <a:r>
              <a:rPr lang="en-US" sz="1400" dirty="0">
                <a:latin typeface="Bahnschrift" panose="020B0502040204020203" pitchFamily="34" charset="0"/>
              </a:rPr>
              <a:t>Useful for creating Socket Interactors that are ‘selective’.</a:t>
            </a:r>
          </a:p>
          <a:p>
            <a:pPr lvl="1"/>
            <a:r>
              <a:rPr lang="en-US" sz="2000" dirty="0">
                <a:latin typeface="Bahnschrift" panose="020B0502040204020203" pitchFamily="34" charset="0"/>
              </a:rPr>
              <a:t>Attach Transform</a:t>
            </a:r>
          </a:p>
          <a:p>
            <a:pPr lvl="2"/>
            <a:r>
              <a:rPr lang="en-US" sz="1600" dirty="0">
                <a:latin typeface="Bahnschrift" panose="020B0502040204020203" pitchFamily="34" charset="0"/>
              </a:rPr>
              <a:t>The Transform that the detected Interactable will snap to.</a:t>
            </a:r>
          </a:p>
          <a:p>
            <a:pPr lvl="1"/>
            <a:r>
              <a:rPr lang="en-US" sz="2000" dirty="0">
                <a:latin typeface="Bahnschrift" panose="020B0502040204020203" pitchFamily="34" charset="0"/>
              </a:rPr>
              <a:t>Hover Mesh Material</a:t>
            </a:r>
          </a:p>
          <a:p>
            <a:pPr lvl="2"/>
            <a:r>
              <a:rPr lang="en-US" sz="1600" dirty="0">
                <a:latin typeface="Bahnschrift" panose="020B0502040204020203" pitchFamily="34" charset="0"/>
              </a:rPr>
              <a:t>The Material to be used if the detected Interactable CAN be snapped to this Socket Interactor.</a:t>
            </a:r>
            <a:endParaRPr lang="en-US" sz="2000" dirty="0">
              <a:latin typeface="Bahnschrift" panose="020B0502040204020203" pitchFamily="34" charset="0"/>
            </a:endParaRPr>
          </a:p>
          <a:p>
            <a:pPr lvl="1"/>
            <a:r>
              <a:rPr lang="en-US" sz="2000" dirty="0">
                <a:latin typeface="Bahnschrift" panose="020B0502040204020203" pitchFamily="34" charset="0"/>
              </a:rPr>
              <a:t>Can’t Hover Mesh Material</a:t>
            </a:r>
          </a:p>
          <a:p>
            <a:pPr lvl="2"/>
            <a:r>
              <a:rPr lang="en-US" sz="1600" dirty="0">
                <a:latin typeface="Bahnschrift" panose="020B0502040204020203" pitchFamily="34" charset="0"/>
              </a:rPr>
              <a:t>The Material to be used if the detected Interactable CANNOT be snapped to this Socket Interactor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567C47-7044-4D6A-8FB5-F3152665B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4701" y="1690688"/>
            <a:ext cx="4647299" cy="2517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0727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Socket Interactor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D8C2D-32F9-4E05-B1D6-A27CCD11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6776259" cy="495949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Aside from these properties, a Socket Interactor also contains events that can be used to linked to other functions.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The ‘Hover’ events will be triggered the same way as the Simple and Grab Interactable we’ve worked with.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The ‘Select’ events will be triggered when an item is snapped or removed from the Socket Interactor.</a:t>
            </a:r>
            <a:endParaRPr lang="en-US" sz="1600" dirty="0">
              <a:latin typeface="Bahnschrift" panose="020B0502040204020203" pitchFamily="34" charset="0"/>
            </a:endParaRPr>
          </a:p>
          <a:p>
            <a:pPr lvl="1"/>
            <a:endParaRPr lang="en-US" sz="800" dirty="0">
              <a:latin typeface="Bahnschrift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9525CE-6C56-46AB-9C65-ABDF34CD9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4897" y="1314450"/>
            <a:ext cx="4277103" cy="554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431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Lesson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D8C2D-32F9-4E05-B1D6-A27CCD11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Implement Direct Interactors instead of Ray Interactors.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Create different interactions using the Events system of Interactable objects.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Use Socket Interactors to create snapping interactions.</a:t>
            </a:r>
          </a:p>
        </p:txBody>
      </p:sp>
    </p:spTree>
    <p:extLst>
      <p:ext uri="{BB962C8B-B14F-4D97-AF65-F5344CB8AC3E}">
        <p14:creationId xmlns:p14="http://schemas.microsoft.com/office/powerpoint/2010/main" val="12367328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AFBCB11E-07F3-48B7-8B47-7E50039C9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29340"/>
          </a:xfrm>
        </p:spPr>
        <p:txBody>
          <a:bodyPr>
            <a:normAutofit/>
          </a:bodyPr>
          <a:lstStyle/>
          <a:p>
            <a:pPr algn="ctr"/>
            <a:r>
              <a:rPr lang="en-US" sz="8000" dirty="0">
                <a:solidFill>
                  <a:srgbClr val="00A79D"/>
                </a:solidFill>
                <a:latin typeface="Bahnschrift" panose="020B0502040204020203" pitchFamily="34" charset="0"/>
              </a:rPr>
              <a:t>Demo Time!</a:t>
            </a:r>
          </a:p>
        </p:txBody>
      </p:sp>
    </p:spTree>
    <p:extLst>
      <p:ext uri="{BB962C8B-B14F-4D97-AF65-F5344CB8AC3E}">
        <p14:creationId xmlns:p14="http://schemas.microsoft.com/office/powerpoint/2010/main" val="23483070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Summary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F36D6E1-16B7-427F-89CC-C213C8C68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To simulate reality, we might want to use Direct Interactors as they require our users to ‘physically’ touch the objects they want to interact with.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Using Events in Interactable components, we can link our code to VR interactions and create custom </a:t>
            </a:r>
            <a:r>
              <a:rPr lang="en-US" sz="2400" dirty="0" err="1">
                <a:latin typeface="Bahnschrift" panose="020B0502040204020203" pitchFamily="34" charset="0"/>
              </a:rPr>
              <a:t>behaviours</a:t>
            </a:r>
            <a:r>
              <a:rPr lang="en-US" sz="2400" dirty="0">
                <a:latin typeface="Bahnschrift" panose="020B0502040204020203" pitchFamily="34" charset="0"/>
              </a:rPr>
              <a:t>.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Socket Interactors give us the ability to create snapping points that our objects will snap to </a:t>
            </a:r>
            <a:r>
              <a:rPr lang="en-US" sz="2400">
                <a:latin typeface="Bahnschrift" panose="020B0502040204020203" pitchFamily="34" charset="0"/>
              </a:rPr>
              <a:t>when released.</a:t>
            </a:r>
            <a:endParaRPr lang="en-US" sz="2400" dirty="0">
              <a:latin typeface="Bahnschrift" panose="020B0502040204020203" pitchFamily="34" charset="0"/>
            </a:endParaRPr>
          </a:p>
          <a:p>
            <a:endParaRPr lang="en-US" sz="20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7350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CA2 (Individual)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D8C2D-32F9-4E05-B1D6-A27CCD11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Each group member must create at least ONE new VR interaction for Assignment 2.</a:t>
            </a:r>
          </a:p>
          <a:p>
            <a:pPr lvl="1"/>
            <a:r>
              <a:rPr lang="en-US" sz="2000" dirty="0">
                <a:latin typeface="Bahnschrift" panose="020B0502040204020203" pitchFamily="34" charset="0"/>
              </a:rPr>
              <a:t>Examples:</a:t>
            </a:r>
          </a:p>
          <a:p>
            <a:pPr lvl="2"/>
            <a:r>
              <a:rPr lang="en-US" sz="1600" dirty="0">
                <a:latin typeface="Bahnschrift" panose="020B0502040204020203" pitchFamily="34" charset="0"/>
              </a:rPr>
              <a:t>Inserting a key into a lock using Socket Interactor and unlocking new content.</a:t>
            </a:r>
          </a:p>
          <a:p>
            <a:pPr lvl="2"/>
            <a:r>
              <a:rPr lang="en-US" sz="1600" dirty="0">
                <a:latin typeface="Bahnschrift" panose="020B0502040204020203" pitchFamily="34" charset="0"/>
              </a:rPr>
              <a:t>A puzzle where switches must be selected in order to solve it.</a:t>
            </a:r>
          </a:p>
          <a:p>
            <a:pPr lvl="2"/>
            <a:r>
              <a:rPr lang="en-US" sz="1600" dirty="0">
                <a:latin typeface="Bahnschrift" panose="020B0502040204020203" pitchFamily="34" charset="0"/>
              </a:rPr>
              <a:t>An object that users can pick up and use to hit/eliminate other objects (think Beat Saber).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This will be due during next week’s lesson when we have our consultation in class.</a:t>
            </a:r>
          </a:p>
        </p:txBody>
      </p:sp>
    </p:spTree>
    <p:extLst>
      <p:ext uri="{BB962C8B-B14F-4D97-AF65-F5344CB8AC3E}">
        <p14:creationId xmlns:p14="http://schemas.microsoft.com/office/powerpoint/2010/main" val="2882417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Interactors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D8C2D-32F9-4E05-B1D6-A27CCD11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5981700" cy="5009369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When creating our VR interactions, we used an XR Origin (Action Based) object.</a:t>
            </a:r>
          </a:p>
          <a:p>
            <a:pPr lvl="1"/>
            <a:r>
              <a:rPr lang="en-US" sz="2000" dirty="0">
                <a:latin typeface="Bahnschrift" panose="020B0502040204020203" pitchFamily="34" charset="0"/>
              </a:rPr>
              <a:t>This object comes with a Right and Left Hand Controller.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If you look at either of those Controllers, you will see this XR Ray Interactor component.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This component is what does the </a:t>
            </a:r>
            <a:r>
              <a:rPr lang="en-US" sz="2400" dirty="0" err="1">
                <a:latin typeface="Bahnschrift" panose="020B0502040204020203" pitchFamily="34" charset="0"/>
              </a:rPr>
              <a:t>raycast</a:t>
            </a:r>
            <a:r>
              <a:rPr lang="en-US" sz="2400" dirty="0">
                <a:latin typeface="Bahnschrift" panose="020B0502040204020203" pitchFamily="34" charset="0"/>
              </a:rPr>
              <a:t> and checks for Interactable objects.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516958-3D3A-443A-BE03-BEB6A0361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9900" y="571500"/>
            <a:ext cx="5372100" cy="628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851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Interactors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D8C2D-32F9-4E05-B1D6-A27CCD11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5981700" cy="5009369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With the </a:t>
            </a:r>
            <a:r>
              <a:rPr lang="en-US" sz="2400" dirty="0" err="1">
                <a:latin typeface="Bahnschrift" panose="020B0502040204020203" pitchFamily="34" charset="0"/>
              </a:rPr>
              <a:t>raycast</a:t>
            </a:r>
            <a:r>
              <a:rPr lang="en-US" sz="2400" dirty="0">
                <a:latin typeface="Bahnschrift" panose="020B0502040204020203" pitchFamily="34" charset="0"/>
              </a:rPr>
              <a:t>, it allows us to interact with objects from a distance.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However, we might not want to give our players that mechanic.</a:t>
            </a:r>
          </a:p>
          <a:p>
            <a:pPr lvl="1"/>
            <a:r>
              <a:rPr lang="en-US" sz="2000" dirty="0">
                <a:latin typeface="Bahnschrift" panose="020B0502040204020203" pitchFamily="34" charset="0"/>
              </a:rPr>
              <a:t>Might make the game too easy, or feel unrealistic if the game is a simulation.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Instead, we can use another component called the XR Direct Interactor.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516958-3D3A-443A-BE03-BEB6A0361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9900" y="571500"/>
            <a:ext cx="5372100" cy="628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890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XR Direct Interactor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D8C2D-32F9-4E05-B1D6-A27CCD11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5981700" cy="465192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Unlike the Ray Interactor, the Direct Interactor does not cast a ray to check for objects.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Instead, it uses the collision system of Unity to check for </a:t>
            </a:r>
            <a:r>
              <a:rPr lang="en-US" sz="2400" dirty="0" err="1">
                <a:latin typeface="Bahnschrift" panose="020B0502040204020203" pitchFamily="34" charset="0"/>
              </a:rPr>
              <a:t>Interactables</a:t>
            </a:r>
            <a:r>
              <a:rPr lang="en-US" sz="2400" dirty="0">
                <a:latin typeface="Bahnschrift" panose="020B0502040204020203" pitchFamily="34" charset="0"/>
              </a:rPr>
              <a:t>.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This means that the player’s controllers must “physically” touch the Interactable object to interact with it.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165595-A151-4686-B444-5671779CC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5138" y="1733550"/>
            <a:ext cx="5381625" cy="51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224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B0166B2-EA27-481F-96A2-7251C3E8C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5975" y="1543050"/>
            <a:ext cx="6296025" cy="53149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XR Direct Interactor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D8C2D-32F9-4E05-B1D6-A27CCD11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4930833" cy="465192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To make our Controller(s) use Direct Interactors instead of Ray Interactors, right click on the ‘Camera Offset’ object.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Then select XR &gt; Direct Interactor (Action Based) </a:t>
            </a:r>
          </a:p>
        </p:txBody>
      </p:sp>
    </p:spTree>
    <p:extLst>
      <p:ext uri="{BB962C8B-B14F-4D97-AF65-F5344CB8AC3E}">
        <p14:creationId xmlns:p14="http://schemas.microsoft.com/office/powerpoint/2010/main" val="3203380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XR Direct Interactor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D8C2D-32F9-4E05-B1D6-A27CCD11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6010275" cy="465192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Next, select the original Controller object and look at its Inspector Window.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Look for the ‘XR Controller’ component and click on the meatballs icon on the right.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Then choose ‘Copy Component’</a:t>
            </a:r>
          </a:p>
          <a:p>
            <a:pPr lvl="1"/>
            <a:r>
              <a:rPr lang="en-US" sz="2000" dirty="0">
                <a:latin typeface="Bahnschrift" panose="020B0502040204020203" pitchFamily="34" charset="0"/>
              </a:rPr>
              <a:t>This step is needed because the newly created Direct Interactor does not have the correct input linked to it.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1863FB-07A1-4BD0-8A06-120F48433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8475" y="1543050"/>
            <a:ext cx="5343525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745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04AD8DB-35D2-4B4C-896D-4BB91A5CC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3713" y="1543050"/>
            <a:ext cx="5353050" cy="46101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XR Direct Interactor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D8C2D-32F9-4E05-B1D6-A27CCD11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6010275" cy="465192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Now select the new Direct Interactor object and look for the ‘XR Controller’ component there.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Click on the meatballs icon and select ‘Paste Component Values’.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The values from last week’s Controller will now be pasted on our new object. </a:t>
            </a:r>
            <a:endParaRPr lang="en-US" sz="20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221400"/>
      </p:ext>
    </p:extLst>
  </p:cSld>
  <p:clrMapOvr>
    <a:masterClrMapping/>
  </p:clrMapOvr>
</p:sld>
</file>

<file path=ppt/theme/theme1.xml><?xml version="1.0" encoding="utf-8"?>
<a:theme xmlns:a="http://schemas.openxmlformats.org/drawingml/2006/main" name="NP 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P Slides" id="{81099FB7-B8E4-493E-A78F-1C1AA39232D5}" vid="{4421FC03-C720-421B-87F2-A29498A9B24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8327</TotalTime>
  <Words>1696</Words>
  <Application>Microsoft Office PowerPoint</Application>
  <PresentationFormat>Widescreen</PresentationFormat>
  <Paragraphs>183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Bahnschrift</vt:lpstr>
      <vt:lpstr>Calibri</vt:lpstr>
      <vt:lpstr>Calibri Light</vt:lpstr>
      <vt:lpstr>NP Slides</vt:lpstr>
      <vt:lpstr>Immersive Technology Development</vt:lpstr>
      <vt:lpstr>Recap</vt:lpstr>
      <vt:lpstr>Lesson Objectives</vt:lpstr>
      <vt:lpstr>Interactors</vt:lpstr>
      <vt:lpstr>Interactors</vt:lpstr>
      <vt:lpstr>XR Direct Interactor</vt:lpstr>
      <vt:lpstr>XR Direct Interactor</vt:lpstr>
      <vt:lpstr>XR Direct Interactor</vt:lpstr>
      <vt:lpstr>XR Direct Interactor</vt:lpstr>
      <vt:lpstr>XR Direct Interactor</vt:lpstr>
      <vt:lpstr>Demo Time!</vt:lpstr>
      <vt:lpstr>Event based Interactions</vt:lpstr>
      <vt:lpstr>Event based Interactions</vt:lpstr>
      <vt:lpstr>Event based Interactions</vt:lpstr>
      <vt:lpstr>Event based Interactions</vt:lpstr>
      <vt:lpstr>Event based Interactions</vt:lpstr>
      <vt:lpstr>Event based Interactions</vt:lpstr>
      <vt:lpstr>Demo Time!</vt:lpstr>
      <vt:lpstr>Event based Interactions</vt:lpstr>
      <vt:lpstr>Event based Interactions</vt:lpstr>
      <vt:lpstr>Event based Interactions</vt:lpstr>
      <vt:lpstr>Event based Interactions</vt:lpstr>
      <vt:lpstr>Event based Interactions</vt:lpstr>
      <vt:lpstr>Demo Time!</vt:lpstr>
      <vt:lpstr>Socket Interactor</vt:lpstr>
      <vt:lpstr>Socket Interactor</vt:lpstr>
      <vt:lpstr>Socket Interactor</vt:lpstr>
      <vt:lpstr>Socket Interactor</vt:lpstr>
      <vt:lpstr>Socket Interactor</vt:lpstr>
      <vt:lpstr>Demo Time!</vt:lpstr>
      <vt:lpstr>Summary</vt:lpstr>
      <vt:lpstr>CA2 (Individual)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Interactive 3D Experience</dc:title>
  <dc:creator>Elyas Chua Aziz</dc:creator>
  <cp:lastModifiedBy>Elyas Chua Aziz</cp:lastModifiedBy>
  <cp:revision>441</cp:revision>
  <dcterms:created xsi:type="dcterms:W3CDTF">2020-11-09T15:05:45Z</dcterms:created>
  <dcterms:modified xsi:type="dcterms:W3CDTF">2021-12-01T01:09:25Z</dcterms:modified>
</cp:coreProperties>
</file>