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4"/>
  </p:notesMasterIdLst>
  <p:sldIdLst>
    <p:sldId id="458" r:id="rId3"/>
    <p:sldId id="260" r:id="rId4"/>
    <p:sldId id="475" r:id="rId5"/>
    <p:sldId id="476" r:id="rId6"/>
    <p:sldId id="477" r:id="rId7"/>
    <p:sldId id="257" r:id="rId8"/>
    <p:sldId id="266" r:id="rId9"/>
    <p:sldId id="261" r:id="rId10"/>
    <p:sldId id="268" r:id="rId11"/>
    <p:sldId id="462" r:id="rId12"/>
    <p:sldId id="471" r:id="rId13"/>
    <p:sldId id="484" r:id="rId14"/>
    <p:sldId id="483" r:id="rId15"/>
    <p:sldId id="478" r:id="rId16"/>
    <p:sldId id="480" r:id="rId17"/>
    <p:sldId id="482" r:id="rId18"/>
    <p:sldId id="469" r:id="rId19"/>
    <p:sldId id="481" r:id="rId20"/>
    <p:sldId id="473" r:id="rId21"/>
    <p:sldId id="474" r:id="rId22"/>
    <p:sldId id="45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6339581E-F421-4D11-A4E1-57EB2E7D9730}">
          <p14:sldIdLst>
            <p14:sldId id="458"/>
            <p14:sldId id="260"/>
          </p14:sldIdLst>
        </p14:section>
        <p14:section name="纯文字" id="{29652ECA-1D38-4C34-AAB3-59AF79ED5354}">
          <p14:sldIdLst>
            <p14:sldId id="475"/>
            <p14:sldId id="476"/>
            <p14:sldId id="477"/>
            <p14:sldId id="257"/>
            <p14:sldId id="266"/>
            <p14:sldId id="261"/>
            <p14:sldId id="268"/>
            <p14:sldId id="462"/>
            <p14:sldId id="471"/>
            <p14:sldId id="484"/>
            <p14:sldId id="483"/>
            <p14:sldId id="478"/>
            <p14:sldId id="480"/>
            <p14:sldId id="482"/>
            <p14:sldId id="469"/>
            <p14:sldId id="481"/>
            <p14:sldId id="473"/>
            <p14:sldId id="474"/>
          </p14:sldIdLst>
        </p14:section>
        <p14:section name="图文排版" id="{279D3FB2-7B75-47AC-A757-DB934E91FCE7}">
          <p14:sldIdLst/>
        </p14:section>
        <p14:section name="功能排版" id="{84309003-9632-489E-B6C7-34A01312DA92}">
          <p14:sldIdLst>
            <p14:sldId id="459"/>
          </p14:sldIdLst>
        </p14:section>
      </p14:sectionLst>
    </p:ext>
    <p:ext uri="{EFAFB233-063F-42B5-8137-9DF3F51BA10A}">
      <p15:sldGuideLst xmlns:p15="http://schemas.microsoft.com/office/powerpoint/2012/main">
        <p15:guide id="1">
          <p15:clr>
            <a:srgbClr val="A4A3A4"/>
          </p15:clr>
        </p15:guide>
        <p15:guide id="2" orient="horz" pos="4315">
          <p15:clr>
            <a:srgbClr val="A4A3A4"/>
          </p15:clr>
        </p15:guide>
        <p15:guide id="3" orient="horz">
          <p15:clr>
            <a:srgbClr val="A4A3A4"/>
          </p15:clr>
        </p15:guide>
        <p15:guide id="4"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varScale="1">
        <p:scale>
          <a:sx n="98" d="100"/>
          <a:sy n="98" d="100"/>
        </p:scale>
        <p:origin x="48" y="93"/>
      </p:cViewPr>
      <p:guideLst>
        <p:guide/>
        <p:guide orient="horz" pos="4315"/>
        <p:guide orient="horz"/>
        <p:guide pos="7680"/>
      </p:guideLst>
    </p:cSldViewPr>
  </p:slideViewPr>
  <p:notesTextViewPr>
    <p:cViewPr>
      <p:scale>
        <a:sx n="1" d="1"/>
        <a:sy n="1" d="1"/>
      </p:scale>
      <p:origin x="0" y="0"/>
    </p:cViewPr>
  </p:notesTextViewPr>
  <p:sorterViewPr>
    <p:cViewPr varScale="1">
      <p:scale>
        <a:sx n="1" d="1"/>
        <a:sy n="1" d="1"/>
      </p:scale>
      <p:origin x="0" y="-102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FCE84-971E-47FC-A639-013DEB8C3341}" type="datetimeFigureOut">
              <a:rPr lang="zh-CN" altLang="en-US" smtClean="0"/>
              <a:t>2023/7/20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5C29-6204-48AC-85C8-7710F9DF9F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10</a:t>
            </a:fld>
            <a:endParaRPr lang="zh-CN" altLang="en-US"/>
          </a:p>
        </p:txBody>
      </p:sp>
    </p:spTree>
    <p:extLst>
      <p:ext uri="{BB962C8B-B14F-4D97-AF65-F5344CB8AC3E}">
        <p14:creationId xmlns:p14="http://schemas.microsoft.com/office/powerpoint/2010/main" val="513136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11</a:t>
            </a:fld>
            <a:endParaRPr lang="zh-CN" altLang="en-US"/>
          </a:p>
        </p:txBody>
      </p:sp>
    </p:spTree>
    <p:extLst>
      <p:ext uri="{BB962C8B-B14F-4D97-AF65-F5344CB8AC3E}">
        <p14:creationId xmlns:p14="http://schemas.microsoft.com/office/powerpoint/2010/main" val="57569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12</a:t>
            </a:fld>
            <a:endParaRPr lang="zh-CN" altLang="en-US"/>
          </a:p>
        </p:txBody>
      </p:sp>
    </p:spTree>
    <p:extLst>
      <p:ext uri="{BB962C8B-B14F-4D97-AF65-F5344CB8AC3E}">
        <p14:creationId xmlns:p14="http://schemas.microsoft.com/office/powerpoint/2010/main" val="254189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13</a:t>
            </a:fld>
            <a:endParaRPr lang="zh-CN" altLang="en-US"/>
          </a:p>
        </p:txBody>
      </p:sp>
    </p:spTree>
    <p:extLst>
      <p:ext uri="{BB962C8B-B14F-4D97-AF65-F5344CB8AC3E}">
        <p14:creationId xmlns:p14="http://schemas.microsoft.com/office/powerpoint/2010/main" val="331329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14</a:t>
            </a:fld>
            <a:endParaRPr lang="zh-CN" altLang="en-US"/>
          </a:p>
        </p:txBody>
      </p:sp>
    </p:spTree>
    <p:extLst>
      <p:ext uri="{BB962C8B-B14F-4D97-AF65-F5344CB8AC3E}">
        <p14:creationId xmlns:p14="http://schemas.microsoft.com/office/powerpoint/2010/main" val="3294718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15</a:t>
            </a:fld>
            <a:endParaRPr lang="zh-CN" altLang="en-US"/>
          </a:p>
        </p:txBody>
      </p:sp>
    </p:spTree>
    <p:extLst>
      <p:ext uri="{BB962C8B-B14F-4D97-AF65-F5344CB8AC3E}">
        <p14:creationId xmlns:p14="http://schemas.microsoft.com/office/powerpoint/2010/main" val="390269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16</a:t>
            </a:fld>
            <a:endParaRPr lang="zh-CN" altLang="en-US"/>
          </a:p>
        </p:txBody>
      </p:sp>
    </p:spTree>
    <p:extLst>
      <p:ext uri="{BB962C8B-B14F-4D97-AF65-F5344CB8AC3E}">
        <p14:creationId xmlns:p14="http://schemas.microsoft.com/office/powerpoint/2010/main" val="20111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17</a:t>
            </a:fld>
            <a:endParaRPr lang="zh-CN" altLang="en-US"/>
          </a:p>
        </p:txBody>
      </p:sp>
    </p:spTree>
    <p:extLst>
      <p:ext uri="{BB962C8B-B14F-4D97-AF65-F5344CB8AC3E}">
        <p14:creationId xmlns:p14="http://schemas.microsoft.com/office/powerpoint/2010/main" val="4006988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18</a:t>
            </a:fld>
            <a:endParaRPr lang="zh-CN" altLang="en-US"/>
          </a:p>
        </p:txBody>
      </p:sp>
    </p:spTree>
    <p:extLst>
      <p:ext uri="{BB962C8B-B14F-4D97-AF65-F5344CB8AC3E}">
        <p14:creationId xmlns:p14="http://schemas.microsoft.com/office/powerpoint/2010/main" val="397917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19</a:t>
            </a:fld>
            <a:endParaRPr lang="zh-CN" altLang="en-US"/>
          </a:p>
        </p:txBody>
      </p:sp>
    </p:spTree>
    <p:extLst>
      <p:ext uri="{BB962C8B-B14F-4D97-AF65-F5344CB8AC3E}">
        <p14:creationId xmlns:p14="http://schemas.microsoft.com/office/powerpoint/2010/main" val="94478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20</a:t>
            </a:fld>
            <a:endParaRPr lang="zh-CN" altLang="en-US"/>
          </a:p>
        </p:txBody>
      </p:sp>
    </p:spTree>
    <p:extLst>
      <p:ext uri="{BB962C8B-B14F-4D97-AF65-F5344CB8AC3E}">
        <p14:creationId xmlns:p14="http://schemas.microsoft.com/office/powerpoint/2010/main" val="2119586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05C5C29-6204-48AC-85C8-7710F9DF9F9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3</a:t>
            </a:fld>
            <a:endParaRPr lang="zh-CN" altLang="en-US"/>
          </a:p>
        </p:txBody>
      </p:sp>
    </p:spTree>
    <p:extLst>
      <p:ext uri="{BB962C8B-B14F-4D97-AF65-F5344CB8AC3E}">
        <p14:creationId xmlns:p14="http://schemas.microsoft.com/office/powerpoint/2010/main" val="106855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4</a:t>
            </a:fld>
            <a:endParaRPr lang="zh-CN" altLang="en-US"/>
          </a:p>
        </p:txBody>
      </p:sp>
    </p:spTree>
    <p:extLst>
      <p:ext uri="{BB962C8B-B14F-4D97-AF65-F5344CB8AC3E}">
        <p14:creationId xmlns:p14="http://schemas.microsoft.com/office/powerpoint/2010/main" val="413441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5</a:t>
            </a:fld>
            <a:endParaRPr lang="zh-CN" altLang="en-US"/>
          </a:p>
        </p:txBody>
      </p:sp>
    </p:spTree>
    <p:extLst>
      <p:ext uri="{BB962C8B-B14F-4D97-AF65-F5344CB8AC3E}">
        <p14:creationId xmlns:p14="http://schemas.microsoft.com/office/powerpoint/2010/main" val="44484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a:blip r:embed="rId2" cstate="email"/>
          <a:stretch>
            <a:fillRect t="3"/>
          </a:stretch>
        </a:blipFill>
        <a:effectLst/>
      </p:bgPr>
    </p:bg>
    <p:spTree>
      <p:nvGrpSpPr>
        <p:cNvPr id="1" name=""/>
        <p:cNvGrpSpPr/>
        <p:nvPr/>
      </p:nvGrpSpPr>
      <p:grpSpPr>
        <a:xfrm>
          <a:off x="0" y="0"/>
          <a:ext cx="0" cy="0"/>
          <a:chOff x="0" y="0"/>
          <a:chExt cx="0" cy="0"/>
        </a:xfrm>
      </p:grpSpPr>
      <p:grpSp>
        <p:nvGrpSpPr>
          <p:cNvPr id="13" name="组合 12"/>
          <p:cNvGrpSpPr/>
          <p:nvPr userDrawn="1"/>
        </p:nvGrpSpPr>
        <p:grpSpPr>
          <a:xfrm>
            <a:off x="4100159" y="822519"/>
            <a:ext cx="3991682" cy="5543161"/>
            <a:chOff x="4100159" y="822519"/>
            <a:chExt cx="3991682" cy="5543161"/>
          </a:xfrm>
        </p:grpSpPr>
        <p:sp>
          <p:nvSpPr>
            <p:cNvPr id="14" name="矩形: 圆角 13"/>
            <p:cNvSpPr/>
            <p:nvPr userDrawn="1"/>
          </p:nvSpPr>
          <p:spPr>
            <a:xfrm>
              <a:off x="4100160" y="822519"/>
              <a:ext cx="3991681" cy="5543161"/>
            </a:xfrm>
            <a:prstGeom prst="roundRect">
              <a:avLst>
                <a:gd name="adj" fmla="val 1319"/>
              </a:avLst>
            </a:prstGeom>
            <a:solidFill>
              <a:schemeClr val="bg1"/>
            </a:solidFill>
            <a:ln w="12700" cap="flat" cmpd="sng" algn="ctr">
              <a:noFill/>
              <a:prstDash val="solid"/>
              <a:miter lim="800000"/>
            </a:ln>
            <a:effectLst>
              <a:outerShdw blurRad="317500" dist="508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5625711" y="1806380"/>
              <a:ext cx="940578" cy="3991681"/>
            </a:xfrm>
            <a:prstGeom prst="rect">
              <a:avLst/>
            </a:prstGeom>
            <a:solidFill>
              <a:schemeClr val="accent1"/>
            </a:solidFill>
            <a:ln w="0" cap="flat" cmpd="sng" algn="ctr">
              <a:noFill/>
              <a:prstDash val="solid"/>
              <a:miter lim="800000"/>
            </a:ln>
            <a:effectLst>
              <a:outerShdw blurRad="2540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95732" y="1456971"/>
              <a:ext cx="1400537" cy="1400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5" name="图片占位符 24"/>
          <p:cNvSpPr>
            <a:spLocks noGrp="1"/>
          </p:cNvSpPr>
          <p:nvPr>
            <p:ph type="pic" sz="quarter" idx="12"/>
          </p:nvPr>
        </p:nvSpPr>
        <p:spPr>
          <a:xfrm>
            <a:off x="8370890" y="39020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4" name="图片占位符 23"/>
          <p:cNvSpPr>
            <a:spLocks noGrp="1"/>
          </p:cNvSpPr>
          <p:nvPr>
            <p:ph type="pic" sz="quarter" idx="11"/>
          </p:nvPr>
        </p:nvSpPr>
        <p:spPr>
          <a:xfrm>
            <a:off x="7390611" y="2205970"/>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3" name="图片占位符 22"/>
          <p:cNvSpPr>
            <a:spLocks noGrp="1"/>
          </p:cNvSpPr>
          <p:nvPr>
            <p:ph type="pic" sz="quarter" idx="13"/>
          </p:nvPr>
        </p:nvSpPr>
        <p:spPr>
          <a:xfrm>
            <a:off x="5418139" y="15144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2" name="图片占位符 21"/>
          <p:cNvSpPr>
            <a:spLocks noGrp="1"/>
          </p:cNvSpPr>
          <p:nvPr>
            <p:ph type="pic" sz="quarter" idx="14"/>
          </p:nvPr>
        </p:nvSpPr>
        <p:spPr>
          <a:xfrm>
            <a:off x="3445668" y="2205970"/>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1" name="图片占位符 20"/>
          <p:cNvSpPr>
            <a:spLocks noGrp="1"/>
          </p:cNvSpPr>
          <p:nvPr>
            <p:ph type="pic" sz="quarter" idx="10"/>
          </p:nvPr>
        </p:nvSpPr>
        <p:spPr>
          <a:xfrm>
            <a:off x="2465389" y="39020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7" name="图片占位符 16"/>
          <p:cNvSpPr>
            <a:spLocks noGrp="1"/>
          </p:cNvSpPr>
          <p:nvPr>
            <p:ph type="pic" sz="quarter" idx="10"/>
          </p:nvPr>
        </p:nvSpPr>
        <p:spPr>
          <a:xfrm>
            <a:off x="3024573" y="1394838"/>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3024573" y="3149033"/>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
        <p:nvSpPr>
          <p:cNvPr id="19" name="图片占位符 18"/>
          <p:cNvSpPr>
            <a:spLocks noGrp="1"/>
          </p:cNvSpPr>
          <p:nvPr>
            <p:ph type="pic" sz="quarter" idx="12"/>
          </p:nvPr>
        </p:nvSpPr>
        <p:spPr>
          <a:xfrm>
            <a:off x="3024573" y="4903227"/>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4CD0CA6-CE23-4018-9B49-CEB199C64A14}" type="datetimeFigureOut">
              <a:rPr lang="zh-CN" altLang="en-US" smtClean="0"/>
              <a:t>2023/7/20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BCBB53F-E9F2-4444-96CA-E16B3F9388F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blipFill>
          <a:blip r:embed="rId2" cstate="email"/>
          <a:stretch>
            <a:fillRect t="3"/>
          </a:stretch>
        </a:blipFill>
        <a:effectLst/>
      </p:bgPr>
    </p:bg>
    <p:spTree>
      <p:nvGrpSpPr>
        <p:cNvPr id="1" name=""/>
        <p:cNvGrpSpPr/>
        <p:nvPr/>
      </p:nvGrpSpPr>
      <p:grpSpPr>
        <a:xfrm>
          <a:off x="0" y="0"/>
          <a:ext cx="0" cy="0"/>
          <a:chOff x="0" y="0"/>
          <a:chExt cx="0" cy="0"/>
        </a:xfrm>
      </p:grpSpPr>
      <p:grpSp>
        <p:nvGrpSpPr>
          <p:cNvPr id="13" name="组合 12"/>
          <p:cNvGrpSpPr/>
          <p:nvPr userDrawn="1"/>
        </p:nvGrpSpPr>
        <p:grpSpPr>
          <a:xfrm>
            <a:off x="4100159" y="822519"/>
            <a:ext cx="3991682" cy="5543161"/>
            <a:chOff x="4100159" y="822519"/>
            <a:chExt cx="3991682" cy="5543161"/>
          </a:xfrm>
        </p:grpSpPr>
        <p:sp>
          <p:nvSpPr>
            <p:cNvPr id="14" name="矩形: 圆角 13"/>
            <p:cNvSpPr/>
            <p:nvPr userDrawn="1"/>
          </p:nvSpPr>
          <p:spPr>
            <a:xfrm>
              <a:off x="4100160" y="822519"/>
              <a:ext cx="3991681" cy="5543161"/>
            </a:xfrm>
            <a:prstGeom prst="roundRect">
              <a:avLst>
                <a:gd name="adj" fmla="val 1319"/>
              </a:avLst>
            </a:prstGeom>
            <a:solidFill>
              <a:schemeClr val="bg1"/>
            </a:solidFill>
            <a:ln w="12700" cap="flat" cmpd="sng" algn="ctr">
              <a:noFill/>
              <a:prstDash val="solid"/>
              <a:miter lim="800000"/>
            </a:ln>
            <a:effectLst>
              <a:outerShdw blurRad="317500" dist="508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5625711" y="1806380"/>
              <a:ext cx="940578" cy="3991681"/>
            </a:xfrm>
            <a:prstGeom prst="rect">
              <a:avLst/>
            </a:prstGeom>
            <a:solidFill>
              <a:schemeClr val="accent1"/>
            </a:solidFill>
            <a:ln w="0" cap="flat" cmpd="sng" algn="ctr">
              <a:noFill/>
              <a:prstDash val="solid"/>
              <a:miter lim="800000"/>
            </a:ln>
            <a:effectLst>
              <a:outerShdw blurRad="2540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95732" y="1456971"/>
              <a:ext cx="1400537" cy="1400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974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6" name="组合 15"/>
          <p:cNvGrpSpPr/>
          <p:nvPr userDrawn="1"/>
        </p:nvGrpSpPr>
        <p:grpSpPr>
          <a:xfrm>
            <a:off x="550954" y="754638"/>
            <a:ext cx="11077392" cy="5755123"/>
            <a:chOff x="557304" y="551438"/>
            <a:chExt cx="11077392" cy="5755123"/>
          </a:xfrm>
        </p:grpSpPr>
        <p:pic>
          <p:nvPicPr>
            <p:cNvPr id="7" name="图片 6"/>
            <p:cNvPicPr>
              <a:picLocks noChangeAspect="1"/>
            </p:cNvPicPr>
            <p:nvPr userDrawn="1"/>
          </p:nvPicPr>
          <p:blipFill>
            <a:blip r:embed="rId2"/>
            <a:stretch>
              <a:fillRect/>
            </a:stretch>
          </p:blipFill>
          <p:spPr>
            <a:xfrm>
              <a:off x="557304" y="551438"/>
              <a:ext cx="11077392" cy="5755123"/>
            </a:xfrm>
            <a:prstGeom prst="rect">
              <a:avLst/>
            </a:prstGeom>
          </p:spPr>
        </p:pic>
        <p:grpSp>
          <p:nvGrpSpPr>
            <p:cNvPr id="8" name="组合 7"/>
            <p:cNvGrpSpPr/>
            <p:nvPr userDrawn="1"/>
          </p:nvGrpSpPr>
          <p:grpSpPr>
            <a:xfrm>
              <a:off x="1505312" y="591588"/>
              <a:ext cx="2901588" cy="5593313"/>
              <a:chOff x="1505312" y="591588"/>
              <a:chExt cx="2901588" cy="5593313"/>
            </a:xfrm>
          </p:grpSpPr>
          <p:grpSp>
            <p:nvGrpSpPr>
              <p:cNvPr id="9" name="组合 8"/>
              <p:cNvGrpSpPr/>
              <p:nvPr/>
            </p:nvGrpSpPr>
            <p:grpSpPr>
              <a:xfrm>
                <a:off x="1505312" y="591588"/>
                <a:ext cx="2901588" cy="5593313"/>
                <a:chOff x="1505312" y="591588"/>
                <a:chExt cx="2901588" cy="5593313"/>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rcRect l="16360" t="7890" r="52105" b="1089"/>
                <a:stretch>
                  <a:fillRect/>
                </a:stretch>
              </p:blipFill>
              <p:spPr>
                <a:xfrm>
                  <a:off x="1505312" y="601546"/>
                  <a:ext cx="2901588" cy="5583355"/>
                </a:xfrm>
                <a:custGeom>
                  <a:avLst/>
                  <a:gdLst>
                    <a:gd name="connsiteX0" fmla="*/ 0 w 2901588"/>
                    <a:gd name="connsiteY0" fmla="*/ 0 h 5583355"/>
                    <a:gd name="connsiteX1" fmla="*/ 2901588 w 2901588"/>
                    <a:gd name="connsiteY1" fmla="*/ 0 h 5583355"/>
                    <a:gd name="connsiteX2" fmla="*/ 2901588 w 2901588"/>
                    <a:gd name="connsiteY2" fmla="*/ 5583355 h 5583355"/>
                    <a:gd name="connsiteX3" fmla="*/ 0 w 2901588"/>
                    <a:gd name="connsiteY3" fmla="*/ 5583355 h 5583355"/>
                  </a:gdLst>
                  <a:ahLst/>
                  <a:cxnLst>
                    <a:cxn ang="0">
                      <a:pos x="connsiteX0" y="connsiteY0"/>
                    </a:cxn>
                    <a:cxn ang="0">
                      <a:pos x="connsiteX1" y="connsiteY1"/>
                    </a:cxn>
                    <a:cxn ang="0">
                      <a:pos x="connsiteX2" y="connsiteY2"/>
                    </a:cxn>
                    <a:cxn ang="0">
                      <a:pos x="connsiteX3" y="connsiteY3"/>
                    </a:cxn>
                  </a:cxnLst>
                  <a:rect l="l" t="t" r="r" b="b"/>
                  <a:pathLst>
                    <a:path w="2901588" h="5583355">
                      <a:moveTo>
                        <a:pt x="0" y="0"/>
                      </a:moveTo>
                      <a:lnTo>
                        <a:pt x="2901588" y="0"/>
                      </a:lnTo>
                      <a:lnTo>
                        <a:pt x="2901588" y="5583355"/>
                      </a:lnTo>
                      <a:lnTo>
                        <a:pt x="0" y="5583355"/>
                      </a:lnTo>
                      <a:close/>
                    </a:path>
                  </a:pathLst>
                </a:custGeom>
              </p:spPr>
            </p:pic>
            <p:sp>
              <p:nvSpPr>
                <p:cNvPr id="15" name="矩形 14"/>
                <p:cNvSpPr/>
                <p:nvPr/>
              </p:nvSpPr>
              <p:spPr>
                <a:xfrm>
                  <a:off x="1505312" y="591588"/>
                  <a:ext cx="2901588" cy="5583355"/>
                </a:xfrm>
                <a:prstGeom prst="rect">
                  <a:avLst/>
                </a:prstGeom>
                <a:solidFill>
                  <a:schemeClr val="accent1">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p:cNvGrpSpPr/>
              <p:nvPr/>
            </p:nvGrpSpPr>
            <p:grpSpPr>
              <a:xfrm>
                <a:off x="2168706" y="1244600"/>
                <a:ext cx="1409700" cy="1409700"/>
                <a:chOff x="1892300" y="958850"/>
                <a:chExt cx="2032000" cy="2032000"/>
              </a:xfrm>
            </p:grpSpPr>
            <p:sp>
              <p:nvSpPr>
                <p:cNvPr id="12" name="椭圆 11"/>
                <p:cNvSpPr/>
                <p:nvPr/>
              </p:nvSpPr>
              <p:spPr>
                <a:xfrm>
                  <a:off x="1962150" y="1028700"/>
                  <a:ext cx="1892300" cy="1892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2300" y="958850"/>
                  <a:ext cx="2032000" cy="2032000"/>
                </a:xfrm>
                <a:prstGeom prst="rect">
                  <a:avLst/>
                </a:prstGeom>
              </p:spPr>
            </p:pic>
          </p:grpSp>
          <p:sp>
            <p:nvSpPr>
              <p:cNvPr id="11" name="文本框 10"/>
              <p:cNvSpPr txBox="1"/>
              <p:nvPr/>
            </p:nvSpPr>
            <p:spPr>
              <a:xfrm>
                <a:off x="2168706" y="2702758"/>
                <a:ext cx="1173736" cy="2800767"/>
              </a:xfrm>
              <a:prstGeom prst="rect">
                <a:avLst/>
              </a:prstGeom>
              <a:noFill/>
            </p:spPr>
            <p:txBody>
              <a:bodyPr wrap="square" rtlCol="0">
                <a:spAutoFit/>
              </a:bodyPr>
              <a:lstStyle/>
              <a:p>
                <a:r>
                  <a:rPr lang="zh-CN" altLang="en-US"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rPr>
                  <a:t>目</a:t>
                </a:r>
                <a:endParaRPr lang="en-US" altLang="zh-CN"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endParaRPr>
              </a:p>
              <a:p>
                <a:r>
                  <a:rPr lang="zh-CN" altLang="en-US"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rPr>
                  <a:t>录</a:t>
                </a: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67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35100" y="1676400"/>
            <a:ext cx="3035300" cy="3771900"/>
          </a:xfrm>
          <a:prstGeom prst="rect">
            <a:avLst/>
          </a:prstGeom>
          <a:ln w="57150">
            <a:solidFill>
              <a:schemeClr val="accent1"/>
            </a:solidFill>
          </a:ln>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图片占位符 7"/>
          <p:cNvSpPr>
            <a:spLocks noGrp="1"/>
          </p:cNvSpPr>
          <p:nvPr>
            <p:ph type="pic" sz="quarter" idx="10"/>
          </p:nvPr>
        </p:nvSpPr>
        <p:spPr>
          <a:xfrm>
            <a:off x="1365250" y="1676400"/>
            <a:ext cx="5842000" cy="1651000"/>
          </a:xfrm>
          <a:prstGeom prst="rect">
            <a:avLst/>
          </a:prstGeom>
          <a:ln w="57150">
            <a:solidFill>
              <a:schemeClr val="accent1"/>
            </a:solidFill>
          </a:ln>
        </p:spPr>
        <p:txBody>
          <a:bodyPr/>
          <a:lstStyle/>
          <a:p>
            <a:endParaRPr lang="zh-CN" altLang="en-US"/>
          </a:p>
        </p:txBody>
      </p:sp>
      <p:sp>
        <p:nvSpPr>
          <p:cNvPr id="8" name="图片占位符 7"/>
          <p:cNvSpPr>
            <a:spLocks noGrp="1"/>
          </p:cNvSpPr>
          <p:nvPr>
            <p:ph type="pic" sz="quarter" idx="11"/>
          </p:nvPr>
        </p:nvSpPr>
        <p:spPr>
          <a:xfrm>
            <a:off x="4946650" y="3797300"/>
            <a:ext cx="5842000" cy="1651000"/>
          </a:xfrm>
          <a:prstGeom prst="rect">
            <a:avLst/>
          </a:prstGeom>
          <a:ln w="57150">
            <a:solidFill>
              <a:schemeClr val="accent1"/>
            </a:solidFill>
          </a:ln>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056372" y="1676400"/>
            <a:ext cx="2635250" cy="3111500"/>
          </a:xfrm>
          <a:prstGeom prst="rect">
            <a:avLst/>
          </a:prstGeom>
          <a:ln w="57150">
            <a:solidFill>
              <a:schemeClr val="accent1"/>
            </a:solidFill>
          </a:ln>
        </p:spPr>
        <p:txBody>
          <a:bodyPr/>
          <a:lstStyle/>
          <a:p>
            <a:endParaRPr lang="zh-CN" altLang="en-US"/>
          </a:p>
        </p:txBody>
      </p:sp>
      <p:sp>
        <p:nvSpPr>
          <p:cNvPr id="9" name="图片占位符 7"/>
          <p:cNvSpPr>
            <a:spLocks noGrp="1"/>
          </p:cNvSpPr>
          <p:nvPr>
            <p:ph type="pic" sz="quarter" idx="11"/>
          </p:nvPr>
        </p:nvSpPr>
        <p:spPr>
          <a:xfrm>
            <a:off x="4759325" y="1676400"/>
            <a:ext cx="2635250" cy="3111500"/>
          </a:xfrm>
          <a:prstGeom prst="rect">
            <a:avLst/>
          </a:prstGeom>
          <a:ln w="57150">
            <a:solidFill>
              <a:schemeClr val="accent1"/>
            </a:solidFill>
          </a:ln>
        </p:spPr>
        <p:txBody>
          <a:bodyPr/>
          <a:lstStyle/>
          <a:p>
            <a:endParaRPr lang="zh-CN" altLang="en-US"/>
          </a:p>
        </p:txBody>
      </p:sp>
      <p:sp>
        <p:nvSpPr>
          <p:cNvPr id="10" name="图片占位符 7"/>
          <p:cNvSpPr>
            <a:spLocks noGrp="1"/>
          </p:cNvSpPr>
          <p:nvPr>
            <p:ph type="pic" sz="quarter" idx="12"/>
          </p:nvPr>
        </p:nvSpPr>
        <p:spPr>
          <a:xfrm>
            <a:off x="8462277" y="1676400"/>
            <a:ext cx="2635250" cy="3111500"/>
          </a:xfrm>
          <a:prstGeom prst="rect">
            <a:avLst/>
          </a:prstGeom>
          <a:ln w="57150">
            <a:solidFill>
              <a:schemeClr val="accent1"/>
            </a:solidFill>
          </a:ln>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流程图: 离页连接符 6"/>
          <p:cNvSpPr/>
          <p:nvPr userDrawn="1"/>
        </p:nvSpPr>
        <p:spPr>
          <a:xfrm rot="16200000">
            <a:off x="82032" y="171968"/>
            <a:ext cx="509036" cy="673100"/>
          </a:xfrm>
          <a:prstGeom prst="flowChartOffpageConnector">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228174" y="225254"/>
            <a:ext cx="1865584" cy="537783"/>
          </a:xfrm>
          <a:prstGeom prst="rect">
            <a:avLst/>
          </a:prstGeom>
        </p:spPr>
      </p:pic>
      <p:sp>
        <p:nvSpPr>
          <p:cNvPr id="9" name="矩形 8"/>
          <p:cNvSpPr/>
          <p:nvPr userDrawn="1"/>
        </p:nvSpPr>
        <p:spPr>
          <a:xfrm>
            <a:off x="0" y="6502400"/>
            <a:ext cx="12192000" cy="355600"/>
          </a:xfrm>
          <a:prstGeom prst="rect">
            <a:avLst/>
          </a:prstGeom>
          <a:solidFill>
            <a:schemeClr val="accent1">
              <a:alpha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classiccat.ne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96" b="24296"/>
          <a:stretch>
            <a:fillRect/>
          </a:stretch>
        </p:blipFill>
        <p:spPr/>
      </p:pic>
      <p:sp>
        <p:nvSpPr>
          <p:cNvPr id="11" name="任意多边形: 形状 10"/>
          <p:cNvSpPr/>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a:gradFill>
            <a:gsLst>
              <a:gs pos="25000">
                <a:schemeClr val="accent1">
                  <a:alpha val="95000"/>
                </a:schemeClr>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692150" y="3128893"/>
            <a:ext cx="13563600" cy="31068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p:cNvPicPr>
            <a:picLocks noChangeAspect="1"/>
          </p:cNvPicPr>
          <p:nvPr/>
        </p:nvPicPr>
        <p:blipFill>
          <a:blip r:embed="rId4">
            <a:lum bright="70000" contrast="-70000"/>
          </a:blip>
          <a:stretch>
            <a:fillRect/>
          </a:stretch>
        </p:blipFill>
        <p:spPr>
          <a:xfrm>
            <a:off x="4297270" y="1564100"/>
            <a:ext cx="3584759" cy="1036410"/>
          </a:xfrm>
          <a:prstGeom prst="rect">
            <a:avLst/>
          </a:prstGeom>
        </p:spPr>
      </p:pic>
      <p:pic>
        <p:nvPicPr>
          <p:cNvPr id="19" name="图片 18"/>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0920" t="28018" r="7039" b="53899"/>
          <a:stretch>
            <a:fillRect/>
          </a:stretch>
        </p:blipFill>
        <p:spPr>
          <a:xfrm>
            <a:off x="9299642" y="6332860"/>
            <a:ext cx="2709553" cy="443887"/>
          </a:xfrm>
          <a:prstGeom prst="rect">
            <a:avLst/>
          </a:prstGeom>
        </p:spPr>
      </p:pic>
      <p:sp>
        <p:nvSpPr>
          <p:cNvPr id="22" name="文本框 21"/>
          <p:cNvSpPr txBox="1"/>
          <p:nvPr/>
        </p:nvSpPr>
        <p:spPr>
          <a:xfrm>
            <a:off x="3156893" y="3863018"/>
            <a:ext cx="5878213" cy="1138773"/>
          </a:xfrm>
          <a:prstGeom prst="rect">
            <a:avLst/>
          </a:prstGeom>
          <a:noFill/>
        </p:spPr>
        <p:txBody>
          <a:bodyPr wrap="square" rtlCol="0">
            <a:spAutoFit/>
          </a:bodyPr>
          <a:lstStyle/>
          <a:p>
            <a:pPr algn="dist"/>
            <a:r>
              <a:rPr lang="zh-CN" altLang="en-US" sz="4400" b="1" dirty="0">
                <a:solidFill>
                  <a:schemeClr val="accent1"/>
                </a:solidFill>
              </a:rPr>
              <a:t>实习实训项目汇报</a:t>
            </a:r>
            <a:endParaRPr lang="en-US" altLang="zh-CN" sz="4400" b="1" dirty="0">
              <a:solidFill>
                <a:schemeClr val="accent1"/>
              </a:solidFill>
            </a:endParaRPr>
          </a:p>
          <a:p>
            <a:pPr algn="dist"/>
            <a:r>
              <a:rPr lang="en-US" altLang="zh-CN" sz="2400" b="1" dirty="0">
                <a:solidFill>
                  <a:schemeClr val="accent1"/>
                </a:solidFill>
              </a:rPr>
              <a:t>Music_neo4j——</a:t>
            </a:r>
            <a:r>
              <a:rPr lang="zh-CN" altLang="en-US" sz="2400" b="1" dirty="0">
                <a:solidFill>
                  <a:schemeClr val="accent1"/>
                </a:solidFill>
              </a:rPr>
              <a:t>基于知识图谱的问答系统</a:t>
            </a:r>
            <a:endParaRPr lang="en-US" altLang="zh-CN" sz="2400" b="1" dirty="0">
              <a:solidFill>
                <a:schemeClr val="accent1"/>
              </a:solidFill>
            </a:endParaRPr>
          </a:p>
        </p:txBody>
      </p:sp>
      <p:sp>
        <p:nvSpPr>
          <p:cNvPr id="26" name="等腰三角形 25"/>
          <p:cNvSpPr/>
          <p:nvPr/>
        </p:nvSpPr>
        <p:spPr>
          <a:xfrm flipV="1">
            <a:off x="5989013" y="5038466"/>
            <a:ext cx="201274" cy="1412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906743" y="5329884"/>
            <a:ext cx="4365811" cy="907941"/>
          </a:xfrm>
          <a:prstGeom prst="rect">
            <a:avLst/>
          </a:prstGeom>
          <a:noFill/>
        </p:spPr>
        <p:txBody>
          <a:bodyPr wrap="square" rtlCol="0">
            <a:spAutoFit/>
          </a:bodyPr>
          <a:lstStyle/>
          <a:p>
            <a:pPr algn="ctr">
              <a:spcBef>
                <a:spcPts val="600"/>
              </a:spcBef>
            </a:pP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第</a:t>
            </a:r>
            <a:r>
              <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rPr>
              <a:t>21</a:t>
            </a: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组</a:t>
            </a:r>
            <a:endPar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endParaRPr>
          </a:p>
          <a:p>
            <a:pPr algn="ctr">
              <a:spcBef>
                <a:spcPts val="600"/>
              </a:spcBef>
            </a:pP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王浩  徐昕 </a:t>
            </a:r>
            <a:r>
              <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祝天智 </a:t>
            </a:r>
            <a:endPar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前端</a:t>
            </a:r>
          </a:p>
        </p:txBody>
      </p:sp>
      <p:sp>
        <p:nvSpPr>
          <p:cNvPr id="13" name="矩形 12"/>
          <p:cNvSpPr/>
          <p:nvPr/>
        </p:nvSpPr>
        <p:spPr>
          <a:xfrm>
            <a:off x="1350893" y="1924992"/>
            <a:ext cx="9490214" cy="3429400"/>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en-US" altLang="zh-CN" sz="2000" b="1" spc="100" dirty="0">
                <a:ea typeface="微软雅黑" panose="020B0503020204020204" pitchFamily="34" charset="-122"/>
              </a:rPr>
              <a:t>Neo4j</a:t>
            </a:r>
            <a:r>
              <a:rPr lang="zh-CN" altLang="en-US" sz="2000" b="1" spc="100" dirty="0">
                <a:ea typeface="微软雅黑" panose="020B0503020204020204" pitchFamily="34" charset="-122"/>
              </a:rPr>
              <a:t>查询：</a:t>
            </a:r>
            <a:r>
              <a:rPr lang="zh-CN" altLang="en-US" sz="2000" spc="100" dirty="0">
                <a:ea typeface="微软雅黑" panose="020B0503020204020204" pitchFamily="34" charset="-122"/>
              </a:rPr>
              <a:t>在</a:t>
            </a:r>
            <a:r>
              <a:rPr lang="en-US" altLang="zh-CN" sz="2000" spc="100" dirty="0">
                <a:ea typeface="微软雅黑" panose="020B0503020204020204" pitchFamily="34" charset="-122"/>
              </a:rPr>
              <a:t>"</a:t>
            </a:r>
            <a:r>
              <a:rPr lang="en-US" altLang="zh-CN" sz="2000" spc="100" dirty="0" err="1">
                <a:ea typeface="微软雅黑" panose="020B0503020204020204" pitchFamily="34" charset="-122"/>
              </a:rPr>
              <a:t>cypherMode</a:t>
            </a:r>
            <a:r>
              <a:rPr lang="en-US" altLang="zh-CN" sz="2000" spc="100" dirty="0">
                <a:ea typeface="微软雅黑" panose="020B0503020204020204" pitchFamily="34" charset="-122"/>
              </a:rPr>
              <a:t>"</a:t>
            </a:r>
            <a:r>
              <a:rPr lang="zh-CN" altLang="en-US" sz="2000" spc="100" dirty="0">
                <a:ea typeface="微软雅黑" panose="020B0503020204020204" pitchFamily="34" charset="-122"/>
              </a:rPr>
              <a:t>下，用户可以通过输入</a:t>
            </a:r>
            <a:r>
              <a:rPr lang="en-US" altLang="zh-CN" sz="2000" spc="100" dirty="0">
                <a:ea typeface="微软雅黑" panose="020B0503020204020204" pitchFamily="34" charset="-122"/>
              </a:rPr>
              <a:t>Cypher</a:t>
            </a:r>
            <a:r>
              <a:rPr lang="zh-CN" altLang="en-US" sz="2000" spc="100" dirty="0">
                <a:ea typeface="微软雅黑" panose="020B0503020204020204" pitchFamily="34" charset="-122"/>
              </a:rPr>
              <a:t>查询语句，向</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数据库发送请求，获取数据图谱的节点和关系信息。</a:t>
            </a:r>
          </a:p>
          <a:p>
            <a:pPr marL="285750" indent="-285750">
              <a:lnSpc>
                <a:spcPct val="150000"/>
              </a:lnSpc>
              <a:spcBef>
                <a:spcPts val="600"/>
              </a:spcBef>
              <a:buFont typeface="Arial" panose="020B0604020202020204" pitchFamily="34" charset="0"/>
              <a:buChar char="•"/>
            </a:pPr>
            <a:r>
              <a:rPr lang="zh-CN" altLang="en-US" sz="2000" b="1" spc="100" dirty="0">
                <a:ea typeface="微软雅黑" panose="020B0503020204020204" pitchFamily="34" charset="-122"/>
              </a:rPr>
              <a:t>问答模式：</a:t>
            </a:r>
            <a:r>
              <a:rPr lang="zh-CN" altLang="en-US" sz="2000" spc="100" dirty="0">
                <a:ea typeface="微软雅黑" panose="020B0503020204020204" pitchFamily="34" charset="-122"/>
              </a:rPr>
              <a:t>在</a:t>
            </a:r>
            <a:r>
              <a:rPr lang="en-US" altLang="zh-CN" sz="2000" spc="100" dirty="0">
                <a:ea typeface="微软雅黑" panose="020B0503020204020204" pitchFamily="34" charset="-122"/>
              </a:rPr>
              <a:t>"</a:t>
            </a:r>
            <a:r>
              <a:rPr lang="en-US" altLang="zh-CN" sz="2000" spc="100" dirty="0" err="1">
                <a:ea typeface="微软雅黑" panose="020B0503020204020204" pitchFamily="34" charset="-122"/>
              </a:rPr>
              <a:t>questionMode</a:t>
            </a:r>
            <a:r>
              <a:rPr lang="en-US" altLang="zh-CN" sz="2000" spc="100" dirty="0">
                <a:ea typeface="微软雅黑" panose="020B0503020204020204" pitchFamily="34" charset="-122"/>
              </a:rPr>
              <a:t>"</a:t>
            </a:r>
            <a:r>
              <a:rPr lang="zh-CN" altLang="en-US" sz="2000" spc="100" dirty="0">
                <a:ea typeface="微软雅黑" panose="020B0503020204020204" pitchFamily="34" charset="-122"/>
              </a:rPr>
              <a:t>下，用户可以输入问题，通过向后端</a:t>
            </a:r>
            <a:r>
              <a:rPr lang="en-US" altLang="zh-CN" sz="2000" spc="100" dirty="0">
                <a:ea typeface="微软雅黑" panose="020B0503020204020204" pitchFamily="34" charset="-122"/>
              </a:rPr>
              <a:t>Python</a:t>
            </a:r>
            <a:r>
              <a:rPr lang="zh-CN" altLang="en-US" sz="2000" spc="100" dirty="0">
                <a:ea typeface="微软雅黑" panose="020B0503020204020204" pitchFamily="34" charset="-122"/>
              </a:rPr>
              <a:t>后台发送请求，获得对问题的回答，以实现问答功能。</a:t>
            </a:r>
            <a:endParaRPr lang="en-US" altLang="zh-CN" sz="2000"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sz="2000" b="1" spc="100" dirty="0">
                <a:ea typeface="微软雅黑" panose="020B0503020204020204" pitchFamily="34" charset="-122"/>
              </a:rPr>
              <a:t>绘制图谱：</a:t>
            </a:r>
            <a:r>
              <a:rPr lang="zh-CN" altLang="en-US" sz="2000" spc="100" dirty="0">
                <a:ea typeface="微软雅黑" panose="020B0503020204020204" pitchFamily="34" charset="-122"/>
              </a:rPr>
              <a:t>通过</a:t>
            </a:r>
            <a:r>
              <a:rPr lang="en-US" altLang="zh-CN" sz="2000" spc="100" dirty="0">
                <a:ea typeface="微软雅黑" panose="020B0503020204020204" pitchFamily="34" charset="-122"/>
              </a:rPr>
              <a:t>D3.js</a:t>
            </a:r>
            <a:r>
              <a:rPr lang="zh-CN" altLang="en-US" sz="2000" spc="100" dirty="0">
                <a:ea typeface="微软雅黑" panose="020B0503020204020204" pitchFamily="34" charset="-122"/>
              </a:rPr>
              <a:t>库实现了一个简单的力导向图布局，将从</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查询结果中获取的节点和关系数据在</a:t>
            </a:r>
            <a:r>
              <a:rPr lang="en-US" altLang="zh-CN" sz="2000" spc="100" dirty="0">
                <a:ea typeface="微软雅黑" panose="020B0503020204020204" pitchFamily="34" charset="-122"/>
              </a:rPr>
              <a:t>canvas</a:t>
            </a:r>
            <a:r>
              <a:rPr lang="zh-CN" altLang="en-US" sz="2000" spc="100" dirty="0">
                <a:ea typeface="微软雅黑" panose="020B0503020204020204" pitchFamily="34" charset="-122"/>
              </a:rPr>
              <a:t>画布上绘制成可视化的图谱。同时将图谱中不同类型的节点标签映射到不同的颜色，以区分不同类型的节点。</a:t>
            </a:r>
          </a:p>
        </p:txBody>
      </p:sp>
    </p:spTree>
    <p:extLst>
      <p:ext uri="{BB962C8B-B14F-4D97-AF65-F5344CB8AC3E}">
        <p14:creationId xmlns:p14="http://schemas.microsoft.com/office/powerpoint/2010/main" val="325895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前端</a:t>
            </a:r>
          </a:p>
        </p:txBody>
      </p:sp>
      <p:sp>
        <p:nvSpPr>
          <p:cNvPr id="6" name="矩形 5"/>
          <p:cNvSpPr/>
          <p:nvPr/>
        </p:nvSpPr>
        <p:spPr>
          <a:xfrm>
            <a:off x="5346700" y="2462981"/>
            <a:ext cx="6083300" cy="449418"/>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前端</a:t>
            </a:r>
            <a:endParaRPr lang="en-US" altLang="zh-CN" sz="2000" spc="100" dirty="0">
              <a:ea typeface="微软雅黑" panose="020B0503020204020204" pitchFamily="34" charset="-122"/>
            </a:endParaRPr>
          </a:p>
        </p:txBody>
      </p:sp>
      <p:sp>
        <p:nvSpPr>
          <p:cNvPr id="7" name="文本框 6"/>
          <p:cNvSpPr txBox="1"/>
          <p:nvPr/>
        </p:nvSpPr>
        <p:spPr>
          <a:xfrm>
            <a:off x="5346700" y="1082645"/>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前端</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91" r="4991"/>
          <a:stretch>
            <a:fillRect/>
          </a:stretch>
        </p:blipFill>
        <p:spPr/>
      </p:pic>
    </p:spTree>
    <p:extLst>
      <p:ext uri="{BB962C8B-B14F-4D97-AF65-F5344CB8AC3E}">
        <p14:creationId xmlns:p14="http://schemas.microsoft.com/office/powerpoint/2010/main" val="239937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后端</a:t>
            </a:r>
          </a:p>
        </p:txBody>
      </p:sp>
      <p:sp>
        <p:nvSpPr>
          <p:cNvPr id="6" name="矩形 5"/>
          <p:cNvSpPr/>
          <p:nvPr/>
        </p:nvSpPr>
        <p:spPr>
          <a:xfrm>
            <a:off x="5346700" y="2462981"/>
            <a:ext cx="6083300" cy="1988301"/>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问题分类模块</a:t>
            </a: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查询语句生成模块</a:t>
            </a: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回答语句生成模块</a:t>
            </a:r>
            <a:endParaRPr lang="en-US" altLang="zh-CN" sz="2000" spc="100" dirty="0">
              <a:ea typeface="微软雅黑" panose="020B0503020204020204" pitchFamily="34" charset="-122"/>
            </a:endParaRPr>
          </a:p>
          <a:p>
            <a:pPr>
              <a:lnSpc>
                <a:spcPct val="125000"/>
              </a:lnSpc>
            </a:pP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p:txBody>
      </p:sp>
      <p:sp>
        <p:nvSpPr>
          <p:cNvPr id="7" name="文本框 6"/>
          <p:cNvSpPr txBox="1"/>
          <p:nvPr/>
        </p:nvSpPr>
        <p:spPr>
          <a:xfrm>
            <a:off x="5346700" y="1521393"/>
            <a:ext cx="6306820" cy="534634"/>
          </a:xfrm>
          <a:prstGeom prst="rect">
            <a:avLst/>
          </a:prstGeom>
          <a:noFill/>
        </p:spPr>
        <p:txBody>
          <a:bodyPr wrap="square" rtlCol="0">
            <a:spAutoFit/>
          </a:bodyPr>
          <a:lstStyle/>
          <a:p>
            <a:pPr>
              <a:lnSpc>
                <a:spcPct val="130000"/>
              </a:lnSpc>
            </a:pPr>
            <a:r>
              <a:rPr lang="en-US" altLang="zh-CN" sz="2400" b="1" dirty="0">
                <a:solidFill>
                  <a:srgbClr val="7E0C6E"/>
                </a:solidFill>
                <a:ea typeface="微软雅黑" panose="020B0503020204020204" pitchFamily="34" charset="-122"/>
              </a:rPr>
              <a:t>Chatbot.py</a:t>
            </a:r>
            <a:r>
              <a:rPr lang="zh-CN" altLang="en-US" sz="2400" b="1" dirty="0">
                <a:solidFill>
                  <a:srgbClr val="7E0C6E"/>
                </a:solidFill>
                <a:ea typeface="微软雅黑" panose="020B0503020204020204" pitchFamily="34" charset="-122"/>
              </a:rPr>
              <a:t>结构</a:t>
            </a:r>
            <a:endParaRPr lang="en-US" altLang="zh-CN" sz="2400" b="1" dirty="0">
              <a:solidFill>
                <a:srgbClr val="7E0C6E"/>
              </a:solidFill>
              <a:ea typeface="微软雅黑" panose="020B0503020204020204" pitchFamily="34" charset="-122"/>
            </a:endParaRP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2" name="半闭框 21"/>
          <p:cNvSpPr/>
          <p:nvPr userDrawn="1"/>
        </p:nvSpPr>
        <p:spPr>
          <a:xfrm>
            <a:off x="1253787" y="766347"/>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23" name="半闭框 22"/>
          <p:cNvSpPr/>
          <p:nvPr userDrawn="1"/>
        </p:nvSpPr>
        <p:spPr>
          <a:xfrm rot="10800000">
            <a:off x="2817992" y="5249197"/>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pic>
        <p:nvPicPr>
          <p:cNvPr id="24" name="图片 23">
            <a:extLst>
              <a:ext uri="{FF2B5EF4-FFF2-40B4-BE49-F238E27FC236}">
                <a16:creationId xmlns:a16="http://schemas.microsoft.com/office/drawing/2014/main" id="{624C45F9-151D-DE15-29B6-4CE87478AE57}"/>
              </a:ext>
            </a:extLst>
          </p:cNvPr>
          <p:cNvPicPr>
            <a:picLocks noChangeAspect="1"/>
          </p:cNvPicPr>
          <p:nvPr/>
        </p:nvPicPr>
        <p:blipFill>
          <a:blip r:embed="rId3"/>
          <a:stretch>
            <a:fillRect/>
          </a:stretch>
        </p:blipFill>
        <p:spPr>
          <a:xfrm>
            <a:off x="1379380" y="911113"/>
            <a:ext cx="2405219" cy="5386460"/>
          </a:xfrm>
          <a:prstGeom prst="rect">
            <a:avLst/>
          </a:prstGeom>
        </p:spPr>
      </p:pic>
    </p:spTree>
    <p:extLst>
      <p:ext uri="{BB962C8B-B14F-4D97-AF65-F5344CB8AC3E}">
        <p14:creationId xmlns:p14="http://schemas.microsoft.com/office/powerpoint/2010/main" val="298881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后端</a:t>
            </a:r>
          </a:p>
        </p:txBody>
      </p:sp>
      <p:sp>
        <p:nvSpPr>
          <p:cNvPr id="13" name="矩形 12"/>
          <p:cNvSpPr/>
          <p:nvPr/>
        </p:nvSpPr>
        <p:spPr>
          <a:xfrm>
            <a:off x="1350893" y="1924992"/>
            <a:ext cx="9490214" cy="3527825"/>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实体识别与自然语言问题向模板的映射</a:t>
            </a:r>
            <a:r>
              <a:rPr lang="zh-CN" altLang="en-US" spc="100" dirty="0">
                <a:ea typeface="微软雅黑" panose="020B0503020204020204" pitchFamily="34" charset="-122"/>
              </a:rPr>
              <a:t>：</a:t>
            </a:r>
            <a:r>
              <a:rPr lang="en-US" altLang="zh-CN" spc="100" dirty="0" err="1">
                <a:ea typeface="微软雅黑" panose="020B0503020204020204" pitchFamily="34" charset="-122"/>
              </a:rPr>
              <a:t>QuestionClassifier</a:t>
            </a:r>
            <a:r>
              <a:rPr lang="zh-CN" altLang="en-US" spc="100" dirty="0">
                <a:ea typeface="微软雅黑" panose="020B0503020204020204" pitchFamily="34" charset="-122"/>
              </a:rPr>
              <a:t>类负责根据预定义的关键词和模式将用户的问题分类为不同的类别。它识别问题类型，提取相关实体，并将问题类型和实体作为输出返回。</a:t>
            </a:r>
            <a:endParaRPr lang="en-US" altLang="zh-CN"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将实体传入模板中，用图数据库查询语句查答案</a:t>
            </a:r>
            <a:r>
              <a:rPr lang="zh-CN" altLang="en-US" spc="100" dirty="0">
                <a:ea typeface="微软雅黑" panose="020B0503020204020204" pitchFamily="34" charset="-122"/>
              </a:rPr>
              <a:t>：</a:t>
            </a:r>
            <a:r>
              <a:rPr lang="en-US" altLang="zh-CN" spc="100" dirty="0" err="1">
                <a:ea typeface="微软雅黑" panose="020B0503020204020204" pitchFamily="34" charset="-122"/>
              </a:rPr>
              <a:t>QuestionPaser</a:t>
            </a:r>
            <a:r>
              <a:rPr lang="zh-CN" altLang="en-US" spc="100" dirty="0">
                <a:ea typeface="微软雅黑" panose="020B0503020204020204" pitchFamily="34" charset="-122"/>
              </a:rPr>
              <a:t>类根据问题类型和提取的实体生成</a:t>
            </a:r>
            <a:r>
              <a:rPr lang="en-US" altLang="zh-CN" spc="100" dirty="0">
                <a:ea typeface="微软雅黑" panose="020B0503020204020204" pitchFamily="34" charset="-122"/>
              </a:rPr>
              <a:t>Cypher</a:t>
            </a:r>
            <a:r>
              <a:rPr lang="zh-CN" altLang="en-US" spc="100" dirty="0">
                <a:ea typeface="微软雅黑" panose="020B0503020204020204" pitchFamily="34" charset="-122"/>
              </a:rPr>
              <a:t>查询。它为各种问题类型构建</a:t>
            </a:r>
            <a:r>
              <a:rPr lang="en-US" altLang="zh-CN" spc="100" dirty="0">
                <a:ea typeface="微软雅黑" panose="020B0503020204020204" pitchFamily="34" charset="-122"/>
              </a:rPr>
              <a:t>Cypher</a:t>
            </a:r>
            <a:r>
              <a:rPr lang="zh-CN" altLang="en-US" spc="100" dirty="0">
                <a:ea typeface="微软雅黑" panose="020B0503020204020204" pitchFamily="34" charset="-122"/>
              </a:rPr>
              <a:t>查询，例如按特定作曲家列举曲目，查找作曲家之间的关系，获取作曲家的出生</a:t>
            </a:r>
            <a:r>
              <a:rPr lang="en-US" altLang="zh-CN" spc="100" dirty="0">
                <a:ea typeface="微软雅黑" panose="020B0503020204020204" pitchFamily="34" charset="-122"/>
              </a:rPr>
              <a:t>/</a:t>
            </a:r>
            <a:r>
              <a:rPr lang="zh-CN" altLang="en-US" spc="100" dirty="0">
                <a:ea typeface="微软雅黑" panose="020B0503020204020204" pitchFamily="34" charset="-122"/>
              </a:rPr>
              <a:t>去世时间或地点等。</a:t>
            </a:r>
            <a:endParaRPr lang="en-US" altLang="zh-CN"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得到查询结果，构建自然语言答案：</a:t>
            </a:r>
            <a:r>
              <a:rPr lang="en-US" altLang="zh-CN" spc="100" dirty="0" err="1">
                <a:ea typeface="微软雅黑" panose="020B0503020204020204" pitchFamily="34" charset="-122"/>
              </a:rPr>
              <a:t>AnswerSearcher</a:t>
            </a:r>
            <a:r>
              <a:rPr lang="zh-CN" altLang="en-US" spc="100" dirty="0">
                <a:ea typeface="微软雅黑" panose="020B0503020204020204" pitchFamily="34" charset="-122"/>
              </a:rPr>
              <a:t>类在</a:t>
            </a:r>
            <a:r>
              <a:rPr lang="en-US" altLang="zh-CN" spc="100" dirty="0">
                <a:ea typeface="微软雅黑" panose="020B0503020204020204" pitchFamily="34" charset="-122"/>
              </a:rPr>
              <a:t>Neo4j</a:t>
            </a:r>
            <a:r>
              <a:rPr lang="zh-CN" altLang="en-US" spc="100" dirty="0">
                <a:ea typeface="微软雅黑" panose="020B0503020204020204" pitchFamily="34" charset="-122"/>
              </a:rPr>
              <a:t>图形数据库上执行生成的</a:t>
            </a:r>
            <a:r>
              <a:rPr lang="en-US" altLang="zh-CN" spc="100" dirty="0">
                <a:ea typeface="微软雅黑" panose="020B0503020204020204" pitchFamily="34" charset="-122"/>
              </a:rPr>
              <a:t>Cypher</a:t>
            </a:r>
            <a:r>
              <a:rPr lang="zh-CN" altLang="en-US" spc="100" dirty="0">
                <a:ea typeface="微软雅黑" panose="020B0503020204020204" pitchFamily="34" charset="-122"/>
              </a:rPr>
              <a:t>查询，并检索相关答案。它将检索到的数据格式化为易读的答案并返回。</a:t>
            </a:r>
            <a:endParaRPr lang="en-US" altLang="zh-CN" spc="100" dirty="0">
              <a:ea typeface="微软雅黑" panose="020B0503020204020204" pitchFamily="34" charset="-122"/>
            </a:endParaRPr>
          </a:p>
        </p:txBody>
      </p:sp>
    </p:spTree>
    <p:extLst>
      <p:ext uri="{BB962C8B-B14F-4D97-AF65-F5344CB8AC3E}">
        <p14:creationId xmlns:p14="http://schemas.microsoft.com/office/powerpoint/2010/main" val="197052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72795"/>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数据处理</a:t>
            </a:r>
          </a:p>
        </p:txBody>
      </p:sp>
      <p:sp>
        <p:nvSpPr>
          <p:cNvPr id="2" name="矩形 1">
            <a:extLst>
              <a:ext uri="{FF2B5EF4-FFF2-40B4-BE49-F238E27FC236}">
                <a16:creationId xmlns:a16="http://schemas.microsoft.com/office/drawing/2014/main" id="{BA436124-B97B-E026-D264-F467AB98ABD4}"/>
              </a:ext>
            </a:extLst>
          </p:cNvPr>
          <p:cNvSpPr/>
          <p:nvPr/>
        </p:nvSpPr>
        <p:spPr>
          <a:xfrm>
            <a:off x="1350893" y="1924992"/>
            <a:ext cx="9490214" cy="3435043"/>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zh-CN" altLang="en-US" sz="2400" b="1" spc="100" dirty="0">
                <a:ea typeface="微软雅黑" panose="020B0503020204020204" pitchFamily="34" charset="-122"/>
              </a:rPr>
              <a:t>数据的获取</a:t>
            </a:r>
            <a:r>
              <a:rPr lang="zh-CN" altLang="en-US" sz="2400" spc="100" dirty="0">
                <a:ea typeface="微软雅黑" panose="020B0503020204020204" pitchFamily="34" charset="-122"/>
              </a:rPr>
              <a:t>：通过爬虫爬取</a:t>
            </a:r>
            <a:r>
              <a:rPr lang="en-US" altLang="zh-CN" sz="2400" u="sng" spc="100" dirty="0">
                <a:ea typeface="微软雅黑" panose="020B0503020204020204" pitchFamily="34" charset="-122"/>
                <a:hlinkClick r:id="rId3"/>
              </a:rPr>
              <a:t>https://www.classiccat.net/</a:t>
            </a:r>
            <a:r>
              <a:rPr lang="zh-CN" altLang="en-US" sz="2400" spc="100" dirty="0">
                <a:ea typeface="微软雅黑" panose="020B0503020204020204" pitchFamily="34" charset="-122"/>
              </a:rPr>
              <a:t>古典音乐网站得到每一首乐曲的名字、作品编号、排名以及类型等，和作曲家的姓名、生平等信息，通过自然语言处理得到各个人物的关系。</a:t>
            </a:r>
            <a:endParaRPr lang="en-US" altLang="zh-CN" sz="2400"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sz="2400" b="1" spc="100" dirty="0">
                <a:ea typeface="微软雅黑" panose="020B0503020204020204" pitchFamily="34" charset="-122"/>
              </a:rPr>
              <a:t>数据的储存</a:t>
            </a:r>
            <a:r>
              <a:rPr lang="zh-CN" altLang="en-US" sz="2400" spc="100" dirty="0">
                <a:ea typeface="微软雅黑" panose="020B0503020204020204" pitchFamily="34" charset="-122"/>
              </a:rPr>
              <a:t>：通过</a:t>
            </a:r>
            <a:r>
              <a:rPr lang="en-US" altLang="zh-CN" sz="2400" spc="100" dirty="0">
                <a:ea typeface="微软雅黑" panose="020B0503020204020204" pitchFamily="34" charset="-122"/>
              </a:rPr>
              <a:t>Python</a:t>
            </a:r>
            <a:r>
              <a:rPr lang="zh-CN" altLang="en-US" sz="2400" spc="100" dirty="0">
                <a:ea typeface="微软雅黑" panose="020B0503020204020204" pitchFamily="34" charset="-122"/>
              </a:rPr>
              <a:t>的</a:t>
            </a:r>
            <a:r>
              <a:rPr lang="en-US" altLang="zh-CN" sz="2400" spc="100" dirty="0">
                <a:ea typeface="微软雅黑" panose="020B0503020204020204" pitchFamily="34" charset="-122"/>
              </a:rPr>
              <a:t>py2neo</a:t>
            </a:r>
            <a:r>
              <a:rPr lang="zh-CN" altLang="en-US" sz="2400" spc="100" dirty="0">
                <a:ea typeface="微软雅黑" panose="020B0503020204020204" pitchFamily="34" charset="-122"/>
              </a:rPr>
              <a:t>库连接</a:t>
            </a:r>
            <a:r>
              <a:rPr lang="en-US" altLang="zh-CN" sz="2400" spc="100" dirty="0">
                <a:ea typeface="微软雅黑" panose="020B0503020204020204" pitchFamily="34" charset="-122"/>
              </a:rPr>
              <a:t>neo4j</a:t>
            </a:r>
            <a:r>
              <a:rPr lang="zh-CN" altLang="en-US" sz="2400" spc="100" dirty="0">
                <a:ea typeface="微软雅黑" panose="020B0503020204020204" pitchFamily="34" charset="-122"/>
              </a:rPr>
              <a:t>图数据库，使用内置函数读取结点和关系信息并进行储存。</a:t>
            </a:r>
            <a:endParaRPr lang="en-US" altLang="zh-CN" sz="2400" spc="100" dirty="0">
              <a:ea typeface="微软雅黑" panose="020B0503020204020204" pitchFamily="34" charset="-122"/>
            </a:endParaRPr>
          </a:p>
        </p:txBody>
      </p:sp>
    </p:spTree>
    <p:extLst>
      <p:ext uri="{BB962C8B-B14F-4D97-AF65-F5344CB8AC3E}">
        <p14:creationId xmlns:p14="http://schemas.microsoft.com/office/powerpoint/2010/main" val="40476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数据库</a:t>
            </a:r>
          </a:p>
        </p:txBody>
      </p:sp>
      <p:sp>
        <p:nvSpPr>
          <p:cNvPr id="6" name="矩形 5"/>
          <p:cNvSpPr/>
          <p:nvPr/>
        </p:nvSpPr>
        <p:spPr>
          <a:xfrm>
            <a:off x="5346700" y="2462981"/>
            <a:ext cx="6083300" cy="4065793"/>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Piece</a:t>
            </a:r>
            <a:r>
              <a:rPr lang="en-US" altLang="zh-CN" sz="2400" spc="100" dirty="0">
                <a:ea typeface="微软雅黑" panose="020B0503020204020204" pitchFamily="34" charset="-122"/>
                <a:sym typeface="Wingdings" panose="05000000000000000000" pitchFamily="2" charset="2"/>
              </a:rPr>
              <a:t>(id, composer, name, opus, type)</a:t>
            </a:r>
            <a:endParaRPr lang="en-US" altLang="zh-CN" sz="2400" spc="100" dirty="0">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Composer</a:t>
            </a:r>
            <a:r>
              <a:rPr lang="en-US" altLang="zh-CN" sz="2400" spc="100" dirty="0">
                <a:ea typeface="微软雅黑" panose="020B0503020204020204" pitchFamily="34" charset="-122"/>
              </a:rPr>
              <a:t>(id, </a:t>
            </a:r>
            <a:r>
              <a:rPr lang="en-US" altLang="zh-CN" sz="2400" spc="100" dirty="0" err="1">
                <a:ea typeface="微软雅黑" panose="020B0503020204020204" pitchFamily="34" charset="-122"/>
              </a:rPr>
              <a:t>birth_day</a:t>
            </a:r>
            <a:r>
              <a:rPr lang="en-US" altLang="zh-CN" sz="2400" spc="100" dirty="0">
                <a:ea typeface="微软雅黑" panose="020B0503020204020204" pitchFamily="34" charset="-122"/>
              </a:rPr>
              <a:t>, </a:t>
            </a:r>
            <a:r>
              <a:rPr lang="en-US" altLang="zh-CN" sz="2400" spc="100" dirty="0" err="1">
                <a:ea typeface="微软雅黑" panose="020B0503020204020204" pitchFamily="34" charset="-122"/>
              </a:rPr>
              <a:t>birth_place</a:t>
            </a:r>
            <a:r>
              <a:rPr lang="en-US" altLang="zh-CN" sz="2400" spc="100" dirty="0">
                <a:ea typeface="微软雅黑" panose="020B0503020204020204" pitchFamily="34" charset="-122"/>
              </a:rPr>
              <a:t>,  </a:t>
            </a:r>
            <a:r>
              <a:rPr lang="en-US" altLang="zh-CN" sz="2400" spc="100" dirty="0" err="1">
                <a:ea typeface="微软雅黑" panose="020B0503020204020204" pitchFamily="34" charset="-122"/>
              </a:rPr>
              <a:t>death_day</a:t>
            </a:r>
            <a:r>
              <a:rPr lang="en-US" altLang="zh-CN" sz="2400" spc="100" dirty="0">
                <a:ea typeface="微软雅黑" panose="020B0503020204020204" pitchFamily="34" charset="-122"/>
              </a:rPr>
              <a:t>, name)</a:t>
            </a: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Person</a:t>
            </a:r>
            <a:r>
              <a:rPr lang="en-US" altLang="zh-CN" sz="2400" spc="100" dirty="0">
                <a:ea typeface="微软雅黑" panose="020B0503020204020204" pitchFamily="34" charset="-122"/>
              </a:rPr>
              <a:t>(id, name)</a:t>
            </a: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Relation</a:t>
            </a:r>
            <a:r>
              <a:rPr lang="en-US" altLang="zh-CN" sz="2400" spc="100" dirty="0">
                <a:ea typeface="微软雅黑" panose="020B0503020204020204" pitchFamily="34" charset="-122"/>
              </a:rPr>
              <a:t>: </a:t>
            </a:r>
            <a:r>
              <a:rPr lang="zh-CN" altLang="en-US" sz="2400" spc="100" dirty="0">
                <a:ea typeface="微软雅黑" panose="020B0503020204020204" pitchFamily="34" charset="-122"/>
              </a:rPr>
              <a:t>父亲、好友、老师、出版社、女婿、合伙人、夫妻、暗恋、至交、雇主、创作</a:t>
            </a:r>
            <a:endParaRPr lang="en-US" altLang="zh-CN" sz="24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p:txBody>
      </p:sp>
      <p:sp>
        <p:nvSpPr>
          <p:cNvPr id="7" name="文本框 6"/>
          <p:cNvSpPr txBox="1"/>
          <p:nvPr/>
        </p:nvSpPr>
        <p:spPr>
          <a:xfrm>
            <a:off x="5422900" y="1488563"/>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数据库结构</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91" r="4991"/>
          <a:stretch>
            <a:fillRect/>
          </a:stretch>
        </p:blipFill>
        <p:spPr/>
      </p:pic>
      <p:pic>
        <p:nvPicPr>
          <p:cNvPr id="4" name="图片 3">
            <a:extLst>
              <a:ext uri="{FF2B5EF4-FFF2-40B4-BE49-F238E27FC236}">
                <a16:creationId xmlns:a16="http://schemas.microsoft.com/office/drawing/2014/main" id="{66767475-B7DE-01BD-C148-E1101749F248}"/>
              </a:ext>
            </a:extLst>
          </p:cNvPr>
          <p:cNvPicPr>
            <a:picLocks noChangeAspect="1"/>
          </p:cNvPicPr>
          <p:nvPr/>
        </p:nvPicPr>
        <p:blipFill>
          <a:blip r:embed="rId4"/>
          <a:stretch>
            <a:fillRect/>
          </a:stretch>
        </p:blipFill>
        <p:spPr>
          <a:xfrm>
            <a:off x="1153081" y="1533860"/>
            <a:ext cx="3561238" cy="4056980"/>
          </a:xfrm>
          <a:prstGeom prst="rect">
            <a:avLst/>
          </a:prstGeom>
        </p:spPr>
      </p:pic>
    </p:spTree>
    <p:extLst>
      <p:ext uri="{BB962C8B-B14F-4D97-AF65-F5344CB8AC3E}">
        <p14:creationId xmlns:p14="http://schemas.microsoft.com/office/powerpoint/2010/main" val="89233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en-US" altLang="zh-CN" sz="2000" b="1" spc="100" dirty="0">
                <a:solidFill>
                  <a:schemeClr val="accent5"/>
                </a:solidFill>
                <a:ea typeface="微软雅黑" panose="020B0503020204020204" pitchFamily="34" charset="-122"/>
              </a:rPr>
              <a:t>Neo4j</a:t>
            </a:r>
            <a:r>
              <a:rPr lang="zh-CN" altLang="en-US" sz="2000" b="1" spc="100" dirty="0">
                <a:solidFill>
                  <a:schemeClr val="accent5"/>
                </a:solidFill>
                <a:ea typeface="微软雅黑" panose="020B0503020204020204" pitchFamily="34" charset="-122"/>
              </a:rPr>
              <a:t>图数据库展示</a:t>
            </a:r>
            <a:endParaRPr lang="en-US" altLang="zh-CN" sz="2000" b="1" spc="100" dirty="0">
              <a:solidFill>
                <a:schemeClr val="accent5"/>
              </a:solidFill>
              <a:ea typeface="微软雅黑" panose="020B0503020204020204" pitchFamily="34" charset="-122"/>
            </a:endParaRPr>
          </a:p>
        </p:txBody>
      </p:sp>
      <p:pic>
        <p:nvPicPr>
          <p:cNvPr id="3" name="图片 2">
            <a:extLst>
              <a:ext uri="{FF2B5EF4-FFF2-40B4-BE49-F238E27FC236}">
                <a16:creationId xmlns:a16="http://schemas.microsoft.com/office/drawing/2014/main" id="{B310B1EE-D4A9-F973-F229-7B2782373E36}"/>
              </a:ext>
            </a:extLst>
          </p:cNvPr>
          <p:cNvPicPr>
            <a:picLocks noChangeAspect="1"/>
          </p:cNvPicPr>
          <p:nvPr/>
        </p:nvPicPr>
        <p:blipFill>
          <a:blip r:embed="rId3"/>
          <a:stretch>
            <a:fillRect/>
          </a:stretch>
        </p:blipFill>
        <p:spPr>
          <a:xfrm>
            <a:off x="2706991" y="933580"/>
            <a:ext cx="6778013" cy="4315759"/>
          </a:xfrm>
          <a:prstGeom prst="rect">
            <a:avLst/>
          </a:prstGeom>
        </p:spPr>
      </p:pic>
    </p:spTree>
    <p:extLst>
      <p:ext uri="{BB962C8B-B14F-4D97-AF65-F5344CB8AC3E}">
        <p14:creationId xmlns:p14="http://schemas.microsoft.com/office/powerpoint/2010/main" val="254655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en-US" altLang="zh-CN" sz="2000" b="1" spc="100" dirty="0">
                <a:solidFill>
                  <a:schemeClr val="accent5"/>
                </a:solidFill>
                <a:ea typeface="微软雅黑" panose="020B0503020204020204" pitchFamily="34" charset="-122"/>
              </a:rPr>
              <a:t>Cypher</a:t>
            </a:r>
            <a:r>
              <a:rPr lang="zh-CN" altLang="en-US" sz="2000" b="1" spc="100" dirty="0">
                <a:solidFill>
                  <a:schemeClr val="accent5"/>
                </a:solidFill>
                <a:ea typeface="微软雅黑" panose="020B0503020204020204" pitchFamily="34" charset="-122"/>
              </a:rPr>
              <a:t>语句模式</a:t>
            </a:r>
            <a:endParaRPr lang="en-US" altLang="zh-CN" sz="2000" b="1" spc="100" dirty="0">
              <a:solidFill>
                <a:schemeClr val="accent5"/>
              </a:solidFill>
              <a:ea typeface="微软雅黑" panose="020B0503020204020204" pitchFamily="34" charset="-122"/>
            </a:endParaRPr>
          </a:p>
        </p:txBody>
      </p:sp>
    </p:spTree>
    <p:extLst>
      <p:ext uri="{BB962C8B-B14F-4D97-AF65-F5344CB8AC3E}">
        <p14:creationId xmlns:p14="http://schemas.microsoft.com/office/powerpoint/2010/main" val="220731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zh-CN" altLang="en-US" sz="2000" b="1" spc="100" dirty="0">
                <a:solidFill>
                  <a:schemeClr val="accent5"/>
                </a:solidFill>
                <a:ea typeface="微软雅黑" panose="020B0503020204020204" pitchFamily="34" charset="-122"/>
              </a:rPr>
              <a:t>问答模式</a:t>
            </a:r>
            <a:endParaRPr lang="en-US" altLang="zh-CN" sz="2000" b="1" spc="100" dirty="0">
              <a:solidFill>
                <a:schemeClr val="accent5"/>
              </a:solidFill>
              <a:ea typeface="微软雅黑" panose="020B0503020204020204" pitchFamily="34" charset="-122"/>
            </a:endParaRPr>
          </a:p>
        </p:txBody>
      </p:sp>
    </p:spTree>
    <p:extLst>
      <p:ext uri="{BB962C8B-B14F-4D97-AF65-F5344CB8AC3E}">
        <p14:creationId xmlns:p14="http://schemas.microsoft.com/office/powerpoint/2010/main" val="1361277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sp>
        <p:nvSpPr>
          <p:cNvPr id="9" name="文本框 8"/>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4</a:t>
            </a:r>
            <a:endParaRPr lang="zh-CN" altLang="en-US" sz="3600" b="1" dirty="0">
              <a:solidFill>
                <a:schemeClr val="bg1"/>
              </a:solidFill>
              <a:ea typeface="微软雅黑" panose="020B0503020204020204" pitchFamily="34" charset="-122"/>
            </a:endParaRPr>
          </a:p>
        </p:txBody>
      </p:sp>
      <p:sp>
        <p:nvSpPr>
          <p:cNvPr id="10" name="文本框 9"/>
          <p:cNvSpPr txBox="1"/>
          <p:nvPr/>
        </p:nvSpPr>
        <p:spPr>
          <a:xfrm>
            <a:off x="4433920" y="4408541"/>
            <a:ext cx="3545840" cy="646331"/>
          </a:xfrm>
          <a:prstGeom prst="rect">
            <a:avLst/>
          </a:prstGeom>
          <a:noFill/>
        </p:spPr>
        <p:txBody>
          <a:bodyPr wrap="square" rtlCol="0">
            <a:spAutoFit/>
          </a:bodyPr>
          <a:lstStyle/>
          <a:p>
            <a:pPr algn="ctr"/>
            <a:r>
              <a:rPr lang="zh-CN" altLang="en-US" sz="3600" b="1" dirty="0">
                <a:solidFill>
                  <a:schemeClr val="accent1"/>
                </a:solidFill>
                <a:ea typeface="微软雅黑" panose="020B0503020204020204" pitchFamily="34" charset="-122"/>
              </a:rPr>
              <a:t>思考</a:t>
            </a:r>
          </a:p>
        </p:txBody>
      </p:sp>
      <p:grpSp>
        <p:nvGrpSpPr>
          <p:cNvPr id="3" name="组合 2">
            <a:extLst>
              <a:ext uri="{FF2B5EF4-FFF2-40B4-BE49-F238E27FC236}">
                <a16:creationId xmlns:a16="http://schemas.microsoft.com/office/drawing/2014/main" id="{E391ECF2-0AC2-C8B0-F017-7F64F4856811}"/>
              </a:ext>
            </a:extLst>
          </p:cNvPr>
          <p:cNvGrpSpPr/>
          <p:nvPr/>
        </p:nvGrpSpPr>
        <p:grpSpPr>
          <a:xfrm>
            <a:off x="5432710" y="5666872"/>
            <a:ext cx="1326580" cy="65258"/>
            <a:chOff x="5543550" y="5666872"/>
            <a:chExt cx="1326580" cy="65258"/>
          </a:xfrm>
        </p:grpSpPr>
        <p:grpSp>
          <p:nvGrpSpPr>
            <p:cNvPr id="13" name="组合 12"/>
            <p:cNvGrpSpPr/>
            <p:nvPr/>
          </p:nvGrpSpPr>
          <p:grpSpPr>
            <a:xfrm>
              <a:off x="5543550" y="5666872"/>
              <a:ext cx="795948" cy="65258"/>
              <a:chOff x="5543550" y="5666872"/>
              <a:chExt cx="795948" cy="65258"/>
            </a:xfrm>
          </p:grpSpPr>
          <p:sp>
            <p:nvSpPr>
              <p:cNvPr id="15"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19" name="圆角矩形 59"/>
              <p:cNvSpPr/>
              <p:nvPr/>
            </p:nvSpPr>
            <p:spPr>
              <a:xfrm>
                <a:off x="6074182"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2" name="圆角矩形 59">
              <a:extLst>
                <a:ext uri="{FF2B5EF4-FFF2-40B4-BE49-F238E27FC236}">
                  <a16:creationId xmlns:a16="http://schemas.microsoft.com/office/drawing/2014/main" id="{74003445-26FF-3A05-CE1B-B7238F7B655D}"/>
                </a:ext>
              </a:extLst>
            </p:cNvPr>
            <p:cNvSpPr/>
            <p:nvPr/>
          </p:nvSpPr>
          <p:spPr>
            <a:xfrm>
              <a:off x="6604814"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Tree>
    <p:extLst>
      <p:ext uri="{BB962C8B-B14F-4D97-AF65-F5344CB8AC3E}">
        <p14:creationId xmlns:p14="http://schemas.microsoft.com/office/powerpoint/2010/main" val="971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标题1-文本框"/>
          <p:cNvSpPr txBox="1"/>
          <p:nvPr/>
        </p:nvSpPr>
        <p:spPr>
          <a:xfrm>
            <a:off x="5023099" y="2322754"/>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02</a:t>
            </a:r>
            <a:r>
              <a:rPr lang="zh-CN" altLang="en-US" sz="3600" b="1" dirty="0">
                <a:solidFill>
                  <a:schemeClr val="accent1"/>
                </a:solidFill>
                <a:ea typeface="微软雅黑" panose="020B0503020204020204" pitchFamily="34" charset="-122"/>
              </a:rPr>
              <a:t>丨动机与目标</a:t>
            </a:r>
          </a:p>
        </p:txBody>
      </p:sp>
      <p:sp>
        <p:nvSpPr>
          <p:cNvPr id="19" name="标题1-文本框"/>
          <p:cNvSpPr txBox="1"/>
          <p:nvPr/>
        </p:nvSpPr>
        <p:spPr>
          <a:xfrm>
            <a:off x="5023099" y="3337061"/>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03</a:t>
            </a:r>
            <a:r>
              <a:rPr lang="zh-CN" altLang="en-US" sz="3600" b="1" dirty="0">
                <a:solidFill>
                  <a:schemeClr val="accent1"/>
                </a:solidFill>
                <a:ea typeface="微软雅黑" panose="020B0503020204020204" pitchFamily="34" charset="-122"/>
              </a:rPr>
              <a:t>丨方法与效果</a:t>
            </a:r>
          </a:p>
        </p:txBody>
      </p:sp>
      <p:sp>
        <p:nvSpPr>
          <p:cNvPr id="20" name="标题1-文本框"/>
          <p:cNvSpPr txBox="1"/>
          <p:nvPr/>
        </p:nvSpPr>
        <p:spPr>
          <a:xfrm>
            <a:off x="5023099" y="4351368"/>
            <a:ext cx="4527956"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04</a:t>
            </a:r>
            <a:r>
              <a:rPr lang="zh-CN" altLang="en-US" sz="3600" b="1" dirty="0">
                <a:solidFill>
                  <a:schemeClr val="accent1"/>
                </a:solidFill>
                <a:ea typeface="微软雅黑" panose="020B0503020204020204" pitchFamily="34" charset="-122"/>
              </a:rPr>
              <a:t>丨思考</a:t>
            </a:r>
          </a:p>
        </p:txBody>
      </p:sp>
      <p:sp>
        <p:nvSpPr>
          <p:cNvPr id="2" name="标题1-文本框">
            <a:extLst>
              <a:ext uri="{FF2B5EF4-FFF2-40B4-BE49-F238E27FC236}">
                <a16:creationId xmlns:a16="http://schemas.microsoft.com/office/drawing/2014/main" id="{E9DACBE1-A209-931F-06CA-8127CB86149A}"/>
              </a:ext>
            </a:extLst>
          </p:cNvPr>
          <p:cNvSpPr txBox="1"/>
          <p:nvPr/>
        </p:nvSpPr>
        <p:spPr>
          <a:xfrm>
            <a:off x="5023099" y="1308447"/>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01</a:t>
            </a:r>
            <a:r>
              <a:rPr lang="zh-CN" altLang="en-US" sz="3600" b="1" dirty="0">
                <a:solidFill>
                  <a:schemeClr val="accent1"/>
                </a:solidFill>
                <a:ea typeface="微软雅黑" panose="020B0503020204020204" pitchFamily="34" charset="-122"/>
              </a:rPr>
              <a:t>丨引言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1322221"/>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思考</a:t>
            </a:r>
            <a:r>
              <a:rPr lang="en-US" altLang="zh-CN" sz="3200" b="1" dirty="0">
                <a:ea typeface="微软雅黑" panose="020B0503020204020204" pitchFamily="34" charset="-122"/>
              </a:rPr>
              <a:t>——</a:t>
            </a:r>
            <a:r>
              <a:rPr lang="zh-CN" altLang="en-US" sz="3200" b="1" dirty="0">
                <a:ea typeface="微软雅黑" panose="020B0503020204020204" pitchFamily="34" charset="-122"/>
              </a:rPr>
              <a:t>基于模板匹配的问答系统</a:t>
            </a:r>
          </a:p>
          <a:p>
            <a:pPr>
              <a:lnSpc>
                <a:spcPct val="130000"/>
              </a:lnSpc>
            </a:pPr>
            <a:endParaRPr lang="zh-CN" altLang="en-US" sz="3200" b="1" dirty="0">
              <a:ea typeface="微软雅黑" panose="020B0503020204020204" pitchFamily="34" charset="-122"/>
            </a:endParaRPr>
          </a:p>
        </p:txBody>
      </p:sp>
      <p:sp>
        <p:nvSpPr>
          <p:cNvPr id="13" name="矩形 12"/>
          <p:cNvSpPr/>
          <p:nvPr/>
        </p:nvSpPr>
        <p:spPr>
          <a:xfrm>
            <a:off x="1350893" y="1486410"/>
            <a:ext cx="9490214" cy="4018985"/>
          </a:xfrm>
          <a:prstGeom prst="rect">
            <a:avLst/>
          </a:prstGeom>
        </p:spPr>
        <p:txBody>
          <a:bodyPr wrap="square">
            <a:spAutoFit/>
          </a:bodyPr>
          <a:lstStyle/>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缺乏灵活性</a:t>
            </a:r>
            <a:r>
              <a:rPr lang="zh-CN" altLang="en-US" spc="100" dirty="0">
                <a:ea typeface="微软雅黑" panose="020B0503020204020204" pitchFamily="34" charset="-122"/>
              </a:rPr>
              <a:t>：模板的问答系统通常是基于预先定义的固定模板，因此只能回答事先设定的问题，对于未知或新颖的问题无法进行有效回应。这限制了其适用范围，无法应对复杂或多样化的查询。</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难以扩展</a:t>
            </a:r>
            <a:r>
              <a:rPr lang="zh-CN" altLang="en-US" spc="100" dirty="0">
                <a:ea typeface="微软雅黑" panose="020B0503020204020204" pitchFamily="34" charset="-122"/>
              </a:rPr>
              <a:t>：由于模板问答系统是静态的，要添加新的问题或支持更多的话题，需要手动编辑和更新模板，而且随着问题数量增加，维护模板会变得繁琐和耗时。</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语义理解有限</a:t>
            </a:r>
            <a:r>
              <a:rPr lang="zh-CN" altLang="en-US" spc="100" dirty="0">
                <a:ea typeface="微软雅黑" panose="020B0503020204020204" pitchFamily="34" charset="-122"/>
              </a:rPr>
              <a:t>：模板问答系统通常是基于关键词匹配，缺乏深层语义理解。这导致系统对于复杂问题的理解能力有限，容易出现错误的匹配和回答，降低了用户体验。</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上下文处理困难</a:t>
            </a:r>
            <a:r>
              <a:rPr lang="zh-CN" altLang="en-US" spc="100" dirty="0">
                <a:ea typeface="微软雅黑" panose="020B0503020204020204" pitchFamily="34" charset="-122"/>
              </a:rPr>
              <a:t>：模板问答系统很难进行上下文的持续理解，不能根据之前的对话内容进行准确回答。这在复杂对话场景下表现不佳，无法提供连贯的交互体验。</a:t>
            </a:r>
          </a:p>
        </p:txBody>
      </p:sp>
    </p:spTree>
    <p:extLst>
      <p:ext uri="{BB962C8B-B14F-4D97-AF65-F5344CB8AC3E}">
        <p14:creationId xmlns:p14="http://schemas.microsoft.com/office/powerpoint/2010/main" val="36381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96" b="24296"/>
          <a:stretch>
            <a:fillRect/>
          </a:stretch>
        </p:blipFill>
        <p:spPr/>
      </p:pic>
      <p:sp>
        <p:nvSpPr>
          <p:cNvPr id="11" name="任意多边形: 形状 10"/>
          <p:cNvSpPr/>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a:gradFill>
            <a:gsLst>
              <a:gs pos="25000">
                <a:schemeClr val="accent1">
                  <a:alpha val="95000"/>
                </a:schemeClr>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10" name="椭圆 9"/>
          <p:cNvSpPr/>
          <p:nvPr/>
        </p:nvSpPr>
        <p:spPr>
          <a:xfrm>
            <a:off x="-692150" y="3128893"/>
            <a:ext cx="13563600" cy="31068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pic>
        <p:nvPicPr>
          <p:cNvPr id="16" name="图片 15"/>
          <p:cNvPicPr>
            <a:picLocks noChangeAspect="1"/>
          </p:cNvPicPr>
          <p:nvPr/>
        </p:nvPicPr>
        <p:blipFill>
          <a:blip r:embed="rId4">
            <a:lum bright="70000" contrast="-70000"/>
          </a:blip>
          <a:stretch>
            <a:fillRect/>
          </a:stretch>
        </p:blipFill>
        <p:spPr>
          <a:xfrm>
            <a:off x="4297270" y="1564100"/>
            <a:ext cx="3584759" cy="1036410"/>
          </a:xfrm>
          <a:prstGeom prst="rect">
            <a:avLst/>
          </a:prstGeom>
        </p:spPr>
      </p:pic>
      <p:pic>
        <p:nvPicPr>
          <p:cNvPr id="19" name="图片 18"/>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0920" t="28018" r="7039" b="53899"/>
          <a:stretch>
            <a:fillRect/>
          </a:stretch>
        </p:blipFill>
        <p:spPr>
          <a:xfrm>
            <a:off x="9299642" y="6332860"/>
            <a:ext cx="2709553" cy="443887"/>
          </a:xfrm>
          <a:prstGeom prst="rect">
            <a:avLst/>
          </a:prstGeom>
        </p:spPr>
      </p:pic>
      <p:sp>
        <p:nvSpPr>
          <p:cNvPr id="22" name="文本框 21"/>
          <p:cNvSpPr txBox="1"/>
          <p:nvPr/>
        </p:nvSpPr>
        <p:spPr>
          <a:xfrm>
            <a:off x="4216069" y="4049329"/>
            <a:ext cx="3759862"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7E0C6E"/>
                </a:solidFill>
                <a:effectLst/>
                <a:uLnTx/>
                <a:uFillTx/>
                <a:latin typeface="Calibri" panose="020F0502020204030204"/>
                <a:ea typeface="微软雅黑" panose="020B0503020204020204" pitchFamily="34" charset="-122"/>
                <a:cs typeface="+mn-cs"/>
              </a:rPr>
              <a:t>谢谢大家</a:t>
            </a:r>
          </a:p>
        </p:txBody>
      </p:sp>
      <p:sp>
        <p:nvSpPr>
          <p:cNvPr id="23" name="文本框 22"/>
          <p:cNvSpPr txBox="1"/>
          <p:nvPr/>
        </p:nvSpPr>
        <p:spPr>
          <a:xfrm>
            <a:off x="4848439" y="4818770"/>
            <a:ext cx="2482419"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dirty="0">
                <a:solidFill>
                  <a:prstClr val="white">
                    <a:lumMod val="65000"/>
                  </a:prstClr>
                </a:solidFill>
                <a:latin typeface="Calibri" panose="020F0502020204030204"/>
                <a:ea typeface="微软雅黑" panose="020B0503020204020204" pitchFamily="34" charset="-122"/>
              </a:rPr>
              <a:t>Thank you</a:t>
            </a:r>
            <a:endParaRPr kumimoji="0" lang="zh-CN" altLang="en-US" sz="1400" b="0" i="0" u="none" strike="noStrike" kern="1200" cap="none" spc="0" normalizeH="0" baseline="0" noProof="0" dirty="0">
              <a:ln>
                <a:noFill/>
              </a:ln>
              <a:solidFill>
                <a:prstClr val="white">
                  <a:lumMod val="65000"/>
                </a:prstClr>
              </a:solidFill>
              <a:effectLst/>
              <a:uLnTx/>
              <a:uFillTx/>
              <a:latin typeface="Calibri" panose="020F0502020204030204"/>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descr="书籍"/>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28" name="组合 27"/>
          <p:cNvGrpSpPr/>
          <p:nvPr/>
        </p:nvGrpSpPr>
        <p:grpSpPr>
          <a:xfrm>
            <a:off x="5432710" y="5672772"/>
            <a:ext cx="1326580" cy="65258"/>
            <a:chOff x="5543550" y="5666872"/>
            <a:chExt cx="1326580" cy="65258"/>
          </a:xfrm>
        </p:grpSpPr>
        <p:sp>
          <p:nvSpPr>
            <p:cNvPr id="10"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5" name="圆角矩形 59"/>
            <p:cNvSpPr/>
            <p:nvPr/>
          </p:nvSpPr>
          <p:spPr>
            <a:xfrm>
              <a:off x="6074182"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7"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35" name="文本框 34"/>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1</a:t>
            </a:r>
            <a:endParaRPr lang="zh-CN" altLang="en-US" sz="3600" b="1" dirty="0">
              <a:solidFill>
                <a:schemeClr val="bg1"/>
              </a:solidFill>
              <a:ea typeface="微软雅黑" panose="020B0503020204020204" pitchFamily="34" charset="-122"/>
            </a:endParaRPr>
          </a:p>
        </p:txBody>
      </p:sp>
      <p:sp>
        <p:nvSpPr>
          <p:cNvPr id="36" name="文本框 35"/>
          <p:cNvSpPr txBox="1"/>
          <p:nvPr/>
        </p:nvSpPr>
        <p:spPr>
          <a:xfrm>
            <a:off x="4514850" y="4408541"/>
            <a:ext cx="3162300" cy="646331"/>
          </a:xfrm>
          <a:prstGeom prst="rect">
            <a:avLst/>
          </a:prstGeom>
          <a:noFill/>
        </p:spPr>
        <p:txBody>
          <a:bodyPr wrap="square" rtlCol="0">
            <a:spAutoFit/>
          </a:bodyPr>
          <a:lstStyle/>
          <a:p>
            <a:pPr algn="ctr"/>
            <a:r>
              <a:rPr lang="zh-CN" altLang="en-US" sz="3600" b="1" dirty="0">
                <a:solidFill>
                  <a:schemeClr val="accent1"/>
                </a:solidFill>
                <a:ea typeface="微软雅黑" panose="020B0503020204020204" pitchFamily="34" charset="-122"/>
              </a:rPr>
              <a:t>引言</a:t>
            </a:r>
          </a:p>
        </p:txBody>
      </p:sp>
    </p:spTree>
    <p:extLst>
      <p:ext uri="{BB962C8B-B14F-4D97-AF65-F5344CB8AC3E}">
        <p14:creationId xmlns:p14="http://schemas.microsoft.com/office/powerpoint/2010/main" val="275523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引言</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856232" y="2327923"/>
            <a:ext cx="2218311" cy="2860014"/>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浏览器扩展服务被要求向用户公开隐私政策，但其声明的隐私政策可能与其实际收集的用户数据之间存在差别。</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从浏览器扩展服务的数据收集行为与其声明的隐私策略的不一致性着手，使用自动化检测框架</a:t>
            </a:r>
            <a:r>
              <a:rPr lang="en-US" altLang="zh-CN" sz="2000" spc="100" dirty="0" err="1">
                <a:ea typeface="微软雅黑" panose="020B0503020204020204" pitchFamily="34" charset="-122"/>
              </a:rPr>
              <a:t>ExtPrivA</a:t>
            </a:r>
            <a:r>
              <a:rPr lang="zh-CN" altLang="en-US" sz="2000" spc="100" dirty="0">
                <a:ea typeface="微软雅黑" panose="020B0503020204020204" pitchFamily="34" charset="-122"/>
              </a:rPr>
              <a:t>探究扩展程序声明的不完整性。</a:t>
            </a:r>
          </a:p>
        </p:txBody>
      </p:sp>
      <p:sp>
        <p:nvSpPr>
          <p:cNvPr id="2" name="矩形: 圆角 1">
            <a:extLst>
              <a:ext uri="{FF2B5EF4-FFF2-40B4-BE49-F238E27FC236}">
                <a16:creationId xmlns:a16="http://schemas.microsoft.com/office/drawing/2014/main" id="{2B9B2BCD-E930-9D13-9054-B7688E015B40}"/>
              </a:ext>
            </a:extLst>
          </p:cNvPr>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a:extLst>
              <a:ext uri="{FF2B5EF4-FFF2-40B4-BE49-F238E27FC236}">
                <a16:creationId xmlns:a16="http://schemas.microsoft.com/office/drawing/2014/main" id="{DFDFFE58-8FAB-ED86-4D28-BB44182A7946}"/>
              </a:ext>
            </a:extLst>
          </p:cNvPr>
          <p:cNvSpPr/>
          <p:nvPr/>
        </p:nvSpPr>
        <p:spPr>
          <a:xfrm>
            <a:off x="1350892" y="1924991"/>
            <a:ext cx="9550189" cy="3901517"/>
          </a:xfrm>
          <a:prstGeom prst="rect">
            <a:avLst/>
          </a:prstGeom>
        </p:spPr>
        <p:txBody>
          <a:bodyPr wrap="square">
            <a:spAutoFit/>
          </a:bodyPr>
          <a:lstStyle/>
          <a:p>
            <a:pPr>
              <a:lnSpc>
                <a:spcPct val="150000"/>
              </a:lnSpc>
              <a:spcBef>
                <a:spcPts val="600"/>
              </a:spcBef>
            </a:pPr>
            <a:r>
              <a:rPr lang="zh-CN" altLang="en-US" sz="2800" spc="100" dirty="0">
                <a:ea typeface="微软雅黑" panose="020B0503020204020204" pitchFamily="34" charset="-122"/>
              </a:rPr>
              <a:t>知识图谱是一种以图形结构组织、表示和存储知识的方式。它使用实体、属性和关系来描述现实世界中的事物，并形成一个结构化、语义丰富的知识网络。知识图谱在互联网搜索、智能推荐、自然语言处理等领域有广泛应用，帮助人们更好地理解知识之间的联系和上下文，成为推动信息处理和人工智能发展的关键技术之一。</a:t>
            </a:r>
          </a:p>
        </p:txBody>
      </p:sp>
    </p:spTree>
    <p:extLst>
      <p:ext uri="{BB962C8B-B14F-4D97-AF65-F5344CB8AC3E}">
        <p14:creationId xmlns:p14="http://schemas.microsoft.com/office/powerpoint/2010/main" val="270876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引言</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856232" y="2327923"/>
            <a:ext cx="2218311" cy="2860014"/>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浏览器扩展服务被要求向用户公开隐私政策，但其声明的隐私政策可能与其实际收集的用户数据之间存在差别。</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从浏览器扩展服务的数据收集行为与其声明的隐私策略的不一致性着手，使用自动化检测框架</a:t>
            </a:r>
            <a:r>
              <a:rPr lang="en-US" altLang="zh-CN" sz="2000" spc="100" dirty="0" err="1">
                <a:ea typeface="微软雅黑" panose="020B0503020204020204" pitchFamily="34" charset="-122"/>
              </a:rPr>
              <a:t>ExtPrivA</a:t>
            </a:r>
            <a:r>
              <a:rPr lang="zh-CN" altLang="en-US" sz="2000" spc="100" dirty="0">
                <a:ea typeface="微软雅黑" panose="020B0503020204020204" pitchFamily="34" charset="-122"/>
              </a:rPr>
              <a:t>探究扩展程序声明的不完整性。</a:t>
            </a:r>
          </a:p>
        </p:txBody>
      </p:sp>
      <p:sp>
        <p:nvSpPr>
          <p:cNvPr id="2" name="矩形: 圆角 1">
            <a:extLst>
              <a:ext uri="{FF2B5EF4-FFF2-40B4-BE49-F238E27FC236}">
                <a16:creationId xmlns:a16="http://schemas.microsoft.com/office/drawing/2014/main" id="{2B9B2BCD-E930-9D13-9054-B7688E015B40}"/>
              </a:ext>
            </a:extLst>
          </p:cNvPr>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a:extLst>
              <a:ext uri="{FF2B5EF4-FFF2-40B4-BE49-F238E27FC236}">
                <a16:creationId xmlns:a16="http://schemas.microsoft.com/office/drawing/2014/main" id="{DFDFFE58-8FAB-ED86-4D28-BB44182A7946}"/>
              </a:ext>
            </a:extLst>
          </p:cNvPr>
          <p:cNvSpPr/>
          <p:nvPr/>
        </p:nvSpPr>
        <p:spPr>
          <a:xfrm>
            <a:off x="1350892" y="1924991"/>
            <a:ext cx="9550189" cy="3785652"/>
          </a:xfrm>
          <a:prstGeom prst="rect">
            <a:avLst/>
          </a:prstGeom>
        </p:spPr>
        <p:txBody>
          <a:bodyPr wrap="square">
            <a:spAutoFit/>
          </a:bodyPr>
          <a:lstStyle/>
          <a:p>
            <a:pPr algn="l">
              <a:buFont typeface="+mj-lt"/>
              <a:buAutoNum type="arabicPeriod"/>
            </a:pPr>
            <a:r>
              <a:rPr lang="zh-CN" altLang="en-US" sz="2400" b="1" i="0" dirty="0">
                <a:solidFill>
                  <a:srgbClr val="374151"/>
                </a:solidFill>
                <a:effectLst/>
                <a:latin typeface="Söhne"/>
              </a:rPr>
              <a:t>互联网搜索</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知识图谱可以改进搜索引擎的搜索结果，使搜索更加准确和个性化。它能够理解用户的查询意图，并提供与搜索词相关的实体和语义关联信息。</a:t>
            </a:r>
          </a:p>
          <a:p>
            <a:pPr algn="l">
              <a:buFont typeface="+mj-lt"/>
              <a:buAutoNum type="arabicPeriod"/>
            </a:pPr>
            <a:r>
              <a:rPr lang="zh-CN" altLang="en-US" sz="2400" b="1" i="0" dirty="0">
                <a:solidFill>
                  <a:srgbClr val="374151"/>
                </a:solidFill>
                <a:effectLst/>
                <a:latin typeface="Söhne"/>
              </a:rPr>
              <a:t>智能推荐系统</a:t>
            </a:r>
            <a:r>
              <a:rPr lang="zh-CN" altLang="en-US" sz="2400" b="0" i="0" dirty="0">
                <a:solidFill>
                  <a:srgbClr val="374151"/>
                </a:solidFill>
                <a:effectLst/>
                <a:latin typeface="Söhne"/>
              </a:rPr>
              <a:t>：</a:t>
            </a:r>
            <a:r>
              <a:rPr lang="zh-CN" altLang="en-US" sz="2400" spc="100" dirty="0">
                <a:ea typeface="微软雅黑" panose="020B0503020204020204" pitchFamily="34" charset="-122"/>
              </a:rPr>
              <a:t>在电商、娱乐和社交媒体等平台上，知识图谱可用于建模用户兴趣和物品之间的关系，从而为用户提供个性化的推荐内容。</a:t>
            </a:r>
          </a:p>
          <a:p>
            <a:pPr algn="l">
              <a:buFont typeface="+mj-lt"/>
              <a:buAutoNum type="arabicPeriod"/>
            </a:pPr>
            <a:r>
              <a:rPr lang="zh-CN" altLang="en-US" sz="2400" b="1" i="0" dirty="0">
                <a:solidFill>
                  <a:srgbClr val="374151"/>
                </a:solidFill>
                <a:effectLst/>
                <a:latin typeface="Söhne"/>
              </a:rPr>
              <a:t>自然语言处理</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知识图谱可以帮助计算机理解自然语言中的实体和关系，从而改进自然语言处理任务，如命名实体识别、关系抽取等。</a:t>
            </a:r>
          </a:p>
          <a:p>
            <a:pPr algn="l">
              <a:buFont typeface="+mj-lt"/>
              <a:buAutoNum type="arabicPeriod"/>
            </a:pPr>
            <a:r>
              <a:rPr lang="zh-CN" altLang="en-US" sz="2400" b="1" i="0" dirty="0">
                <a:solidFill>
                  <a:srgbClr val="374151"/>
                </a:solidFill>
                <a:effectLst/>
                <a:latin typeface="Söhne"/>
              </a:rPr>
              <a:t>智能问答系统</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知识图谱可用于构建智能问答系统，使得计算机能够理解用户问题，并从图谱中获取准确的答案。</a:t>
            </a:r>
          </a:p>
        </p:txBody>
      </p:sp>
    </p:spTree>
    <p:extLst>
      <p:ext uri="{BB962C8B-B14F-4D97-AF65-F5344CB8AC3E}">
        <p14:creationId xmlns:p14="http://schemas.microsoft.com/office/powerpoint/2010/main" val="76631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descr="书籍"/>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28" name="组合 27"/>
          <p:cNvGrpSpPr/>
          <p:nvPr/>
        </p:nvGrpSpPr>
        <p:grpSpPr>
          <a:xfrm>
            <a:off x="5432710" y="5672772"/>
            <a:ext cx="1326580" cy="65258"/>
            <a:chOff x="5543550" y="5666872"/>
            <a:chExt cx="1326580" cy="65258"/>
          </a:xfrm>
        </p:grpSpPr>
        <p:sp>
          <p:nvSpPr>
            <p:cNvPr id="10"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5" name="圆角矩形 59"/>
            <p:cNvSpPr/>
            <p:nvPr/>
          </p:nvSpPr>
          <p:spPr>
            <a:xfrm>
              <a:off x="6074182"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7"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35" name="文本框 34"/>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2</a:t>
            </a:r>
            <a:endParaRPr lang="zh-CN" altLang="en-US" sz="3600" b="1" dirty="0">
              <a:solidFill>
                <a:schemeClr val="bg1"/>
              </a:solidFill>
              <a:ea typeface="微软雅黑" panose="020B0503020204020204" pitchFamily="34" charset="-122"/>
            </a:endParaRPr>
          </a:p>
        </p:txBody>
      </p:sp>
      <p:sp>
        <p:nvSpPr>
          <p:cNvPr id="36" name="文本框 35"/>
          <p:cNvSpPr txBox="1"/>
          <p:nvPr/>
        </p:nvSpPr>
        <p:spPr>
          <a:xfrm>
            <a:off x="4514850" y="4408541"/>
            <a:ext cx="3162300" cy="646331"/>
          </a:xfrm>
          <a:prstGeom prst="rect">
            <a:avLst/>
          </a:prstGeom>
          <a:noFill/>
        </p:spPr>
        <p:txBody>
          <a:bodyPr wrap="square" rtlCol="0">
            <a:spAutoFit/>
          </a:bodyPr>
          <a:lstStyle/>
          <a:p>
            <a:pPr algn="dist"/>
            <a:r>
              <a:rPr lang="zh-CN" altLang="en-US" sz="3600" b="1" dirty="0">
                <a:solidFill>
                  <a:schemeClr val="accent1"/>
                </a:solidFill>
                <a:ea typeface="微软雅黑" panose="020B0503020204020204" pitchFamily="34" charset="-122"/>
              </a:rPr>
              <a:t>动机与目标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动机与目标</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767330" y="1927813"/>
            <a:ext cx="2218311" cy="326012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古典音乐知识图谱问答系统能够极大地丰富用户对古典音乐的了解，发现不同时期和风格的古典音乐作品，了解作曲家的生平等。</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通过</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知识图谱技术的运用，创造一个智能、便捷且的问答系统，帮助用户高效获取古典音乐的相关信息，解决日常生活和工作中的问题。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13" name="组合 12"/>
          <p:cNvGrpSpPr/>
          <p:nvPr/>
        </p:nvGrpSpPr>
        <p:grpSpPr>
          <a:xfrm>
            <a:off x="5432710" y="5655074"/>
            <a:ext cx="1326580" cy="65258"/>
            <a:chOff x="5543550" y="5666872"/>
            <a:chExt cx="1326580" cy="65258"/>
          </a:xfrm>
        </p:grpSpPr>
        <p:sp>
          <p:nvSpPr>
            <p:cNvPr id="15"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17" name="圆角矩形 59"/>
            <p:cNvSpPr/>
            <p:nvPr/>
          </p:nvSpPr>
          <p:spPr>
            <a:xfrm>
              <a:off x="6074182"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23"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24" name="文本框 23"/>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3</a:t>
            </a:r>
            <a:endParaRPr lang="zh-CN" altLang="en-US" sz="3600" b="1" dirty="0">
              <a:solidFill>
                <a:schemeClr val="bg1"/>
              </a:solidFill>
              <a:ea typeface="微软雅黑" panose="020B0503020204020204" pitchFamily="34" charset="-122"/>
            </a:endParaRPr>
          </a:p>
        </p:txBody>
      </p:sp>
      <p:sp>
        <p:nvSpPr>
          <p:cNvPr id="25" name="文本框 24"/>
          <p:cNvSpPr txBox="1"/>
          <p:nvPr/>
        </p:nvSpPr>
        <p:spPr>
          <a:xfrm>
            <a:off x="4514850" y="4408541"/>
            <a:ext cx="3162300" cy="646331"/>
          </a:xfrm>
          <a:prstGeom prst="rect">
            <a:avLst/>
          </a:prstGeom>
          <a:noFill/>
        </p:spPr>
        <p:txBody>
          <a:bodyPr wrap="square" rtlCol="0">
            <a:spAutoFit/>
          </a:bodyPr>
          <a:lstStyle/>
          <a:p>
            <a:pPr algn="dist"/>
            <a:r>
              <a:rPr lang="zh-CN" altLang="en-US" sz="3600" b="1" dirty="0">
                <a:solidFill>
                  <a:schemeClr val="accent1"/>
                </a:solidFill>
                <a:ea typeface="微软雅黑" panose="020B0503020204020204" pitchFamily="34" charset="-122"/>
              </a:rPr>
              <a:t>方法与效果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方法</a:t>
            </a:r>
          </a:p>
        </p:txBody>
      </p:sp>
      <p:grpSp>
        <p:nvGrpSpPr>
          <p:cNvPr id="16" name="组合 15"/>
          <p:cNvGrpSpPr/>
          <p:nvPr/>
        </p:nvGrpSpPr>
        <p:grpSpPr>
          <a:xfrm>
            <a:off x="1767840" y="1088225"/>
            <a:ext cx="8643620" cy="5087949"/>
            <a:chOff x="1275080" y="1299308"/>
            <a:chExt cx="9443338" cy="5558692"/>
          </a:xfrm>
        </p:grpSpPr>
        <p:grpSp>
          <p:nvGrpSpPr>
            <p:cNvPr id="6" name="组合 5"/>
            <p:cNvGrpSpPr/>
            <p:nvPr/>
          </p:nvGrpSpPr>
          <p:grpSpPr>
            <a:xfrm>
              <a:off x="1275080" y="1299308"/>
              <a:ext cx="9443338" cy="1638300"/>
              <a:chOff x="1275080" y="1299308"/>
              <a:chExt cx="9443338" cy="1638300"/>
            </a:xfrm>
          </p:grpSpPr>
          <p:sp>
            <p:nvSpPr>
              <p:cNvPr id="3" name="矩形: 圆角 2"/>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7" name="组合 6"/>
            <p:cNvGrpSpPr/>
            <p:nvPr/>
          </p:nvGrpSpPr>
          <p:grpSpPr>
            <a:xfrm>
              <a:off x="1275080" y="3259504"/>
              <a:ext cx="9443338" cy="1638300"/>
              <a:chOff x="1275080" y="1299308"/>
              <a:chExt cx="9443338" cy="1638300"/>
            </a:xfrm>
          </p:grpSpPr>
          <p:sp>
            <p:nvSpPr>
              <p:cNvPr id="8" name="矩形: 圆角 7"/>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流程图: 离页连接符 8"/>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13" name="组合 12"/>
            <p:cNvGrpSpPr/>
            <p:nvPr/>
          </p:nvGrpSpPr>
          <p:grpSpPr>
            <a:xfrm>
              <a:off x="1275080" y="5219700"/>
              <a:ext cx="9443338" cy="1638300"/>
              <a:chOff x="1275080" y="1299308"/>
              <a:chExt cx="9443338" cy="1638300"/>
            </a:xfrm>
          </p:grpSpPr>
          <p:sp>
            <p:nvSpPr>
              <p:cNvPr id="14" name="矩形: 圆角 13"/>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5" name="流程图: 离页连接符 14"/>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grpSp>
        <p:nvGrpSpPr>
          <p:cNvPr id="25" name="组合 24"/>
          <p:cNvGrpSpPr/>
          <p:nvPr/>
        </p:nvGrpSpPr>
        <p:grpSpPr>
          <a:xfrm>
            <a:off x="2502858" y="1380539"/>
            <a:ext cx="7908603" cy="913327"/>
            <a:chOff x="2502858" y="1380539"/>
            <a:chExt cx="7908603" cy="913327"/>
          </a:xfrm>
        </p:grpSpPr>
        <p:sp>
          <p:nvSpPr>
            <p:cNvPr id="17" name="矩形 16"/>
            <p:cNvSpPr/>
            <p:nvPr/>
          </p:nvSpPr>
          <p:spPr>
            <a:xfrm>
              <a:off x="4333017" y="1380539"/>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通过使用</a:t>
              </a:r>
              <a:r>
                <a:rPr lang="en-US" altLang="zh-CN" sz="2000" dirty="0">
                  <a:ea typeface="微软雅黑" panose="020B0503020204020204" pitchFamily="34" charset="-122"/>
                </a:rPr>
                <a:t>D3.js</a:t>
              </a:r>
              <a:r>
                <a:rPr lang="zh-CN" altLang="en-US" sz="2000" dirty="0">
                  <a:ea typeface="微软雅黑" panose="020B0503020204020204" pitchFamily="34" charset="-122"/>
                </a:rPr>
                <a:t>库实现了对</a:t>
              </a:r>
              <a:r>
                <a:rPr lang="en-US" altLang="zh-CN" sz="2000" dirty="0">
                  <a:ea typeface="微软雅黑" panose="020B0503020204020204" pitchFamily="34" charset="-122"/>
                </a:rPr>
                <a:t>Neo4j</a:t>
              </a:r>
              <a:r>
                <a:rPr lang="zh-CN" altLang="en-US" sz="2000" dirty="0">
                  <a:ea typeface="微软雅黑" panose="020B0503020204020204" pitchFamily="34" charset="-122"/>
                </a:rPr>
                <a:t>图数据库中数据的查询和可视化展示。</a:t>
              </a:r>
            </a:p>
          </p:txBody>
        </p:sp>
        <p:sp>
          <p:nvSpPr>
            <p:cNvPr id="18" name="文本框 17"/>
            <p:cNvSpPr txBox="1"/>
            <p:nvPr/>
          </p:nvSpPr>
          <p:spPr>
            <a:xfrm>
              <a:off x="2502858" y="1607171"/>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前端</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grpSp>
        <p:nvGrpSpPr>
          <p:cNvPr id="21" name="组合 20"/>
          <p:cNvGrpSpPr/>
          <p:nvPr/>
        </p:nvGrpSpPr>
        <p:grpSpPr>
          <a:xfrm>
            <a:off x="2502859" y="4969730"/>
            <a:ext cx="7908602" cy="913327"/>
            <a:chOff x="2515559" y="4969730"/>
            <a:chExt cx="7908602" cy="913327"/>
          </a:xfrm>
        </p:grpSpPr>
        <p:sp>
          <p:nvSpPr>
            <p:cNvPr id="19" name="矩形 18"/>
            <p:cNvSpPr/>
            <p:nvPr/>
          </p:nvSpPr>
          <p:spPr>
            <a:xfrm>
              <a:off x="4345717" y="4969730"/>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使用</a:t>
              </a:r>
              <a:r>
                <a:rPr lang="en-US" altLang="zh-CN" sz="2000" dirty="0">
                  <a:ea typeface="微软雅黑" panose="020B0503020204020204" pitchFamily="34" charset="-122"/>
                </a:rPr>
                <a:t>neo4j</a:t>
              </a:r>
              <a:r>
                <a:rPr lang="zh-CN" altLang="en-US" sz="2000" dirty="0">
                  <a:ea typeface="微软雅黑" panose="020B0503020204020204" pitchFamily="34" charset="-122"/>
                </a:rPr>
                <a:t>构建图数据库，数据为经过处理的爬虫得到的数据。</a:t>
              </a:r>
            </a:p>
          </p:txBody>
        </p:sp>
        <p:sp>
          <p:nvSpPr>
            <p:cNvPr id="20" name="文本框 19"/>
            <p:cNvSpPr txBox="1"/>
            <p:nvPr/>
          </p:nvSpPr>
          <p:spPr>
            <a:xfrm>
              <a:off x="2515559" y="5198841"/>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数据库</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grpSp>
        <p:nvGrpSpPr>
          <p:cNvPr id="22" name="组合 21"/>
          <p:cNvGrpSpPr/>
          <p:nvPr/>
        </p:nvGrpSpPr>
        <p:grpSpPr>
          <a:xfrm>
            <a:off x="2502858" y="3174734"/>
            <a:ext cx="7908603" cy="913327"/>
            <a:chOff x="2515558" y="5012294"/>
            <a:chExt cx="7908603" cy="913327"/>
          </a:xfrm>
        </p:grpSpPr>
        <p:sp>
          <p:nvSpPr>
            <p:cNvPr id="23" name="矩形 22"/>
            <p:cNvSpPr/>
            <p:nvPr/>
          </p:nvSpPr>
          <p:spPr>
            <a:xfrm>
              <a:off x="4345717" y="5012294"/>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使用</a:t>
              </a:r>
              <a:r>
                <a:rPr lang="en-US" altLang="zh-CN" sz="2000" dirty="0">
                  <a:ea typeface="微软雅黑" panose="020B0503020204020204" pitchFamily="34" charset="-122"/>
                </a:rPr>
                <a:t>Python</a:t>
              </a:r>
              <a:r>
                <a:rPr lang="zh-CN" altLang="en-US" sz="2000" dirty="0">
                  <a:ea typeface="微软雅黑" panose="020B0503020204020204" pitchFamily="34" charset="-122"/>
                </a:rPr>
                <a:t>经行实体识别，再通过问题向模板的映射，生成图数据库查询语句查答案，最后生成答案返回。</a:t>
              </a:r>
            </a:p>
          </p:txBody>
        </p:sp>
        <p:sp>
          <p:nvSpPr>
            <p:cNvPr id="24" name="文本框 23"/>
            <p:cNvSpPr txBox="1"/>
            <p:nvPr/>
          </p:nvSpPr>
          <p:spPr>
            <a:xfrm>
              <a:off x="2515558" y="5238926"/>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后端</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1243</Words>
  <Application>Microsoft Office PowerPoint</Application>
  <PresentationFormat>宽屏</PresentationFormat>
  <Paragraphs>119</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Söhne</vt:lpstr>
      <vt:lpstr>阿里巴巴普惠体 R</vt:lpstr>
      <vt:lpstr>等线</vt:lpstr>
      <vt:lpstr>方正姚体</vt:lpstr>
      <vt:lpstr>微软雅黑</vt:lpstr>
      <vt:lpstr>微软雅黑 Light</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昕 徐</cp:lastModifiedBy>
  <cp:revision>124</cp:revision>
  <dcterms:created xsi:type="dcterms:W3CDTF">2020-05-19T12:50:00Z</dcterms:created>
  <dcterms:modified xsi:type="dcterms:W3CDTF">2023-07-20T08:04:07Z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