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21"/>
    <p:restoredTop sz="94624"/>
  </p:normalViewPr>
  <p:slideViewPr>
    <p:cSldViewPr snapToGrid="0" snapToObjects="1">
      <p:cViewPr varScale="1">
        <p:scale>
          <a:sx n="118" d="100"/>
          <a:sy n="118" d="100"/>
        </p:scale>
        <p:origin x="2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5/27/19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5/27/19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938F9-F374-2848-B0F5-92C373C0DAF6}"/>
              </a:ext>
            </a:extLst>
          </p:cNvPr>
          <p:cNvSpPr>
            <a:spLocks noGrp="1"/>
          </p:cNvSpPr>
          <p:nvPr>
            <p:ph type="ctrTitle"/>
          </p:nvPr>
        </p:nvSpPr>
        <p:spPr/>
        <p:txBody>
          <a:bodyPr/>
          <a:lstStyle/>
          <a:p>
            <a:r>
              <a:rPr lang="en-US" b="1" dirty="0"/>
              <a:t>The Battle of Neighborhood</a:t>
            </a:r>
            <a:endParaRPr lang="en-US" dirty="0"/>
          </a:p>
        </p:txBody>
      </p:sp>
      <p:sp>
        <p:nvSpPr>
          <p:cNvPr id="3" name="Subtitle 2">
            <a:extLst>
              <a:ext uri="{FF2B5EF4-FFF2-40B4-BE49-F238E27FC236}">
                <a16:creationId xmlns:a16="http://schemas.microsoft.com/office/drawing/2014/main" id="{764F31C1-B2D1-BB4D-AD55-1BAFCE545EC0}"/>
              </a:ext>
            </a:extLst>
          </p:cNvPr>
          <p:cNvSpPr>
            <a:spLocks noGrp="1"/>
          </p:cNvSpPr>
          <p:nvPr>
            <p:ph type="subTitle" idx="1"/>
          </p:nvPr>
        </p:nvSpPr>
        <p:spPr/>
        <p:txBody>
          <a:bodyPr/>
          <a:lstStyle/>
          <a:p>
            <a:r>
              <a:rPr lang="en-US" b="1" dirty="0" err="1"/>
              <a:t>Lingmei</a:t>
            </a:r>
            <a:r>
              <a:rPr lang="zh-CN" altLang="en-US" b="1" dirty="0"/>
              <a:t> </a:t>
            </a:r>
            <a:r>
              <a:rPr lang="en-US" altLang="zh-CN" b="1" dirty="0"/>
              <a:t>Kong</a:t>
            </a:r>
            <a:endParaRPr lang="en-US" b="1" dirty="0"/>
          </a:p>
        </p:txBody>
      </p:sp>
    </p:spTree>
    <p:extLst>
      <p:ext uri="{BB962C8B-B14F-4D97-AF65-F5344CB8AC3E}">
        <p14:creationId xmlns:p14="http://schemas.microsoft.com/office/powerpoint/2010/main" val="327603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DC6A5C-F407-5C43-9A4E-F6DCC4FDA810}"/>
              </a:ext>
            </a:extLst>
          </p:cNvPr>
          <p:cNvSpPr txBox="1"/>
          <p:nvPr/>
        </p:nvSpPr>
        <p:spPr>
          <a:xfrm>
            <a:off x="1665514" y="1393371"/>
            <a:ext cx="2925481" cy="2581861"/>
          </a:xfrm>
          <a:prstGeom prst="rect">
            <a:avLst/>
          </a:prstGeom>
          <a:noFill/>
        </p:spPr>
        <p:txBody>
          <a:bodyPr wrap="none" rtlCol="0">
            <a:spAutoFit/>
          </a:bodyPr>
          <a:lstStyle/>
          <a:p>
            <a:pPr>
              <a:lnSpc>
                <a:spcPct val="150000"/>
              </a:lnSpc>
            </a:pPr>
            <a:r>
              <a:rPr lang="en-US" sz="3000" dirty="0"/>
              <a:t>Outlines:</a:t>
            </a:r>
          </a:p>
          <a:p>
            <a:pPr marL="342900" indent="-342900">
              <a:lnSpc>
                <a:spcPct val="150000"/>
              </a:lnSpc>
              <a:buFont typeface="Arial" panose="020B0604020202020204" pitchFamily="34" charset="0"/>
              <a:buChar char="•"/>
            </a:pPr>
            <a:r>
              <a:rPr lang="en-US" sz="2000" dirty="0"/>
              <a:t>Introduction</a:t>
            </a:r>
          </a:p>
          <a:p>
            <a:pPr marL="342900" indent="-342900">
              <a:lnSpc>
                <a:spcPct val="150000"/>
              </a:lnSpc>
              <a:buFont typeface="Arial" panose="020B0604020202020204" pitchFamily="34" charset="0"/>
              <a:buChar char="•"/>
            </a:pPr>
            <a:r>
              <a:rPr lang="en-US" sz="2000" dirty="0"/>
              <a:t>Data and Methodology</a:t>
            </a:r>
          </a:p>
          <a:p>
            <a:pPr marL="342900" indent="-342900">
              <a:lnSpc>
                <a:spcPct val="150000"/>
              </a:lnSpc>
              <a:buFont typeface="Arial" panose="020B0604020202020204" pitchFamily="34" charset="0"/>
              <a:buChar char="•"/>
            </a:pPr>
            <a:r>
              <a:rPr lang="en-US" sz="2000" dirty="0"/>
              <a:t>Results and Discussion</a:t>
            </a:r>
          </a:p>
          <a:p>
            <a:pPr marL="342900" indent="-342900">
              <a:lnSpc>
                <a:spcPct val="150000"/>
              </a:lnSpc>
              <a:buFont typeface="Arial" panose="020B0604020202020204" pitchFamily="34" charset="0"/>
              <a:buChar char="•"/>
            </a:pPr>
            <a:r>
              <a:rPr lang="en-US" sz="2000" dirty="0"/>
              <a:t>Summary</a:t>
            </a:r>
          </a:p>
        </p:txBody>
      </p:sp>
    </p:spTree>
    <p:extLst>
      <p:ext uri="{BB962C8B-B14F-4D97-AF65-F5344CB8AC3E}">
        <p14:creationId xmlns:p14="http://schemas.microsoft.com/office/powerpoint/2010/main" val="3475465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AAAB1-FE54-CA42-BF8A-865DBDF9D7E2}"/>
              </a:ext>
            </a:extLst>
          </p:cNvPr>
          <p:cNvSpPr>
            <a:spLocks noGrp="1"/>
          </p:cNvSpPr>
          <p:nvPr>
            <p:ph type="title"/>
          </p:nvPr>
        </p:nvSpPr>
        <p:spPr/>
        <p:txBody>
          <a:bodyPr>
            <a:normAutofit/>
          </a:bodyPr>
          <a:lstStyle/>
          <a:p>
            <a:r>
              <a:rPr lang="en-US" sz="3000" dirty="0"/>
              <a:t>Introduction</a:t>
            </a:r>
          </a:p>
        </p:txBody>
      </p:sp>
      <p:sp>
        <p:nvSpPr>
          <p:cNvPr id="3" name="TextBox 2">
            <a:extLst>
              <a:ext uri="{FF2B5EF4-FFF2-40B4-BE49-F238E27FC236}">
                <a16:creationId xmlns:a16="http://schemas.microsoft.com/office/drawing/2014/main" id="{56731E3E-6D8C-1241-8A27-EAE9AFAD3E3E}"/>
              </a:ext>
            </a:extLst>
          </p:cNvPr>
          <p:cNvSpPr txBox="1"/>
          <p:nvPr/>
        </p:nvSpPr>
        <p:spPr>
          <a:xfrm>
            <a:off x="1185230" y="1865731"/>
            <a:ext cx="10633364" cy="3787191"/>
          </a:xfrm>
          <a:prstGeom prst="rect">
            <a:avLst/>
          </a:prstGeom>
          <a:noFill/>
        </p:spPr>
        <p:txBody>
          <a:bodyPr wrap="square" rtlCol="0">
            <a:spAutoFit/>
          </a:bodyPr>
          <a:lstStyle/>
          <a:p>
            <a:pPr>
              <a:lnSpc>
                <a:spcPct val="150000"/>
              </a:lnSpc>
            </a:pPr>
            <a:r>
              <a:rPr lang="en-US" dirty="0"/>
              <a:t>Easy: find a particular store to shop, or restaurants for dinner using various mapping tools </a:t>
            </a:r>
          </a:p>
          <a:p>
            <a:pPr>
              <a:lnSpc>
                <a:spcPct val="150000"/>
              </a:lnSpc>
            </a:pPr>
            <a:endParaRPr lang="en-US" dirty="0"/>
          </a:p>
          <a:p>
            <a:pPr>
              <a:lnSpc>
                <a:spcPct val="150000"/>
              </a:lnSpc>
            </a:pPr>
            <a:r>
              <a:rPr lang="en-US" dirty="0"/>
              <a:t>Difficult Problem: Find the most relevant neighborhoods between the two cities </a:t>
            </a:r>
          </a:p>
          <a:p>
            <a:pPr>
              <a:lnSpc>
                <a:spcPct val="150000"/>
              </a:lnSpc>
            </a:pPr>
            <a:endParaRPr lang="en-US" dirty="0"/>
          </a:p>
          <a:p>
            <a:pPr>
              <a:lnSpc>
                <a:spcPct val="150000"/>
              </a:lnSpc>
            </a:pPr>
            <a:r>
              <a:rPr lang="en-US" dirty="0"/>
              <a:t>Solution Steps:  </a:t>
            </a:r>
          </a:p>
          <a:p>
            <a:pPr marL="342900" indent="-342900">
              <a:lnSpc>
                <a:spcPct val="150000"/>
              </a:lnSpc>
              <a:buFont typeface="+mj-lt"/>
              <a:buAutoNum type="arabicPeriod"/>
            </a:pPr>
            <a:r>
              <a:rPr lang="en-US" dirty="0"/>
              <a:t>	Web scrapping the venues and neighborhoods information of the cities</a:t>
            </a:r>
          </a:p>
          <a:p>
            <a:pPr marL="342900" indent="-342900">
              <a:lnSpc>
                <a:spcPct val="150000"/>
              </a:lnSpc>
              <a:buFont typeface="+mj-lt"/>
              <a:buAutoNum type="arabicPeriod"/>
            </a:pPr>
            <a:r>
              <a:rPr lang="en-US" dirty="0"/>
              <a:t>	Using clustering method to find neighborhoods clusters</a:t>
            </a:r>
          </a:p>
          <a:p>
            <a:pPr marL="342900" indent="-342900">
              <a:lnSpc>
                <a:spcPct val="150000"/>
              </a:lnSpc>
              <a:buFont typeface="+mj-lt"/>
              <a:buAutoNum type="arabicPeriod"/>
            </a:pPr>
            <a:r>
              <a:rPr lang="en-US" dirty="0"/>
              <a:t>	Using statistic correlation to find most similar neighborhoods cluster and thus link the most relevant neighborhoods between two cities</a:t>
            </a:r>
          </a:p>
        </p:txBody>
      </p:sp>
    </p:spTree>
    <p:extLst>
      <p:ext uri="{BB962C8B-B14F-4D97-AF65-F5344CB8AC3E}">
        <p14:creationId xmlns:p14="http://schemas.microsoft.com/office/powerpoint/2010/main" val="363481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B394C-0BD9-DA4D-80BE-7CF35885C5B8}"/>
              </a:ext>
            </a:extLst>
          </p:cNvPr>
          <p:cNvSpPr>
            <a:spLocks noGrp="1"/>
          </p:cNvSpPr>
          <p:nvPr>
            <p:ph type="title"/>
          </p:nvPr>
        </p:nvSpPr>
        <p:spPr/>
        <p:txBody>
          <a:bodyPr/>
          <a:lstStyle/>
          <a:p>
            <a:r>
              <a:rPr lang="en-US" dirty="0"/>
              <a:t>Data and methodology</a:t>
            </a:r>
          </a:p>
        </p:txBody>
      </p:sp>
      <p:sp>
        <p:nvSpPr>
          <p:cNvPr id="3" name="TextBox 2">
            <a:extLst>
              <a:ext uri="{FF2B5EF4-FFF2-40B4-BE49-F238E27FC236}">
                <a16:creationId xmlns:a16="http://schemas.microsoft.com/office/drawing/2014/main" id="{B144470F-FDB1-5C49-9E7C-861672DA0FA3}"/>
              </a:ext>
            </a:extLst>
          </p:cNvPr>
          <p:cNvSpPr txBox="1"/>
          <p:nvPr/>
        </p:nvSpPr>
        <p:spPr>
          <a:xfrm>
            <a:off x="1141413" y="1938969"/>
            <a:ext cx="10025349" cy="1754326"/>
          </a:xfrm>
          <a:prstGeom prst="rect">
            <a:avLst/>
          </a:prstGeom>
          <a:noFill/>
        </p:spPr>
        <p:txBody>
          <a:bodyPr wrap="square" rtlCol="0">
            <a:spAutoFit/>
          </a:bodyPr>
          <a:lstStyle/>
          <a:p>
            <a:r>
              <a:rPr lang="en-US" dirty="0"/>
              <a:t>Data sources:</a:t>
            </a:r>
          </a:p>
          <a:p>
            <a:pPr marL="342900" indent="-342900">
              <a:buFont typeface="+mj-lt"/>
              <a:buAutoNum type="arabicPeriod"/>
            </a:pPr>
            <a:r>
              <a:rPr lang="en-US" dirty="0"/>
              <a:t>Neighborhood data for New York </a:t>
            </a:r>
            <a:r>
              <a:rPr lang="en-US" u="sng" dirty="0">
                <a:hlinkClick r:id="rId2"/>
              </a:rPr>
              <a:t>tps://cocl.us/new_york_dataset</a:t>
            </a:r>
            <a:r>
              <a:rPr lang="en-US" dirty="0"/>
              <a:t> </a:t>
            </a:r>
          </a:p>
          <a:p>
            <a:pPr marL="342900" indent="-342900">
              <a:buFont typeface="+mj-lt"/>
              <a:buAutoNum type="arabicPeriod"/>
            </a:pPr>
            <a:r>
              <a:rPr lang="en-US" dirty="0"/>
              <a:t>Neighborhood data for Toronto </a:t>
            </a:r>
            <a:r>
              <a:rPr lang="en-US" u="sng" dirty="0">
                <a:hlinkClick r:id="rId3"/>
              </a:rPr>
              <a:t>https://en.wikipedia.org/wiki/List_of_postal_codes_of_Canada:_M</a:t>
            </a:r>
            <a:r>
              <a:rPr lang="en-US" dirty="0"/>
              <a:t>. </a:t>
            </a:r>
          </a:p>
          <a:p>
            <a:pPr marL="342900" indent="-342900">
              <a:buFont typeface="+mj-lt"/>
              <a:buAutoNum type="arabicPeriod"/>
            </a:pPr>
            <a:r>
              <a:rPr lang="en-US" dirty="0"/>
              <a:t>Venues information from Foursquare</a:t>
            </a:r>
          </a:p>
          <a:p>
            <a:endParaRPr lang="en-US" dirty="0"/>
          </a:p>
          <a:p>
            <a:r>
              <a:rPr lang="en-US" dirty="0"/>
              <a:t>Python Library used: Jason, </a:t>
            </a:r>
            <a:r>
              <a:rPr lang="en-US" dirty="0" err="1"/>
              <a:t>BeautifulSoup</a:t>
            </a:r>
            <a:r>
              <a:rPr lang="en-US" dirty="0"/>
              <a:t> and Request</a:t>
            </a:r>
          </a:p>
        </p:txBody>
      </p:sp>
      <p:pic>
        <p:nvPicPr>
          <p:cNvPr id="4" name="Picture 3">
            <a:extLst>
              <a:ext uri="{FF2B5EF4-FFF2-40B4-BE49-F238E27FC236}">
                <a16:creationId xmlns:a16="http://schemas.microsoft.com/office/drawing/2014/main" id="{8C151AB6-6306-DE41-A765-0EB5A4BBA47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1409" y="4357633"/>
            <a:ext cx="3576236" cy="1920240"/>
          </a:xfrm>
          <a:prstGeom prst="rect">
            <a:avLst/>
          </a:prstGeom>
          <a:noFill/>
          <a:ln>
            <a:noFill/>
          </a:ln>
        </p:spPr>
      </p:pic>
      <p:sp>
        <p:nvSpPr>
          <p:cNvPr id="5" name="Rectangle 4">
            <a:extLst>
              <a:ext uri="{FF2B5EF4-FFF2-40B4-BE49-F238E27FC236}">
                <a16:creationId xmlns:a16="http://schemas.microsoft.com/office/drawing/2014/main" id="{CC10E34E-4FEA-B744-A082-256E3DEC3CBA}"/>
              </a:ext>
            </a:extLst>
          </p:cNvPr>
          <p:cNvSpPr/>
          <p:nvPr/>
        </p:nvSpPr>
        <p:spPr>
          <a:xfrm>
            <a:off x="1141409" y="3988301"/>
            <a:ext cx="3680431" cy="369332"/>
          </a:xfrm>
          <a:prstGeom prst="rect">
            <a:avLst/>
          </a:prstGeom>
        </p:spPr>
        <p:txBody>
          <a:bodyPr wrap="none">
            <a:spAutoFit/>
          </a:bodyPr>
          <a:lstStyle/>
          <a:p>
            <a:r>
              <a:rPr lang="en-US" dirty="0"/>
              <a:t>Snapshot of New York Neighborhood</a:t>
            </a:r>
          </a:p>
        </p:txBody>
      </p:sp>
      <p:pic>
        <p:nvPicPr>
          <p:cNvPr id="6" name="Picture 5">
            <a:extLst>
              <a:ext uri="{FF2B5EF4-FFF2-40B4-BE49-F238E27FC236}">
                <a16:creationId xmlns:a16="http://schemas.microsoft.com/office/drawing/2014/main" id="{AF847AB4-4594-5A40-BDCE-988E1327283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97464" y="4368649"/>
            <a:ext cx="5070447" cy="1920240"/>
          </a:xfrm>
          <a:prstGeom prst="rect">
            <a:avLst/>
          </a:prstGeom>
          <a:noFill/>
          <a:ln>
            <a:noFill/>
          </a:ln>
        </p:spPr>
      </p:pic>
      <p:sp>
        <p:nvSpPr>
          <p:cNvPr id="7" name="Rectangle 6">
            <a:extLst>
              <a:ext uri="{FF2B5EF4-FFF2-40B4-BE49-F238E27FC236}">
                <a16:creationId xmlns:a16="http://schemas.microsoft.com/office/drawing/2014/main" id="{1FDEBCB3-A88E-9C4B-AFD4-92987D95122F}"/>
              </a:ext>
            </a:extLst>
          </p:cNvPr>
          <p:cNvSpPr/>
          <p:nvPr/>
        </p:nvSpPr>
        <p:spPr>
          <a:xfrm>
            <a:off x="5897297" y="3988301"/>
            <a:ext cx="3392082" cy="369332"/>
          </a:xfrm>
          <a:prstGeom prst="rect">
            <a:avLst/>
          </a:prstGeom>
        </p:spPr>
        <p:txBody>
          <a:bodyPr wrap="none">
            <a:spAutoFit/>
          </a:bodyPr>
          <a:lstStyle/>
          <a:p>
            <a:r>
              <a:rPr lang="en-US" dirty="0"/>
              <a:t>Snapshot of Toronto Neighborhood</a:t>
            </a:r>
          </a:p>
        </p:txBody>
      </p:sp>
    </p:spTree>
    <p:extLst>
      <p:ext uri="{BB962C8B-B14F-4D97-AF65-F5344CB8AC3E}">
        <p14:creationId xmlns:p14="http://schemas.microsoft.com/office/powerpoint/2010/main" val="3462584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1FAD-CBD4-1B4A-956B-E8B21DAC6A56}"/>
              </a:ext>
            </a:extLst>
          </p:cNvPr>
          <p:cNvSpPr>
            <a:spLocks noGrp="1"/>
          </p:cNvSpPr>
          <p:nvPr>
            <p:ph type="title"/>
          </p:nvPr>
        </p:nvSpPr>
        <p:spPr/>
        <p:txBody>
          <a:bodyPr/>
          <a:lstStyle/>
          <a:p>
            <a:r>
              <a:rPr lang="en-US" dirty="0"/>
              <a:t>Data and methodology</a:t>
            </a:r>
          </a:p>
        </p:txBody>
      </p:sp>
      <p:pic>
        <p:nvPicPr>
          <p:cNvPr id="3" name="Picture 2">
            <a:extLst>
              <a:ext uri="{FF2B5EF4-FFF2-40B4-BE49-F238E27FC236}">
                <a16:creationId xmlns:a16="http://schemas.microsoft.com/office/drawing/2014/main" id="{5D1790A2-3017-CD47-8852-26424D0A1A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3179" y="2008953"/>
            <a:ext cx="10002465" cy="1463040"/>
          </a:xfrm>
          <a:prstGeom prst="rect">
            <a:avLst/>
          </a:prstGeom>
          <a:noFill/>
          <a:ln>
            <a:noFill/>
          </a:ln>
        </p:spPr>
      </p:pic>
      <p:pic>
        <p:nvPicPr>
          <p:cNvPr id="4" name="Picture 3">
            <a:extLst>
              <a:ext uri="{FF2B5EF4-FFF2-40B4-BE49-F238E27FC236}">
                <a16:creationId xmlns:a16="http://schemas.microsoft.com/office/drawing/2014/main" id="{008A28C2-B72C-7B41-AF13-D53D78DA8B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3179" y="4086028"/>
            <a:ext cx="9888337" cy="1463040"/>
          </a:xfrm>
          <a:prstGeom prst="rect">
            <a:avLst/>
          </a:prstGeom>
          <a:noFill/>
          <a:ln>
            <a:noFill/>
          </a:ln>
        </p:spPr>
      </p:pic>
      <p:sp>
        <p:nvSpPr>
          <p:cNvPr id="5" name="Rectangle 4">
            <a:extLst>
              <a:ext uri="{FF2B5EF4-FFF2-40B4-BE49-F238E27FC236}">
                <a16:creationId xmlns:a16="http://schemas.microsoft.com/office/drawing/2014/main" id="{B204AFF9-3F85-9E4D-9192-3179455027B5}"/>
              </a:ext>
            </a:extLst>
          </p:cNvPr>
          <p:cNvSpPr/>
          <p:nvPr/>
        </p:nvSpPr>
        <p:spPr>
          <a:xfrm>
            <a:off x="1093179" y="1639621"/>
            <a:ext cx="2925994" cy="369332"/>
          </a:xfrm>
          <a:prstGeom prst="rect">
            <a:avLst/>
          </a:prstGeom>
        </p:spPr>
        <p:txBody>
          <a:bodyPr wrap="none">
            <a:spAutoFit/>
          </a:bodyPr>
          <a:lstStyle/>
          <a:p>
            <a:r>
              <a:rPr lang="en-US" dirty="0"/>
              <a:t>Snapshot of New York Venues</a:t>
            </a:r>
          </a:p>
        </p:txBody>
      </p:sp>
      <p:sp>
        <p:nvSpPr>
          <p:cNvPr id="6" name="Rectangle 5">
            <a:extLst>
              <a:ext uri="{FF2B5EF4-FFF2-40B4-BE49-F238E27FC236}">
                <a16:creationId xmlns:a16="http://schemas.microsoft.com/office/drawing/2014/main" id="{5F0AFE92-B9B9-E74C-BAA3-A1C2DC2A1A3D}"/>
              </a:ext>
            </a:extLst>
          </p:cNvPr>
          <p:cNvSpPr/>
          <p:nvPr/>
        </p:nvSpPr>
        <p:spPr>
          <a:xfrm>
            <a:off x="1093179" y="3594344"/>
            <a:ext cx="2701765" cy="369332"/>
          </a:xfrm>
          <a:prstGeom prst="rect">
            <a:avLst/>
          </a:prstGeom>
        </p:spPr>
        <p:txBody>
          <a:bodyPr wrap="none">
            <a:spAutoFit/>
          </a:bodyPr>
          <a:lstStyle/>
          <a:p>
            <a:r>
              <a:rPr lang="en-US" dirty="0"/>
              <a:t>Snapshot of Toronto Venues</a:t>
            </a:r>
          </a:p>
        </p:txBody>
      </p:sp>
    </p:spTree>
    <p:extLst>
      <p:ext uri="{BB962C8B-B14F-4D97-AF65-F5344CB8AC3E}">
        <p14:creationId xmlns:p14="http://schemas.microsoft.com/office/powerpoint/2010/main" val="2947530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BF840-9D8C-9645-A4AA-808C4F33F02B}"/>
              </a:ext>
            </a:extLst>
          </p:cNvPr>
          <p:cNvSpPr>
            <a:spLocks noGrp="1"/>
          </p:cNvSpPr>
          <p:nvPr>
            <p:ph type="title"/>
          </p:nvPr>
        </p:nvSpPr>
        <p:spPr>
          <a:xfrm>
            <a:off x="1141413" y="199876"/>
            <a:ext cx="9905998" cy="1089096"/>
          </a:xfrm>
        </p:spPr>
        <p:txBody>
          <a:bodyPr/>
          <a:lstStyle/>
          <a:p>
            <a:r>
              <a:rPr lang="en-US" dirty="0"/>
              <a:t>Data and methodology</a:t>
            </a:r>
          </a:p>
        </p:txBody>
      </p:sp>
      <p:sp>
        <p:nvSpPr>
          <p:cNvPr id="3" name="TextBox 2">
            <a:extLst>
              <a:ext uri="{FF2B5EF4-FFF2-40B4-BE49-F238E27FC236}">
                <a16:creationId xmlns:a16="http://schemas.microsoft.com/office/drawing/2014/main" id="{2DBD9CE4-183B-414F-9E6F-6EA8F376D80A}"/>
              </a:ext>
            </a:extLst>
          </p:cNvPr>
          <p:cNvSpPr txBox="1"/>
          <p:nvPr/>
        </p:nvSpPr>
        <p:spPr>
          <a:xfrm>
            <a:off x="867886" y="1050493"/>
            <a:ext cx="10846687" cy="923330"/>
          </a:xfrm>
          <a:prstGeom prst="rect">
            <a:avLst/>
          </a:prstGeom>
          <a:noFill/>
        </p:spPr>
        <p:txBody>
          <a:bodyPr wrap="none" rtlCol="0">
            <a:spAutoFit/>
          </a:bodyPr>
          <a:lstStyle/>
          <a:p>
            <a:pPr marL="285750" indent="-285750">
              <a:buFont typeface="Arial" panose="020B0604020202020204" pitchFamily="34" charset="0"/>
              <a:buChar char="•"/>
            </a:pPr>
            <a:r>
              <a:rPr lang="en-US" dirty="0"/>
              <a:t>Using main venues and one-hot encoding to convert sub venues to numerical values</a:t>
            </a:r>
          </a:p>
          <a:p>
            <a:pPr marL="285750" indent="-285750">
              <a:buFont typeface="Arial" panose="020B0604020202020204" pitchFamily="34" charset="0"/>
              <a:buChar char="•"/>
            </a:pPr>
            <a:r>
              <a:rPr lang="en-US" dirty="0"/>
              <a:t>Using K-means clustering method to divide the numerical representation of neighborhoods into 5 different clusters</a:t>
            </a:r>
          </a:p>
          <a:p>
            <a:pPr marL="285750" indent="-285750">
              <a:buFont typeface="Arial" panose="020B0604020202020204" pitchFamily="34" charset="0"/>
              <a:buChar char="•"/>
            </a:pPr>
            <a:r>
              <a:rPr lang="en-US" dirty="0"/>
              <a:t>Using calculate the pairwise correlation of neighborhoods between two cities.</a:t>
            </a:r>
          </a:p>
        </p:txBody>
      </p:sp>
      <p:pic>
        <p:nvPicPr>
          <p:cNvPr id="4" name="Picture 3">
            <a:extLst>
              <a:ext uri="{FF2B5EF4-FFF2-40B4-BE49-F238E27FC236}">
                <a16:creationId xmlns:a16="http://schemas.microsoft.com/office/drawing/2014/main" id="{2AB592F2-A1FE-E148-A827-62E98DF21E8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9467" y="2364961"/>
            <a:ext cx="5274945" cy="4402455"/>
          </a:xfrm>
          <a:prstGeom prst="rect">
            <a:avLst/>
          </a:prstGeom>
          <a:noFill/>
          <a:ln>
            <a:noFill/>
          </a:ln>
        </p:spPr>
      </p:pic>
      <p:pic>
        <p:nvPicPr>
          <p:cNvPr id="5" name="Picture 4">
            <a:extLst>
              <a:ext uri="{FF2B5EF4-FFF2-40B4-BE49-F238E27FC236}">
                <a16:creationId xmlns:a16="http://schemas.microsoft.com/office/drawing/2014/main" id="{564F6B5D-28E0-7C4A-A51A-F12C1D6518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91230" y="2417348"/>
            <a:ext cx="5900770" cy="4297680"/>
          </a:xfrm>
          <a:prstGeom prst="rect">
            <a:avLst/>
          </a:prstGeom>
          <a:noFill/>
          <a:ln>
            <a:noFill/>
          </a:ln>
        </p:spPr>
      </p:pic>
      <p:sp>
        <p:nvSpPr>
          <p:cNvPr id="6" name="TextBox 5">
            <a:extLst>
              <a:ext uri="{FF2B5EF4-FFF2-40B4-BE49-F238E27FC236}">
                <a16:creationId xmlns:a16="http://schemas.microsoft.com/office/drawing/2014/main" id="{4AA5D745-2610-8942-AE73-EE303D8FB08B}"/>
              </a:ext>
            </a:extLst>
          </p:cNvPr>
          <p:cNvSpPr txBox="1"/>
          <p:nvPr/>
        </p:nvSpPr>
        <p:spPr>
          <a:xfrm>
            <a:off x="2097425" y="2016085"/>
            <a:ext cx="2181175" cy="369332"/>
          </a:xfrm>
          <a:prstGeom prst="rect">
            <a:avLst/>
          </a:prstGeom>
          <a:noFill/>
        </p:spPr>
        <p:txBody>
          <a:bodyPr wrap="none" rtlCol="0">
            <a:spAutoFit/>
          </a:bodyPr>
          <a:lstStyle/>
          <a:p>
            <a:r>
              <a:rPr lang="en-US" dirty="0"/>
              <a:t>New York cluster map</a:t>
            </a:r>
          </a:p>
        </p:txBody>
      </p:sp>
      <p:sp>
        <p:nvSpPr>
          <p:cNvPr id="7" name="TextBox 6">
            <a:extLst>
              <a:ext uri="{FF2B5EF4-FFF2-40B4-BE49-F238E27FC236}">
                <a16:creationId xmlns:a16="http://schemas.microsoft.com/office/drawing/2014/main" id="{D38719C0-2FE7-0E46-8771-BA7F3F93E0A4}"/>
              </a:ext>
            </a:extLst>
          </p:cNvPr>
          <p:cNvSpPr txBox="1"/>
          <p:nvPr/>
        </p:nvSpPr>
        <p:spPr>
          <a:xfrm>
            <a:off x="8151027" y="1995629"/>
            <a:ext cx="1956946" cy="369332"/>
          </a:xfrm>
          <a:prstGeom prst="rect">
            <a:avLst/>
          </a:prstGeom>
          <a:noFill/>
        </p:spPr>
        <p:txBody>
          <a:bodyPr wrap="none" rtlCol="0">
            <a:spAutoFit/>
          </a:bodyPr>
          <a:lstStyle/>
          <a:p>
            <a:r>
              <a:rPr lang="en-US" dirty="0"/>
              <a:t>Toronto cluster map</a:t>
            </a:r>
          </a:p>
        </p:txBody>
      </p:sp>
    </p:spTree>
    <p:extLst>
      <p:ext uri="{BB962C8B-B14F-4D97-AF65-F5344CB8AC3E}">
        <p14:creationId xmlns:p14="http://schemas.microsoft.com/office/powerpoint/2010/main" val="2885484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565CC-AB12-084E-8B49-CF4CCD897820}"/>
              </a:ext>
            </a:extLst>
          </p:cNvPr>
          <p:cNvSpPr>
            <a:spLocks noGrp="1"/>
          </p:cNvSpPr>
          <p:nvPr>
            <p:ph type="title"/>
          </p:nvPr>
        </p:nvSpPr>
        <p:spPr>
          <a:xfrm>
            <a:off x="1141413" y="618518"/>
            <a:ext cx="9905998" cy="901810"/>
          </a:xfrm>
        </p:spPr>
        <p:txBody>
          <a:bodyPr/>
          <a:lstStyle/>
          <a:p>
            <a:r>
              <a:rPr lang="en-US" dirty="0"/>
              <a:t>Results and Discussion</a:t>
            </a:r>
          </a:p>
        </p:txBody>
      </p:sp>
      <p:sp>
        <p:nvSpPr>
          <p:cNvPr id="3" name="TextBox 2">
            <a:extLst>
              <a:ext uri="{FF2B5EF4-FFF2-40B4-BE49-F238E27FC236}">
                <a16:creationId xmlns:a16="http://schemas.microsoft.com/office/drawing/2014/main" id="{038BF51A-9684-4B41-B435-BEB0551E673C}"/>
              </a:ext>
            </a:extLst>
          </p:cNvPr>
          <p:cNvSpPr txBox="1"/>
          <p:nvPr/>
        </p:nvSpPr>
        <p:spPr>
          <a:xfrm>
            <a:off x="1141413" y="1520328"/>
            <a:ext cx="9386371" cy="1754326"/>
          </a:xfrm>
          <a:prstGeom prst="rect">
            <a:avLst/>
          </a:prstGeom>
          <a:noFill/>
        </p:spPr>
        <p:txBody>
          <a:bodyPr wrap="square" rtlCol="0">
            <a:spAutoFit/>
          </a:bodyPr>
          <a:lstStyle/>
          <a:p>
            <a:r>
              <a:rPr lang="en-US" dirty="0"/>
              <a:t>Clustering result:</a:t>
            </a:r>
          </a:p>
          <a:p>
            <a:r>
              <a:rPr lang="en-US" dirty="0"/>
              <a:t>The clustering in the previous map is quite meaningful. For example, the blue are in New York are prosperous tourist and with lost of entertainment, foods and etc. The blue area (same cluster) in Toronto are also the similar commercial area.  </a:t>
            </a:r>
          </a:p>
          <a:p>
            <a:endParaRPr lang="en-US" dirty="0"/>
          </a:p>
          <a:p>
            <a:r>
              <a:rPr lang="en-US" dirty="0"/>
              <a:t>K-mean numerical result: </a:t>
            </a:r>
          </a:p>
        </p:txBody>
      </p:sp>
      <p:pic>
        <p:nvPicPr>
          <p:cNvPr id="4" name="Picture 3">
            <a:extLst>
              <a:ext uri="{FF2B5EF4-FFF2-40B4-BE49-F238E27FC236}">
                <a16:creationId xmlns:a16="http://schemas.microsoft.com/office/drawing/2014/main" id="{9159CE1F-D68D-B540-9CA8-B2F23E07BA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7225" y="3699372"/>
            <a:ext cx="4429651" cy="2468880"/>
          </a:xfrm>
          <a:prstGeom prst="rect">
            <a:avLst/>
          </a:prstGeom>
          <a:noFill/>
          <a:ln>
            <a:noFill/>
          </a:ln>
          <a:effectLst/>
        </p:spPr>
      </p:pic>
      <p:pic>
        <p:nvPicPr>
          <p:cNvPr id="5" name="Picture 4">
            <a:extLst>
              <a:ext uri="{FF2B5EF4-FFF2-40B4-BE49-F238E27FC236}">
                <a16:creationId xmlns:a16="http://schemas.microsoft.com/office/drawing/2014/main" id="{F4C4E855-561E-FC48-AF15-571C3EB6F7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5761" y="3699372"/>
            <a:ext cx="4363855" cy="2468880"/>
          </a:xfrm>
          <a:prstGeom prst="rect">
            <a:avLst/>
          </a:prstGeom>
          <a:noFill/>
          <a:ln>
            <a:noFill/>
          </a:ln>
          <a:effectLst/>
        </p:spPr>
      </p:pic>
      <p:sp>
        <p:nvSpPr>
          <p:cNvPr id="6" name="TextBox 5">
            <a:extLst>
              <a:ext uri="{FF2B5EF4-FFF2-40B4-BE49-F238E27FC236}">
                <a16:creationId xmlns:a16="http://schemas.microsoft.com/office/drawing/2014/main" id="{E680C451-47B6-5140-93D1-B72FC30F3211}"/>
              </a:ext>
            </a:extLst>
          </p:cNvPr>
          <p:cNvSpPr txBox="1"/>
          <p:nvPr/>
        </p:nvSpPr>
        <p:spPr>
          <a:xfrm>
            <a:off x="1141413" y="3356969"/>
            <a:ext cx="2772234" cy="338554"/>
          </a:xfrm>
          <a:prstGeom prst="rect">
            <a:avLst/>
          </a:prstGeom>
          <a:noFill/>
        </p:spPr>
        <p:txBody>
          <a:bodyPr wrap="none" rtlCol="0">
            <a:spAutoFit/>
          </a:bodyPr>
          <a:lstStyle/>
          <a:p>
            <a:r>
              <a:rPr lang="en-US" sz="1600" dirty="0"/>
              <a:t>Scaled New York cluster vectors</a:t>
            </a:r>
          </a:p>
        </p:txBody>
      </p:sp>
      <p:sp>
        <p:nvSpPr>
          <p:cNvPr id="7" name="TextBox 6">
            <a:extLst>
              <a:ext uri="{FF2B5EF4-FFF2-40B4-BE49-F238E27FC236}">
                <a16:creationId xmlns:a16="http://schemas.microsoft.com/office/drawing/2014/main" id="{BA26CF0D-4DF7-3046-A369-4DD3FAE702BF}"/>
              </a:ext>
            </a:extLst>
          </p:cNvPr>
          <p:cNvSpPr txBox="1"/>
          <p:nvPr/>
        </p:nvSpPr>
        <p:spPr>
          <a:xfrm>
            <a:off x="6152155" y="3357820"/>
            <a:ext cx="2574166" cy="338554"/>
          </a:xfrm>
          <a:prstGeom prst="rect">
            <a:avLst/>
          </a:prstGeom>
          <a:noFill/>
        </p:spPr>
        <p:txBody>
          <a:bodyPr wrap="none" rtlCol="0">
            <a:spAutoFit/>
          </a:bodyPr>
          <a:lstStyle/>
          <a:p>
            <a:r>
              <a:rPr lang="en-US" sz="1600" dirty="0"/>
              <a:t>Scaled Toronto cluster vectors</a:t>
            </a:r>
          </a:p>
        </p:txBody>
      </p:sp>
    </p:spTree>
    <p:extLst>
      <p:ext uri="{BB962C8B-B14F-4D97-AF65-F5344CB8AC3E}">
        <p14:creationId xmlns:p14="http://schemas.microsoft.com/office/powerpoint/2010/main" val="2275916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381C1-FFF9-FF47-A443-67F44C8D7ED9}"/>
              </a:ext>
            </a:extLst>
          </p:cNvPr>
          <p:cNvSpPr>
            <a:spLocks noGrp="1"/>
          </p:cNvSpPr>
          <p:nvPr>
            <p:ph type="title"/>
          </p:nvPr>
        </p:nvSpPr>
        <p:spPr>
          <a:xfrm>
            <a:off x="1141413" y="618518"/>
            <a:ext cx="9905998" cy="857742"/>
          </a:xfrm>
        </p:spPr>
        <p:txBody>
          <a:bodyPr/>
          <a:lstStyle/>
          <a:p>
            <a:r>
              <a:rPr lang="en-US" dirty="0"/>
              <a:t>Results and Discussion</a:t>
            </a:r>
          </a:p>
        </p:txBody>
      </p:sp>
      <p:sp>
        <p:nvSpPr>
          <p:cNvPr id="6" name="TextBox 5">
            <a:extLst>
              <a:ext uri="{FF2B5EF4-FFF2-40B4-BE49-F238E27FC236}">
                <a16:creationId xmlns:a16="http://schemas.microsoft.com/office/drawing/2014/main" id="{B31078C5-4F2D-0040-B7BE-7C6179682A93}"/>
              </a:ext>
            </a:extLst>
          </p:cNvPr>
          <p:cNvSpPr txBox="1"/>
          <p:nvPr/>
        </p:nvSpPr>
        <p:spPr>
          <a:xfrm>
            <a:off x="1141413" y="1784733"/>
            <a:ext cx="8861903" cy="923330"/>
          </a:xfrm>
          <a:prstGeom prst="rect">
            <a:avLst/>
          </a:prstGeom>
          <a:noFill/>
        </p:spPr>
        <p:txBody>
          <a:bodyPr wrap="square" rtlCol="0">
            <a:spAutoFit/>
          </a:bodyPr>
          <a:lstStyle/>
          <a:p>
            <a:pPr marL="342900" indent="-342900">
              <a:buFont typeface="+mj-lt"/>
              <a:buAutoNum type="arabicPeriod"/>
            </a:pPr>
            <a:r>
              <a:rPr lang="en-US" dirty="0"/>
              <a:t>Pairwise correlation table obtained using the cluster vector. </a:t>
            </a:r>
          </a:p>
          <a:p>
            <a:pPr marL="342900" indent="-342900">
              <a:buFont typeface="+mj-lt"/>
              <a:buAutoNum type="arabicPeriod"/>
            </a:pPr>
            <a:r>
              <a:rPr lang="en-US" dirty="0"/>
              <a:t>From the correlation table and map (left and right below), we can see that cluster in NY [0, 1, 2, 3, 4] is mapped to [[0, 4], 1, 3, 2, 0] in Toronto. </a:t>
            </a:r>
          </a:p>
        </p:txBody>
      </p:sp>
      <p:sp>
        <p:nvSpPr>
          <p:cNvPr id="7" name="Rectangle 6">
            <a:extLst>
              <a:ext uri="{FF2B5EF4-FFF2-40B4-BE49-F238E27FC236}">
                <a16:creationId xmlns:a16="http://schemas.microsoft.com/office/drawing/2014/main" id="{327D710A-3E4F-8D46-B802-4C082752F932}"/>
              </a:ext>
            </a:extLst>
          </p:cNvPr>
          <p:cNvSpPr/>
          <p:nvPr/>
        </p:nvSpPr>
        <p:spPr>
          <a:xfrm>
            <a:off x="1222020" y="3332594"/>
            <a:ext cx="2272289" cy="338554"/>
          </a:xfrm>
          <a:prstGeom prst="rect">
            <a:avLst/>
          </a:prstGeom>
        </p:spPr>
        <p:txBody>
          <a:bodyPr wrap="none">
            <a:spAutoFit/>
          </a:bodyPr>
          <a:lstStyle/>
          <a:p>
            <a:r>
              <a:rPr lang="en-US" sz="1600" dirty="0"/>
              <a:t>Pairwise correlation table</a:t>
            </a:r>
          </a:p>
        </p:txBody>
      </p:sp>
      <p:sp>
        <p:nvSpPr>
          <p:cNvPr id="8" name="Rectangle 7">
            <a:extLst>
              <a:ext uri="{FF2B5EF4-FFF2-40B4-BE49-F238E27FC236}">
                <a16:creationId xmlns:a16="http://schemas.microsoft.com/office/drawing/2014/main" id="{31A4B091-C865-D945-AC87-25487837B1AE}"/>
              </a:ext>
            </a:extLst>
          </p:cNvPr>
          <p:cNvSpPr/>
          <p:nvPr/>
        </p:nvSpPr>
        <p:spPr>
          <a:xfrm>
            <a:off x="6094412" y="2747071"/>
            <a:ext cx="2860655" cy="369332"/>
          </a:xfrm>
          <a:prstGeom prst="rect">
            <a:avLst/>
          </a:prstGeom>
        </p:spPr>
        <p:txBody>
          <a:bodyPr wrap="none">
            <a:spAutoFit/>
          </a:bodyPr>
          <a:lstStyle/>
          <a:p>
            <a:r>
              <a:rPr lang="en-US" dirty="0"/>
              <a:t>Pairwise correlation heatmap</a:t>
            </a:r>
          </a:p>
        </p:txBody>
      </p:sp>
      <p:pic>
        <p:nvPicPr>
          <p:cNvPr id="9" name="Picture 8">
            <a:extLst>
              <a:ext uri="{FF2B5EF4-FFF2-40B4-BE49-F238E27FC236}">
                <a16:creationId xmlns:a16="http://schemas.microsoft.com/office/drawing/2014/main" id="{FC6C779F-1FE8-204C-BC39-52F4038D7492}"/>
              </a:ext>
            </a:extLst>
          </p:cNvPr>
          <p:cNvPicPr>
            <a:picLocks noChangeAspect="1"/>
          </p:cNvPicPr>
          <p:nvPr/>
        </p:nvPicPr>
        <p:blipFill>
          <a:blip r:embed="rId2"/>
          <a:stretch>
            <a:fillRect/>
          </a:stretch>
        </p:blipFill>
        <p:spPr>
          <a:xfrm>
            <a:off x="6094412" y="3332594"/>
            <a:ext cx="4356100" cy="2997200"/>
          </a:xfrm>
          <a:prstGeom prst="rect">
            <a:avLst/>
          </a:prstGeom>
        </p:spPr>
      </p:pic>
      <p:pic>
        <p:nvPicPr>
          <p:cNvPr id="11" name="Picture 10">
            <a:extLst>
              <a:ext uri="{FF2B5EF4-FFF2-40B4-BE49-F238E27FC236}">
                <a16:creationId xmlns:a16="http://schemas.microsoft.com/office/drawing/2014/main" id="{8673A5B2-8865-F94F-81CF-D80570C04FC0}"/>
              </a:ext>
            </a:extLst>
          </p:cNvPr>
          <p:cNvPicPr>
            <a:picLocks noChangeAspect="1"/>
          </p:cNvPicPr>
          <p:nvPr/>
        </p:nvPicPr>
        <p:blipFill>
          <a:blip r:embed="rId3"/>
          <a:stretch>
            <a:fillRect/>
          </a:stretch>
        </p:blipFill>
        <p:spPr>
          <a:xfrm>
            <a:off x="690336" y="3933371"/>
            <a:ext cx="5041900" cy="2082800"/>
          </a:xfrm>
          <a:prstGeom prst="rect">
            <a:avLst/>
          </a:prstGeom>
        </p:spPr>
      </p:pic>
    </p:spTree>
    <p:extLst>
      <p:ext uri="{BB962C8B-B14F-4D97-AF65-F5344CB8AC3E}">
        <p14:creationId xmlns:p14="http://schemas.microsoft.com/office/powerpoint/2010/main" val="210073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BE958-2C07-A246-89F5-8D1D8EF319CA}"/>
              </a:ext>
            </a:extLst>
          </p:cNvPr>
          <p:cNvSpPr>
            <a:spLocks noGrp="1"/>
          </p:cNvSpPr>
          <p:nvPr>
            <p:ph type="title"/>
          </p:nvPr>
        </p:nvSpPr>
        <p:spPr/>
        <p:txBody>
          <a:bodyPr/>
          <a:lstStyle/>
          <a:p>
            <a:r>
              <a:rPr lang="en-US" dirty="0"/>
              <a:t>Summary</a:t>
            </a:r>
          </a:p>
        </p:txBody>
      </p:sp>
      <p:sp>
        <p:nvSpPr>
          <p:cNvPr id="3" name="Rectangle 2">
            <a:extLst>
              <a:ext uri="{FF2B5EF4-FFF2-40B4-BE49-F238E27FC236}">
                <a16:creationId xmlns:a16="http://schemas.microsoft.com/office/drawing/2014/main" id="{E9F9AA4B-3406-2540-9FD2-83E685C7C356}"/>
              </a:ext>
            </a:extLst>
          </p:cNvPr>
          <p:cNvSpPr/>
          <p:nvPr/>
        </p:nvSpPr>
        <p:spPr>
          <a:xfrm>
            <a:off x="1141412" y="2097088"/>
            <a:ext cx="9423763" cy="2270173"/>
          </a:xfrm>
          <a:prstGeom prst="rect">
            <a:avLst/>
          </a:prstGeom>
        </p:spPr>
        <p:txBody>
          <a:bodyPr wrap="square">
            <a:spAutoFit/>
          </a:bodyPr>
          <a:lstStyle/>
          <a:p>
            <a:pPr marL="342900" indent="-342900">
              <a:lnSpc>
                <a:spcPct val="150000"/>
              </a:lnSpc>
              <a:buAutoNum type="arabicPeriod"/>
            </a:pPr>
            <a:r>
              <a:rPr lang="en-US" sz="1600" dirty="0">
                <a:latin typeface="Calibri" panose="020F0502020204030204" pitchFamily="34" charset="0"/>
                <a:ea typeface="SimSun" panose="02010600030101010101" pitchFamily="2" charset="-122"/>
                <a:cs typeface="Times New Roman" panose="02020603050405020304" pitchFamily="18" charset="0"/>
              </a:rPr>
              <a:t>New York has 5 boroughs and 306 neighborhoods. </a:t>
            </a:r>
          </a:p>
          <a:p>
            <a:pPr marL="342900" indent="-342900">
              <a:lnSpc>
                <a:spcPct val="150000"/>
              </a:lnSpc>
              <a:buAutoNum type="arabicPeriod"/>
            </a:pPr>
            <a:r>
              <a:rPr lang="en-US" sz="1600" dirty="0">
                <a:latin typeface="Calibri" panose="020F0502020204030204" pitchFamily="34" charset="0"/>
                <a:ea typeface="SimSun" panose="02010600030101010101" pitchFamily="2" charset="-122"/>
                <a:cs typeface="Times New Roman" panose="02020603050405020304" pitchFamily="18" charset="0"/>
              </a:rPr>
              <a:t>Toronto has 11 boroughs and 103 neighborhoods. </a:t>
            </a:r>
          </a:p>
          <a:p>
            <a:pPr marL="342900" indent="-342900">
              <a:lnSpc>
                <a:spcPct val="150000"/>
              </a:lnSpc>
              <a:buAutoNum type="arabicPeriod"/>
            </a:pPr>
            <a:r>
              <a:rPr lang="en-US" sz="1600" dirty="0">
                <a:latin typeface="Calibri" panose="020F0502020204030204" pitchFamily="34" charset="0"/>
                <a:ea typeface="SimSun" panose="02010600030101010101" pitchFamily="2" charset="-122"/>
                <a:cs typeface="Times New Roman" panose="02020603050405020304" pitchFamily="18" charset="0"/>
              </a:rPr>
              <a:t>New York and Toronto can be divided to 5 cluster area with distinct venues differences.  </a:t>
            </a:r>
          </a:p>
          <a:p>
            <a:pPr marL="342900" indent="-342900">
              <a:lnSpc>
                <a:spcPct val="150000"/>
              </a:lnSpc>
              <a:buAutoNum type="arabicPeriod"/>
            </a:pPr>
            <a:r>
              <a:rPr lang="en-US" sz="1600" dirty="0">
                <a:latin typeface="Calibri" panose="020F0502020204030204" pitchFamily="34" charset="0"/>
                <a:ea typeface="SimSun" panose="02010600030101010101" pitchFamily="2" charset="-122"/>
                <a:cs typeface="Times New Roman" panose="02020603050405020304" pitchFamily="18" charset="0"/>
              </a:rPr>
              <a:t>New York cluster 1 and 4 is most prosperous area and both mainly located in Manhattan </a:t>
            </a:r>
          </a:p>
          <a:p>
            <a:pPr marL="342900" indent="-342900">
              <a:lnSpc>
                <a:spcPct val="150000"/>
              </a:lnSpc>
              <a:buAutoNum type="arabicPeriod"/>
            </a:pPr>
            <a:r>
              <a:rPr lang="en-US" sz="1600" dirty="0">
                <a:latin typeface="Calibri" panose="020F0502020204030204" pitchFamily="34" charset="0"/>
                <a:ea typeface="SimSun" panose="02010600030101010101" pitchFamily="2" charset="-122"/>
                <a:cs typeface="Times New Roman" panose="02020603050405020304" pitchFamily="18" charset="0"/>
              </a:rPr>
              <a:t>Toronto cluster 1 and 4 is also most prosperous area and both mainly located in financial district near the water in Toronto. Cluster 0 in both cities are the </a:t>
            </a:r>
            <a:r>
              <a:rPr lang="en-US" sz="1600" dirty="0" err="1">
                <a:latin typeface="Calibri" panose="020F0502020204030204" pitchFamily="34" charset="0"/>
                <a:ea typeface="SimSun" panose="02010600030101010101" pitchFamily="2" charset="-122"/>
                <a:cs typeface="Times New Roman" panose="02020603050405020304" pitchFamily="18" charset="0"/>
              </a:rPr>
              <a:t>peimeter</a:t>
            </a:r>
            <a:r>
              <a:rPr lang="en-US" sz="1600" dirty="0">
                <a:latin typeface="Calibri" panose="020F0502020204030204" pitchFamily="34" charset="0"/>
                <a:ea typeface="SimSun" panose="02010600030101010101" pitchFamily="2" charset="-122"/>
                <a:cs typeface="Times New Roman" panose="02020603050405020304" pitchFamily="18" charset="0"/>
              </a:rPr>
              <a:t> zone. Cluster 2 and 3 are local commercial areas. </a:t>
            </a:r>
          </a:p>
        </p:txBody>
      </p:sp>
    </p:spTree>
    <p:extLst>
      <p:ext uri="{BB962C8B-B14F-4D97-AF65-F5344CB8AC3E}">
        <p14:creationId xmlns:p14="http://schemas.microsoft.com/office/powerpoint/2010/main" val="40835788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177</TotalTime>
  <Words>408</Words>
  <Application>Microsoft Macintosh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SimSun</vt:lpstr>
      <vt:lpstr>SimSun</vt:lpstr>
      <vt:lpstr>Arial</vt:lpstr>
      <vt:lpstr>Calibri</vt:lpstr>
      <vt:lpstr>Times New Roman</vt:lpstr>
      <vt:lpstr>Trebuchet MS</vt:lpstr>
      <vt:lpstr>Tw Cen MT</vt:lpstr>
      <vt:lpstr>Circuit</vt:lpstr>
      <vt:lpstr>The Battle of Neighborhood</vt:lpstr>
      <vt:lpstr>PowerPoint Presentation</vt:lpstr>
      <vt:lpstr>Introduction</vt:lpstr>
      <vt:lpstr>Data and methodology</vt:lpstr>
      <vt:lpstr>Data and methodology</vt:lpstr>
      <vt:lpstr>Data and methodology</vt:lpstr>
      <vt:lpstr>Results and Discussion</vt:lpstr>
      <vt:lpstr>Results and Discussion</vt:lpstr>
      <vt:lpstr>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Neighbohood</dc:title>
  <dc:creator>Microsoft Office User</dc:creator>
  <cp:lastModifiedBy>Microsoft Office User</cp:lastModifiedBy>
  <cp:revision>14</cp:revision>
  <dcterms:created xsi:type="dcterms:W3CDTF">2019-05-22T23:45:55Z</dcterms:created>
  <dcterms:modified xsi:type="dcterms:W3CDTF">2019-05-27T16:23:18Z</dcterms:modified>
</cp:coreProperties>
</file>