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9" r:id="rId3"/>
    <p:sldId id="258" r:id="rId4"/>
    <p:sldId id="262" r:id="rId5"/>
    <p:sldId id="265" r:id="rId6"/>
    <p:sldId id="260" r:id="rId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8A5CEF8-ADD2-4D22-B875-3CBBF1E0FE2E}" type="datetimeFigureOut">
              <a:rPr lang="en-US" smtClean="0"/>
              <a:t>10/21/2014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7BE42EA-1562-4996-B599-9C34B8303272}" type="slidenum">
              <a:rPr lang="en-US" smtClean="0"/>
              <a:t>‹#›</a:t>
            </a:fld>
            <a:endParaRPr lang="en-US"/>
          </a:p>
        </p:txBody>
      </p:sp>
    </p:spTree>
    <p:extLst>
      <p:ext uri="{BB962C8B-B14F-4D97-AF65-F5344CB8AC3E}">
        <p14:creationId xmlns:p14="http://schemas.microsoft.com/office/powerpoint/2010/main" val="3652336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9F506B-6ADE-4431-9327-243EE83A1C21}"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31D20-82FA-4275-A41C-E25738FADED4}" type="slidenum">
              <a:rPr lang="en-US" smtClean="0"/>
              <a:t>‹#›</a:t>
            </a:fld>
            <a:endParaRPr lang="en-US"/>
          </a:p>
        </p:txBody>
      </p:sp>
    </p:spTree>
    <p:extLst>
      <p:ext uri="{BB962C8B-B14F-4D97-AF65-F5344CB8AC3E}">
        <p14:creationId xmlns:p14="http://schemas.microsoft.com/office/powerpoint/2010/main" val="3555208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F506B-6ADE-4431-9327-243EE83A1C21}"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31D20-82FA-4275-A41C-E25738FADED4}" type="slidenum">
              <a:rPr lang="en-US" smtClean="0"/>
              <a:t>‹#›</a:t>
            </a:fld>
            <a:endParaRPr lang="en-US"/>
          </a:p>
        </p:txBody>
      </p:sp>
    </p:spTree>
    <p:extLst>
      <p:ext uri="{BB962C8B-B14F-4D97-AF65-F5344CB8AC3E}">
        <p14:creationId xmlns:p14="http://schemas.microsoft.com/office/powerpoint/2010/main" val="4294400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F506B-6ADE-4431-9327-243EE83A1C21}"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31D20-82FA-4275-A41C-E25738FADED4}" type="slidenum">
              <a:rPr lang="en-US" smtClean="0"/>
              <a:t>‹#›</a:t>
            </a:fld>
            <a:endParaRPr lang="en-US"/>
          </a:p>
        </p:txBody>
      </p:sp>
    </p:spTree>
    <p:extLst>
      <p:ext uri="{BB962C8B-B14F-4D97-AF65-F5344CB8AC3E}">
        <p14:creationId xmlns:p14="http://schemas.microsoft.com/office/powerpoint/2010/main" val="18975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F506B-6ADE-4431-9327-243EE83A1C21}"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31D20-82FA-4275-A41C-E25738FADED4}" type="slidenum">
              <a:rPr lang="en-US" smtClean="0"/>
              <a:t>‹#›</a:t>
            </a:fld>
            <a:endParaRPr lang="en-US"/>
          </a:p>
        </p:txBody>
      </p:sp>
    </p:spTree>
    <p:extLst>
      <p:ext uri="{BB962C8B-B14F-4D97-AF65-F5344CB8AC3E}">
        <p14:creationId xmlns:p14="http://schemas.microsoft.com/office/powerpoint/2010/main" val="148151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9F506B-6ADE-4431-9327-243EE83A1C21}"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31D20-82FA-4275-A41C-E25738FADED4}" type="slidenum">
              <a:rPr lang="en-US" smtClean="0"/>
              <a:t>‹#›</a:t>
            </a:fld>
            <a:endParaRPr lang="en-US"/>
          </a:p>
        </p:txBody>
      </p:sp>
    </p:spTree>
    <p:extLst>
      <p:ext uri="{BB962C8B-B14F-4D97-AF65-F5344CB8AC3E}">
        <p14:creationId xmlns:p14="http://schemas.microsoft.com/office/powerpoint/2010/main" val="358296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9F506B-6ADE-4431-9327-243EE83A1C21}" type="datetimeFigureOut">
              <a:rPr lang="en-US" smtClean="0"/>
              <a:t>10/21/2014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31D20-82FA-4275-A41C-E25738FADED4}" type="slidenum">
              <a:rPr lang="en-US" smtClean="0"/>
              <a:t>‹#›</a:t>
            </a:fld>
            <a:endParaRPr lang="en-US"/>
          </a:p>
        </p:txBody>
      </p:sp>
    </p:spTree>
    <p:extLst>
      <p:ext uri="{BB962C8B-B14F-4D97-AF65-F5344CB8AC3E}">
        <p14:creationId xmlns:p14="http://schemas.microsoft.com/office/powerpoint/2010/main" val="298992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F506B-6ADE-4431-9327-243EE83A1C21}" type="datetimeFigureOut">
              <a:rPr lang="en-US" smtClean="0"/>
              <a:t>10/21/2014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631D20-82FA-4275-A41C-E25738FADED4}" type="slidenum">
              <a:rPr lang="en-US" smtClean="0"/>
              <a:t>‹#›</a:t>
            </a:fld>
            <a:endParaRPr lang="en-US"/>
          </a:p>
        </p:txBody>
      </p:sp>
    </p:spTree>
    <p:extLst>
      <p:ext uri="{BB962C8B-B14F-4D97-AF65-F5344CB8AC3E}">
        <p14:creationId xmlns:p14="http://schemas.microsoft.com/office/powerpoint/2010/main" val="110277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9F506B-6ADE-4431-9327-243EE83A1C21}" type="datetimeFigureOut">
              <a:rPr lang="en-US" smtClean="0"/>
              <a:t>10/21/2014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631D20-82FA-4275-A41C-E25738FADED4}" type="slidenum">
              <a:rPr lang="en-US" smtClean="0"/>
              <a:t>‹#›</a:t>
            </a:fld>
            <a:endParaRPr lang="en-US"/>
          </a:p>
        </p:txBody>
      </p:sp>
    </p:spTree>
    <p:extLst>
      <p:ext uri="{BB962C8B-B14F-4D97-AF65-F5344CB8AC3E}">
        <p14:creationId xmlns:p14="http://schemas.microsoft.com/office/powerpoint/2010/main" val="6242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F506B-6ADE-4431-9327-243EE83A1C21}" type="datetimeFigureOut">
              <a:rPr lang="en-US" smtClean="0"/>
              <a:t>10/21/2014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631D20-82FA-4275-A41C-E25738FADED4}" type="slidenum">
              <a:rPr lang="en-US" smtClean="0"/>
              <a:t>‹#›</a:t>
            </a:fld>
            <a:endParaRPr lang="en-US"/>
          </a:p>
        </p:txBody>
      </p:sp>
    </p:spTree>
    <p:extLst>
      <p:ext uri="{BB962C8B-B14F-4D97-AF65-F5344CB8AC3E}">
        <p14:creationId xmlns:p14="http://schemas.microsoft.com/office/powerpoint/2010/main" val="155952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F506B-6ADE-4431-9327-243EE83A1C21}" type="datetimeFigureOut">
              <a:rPr lang="en-US" smtClean="0"/>
              <a:t>10/21/2014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31D20-82FA-4275-A41C-E25738FADED4}" type="slidenum">
              <a:rPr lang="en-US" smtClean="0"/>
              <a:t>‹#›</a:t>
            </a:fld>
            <a:endParaRPr lang="en-US"/>
          </a:p>
        </p:txBody>
      </p:sp>
    </p:spTree>
    <p:extLst>
      <p:ext uri="{BB962C8B-B14F-4D97-AF65-F5344CB8AC3E}">
        <p14:creationId xmlns:p14="http://schemas.microsoft.com/office/powerpoint/2010/main" val="248253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F506B-6ADE-4431-9327-243EE83A1C21}" type="datetimeFigureOut">
              <a:rPr lang="en-US" smtClean="0"/>
              <a:t>10/21/2014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31D20-82FA-4275-A41C-E25738FADED4}" type="slidenum">
              <a:rPr lang="en-US" smtClean="0"/>
              <a:t>‹#›</a:t>
            </a:fld>
            <a:endParaRPr lang="en-US"/>
          </a:p>
        </p:txBody>
      </p:sp>
    </p:spTree>
    <p:extLst>
      <p:ext uri="{BB962C8B-B14F-4D97-AF65-F5344CB8AC3E}">
        <p14:creationId xmlns:p14="http://schemas.microsoft.com/office/powerpoint/2010/main" val="53778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F506B-6ADE-4431-9327-243EE83A1C21}" type="datetimeFigureOut">
              <a:rPr lang="en-US" smtClean="0"/>
              <a:t>10/21/2014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31D20-82FA-4275-A41C-E25738FADED4}" type="slidenum">
              <a:rPr lang="en-US" smtClean="0"/>
              <a:t>‹#›</a:t>
            </a:fld>
            <a:endParaRPr lang="en-US"/>
          </a:p>
        </p:txBody>
      </p:sp>
    </p:spTree>
    <p:extLst>
      <p:ext uri="{BB962C8B-B14F-4D97-AF65-F5344CB8AC3E}">
        <p14:creationId xmlns:p14="http://schemas.microsoft.com/office/powerpoint/2010/main" val="190597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itigroup.net/riskarchitecture/riskrep_crp_rcp.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7" descr="citi-r-3d-shadow_blu_ppt"/>
          <p:cNvPicPr>
            <a:picLocks noChangeAspect="1" noChangeArrowheads="1"/>
          </p:cNvPicPr>
          <p:nvPr/>
        </p:nvPicPr>
        <p:blipFill>
          <a:blip r:embed="rId3" cstate="print"/>
          <a:srcRect r="8250"/>
          <a:stretch>
            <a:fillRect/>
          </a:stretch>
        </p:blipFill>
        <p:spPr bwMode="auto">
          <a:xfrm>
            <a:off x="3906838" y="2271713"/>
            <a:ext cx="5237162" cy="4281487"/>
          </a:xfrm>
          <a:prstGeom prst="rect">
            <a:avLst/>
          </a:prstGeom>
          <a:solidFill>
            <a:schemeClr val="bg1"/>
          </a:solidFill>
          <a:ln w="9525">
            <a:noFill/>
            <a:miter lim="800000"/>
            <a:headEnd/>
            <a:tailEnd/>
          </a:ln>
        </p:spPr>
      </p:pic>
      <p:sp>
        <p:nvSpPr>
          <p:cNvPr id="45059" name="Text Box 39"/>
          <p:cNvSpPr txBox="1">
            <a:spLocks noChangeArrowheads="1"/>
          </p:cNvSpPr>
          <p:nvPr/>
        </p:nvSpPr>
        <p:spPr bwMode="auto">
          <a:xfrm>
            <a:off x="304800" y="1993900"/>
            <a:ext cx="8534400" cy="1477328"/>
          </a:xfrm>
          <a:prstGeom prst="rect">
            <a:avLst/>
          </a:prstGeom>
          <a:noFill/>
          <a:ln w="9525">
            <a:noFill/>
            <a:miter lim="800000"/>
            <a:headEnd/>
            <a:tailEnd/>
          </a:ln>
        </p:spPr>
        <p:txBody>
          <a:bodyPr wrap="square">
            <a:spAutoFit/>
          </a:bodyPr>
          <a:lstStyle/>
          <a:p>
            <a:r>
              <a:rPr lang="en-US" sz="3000" b="1" dirty="0" smtClean="0">
                <a:latin typeface="Arial" panose="020B0604020202020204" pitchFamily="34" charset="0"/>
                <a:cs typeface="Arial" panose="020B0604020202020204" pitchFamily="34" charset="0"/>
              </a:rPr>
              <a:t>Overview Risk Capital Aggregation Process</a:t>
            </a:r>
          </a:p>
          <a:p>
            <a:r>
              <a:rPr lang="en-US" sz="3000" b="1" dirty="0" smtClean="0">
                <a:latin typeface="Arial" panose="020B0604020202020204" pitchFamily="34" charset="0"/>
                <a:cs typeface="Arial" panose="020B0604020202020204" pitchFamily="34" charset="0"/>
              </a:rPr>
              <a:t>October 14</a:t>
            </a:r>
            <a:r>
              <a:rPr lang="en-US" sz="3000" b="1" baseline="30000" dirty="0" smtClean="0">
                <a:latin typeface="Arial" panose="020B0604020202020204" pitchFamily="34" charset="0"/>
                <a:cs typeface="Arial" panose="020B0604020202020204" pitchFamily="34" charset="0"/>
              </a:rPr>
              <a:t>th</a:t>
            </a:r>
            <a:r>
              <a:rPr lang="en-US" sz="3000" b="1" dirty="0" smtClean="0">
                <a:latin typeface="Arial" panose="020B0604020202020204" pitchFamily="34" charset="0"/>
                <a:cs typeface="Arial" panose="020B0604020202020204" pitchFamily="34" charset="0"/>
              </a:rPr>
              <a:t>, </a:t>
            </a:r>
            <a:r>
              <a:rPr lang="en-US" sz="3000" b="1" dirty="0">
                <a:latin typeface="Arial" panose="020B0604020202020204" pitchFamily="34" charset="0"/>
                <a:cs typeface="Arial" panose="020B0604020202020204" pitchFamily="34" charset="0"/>
              </a:rPr>
              <a:t>2014 </a:t>
            </a:r>
            <a:r>
              <a:rPr lang="en-US" sz="3000" dirty="0" smtClean="0">
                <a:latin typeface="Arial" panose="020B0604020202020204" pitchFamily="34" charset="0"/>
                <a:cs typeface="Arial" panose="020B0604020202020204" pitchFamily="34" charset="0"/>
              </a:rPr>
              <a:t> </a:t>
            </a:r>
            <a:endParaRPr lang="en-US" sz="3000" dirty="0">
              <a:latin typeface="Arial" panose="020B0604020202020204" pitchFamily="34" charset="0"/>
              <a:cs typeface="Arial" panose="020B0604020202020204" pitchFamily="34" charset="0"/>
            </a:endParaRPr>
          </a:p>
          <a:p>
            <a:pPr eaLnBrk="0" hangingPunct="0"/>
            <a:endParaRPr lang="en-US" sz="3000" dirty="0">
              <a:latin typeface="Arial" panose="020B0604020202020204" pitchFamily="34" charset="0"/>
              <a:cs typeface="Arial" panose="020B0604020202020204" pitchFamily="34" charset="0"/>
            </a:endParaRPr>
          </a:p>
        </p:txBody>
      </p:sp>
      <p:pic>
        <p:nvPicPr>
          <p:cNvPr id="45060" name="Picture 86" descr="GRRA"/>
          <p:cNvPicPr>
            <a:picLocks noChangeAspect="1" noChangeArrowheads="1"/>
          </p:cNvPicPr>
          <p:nvPr/>
        </p:nvPicPr>
        <p:blipFill>
          <a:blip r:embed="rId4" cstate="print"/>
          <a:srcRect/>
          <a:stretch>
            <a:fillRect/>
          </a:stretch>
        </p:blipFill>
        <p:spPr bwMode="auto">
          <a:xfrm>
            <a:off x="5741988" y="466725"/>
            <a:ext cx="2724150" cy="682625"/>
          </a:xfrm>
          <a:prstGeom prst="rect">
            <a:avLst/>
          </a:prstGeom>
          <a:noFill/>
          <a:ln w="9525">
            <a:noFill/>
            <a:miter lim="800000"/>
            <a:headEnd/>
            <a:tailEnd/>
          </a:ln>
        </p:spPr>
      </p:pic>
      <p:sp>
        <p:nvSpPr>
          <p:cNvPr id="45061" name="Text Box 18"/>
          <p:cNvSpPr txBox="1">
            <a:spLocks noChangeArrowheads="1"/>
          </p:cNvSpPr>
          <p:nvPr/>
        </p:nvSpPr>
        <p:spPr bwMode="auto">
          <a:xfrm>
            <a:off x="3219450" y="6286500"/>
            <a:ext cx="2705100" cy="396875"/>
          </a:xfrm>
          <a:prstGeom prst="rect">
            <a:avLst/>
          </a:prstGeom>
          <a:noFill/>
          <a:ln w="9525">
            <a:noFill/>
            <a:miter lim="800000"/>
            <a:headEnd/>
            <a:tailEnd/>
          </a:ln>
        </p:spPr>
        <p:txBody>
          <a:bodyPr>
            <a:spAutoFit/>
          </a:bodyPr>
          <a:lstStyle/>
          <a:p>
            <a:pPr algn="ctr" eaLnBrk="0" hangingPunct="0"/>
            <a:r>
              <a:rPr lang="en-US" sz="1000" b="1" dirty="0">
                <a:solidFill>
                  <a:srgbClr val="FF0000"/>
                </a:solidFill>
              </a:rPr>
              <a:t>Confidential</a:t>
            </a:r>
          </a:p>
          <a:p>
            <a:pPr algn="ctr" eaLnBrk="0" hangingPunct="0"/>
            <a:r>
              <a:rPr lang="en-US" sz="1000" b="1" dirty="0">
                <a:solidFill>
                  <a:srgbClr val="FF0000"/>
                </a:solidFill>
              </a:rPr>
              <a:t>© </a:t>
            </a:r>
            <a:r>
              <a:rPr lang="en-US" sz="1000" b="1" dirty="0" smtClean="0">
                <a:solidFill>
                  <a:srgbClr val="FF0000"/>
                </a:solidFill>
              </a:rPr>
              <a:t>2014 </a:t>
            </a:r>
            <a:r>
              <a:rPr lang="en-US" sz="1000" b="1" dirty="0">
                <a:solidFill>
                  <a:srgbClr val="FF0000"/>
                </a:solidFill>
              </a:rPr>
              <a:t>Citigroup. For Internal Use Only.</a:t>
            </a:r>
          </a:p>
        </p:txBody>
      </p:sp>
      <p:sp>
        <p:nvSpPr>
          <p:cNvPr id="45062" name="Line 74"/>
          <p:cNvSpPr>
            <a:spLocks noChangeShapeType="1"/>
          </p:cNvSpPr>
          <p:nvPr/>
        </p:nvSpPr>
        <p:spPr bwMode="gray">
          <a:xfrm>
            <a:off x="344488" y="1600200"/>
            <a:ext cx="8455025" cy="0"/>
          </a:xfrm>
          <a:prstGeom prst="line">
            <a:avLst/>
          </a:prstGeom>
          <a:noFill/>
          <a:ln w="19050">
            <a:solidFill>
              <a:schemeClr val="bg2"/>
            </a:solidFill>
            <a:round/>
            <a:headEnd/>
            <a:tailEnd/>
          </a:ln>
        </p:spPr>
        <p:txBody>
          <a:bodyPr wrap="none" anchor="ctr"/>
          <a:lstStyle/>
          <a:p>
            <a:endParaRPr lang="en-US" dirty="0"/>
          </a:p>
        </p:txBody>
      </p:sp>
    </p:spTree>
    <p:extLst>
      <p:ext uri="{BB962C8B-B14F-4D97-AF65-F5344CB8AC3E}">
        <p14:creationId xmlns:p14="http://schemas.microsoft.com/office/powerpoint/2010/main" val="2821947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2400" b="1" dirty="0" smtClean="0"/>
              <a:t>Table of Contents</a:t>
            </a:r>
            <a:endParaRPr lang="en-US" sz="2400" b="1" dirty="0"/>
          </a:p>
        </p:txBody>
      </p:sp>
      <p:sp>
        <p:nvSpPr>
          <p:cNvPr id="3" name="TextBox 2"/>
          <p:cNvSpPr txBox="1"/>
          <p:nvPr/>
        </p:nvSpPr>
        <p:spPr>
          <a:xfrm>
            <a:off x="609600" y="990600"/>
            <a:ext cx="8077200"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Risk Capital Aggregation Process Overview</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Risk Capital Governance Framework</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19937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11162"/>
          </a:xfrm>
        </p:spPr>
        <p:txBody>
          <a:bodyPr>
            <a:noAutofit/>
          </a:bodyPr>
          <a:lstStyle/>
          <a:p>
            <a:pPr algn="l"/>
            <a:r>
              <a:rPr lang="en-US" sz="2400" b="1" dirty="0"/>
              <a:t>Risk Capital </a:t>
            </a:r>
            <a:r>
              <a:rPr lang="en-US" sz="2400" b="1" dirty="0" smtClean="0"/>
              <a:t>Aggregation </a:t>
            </a:r>
            <a:r>
              <a:rPr lang="en-US" sz="2400" b="1" dirty="0"/>
              <a:t>Process Overview</a:t>
            </a:r>
          </a:p>
        </p:txBody>
      </p:sp>
      <p:sp>
        <p:nvSpPr>
          <p:cNvPr id="5" name="TextBox 4"/>
          <p:cNvSpPr txBox="1"/>
          <p:nvPr/>
        </p:nvSpPr>
        <p:spPr>
          <a:xfrm>
            <a:off x="609600" y="990600"/>
            <a:ext cx="8077200" cy="4524315"/>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t>Firm-wide Risk Capital (RC) is aggregated quarterly by the Global Risk Reporting &amp; Analysis (GRRA) group.</a:t>
            </a:r>
          </a:p>
          <a:p>
            <a:pPr marL="285750" indent="-285750">
              <a:buFont typeface="Wingdings" panose="05000000000000000000" pitchFamily="2" charset="2"/>
              <a:buChar char="ü"/>
            </a:pPr>
            <a:endParaRPr lang="en-US" dirty="0" smtClean="0"/>
          </a:p>
          <a:p>
            <a:pPr marL="285750" indent="-285750">
              <a:buFont typeface="Wingdings" panose="05000000000000000000" pitchFamily="2" charset="2"/>
              <a:buChar char="ü"/>
            </a:pPr>
            <a:r>
              <a:rPr lang="en-US" dirty="0" smtClean="0"/>
              <a:t>Quarterly RC is measured using month-end information at the middle month of the quarter for the majority of risk processes. For a few risk processes, the metric includes the average month-end information for each quarter (e.g.: iVAST)</a:t>
            </a:r>
          </a:p>
          <a:p>
            <a:pPr marL="285750" indent="-285750">
              <a:buFont typeface="Wingdings" panose="05000000000000000000" pitchFamily="2" charset="2"/>
              <a:buChar char="ü"/>
            </a:pPr>
            <a:endParaRPr lang="en-US" dirty="0" smtClean="0"/>
          </a:p>
          <a:p>
            <a:pPr marL="285750" indent="-285750">
              <a:buFont typeface="Wingdings" panose="05000000000000000000" pitchFamily="2" charset="2"/>
              <a:buChar char="ü"/>
            </a:pPr>
            <a:r>
              <a:rPr lang="en-US" dirty="0" smtClean="0"/>
              <a:t>RC Aggregation includes the following steps:</a:t>
            </a:r>
          </a:p>
          <a:p>
            <a:pPr marL="800100" lvl="1" indent="-342900">
              <a:buFont typeface="+mj-lt"/>
              <a:buAutoNum type="alphaUcPeriod"/>
            </a:pPr>
            <a:r>
              <a:rPr lang="en-US" dirty="0" smtClean="0"/>
              <a:t>Collect RC submissions from various model/methodology owners (MPOs)</a:t>
            </a:r>
          </a:p>
          <a:p>
            <a:pPr marL="800100" lvl="1" indent="-342900">
              <a:buFont typeface="+mj-lt"/>
              <a:buAutoNum type="alphaUcPeriod"/>
            </a:pPr>
            <a:r>
              <a:rPr lang="en-US" dirty="0" smtClean="0"/>
              <a:t>Review files received, and enrich and verify intra risk diversification (if needed)</a:t>
            </a:r>
          </a:p>
          <a:p>
            <a:pPr marL="800100" lvl="1" indent="-342900">
              <a:buFont typeface="+mj-lt"/>
              <a:buAutoNum type="alphaUcPeriod"/>
            </a:pPr>
            <a:r>
              <a:rPr lang="en-US" dirty="0" smtClean="0"/>
              <a:t>Aggregate RC in DnA </a:t>
            </a:r>
            <a:r>
              <a:rPr lang="en-US" dirty="0" smtClean="0"/>
              <a:t>file </a:t>
            </a:r>
            <a:r>
              <a:rPr lang="en-US" dirty="0" smtClean="0"/>
              <a:t>and determine cross risk diversified RC</a:t>
            </a:r>
          </a:p>
          <a:p>
            <a:pPr marL="800100" lvl="1" indent="-342900">
              <a:buFont typeface="+mj-lt"/>
              <a:buAutoNum type="alphaUcPeriod"/>
            </a:pPr>
            <a:r>
              <a:rPr lang="en-US" dirty="0" smtClean="0"/>
              <a:t>Report results</a:t>
            </a:r>
          </a:p>
          <a:p>
            <a:pPr marL="800100" lvl="1" indent="-342900">
              <a:buFont typeface="+mj-lt"/>
              <a:buAutoNum type="alphaUcPeriod"/>
            </a:pPr>
            <a:endParaRPr lang="en-US" dirty="0" smtClean="0"/>
          </a:p>
          <a:p>
            <a:pPr marL="800100" lvl="1" indent="-342900">
              <a:buFont typeface="+mj-lt"/>
              <a:buAutoNum type="alphaUcPeriod"/>
            </a:pPr>
            <a:endParaRPr lang="en-US" dirty="0" smtClean="0"/>
          </a:p>
          <a:p>
            <a:pPr marL="800100" lvl="1" indent="-342900">
              <a:buFont typeface="+mj-lt"/>
              <a:buAutoNum type="alphaUcPeriod"/>
            </a:pPr>
            <a:endParaRPr lang="en-US" dirty="0" smtClean="0"/>
          </a:p>
        </p:txBody>
      </p:sp>
    </p:spTree>
    <p:extLst>
      <p:ext uri="{BB962C8B-B14F-4D97-AF65-F5344CB8AC3E}">
        <p14:creationId xmlns:p14="http://schemas.microsoft.com/office/powerpoint/2010/main" val="142060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11162"/>
          </a:xfrm>
        </p:spPr>
        <p:txBody>
          <a:bodyPr>
            <a:noAutofit/>
          </a:bodyPr>
          <a:lstStyle/>
          <a:p>
            <a:pPr algn="l"/>
            <a:r>
              <a:rPr lang="en-US" sz="2400" b="1" dirty="0"/>
              <a:t>Risk Capital Production </a:t>
            </a:r>
            <a:r>
              <a:rPr lang="en-US" sz="2400" b="1" dirty="0" smtClean="0"/>
              <a:t>Process - Steps</a:t>
            </a:r>
            <a:endParaRPr lang="en-US" sz="2400" b="1" dirty="0"/>
          </a:p>
        </p:txBody>
      </p:sp>
      <p:sp>
        <p:nvSpPr>
          <p:cNvPr id="2" name="Rectangle 1"/>
          <p:cNvSpPr/>
          <p:nvPr/>
        </p:nvSpPr>
        <p:spPr>
          <a:xfrm>
            <a:off x="156690" y="885262"/>
            <a:ext cx="1642929" cy="415498"/>
          </a:xfrm>
          <a:prstGeom prst="rect">
            <a:avLst/>
          </a:prstGeom>
        </p:spPr>
        <p:txBody>
          <a:bodyPr wrap="square">
            <a:spAutoFit/>
          </a:bodyPr>
          <a:lstStyle/>
          <a:p>
            <a:pPr algn="ctr"/>
            <a:r>
              <a:rPr lang="en-US" sz="1050" dirty="0" smtClean="0"/>
              <a:t>A. Collect submissions </a:t>
            </a:r>
            <a:r>
              <a:rPr lang="en-US" sz="1050" dirty="0"/>
              <a:t>from </a:t>
            </a:r>
            <a:r>
              <a:rPr lang="en-US" sz="1050" dirty="0" smtClean="0"/>
              <a:t>MPOs</a:t>
            </a:r>
            <a:endParaRPr lang="en-US" sz="1050" dirty="0"/>
          </a:p>
        </p:txBody>
      </p:sp>
      <p:sp>
        <p:nvSpPr>
          <p:cNvPr id="3" name="Rectangle 2"/>
          <p:cNvSpPr/>
          <p:nvPr/>
        </p:nvSpPr>
        <p:spPr>
          <a:xfrm>
            <a:off x="1600200" y="885262"/>
            <a:ext cx="1442815" cy="415498"/>
          </a:xfrm>
          <a:prstGeom prst="rect">
            <a:avLst/>
          </a:prstGeom>
        </p:spPr>
        <p:txBody>
          <a:bodyPr wrap="square">
            <a:spAutoFit/>
          </a:bodyPr>
          <a:lstStyle/>
          <a:p>
            <a:r>
              <a:rPr lang="en-US" sz="1050" dirty="0" smtClean="0"/>
              <a:t>B. Review, enrich </a:t>
            </a:r>
            <a:r>
              <a:rPr lang="en-US" sz="1050" dirty="0"/>
              <a:t>and </a:t>
            </a:r>
            <a:r>
              <a:rPr lang="en-US" sz="1050" dirty="0" smtClean="0"/>
              <a:t>intra-risk diversify</a:t>
            </a:r>
            <a:endParaRPr lang="en-US" sz="1050" dirty="0"/>
          </a:p>
        </p:txBody>
      </p:sp>
      <p:sp>
        <p:nvSpPr>
          <p:cNvPr id="6" name="Rectangle 5"/>
          <p:cNvSpPr/>
          <p:nvPr/>
        </p:nvSpPr>
        <p:spPr>
          <a:xfrm>
            <a:off x="3236887" y="885262"/>
            <a:ext cx="1447800" cy="415498"/>
          </a:xfrm>
          <a:prstGeom prst="rect">
            <a:avLst/>
          </a:prstGeom>
        </p:spPr>
        <p:txBody>
          <a:bodyPr wrap="square">
            <a:spAutoFit/>
          </a:bodyPr>
          <a:lstStyle/>
          <a:p>
            <a:r>
              <a:rPr lang="en-US" sz="1050" dirty="0" smtClean="0"/>
              <a:t>C. Aggregate DnA </a:t>
            </a:r>
            <a:r>
              <a:rPr lang="en-US" sz="1050" dirty="0" smtClean="0"/>
              <a:t>file </a:t>
            </a:r>
            <a:r>
              <a:rPr lang="en-US" sz="1050" dirty="0"/>
              <a:t>and </a:t>
            </a:r>
            <a:r>
              <a:rPr lang="en-US" sz="1050" dirty="0" smtClean="0"/>
              <a:t>cross </a:t>
            </a:r>
            <a:r>
              <a:rPr lang="en-US" sz="1050" dirty="0"/>
              <a:t>risk </a:t>
            </a:r>
            <a:r>
              <a:rPr lang="en-US" sz="1050" dirty="0" smtClean="0"/>
              <a:t>diversify</a:t>
            </a:r>
            <a:endParaRPr lang="en-US" sz="1050" dirty="0"/>
          </a:p>
        </p:txBody>
      </p:sp>
      <p:sp>
        <p:nvSpPr>
          <p:cNvPr id="38" name="Flowchart: Document 37"/>
          <p:cNvSpPr/>
          <p:nvPr/>
        </p:nvSpPr>
        <p:spPr>
          <a:xfrm>
            <a:off x="1676400" y="13716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Retail Credit</a:t>
            </a:r>
            <a:endParaRPr lang="en-US" sz="800" dirty="0">
              <a:solidFill>
                <a:schemeClr val="accent3">
                  <a:lumMod val="50000"/>
                </a:schemeClr>
              </a:solidFill>
            </a:endParaRPr>
          </a:p>
        </p:txBody>
      </p:sp>
      <p:sp>
        <p:nvSpPr>
          <p:cNvPr id="39" name="Flowchart: Document 38"/>
          <p:cNvSpPr/>
          <p:nvPr/>
        </p:nvSpPr>
        <p:spPr>
          <a:xfrm>
            <a:off x="1676400" y="18288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Wholesale Credit</a:t>
            </a:r>
            <a:endParaRPr lang="en-US" sz="800" dirty="0">
              <a:solidFill>
                <a:schemeClr val="accent3">
                  <a:lumMod val="50000"/>
                </a:schemeClr>
              </a:solidFill>
            </a:endParaRPr>
          </a:p>
        </p:txBody>
      </p:sp>
      <p:sp>
        <p:nvSpPr>
          <p:cNvPr id="40" name="Flowchart: Document 39"/>
          <p:cNvSpPr/>
          <p:nvPr/>
        </p:nvSpPr>
        <p:spPr>
          <a:xfrm>
            <a:off x="1676400" y="22860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IDR</a:t>
            </a:r>
            <a:endParaRPr lang="en-US" sz="800" dirty="0">
              <a:solidFill>
                <a:schemeClr val="accent3">
                  <a:lumMod val="50000"/>
                </a:schemeClr>
              </a:solidFill>
            </a:endParaRPr>
          </a:p>
        </p:txBody>
      </p:sp>
      <p:sp>
        <p:nvSpPr>
          <p:cNvPr id="41" name="Flowchart: Document 40"/>
          <p:cNvSpPr/>
          <p:nvPr/>
        </p:nvSpPr>
        <p:spPr>
          <a:xfrm>
            <a:off x="1676400" y="27432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ALM</a:t>
            </a:r>
            <a:endParaRPr lang="en-US" sz="800" dirty="0">
              <a:solidFill>
                <a:schemeClr val="accent3">
                  <a:lumMod val="50000"/>
                </a:schemeClr>
              </a:solidFill>
            </a:endParaRPr>
          </a:p>
        </p:txBody>
      </p:sp>
      <p:sp>
        <p:nvSpPr>
          <p:cNvPr id="42" name="Flowchart: Document 41"/>
          <p:cNvSpPr/>
          <p:nvPr/>
        </p:nvSpPr>
        <p:spPr>
          <a:xfrm>
            <a:off x="1676400" y="32004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iVAST</a:t>
            </a:r>
            <a:endParaRPr lang="en-US" sz="800" dirty="0">
              <a:solidFill>
                <a:schemeClr val="accent3">
                  <a:lumMod val="50000"/>
                </a:schemeClr>
              </a:solidFill>
            </a:endParaRPr>
          </a:p>
        </p:txBody>
      </p:sp>
      <p:sp>
        <p:nvSpPr>
          <p:cNvPr id="43" name="Flowchart: Document 42"/>
          <p:cNvSpPr/>
          <p:nvPr/>
        </p:nvSpPr>
        <p:spPr>
          <a:xfrm>
            <a:off x="1676400" y="36576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AA&amp;I</a:t>
            </a:r>
            <a:endParaRPr lang="en-US" sz="800" dirty="0">
              <a:solidFill>
                <a:schemeClr val="accent3">
                  <a:lumMod val="50000"/>
                </a:schemeClr>
              </a:solidFill>
            </a:endParaRPr>
          </a:p>
        </p:txBody>
      </p:sp>
      <p:sp>
        <p:nvSpPr>
          <p:cNvPr id="44" name="Flowchart: Document 43"/>
          <p:cNvSpPr/>
          <p:nvPr/>
        </p:nvSpPr>
        <p:spPr>
          <a:xfrm>
            <a:off x="1676400" y="41148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NHBC</a:t>
            </a:r>
            <a:endParaRPr lang="en-US" sz="800" dirty="0">
              <a:solidFill>
                <a:schemeClr val="accent3">
                  <a:lumMod val="50000"/>
                </a:schemeClr>
              </a:solidFill>
            </a:endParaRPr>
          </a:p>
        </p:txBody>
      </p:sp>
      <p:sp>
        <p:nvSpPr>
          <p:cNvPr id="45" name="Flowchart: Document 44"/>
          <p:cNvSpPr/>
          <p:nvPr/>
        </p:nvSpPr>
        <p:spPr>
          <a:xfrm>
            <a:off x="1676400" y="45720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OREO</a:t>
            </a:r>
            <a:endParaRPr lang="en-US" sz="800" dirty="0">
              <a:solidFill>
                <a:schemeClr val="accent3">
                  <a:lumMod val="50000"/>
                </a:schemeClr>
              </a:solidFill>
            </a:endParaRPr>
          </a:p>
        </p:txBody>
      </p:sp>
      <p:sp>
        <p:nvSpPr>
          <p:cNvPr id="46" name="Flowchart: Document 45"/>
          <p:cNvSpPr/>
          <p:nvPr/>
        </p:nvSpPr>
        <p:spPr>
          <a:xfrm>
            <a:off x="1676400" y="50292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XBDR</a:t>
            </a:r>
            <a:endParaRPr lang="en-US" sz="800" dirty="0">
              <a:solidFill>
                <a:schemeClr val="accent3">
                  <a:lumMod val="50000"/>
                </a:schemeClr>
              </a:solidFill>
            </a:endParaRPr>
          </a:p>
        </p:txBody>
      </p:sp>
      <p:sp>
        <p:nvSpPr>
          <p:cNvPr id="47" name="Flowchart: Document 46"/>
          <p:cNvSpPr/>
          <p:nvPr/>
        </p:nvSpPr>
        <p:spPr>
          <a:xfrm>
            <a:off x="1676400" y="54864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Operational</a:t>
            </a:r>
            <a:endParaRPr lang="en-US" sz="800" dirty="0">
              <a:solidFill>
                <a:schemeClr val="accent3">
                  <a:lumMod val="50000"/>
                </a:schemeClr>
              </a:solidFill>
            </a:endParaRPr>
          </a:p>
        </p:txBody>
      </p:sp>
      <p:graphicFrame>
        <p:nvGraphicFramePr>
          <p:cNvPr id="50" name="Table 49"/>
          <p:cNvGraphicFramePr>
            <a:graphicFrameLocks noGrp="1"/>
          </p:cNvGraphicFramePr>
          <p:nvPr>
            <p:extLst>
              <p:ext uri="{D42A27DB-BD31-4B8C-83A1-F6EECF244321}">
                <p14:modId xmlns:p14="http://schemas.microsoft.com/office/powerpoint/2010/main" val="3144165653"/>
              </p:ext>
            </p:extLst>
          </p:nvPr>
        </p:nvGraphicFramePr>
        <p:xfrm>
          <a:off x="2895600" y="1440940"/>
          <a:ext cx="3733800" cy="2597660"/>
        </p:xfrm>
        <a:graphic>
          <a:graphicData uri="http://schemas.openxmlformats.org/drawingml/2006/table">
            <a:tbl>
              <a:tblPr firstRow="1" bandRow="1">
                <a:tableStyleId>{5940675A-B579-460E-94D1-54222C63F5DA}</a:tableStyleId>
              </a:tblPr>
              <a:tblGrid>
                <a:gridCol w="900347"/>
                <a:gridCol w="459479"/>
                <a:gridCol w="621373"/>
                <a:gridCol w="381000"/>
                <a:gridCol w="408137"/>
                <a:gridCol w="481732"/>
                <a:gridCol w="481732"/>
              </a:tblGrid>
              <a:tr h="214340">
                <a:tc rowSpan="2">
                  <a:txBody>
                    <a:bodyPr/>
                    <a:lstStyle/>
                    <a:p>
                      <a:endParaRPr lang="en-US" sz="800" dirty="0"/>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smtClean="0"/>
                        <a:t>Standalone</a:t>
                      </a:r>
                      <a:endParaRPr lang="en-US" sz="800" b="1" dirty="0"/>
                    </a:p>
                  </a:txBody>
                  <a:tcPr/>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tr>
              <a:tr h="423514">
                <a:tc vMerge="1">
                  <a:txBody>
                    <a:bodyPr/>
                    <a:lstStyle/>
                    <a:p>
                      <a:endParaRPr lang="en-US" sz="900" dirty="0"/>
                    </a:p>
                  </a:txBody>
                  <a:tcPr/>
                </a:tc>
                <a:tc>
                  <a:txBody>
                    <a:bodyPr/>
                    <a:lstStyle/>
                    <a:p>
                      <a:r>
                        <a:rPr lang="en-US" sz="800" b="1" dirty="0" smtClean="0"/>
                        <a:t>Total Citi</a:t>
                      </a:r>
                      <a:endParaRPr lang="en-US" sz="800" b="1" dirty="0"/>
                    </a:p>
                  </a:txBody>
                  <a:tcPr/>
                </a:tc>
                <a:tc>
                  <a:txBody>
                    <a:bodyPr/>
                    <a:lstStyle/>
                    <a:p>
                      <a:r>
                        <a:rPr lang="en-US" sz="800" b="1" dirty="0" smtClean="0"/>
                        <a:t>Holdings</a:t>
                      </a:r>
                      <a:endParaRPr lang="en-US" sz="800" b="1" dirty="0"/>
                    </a:p>
                  </a:txBody>
                  <a:tcPr/>
                </a:tc>
                <a:tc>
                  <a:txBody>
                    <a:bodyPr/>
                    <a:lstStyle/>
                    <a:p>
                      <a:r>
                        <a:rPr lang="en-US" sz="800" b="1" dirty="0" smtClean="0"/>
                        <a:t>ICG</a:t>
                      </a:r>
                      <a:endParaRPr lang="en-US" sz="800" b="1" dirty="0"/>
                    </a:p>
                  </a:txBody>
                  <a:tcPr/>
                </a:tc>
                <a:tc>
                  <a:txBody>
                    <a:bodyPr/>
                    <a:lstStyle/>
                    <a:p>
                      <a:r>
                        <a:rPr lang="en-US" sz="800" b="1" dirty="0" smtClean="0"/>
                        <a:t>GCB</a:t>
                      </a:r>
                      <a:endParaRPr lang="en-US" sz="800" b="1" dirty="0"/>
                    </a:p>
                  </a:txBody>
                  <a:tcPr/>
                </a:tc>
                <a:tc>
                  <a:txBody>
                    <a:bodyPr/>
                    <a:lstStyle/>
                    <a:p>
                      <a:r>
                        <a:rPr lang="en-US" sz="800" b="1" dirty="0" smtClean="0"/>
                        <a:t>Corp/ Other</a:t>
                      </a:r>
                      <a:endParaRPr lang="en-US" sz="800" b="1" dirty="0"/>
                    </a:p>
                  </a:txBody>
                  <a:tcPr/>
                </a:tc>
                <a:tc>
                  <a:txBody>
                    <a:bodyPr/>
                    <a:lstStyle/>
                    <a:p>
                      <a:r>
                        <a:rPr lang="en-US" sz="800" b="1" dirty="0" smtClean="0"/>
                        <a:t>Intra-risk</a:t>
                      </a:r>
                      <a:r>
                        <a:rPr lang="en-US" sz="800" b="1" baseline="0" dirty="0" smtClean="0"/>
                        <a:t> Div.</a:t>
                      </a:r>
                      <a:endParaRPr lang="en-US" sz="800" b="1" dirty="0"/>
                    </a:p>
                  </a:txBody>
                  <a:tcPr/>
                </a:tc>
              </a:tr>
              <a:tr h="214340">
                <a:tc>
                  <a:txBody>
                    <a:bodyPr/>
                    <a:lstStyle/>
                    <a:p>
                      <a:r>
                        <a:rPr lang="en-US" sz="800" dirty="0" smtClean="0"/>
                        <a:t>Retail Credit</a:t>
                      </a:r>
                      <a:endParaRPr lang="en-US" sz="800" dirty="0"/>
                    </a:p>
                  </a:txBody>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r h="160795">
                <a:tc>
                  <a:txBody>
                    <a:bodyPr/>
                    <a:lstStyle/>
                    <a:p>
                      <a:r>
                        <a:rPr lang="en-US" sz="800" dirty="0" smtClean="0"/>
                        <a:t>Wholesale Credit</a:t>
                      </a:r>
                      <a:endParaRPr lang="en-US" sz="800" dirty="0"/>
                    </a:p>
                  </a:txBody>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r h="176035">
                <a:tc>
                  <a:txBody>
                    <a:bodyPr/>
                    <a:lstStyle/>
                    <a:p>
                      <a:r>
                        <a:rPr lang="en-US" sz="800" dirty="0" smtClean="0"/>
                        <a:t>IDR</a:t>
                      </a:r>
                      <a:endParaRPr lang="en-US" sz="800" dirty="0"/>
                    </a:p>
                  </a:txBody>
                  <a:tcPr/>
                </a:tc>
                <a:tc>
                  <a:txBody>
                    <a:bodyPr/>
                    <a:lstStyle/>
                    <a:p>
                      <a:endParaRPr lang="en-US" sz="80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r h="0">
                <a:tc>
                  <a:txBody>
                    <a:bodyPr/>
                    <a:lstStyle/>
                    <a:p>
                      <a:r>
                        <a:rPr lang="en-US" sz="800" dirty="0" smtClean="0"/>
                        <a:t>AA&amp;I</a:t>
                      </a:r>
                      <a:endParaRPr lang="en-US" sz="800" dirty="0"/>
                    </a:p>
                  </a:txBody>
                  <a:tcPr/>
                </a:tc>
                <a:tc>
                  <a:txBody>
                    <a:bodyPr/>
                    <a:lstStyle/>
                    <a:p>
                      <a:endParaRPr lang="en-US" sz="80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r h="214340">
                <a:tc>
                  <a:txBody>
                    <a:bodyPr/>
                    <a:lstStyle/>
                    <a:p>
                      <a:r>
                        <a:rPr lang="en-US" sz="800" dirty="0" smtClean="0"/>
                        <a:t>Trading</a:t>
                      </a:r>
                      <a:endParaRPr lang="en-US" sz="800" dirty="0"/>
                    </a:p>
                  </a:txBody>
                  <a:tcPr/>
                </a:tc>
                <a:tc>
                  <a:txBody>
                    <a:bodyPr/>
                    <a:lstStyle/>
                    <a:p>
                      <a:endParaRPr lang="en-US" sz="800" dirty="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r h="214340">
                <a:tc>
                  <a:txBody>
                    <a:bodyPr/>
                    <a:lstStyle/>
                    <a:p>
                      <a:r>
                        <a:rPr lang="en-US" sz="800" dirty="0" smtClean="0"/>
                        <a:t>OM</a:t>
                      </a:r>
                      <a:endParaRPr lang="en-US" sz="800" dirty="0"/>
                    </a:p>
                  </a:txBody>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r h="214340">
                <a:tc>
                  <a:txBody>
                    <a:bodyPr/>
                    <a:lstStyle/>
                    <a:p>
                      <a:r>
                        <a:rPr lang="en-US" sz="800" dirty="0" smtClean="0"/>
                        <a:t>Ops</a:t>
                      </a:r>
                      <a:endParaRPr lang="en-US" sz="800" dirty="0"/>
                    </a:p>
                  </a:txBody>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r h="214340">
                <a:tc>
                  <a:txBody>
                    <a:bodyPr/>
                    <a:lstStyle/>
                    <a:p>
                      <a:r>
                        <a:rPr lang="en-US" sz="800" dirty="0" smtClean="0"/>
                        <a:t>Cross Border</a:t>
                      </a:r>
                      <a:endParaRPr lang="en-US" sz="800" dirty="0"/>
                    </a:p>
                  </a:txBody>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r h="214340">
                <a:tc>
                  <a:txBody>
                    <a:bodyPr/>
                    <a:lstStyle/>
                    <a:p>
                      <a:r>
                        <a:rPr lang="en-US" sz="800" dirty="0" smtClean="0"/>
                        <a:t>Total RC</a:t>
                      </a:r>
                      <a:endParaRPr lang="en-US" sz="800" dirty="0"/>
                    </a:p>
                  </a:txBody>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bl>
          </a:graphicData>
        </a:graphic>
      </p:graphicFrame>
      <p:cxnSp>
        <p:nvCxnSpPr>
          <p:cNvPr id="52" name="Straight Connector 51"/>
          <p:cNvCxnSpPr/>
          <p:nvPr/>
        </p:nvCxnSpPr>
        <p:spPr>
          <a:xfrm flipH="1" flipV="1">
            <a:off x="2966814" y="4191000"/>
            <a:ext cx="690786" cy="304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657600" y="4114800"/>
            <a:ext cx="2895599" cy="381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1" name="Flowchart: Data 60"/>
          <p:cNvSpPr/>
          <p:nvPr/>
        </p:nvSpPr>
        <p:spPr>
          <a:xfrm>
            <a:off x="5153025" y="4648200"/>
            <a:ext cx="638175" cy="401694"/>
          </a:xfrm>
          <a:prstGeom prst="flowChartInputOutpu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DF*</a:t>
            </a:r>
            <a:endParaRPr lang="en-US" sz="800" dirty="0">
              <a:solidFill>
                <a:schemeClr val="tx2"/>
              </a:solidFill>
            </a:endParaRPr>
          </a:p>
        </p:txBody>
      </p:sp>
      <p:cxnSp>
        <p:nvCxnSpPr>
          <p:cNvPr id="63" name="Elbow Connector 62"/>
          <p:cNvCxnSpPr>
            <a:stCxn id="1030" idx="2"/>
            <a:endCxn id="61" idx="2"/>
          </p:cNvCxnSpPr>
          <p:nvPr/>
        </p:nvCxnSpPr>
        <p:spPr>
          <a:xfrm rot="5400000" flipH="1" flipV="1">
            <a:off x="4344140" y="4385098"/>
            <a:ext cx="408753" cy="1336652"/>
          </a:xfrm>
          <a:prstGeom prst="bentConnector4">
            <a:avLst>
              <a:gd name="adj1" fmla="val -55926"/>
              <a:gd name="adj2" fmla="val 67790"/>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ight Arrow 69"/>
          <p:cNvSpPr/>
          <p:nvPr/>
        </p:nvSpPr>
        <p:spPr>
          <a:xfrm>
            <a:off x="2514600" y="3098405"/>
            <a:ext cx="304800" cy="550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Flowchart: Process 1029"/>
          <p:cNvSpPr/>
          <p:nvPr/>
        </p:nvSpPr>
        <p:spPr>
          <a:xfrm>
            <a:off x="3340782" y="4560752"/>
            <a:ext cx="1078817" cy="697048"/>
          </a:xfrm>
          <a:prstGeom prst="flowChartProcess">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DnA</a:t>
            </a:r>
            <a:endParaRPr lang="en-US" dirty="0"/>
          </a:p>
        </p:txBody>
      </p:sp>
      <p:sp>
        <p:nvSpPr>
          <p:cNvPr id="72" name="Rectangle 71"/>
          <p:cNvSpPr/>
          <p:nvPr/>
        </p:nvSpPr>
        <p:spPr>
          <a:xfrm>
            <a:off x="4953000" y="5117068"/>
            <a:ext cx="1676400" cy="369332"/>
          </a:xfrm>
          <a:prstGeom prst="rect">
            <a:avLst/>
          </a:prstGeom>
        </p:spPr>
        <p:txBody>
          <a:bodyPr wrap="square">
            <a:spAutoFit/>
          </a:bodyPr>
          <a:lstStyle/>
          <a:p>
            <a:r>
              <a:rPr lang="en-US" sz="900" dirty="0" smtClean="0"/>
              <a:t>* Diversification Factors  (DF) are an output of the DnA model</a:t>
            </a:r>
            <a:endParaRPr lang="en-US" sz="900" dirty="0"/>
          </a:p>
        </p:txBody>
      </p:sp>
      <p:sp>
        <p:nvSpPr>
          <p:cNvPr id="36" name="Rectangle 35"/>
          <p:cNvSpPr/>
          <p:nvPr/>
        </p:nvSpPr>
        <p:spPr>
          <a:xfrm>
            <a:off x="6934200" y="885262"/>
            <a:ext cx="1447800" cy="253916"/>
          </a:xfrm>
          <a:prstGeom prst="rect">
            <a:avLst/>
          </a:prstGeom>
        </p:spPr>
        <p:txBody>
          <a:bodyPr wrap="square">
            <a:spAutoFit/>
          </a:bodyPr>
          <a:lstStyle/>
          <a:p>
            <a:r>
              <a:rPr lang="en-US" sz="1050" dirty="0"/>
              <a:t>D. </a:t>
            </a:r>
            <a:r>
              <a:rPr lang="en-US" sz="1050" dirty="0" smtClean="0"/>
              <a:t>Report results</a:t>
            </a:r>
            <a:endParaRPr lang="en-US" sz="1050" dirty="0"/>
          </a:p>
        </p:txBody>
      </p:sp>
      <p:sp>
        <p:nvSpPr>
          <p:cNvPr id="37" name="Flowchart: Document 36"/>
          <p:cNvSpPr/>
          <p:nvPr/>
        </p:nvSpPr>
        <p:spPr>
          <a:xfrm>
            <a:off x="499929" y="13716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Retail Credit</a:t>
            </a:r>
            <a:endParaRPr lang="en-US" sz="800" dirty="0">
              <a:solidFill>
                <a:schemeClr val="tx2"/>
              </a:solidFill>
            </a:endParaRPr>
          </a:p>
        </p:txBody>
      </p:sp>
      <p:sp>
        <p:nvSpPr>
          <p:cNvPr id="48" name="Flowchart: Document 47"/>
          <p:cNvSpPr/>
          <p:nvPr/>
        </p:nvSpPr>
        <p:spPr>
          <a:xfrm>
            <a:off x="499929" y="18288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Wholesale Credit</a:t>
            </a:r>
            <a:endParaRPr lang="en-US" sz="800" dirty="0">
              <a:solidFill>
                <a:schemeClr val="tx2"/>
              </a:solidFill>
            </a:endParaRPr>
          </a:p>
        </p:txBody>
      </p:sp>
      <p:sp>
        <p:nvSpPr>
          <p:cNvPr id="49" name="Flowchart: Document 48"/>
          <p:cNvSpPr/>
          <p:nvPr/>
        </p:nvSpPr>
        <p:spPr>
          <a:xfrm>
            <a:off x="499929" y="22860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IDR</a:t>
            </a:r>
            <a:endParaRPr lang="en-US" sz="800" dirty="0">
              <a:solidFill>
                <a:schemeClr val="tx2"/>
              </a:solidFill>
            </a:endParaRPr>
          </a:p>
        </p:txBody>
      </p:sp>
      <p:sp>
        <p:nvSpPr>
          <p:cNvPr id="51" name="Flowchart: Document 50"/>
          <p:cNvSpPr/>
          <p:nvPr/>
        </p:nvSpPr>
        <p:spPr>
          <a:xfrm>
            <a:off x="499929" y="27432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ALM</a:t>
            </a:r>
            <a:endParaRPr lang="en-US" sz="800" dirty="0">
              <a:solidFill>
                <a:schemeClr val="tx2"/>
              </a:solidFill>
            </a:endParaRPr>
          </a:p>
        </p:txBody>
      </p:sp>
      <p:sp>
        <p:nvSpPr>
          <p:cNvPr id="53" name="Flowchart: Document 52"/>
          <p:cNvSpPr/>
          <p:nvPr/>
        </p:nvSpPr>
        <p:spPr>
          <a:xfrm>
            <a:off x="499929" y="32004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iVAST</a:t>
            </a:r>
            <a:endParaRPr lang="en-US" sz="800" dirty="0">
              <a:solidFill>
                <a:schemeClr val="tx2"/>
              </a:solidFill>
            </a:endParaRPr>
          </a:p>
        </p:txBody>
      </p:sp>
      <p:sp>
        <p:nvSpPr>
          <p:cNvPr id="55" name="Flowchart: Document 54"/>
          <p:cNvSpPr/>
          <p:nvPr/>
        </p:nvSpPr>
        <p:spPr>
          <a:xfrm>
            <a:off x="499929" y="36576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AA&amp;I</a:t>
            </a:r>
            <a:endParaRPr lang="en-US" sz="800" dirty="0">
              <a:solidFill>
                <a:schemeClr val="tx2"/>
              </a:solidFill>
            </a:endParaRPr>
          </a:p>
        </p:txBody>
      </p:sp>
      <p:sp>
        <p:nvSpPr>
          <p:cNvPr id="56" name="Flowchart: Document 55"/>
          <p:cNvSpPr/>
          <p:nvPr/>
        </p:nvSpPr>
        <p:spPr>
          <a:xfrm>
            <a:off x="499929" y="41148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NHBC</a:t>
            </a:r>
            <a:endParaRPr lang="en-US" sz="800" dirty="0">
              <a:solidFill>
                <a:schemeClr val="tx2"/>
              </a:solidFill>
            </a:endParaRPr>
          </a:p>
        </p:txBody>
      </p:sp>
      <p:sp>
        <p:nvSpPr>
          <p:cNvPr id="57" name="Flowchart: Document 56"/>
          <p:cNvSpPr/>
          <p:nvPr/>
        </p:nvSpPr>
        <p:spPr>
          <a:xfrm>
            <a:off x="499929" y="45720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OREO</a:t>
            </a:r>
            <a:endParaRPr lang="en-US" sz="800" dirty="0">
              <a:solidFill>
                <a:schemeClr val="tx2"/>
              </a:solidFill>
            </a:endParaRPr>
          </a:p>
        </p:txBody>
      </p:sp>
      <p:sp>
        <p:nvSpPr>
          <p:cNvPr id="58" name="Flowchart: Document 57"/>
          <p:cNvSpPr/>
          <p:nvPr/>
        </p:nvSpPr>
        <p:spPr>
          <a:xfrm>
            <a:off x="499929" y="50292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XBDR</a:t>
            </a:r>
            <a:endParaRPr lang="en-US" sz="800" dirty="0">
              <a:solidFill>
                <a:schemeClr val="tx2"/>
              </a:solidFill>
            </a:endParaRPr>
          </a:p>
        </p:txBody>
      </p:sp>
      <p:sp>
        <p:nvSpPr>
          <p:cNvPr id="59" name="Flowchart: Document 58"/>
          <p:cNvSpPr/>
          <p:nvPr/>
        </p:nvSpPr>
        <p:spPr>
          <a:xfrm>
            <a:off x="499929" y="54864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Operational</a:t>
            </a:r>
            <a:endParaRPr lang="en-US" sz="800" dirty="0">
              <a:solidFill>
                <a:schemeClr val="tx2"/>
              </a:solidFill>
            </a:endParaRPr>
          </a:p>
        </p:txBody>
      </p:sp>
      <p:sp>
        <p:nvSpPr>
          <p:cNvPr id="60" name="Right Arrow 59"/>
          <p:cNvSpPr/>
          <p:nvPr/>
        </p:nvSpPr>
        <p:spPr>
          <a:xfrm>
            <a:off x="1295400" y="3124200"/>
            <a:ext cx="304800" cy="550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Document 61"/>
          <p:cNvSpPr/>
          <p:nvPr/>
        </p:nvSpPr>
        <p:spPr>
          <a:xfrm>
            <a:off x="7129329" y="13716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Retail Credit</a:t>
            </a:r>
            <a:endParaRPr lang="en-US" sz="800" dirty="0">
              <a:solidFill>
                <a:schemeClr val="tx2"/>
              </a:solidFill>
            </a:endParaRPr>
          </a:p>
        </p:txBody>
      </p:sp>
      <p:sp>
        <p:nvSpPr>
          <p:cNvPr id="64" name="Flowchart: Document 63"/>
          <p:cNvSpPr/>
          <p:nvPr/>
        </p:nvSpPr>
        <p:spPr>
          <a:xfrm>
            <a:off x="7129329" y="18288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Wholesale Credit</a:t>
            </a:r>
            <a:endParaRPr lang="en-US" sz="800" dirty="0">
              <a:solidFill>
                <a:schemeClr val="tx2"/>
              </a:solidFill>
            </a:endParaRPr>
          </a:p>
        </p:txBody>
      </p:sp>
      <p:sp>
        <p:nvSpPr>
          <p:cNvPr id="65" name="Flowchart: Document 64"/>
          <p:cNvSpPr/>
          <p:nvPr/>
        </p:nvSpPr>
        <p:spPr>
          <a:xfrm>
            <a:off x="7129329" y="22860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IDR</a:t>
            </a:r>
            <a:endParaRPr lang="en-US" sz="800" dirty="0">
              <a:solidFill>
                <a:schemeClr val="tx2"/>
              </a:solidFill>
            </a:endParaRPr>
          </a:p>
        </p:txBody>
      </p:sp>
      <p:sp>
        <p:nvSpPr>
          <p:cNvPr id="66" name="Flowchart: Document 65"/>
          <p:cNvSpPr/>
          <p:nvPr/>
        </p:nvSpPr>
        <p:spPr>
          <a:xfrm>
            <a:off x="7129329" y="27432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ALM</a:t>
            </a:r>
            <a:endParaRPr lang="en-US" sz="800" dirty="0">
              <a:solidFill>
                <a:schemeClr val="tx2"/>
              </a:solidFill>
            </a:endParaRPr>
          </a:p>
        </p:txBody>
      </p:sp>
      <p:sp>
        <p:nvSpPr>
          <p:cNvPr id="67" name="Flowchart: Document 66"/>
          <p:cNvSpPr/>
          <p:nvPr/>
        </p:nvSpPr>
        <p:spPr>
          <a:xfrm>
            <a:off x="7129329" y="32004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iVAST</a:t>
            </a:r>
            <a:endParaRPr lang="en-US" sz="800" dirty="0">
              <a:solidFill>
                <a:schemeClr val="tx2"/>
              </a:solidFill>
            </a:endParaRPr>
          </a:p>
        </p:txBody>
      </p:sp>
      <p:sp>
        <p:nvSpPr>
          <p:cNvPr id="68" name="Flowchart: Document 67"/>
          <p:cNvSpPr/>
          <p:nvPr/>
        </p:nvSpPr>
        <p:spPr>
          <a:xfrm>
            <a:off x="7129329" y="36576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AA&amp;I</a:t>
            </a:r>
            <a:endParaRPr lang="en-US" sz="800" dirty="0">
              <a:solidFill>
                <a:schemeClr val="tx2"/>
              </a:solidFill>
            </a:endParaRPr>
          </a:p>
        </p:txBody>
      </p:sp>
      <p:sp>
        <p:nvSpPr>
          <p:cNvPr id="69" name="Flowchart: Document 68"/>
          <p:cNvSpPr/>
          <p:nvPr/>
        </p:nvSpPr>
        <p:spPr>
          <a:xfrm>
            <a:off x="7129329" y="41148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NHBC</a:t>
            </a:r>
            <a:endParaRPr lang="en-US" sz="800" dirty="0">
              <a:solidFill>
                <a:schemeClr val="tx2"/>
              </a:solidFill>
            </a:endParaRPr>
          </a:p>
        </p:txBody>
      </p:sp>
      <p:sp>
        <p:nvSpPr>
          <p:cNvPr id="71" name="Flowchart: Document 70"/>
          <p:cNvSpPr/>
          <p:nvPr/>
        </p:nvSpPr>
        <p:spPr>
          <a:xfrm>
            <a:off x="7129329" y="45720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OREO</a:t>
            </a:r>
            <a:endParaRPr lang="en-US" sz="800" dirty="0">
              <a:solidFill>
                <a:schemeClr val="tx2"/>
              </a:solidFill>
            </a:endParaRPr>
          </a:p>
        </p:txBody>
      </p:sp>
      <p:sp>
        <p:nvSpPr>
          <p:cNvPr id="73" name="Flowchart: Document 72"/>
          <p:cNvSpPr/>
          <p:nvPr/>
        </p:nvSpPr>
        <p:spPr>
          <a:xfrm>
            <a:off x="7129329" y="50292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XBDR</a:t>
            </a:r>
            <a:endParaRPr lang="en-US" sz="800" dirty="0">
              <a:solidFill>
                <a:schemeClr val="tx2"/>
              </a:solidFill>
            </a:endParaRPr>
          </a:p>
        </p:txBody>
      </p:sp>
      <p:sp>
        <p:nvSpPr>
          <p:cNvPr id="74" name="Flowchart: Document 73"/>
          <p:cNvSpPr/>
          <p:nvPr/>
        </p:nvSpPr>
        <p:spPr>
          <a:xfrm>
            <a:off x="7129329" y="54864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Operational</a:t>
            </a:r>
            <a:endParaRPr lang="en-US" sz="800" dirty="0">
              <a:solidFill>
                <a:schemeClr val="tx2"/>
              </a:solidFill>
            </a:endParaRPr>
          </a:p>
        </p:txBody>
      </p:sp>
      <p:sp>
        <p:nvSpPr>
          <p:cNvPr id="75" name="Right Arrow 74"/>
          <p:cNvSpPr/>
          <p:nvPr/>
        </p:nvSpPr>
        <p:spPr>
          <a:xfrm>
            <a:off x="7924800" y="3124200"/>
            <a:ext cx="304800" cy="550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Brace 4"/>
          <p:cNvSpPr/>
          <p:nvPr/>
        </p:nvSpPr>
        <p:spPr>
          <a:xfrm>
            <a:off x="6934200" y="1371600"/>
            <a:ext cx="198119" cy="449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Elbow Connector 75"/>
          <p:cNvCxnSpPr>
            <a:stCxn id="61" idx="5"/>
            <a:endCxn id="5" idx="1"/>
          </p:cNvCxnSpPr>
          <p:nvPr/>
        </p:nvCxnSpPr>
        <p:spPr>
          <a:xfrm flipV="1">
            <a:off x="5727383" y="3619500"/>
            <a:ext cx="1206817" cy="1229547"/>
          </a:xfrm>
          <a:prstGeom prst="bentConnector3">
            <a:avLst>
              <a:gd name="adj1" fmla="val 83448"/>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Flowchart: Document 76"/>
          <p:cNvSpPr/>
          <p:nvPr/>
        </p:nvSpPr>
        <p:spPr>
          <a:xfrm>
            <a:off x="8305800" y="2667000"/>
            <a:ext cx="762000" cy="664871"/>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PEARL Loading  file</a:t>
            </a:r>
            <a:endParaRPr lang="en-US" sz="800" dirty="0">
              <a:solidFill>
                <a:schemeClr val="tx2"/>
              </a:solidFill>
            </a:endParaRPr>
          </a:p>
        </p:txBody>
      </p:sp>
      <p:grpSp>
        <p:nvGrpSpPr>
          <p:cNvPr id="15" name="Group 14"/>
          <p:cNvGrpSpPr/>
          <p:nvPr/>
        </p:nvGrpSpPr>
        <p:grpSpPr>
          <a:xfrm>
            <a:off x="8001000" y="5317622"/>
            <a:ext cx="1219200" cy="625978"/>
            <a:chOff x="381000" y="6130184"/>
            <a:chExt cx="1219200" cy="625978"/>
          </a:xfrm>
        </p:grpSpPr>
        <p:sp>
          <p:nvSpPr>
            <p:cNvPr id="13" name="Flowchart: Process 12"/>
            <p:cNvSpPr/>
            <p:nvPr/>
          </p:nvSpPr>
          <p:spPr>
            <a:xfrm>
              <a:off x="381000" y="6172200"/>
              <a:ext cx="118929" cy="10846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Process 77"/>
            <p:cNvSpPr/>
            <p:nvPr/>
          </p:nvSpPr>
          <p:spPr>
            <a:xfrm>
              <a:off x="381000" y="6375876"/>
              <a:ext cx="118929" cy="108466"/>
            </a:xfrm>
            <a:prstGeom prst="flowChartProcess">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Process 78"/>
            <p:cNvSpPr/>
            <p:nvPr/>
          </p:nvSpPr>
          <p:spPr>
            <a:xfrm>
              <a:off x="381000" y="6597134"/>
              <a:ext cx="118929" cy="108466"/>
            </a:xfrm>
            <a:prstGeom prst="flowChartProcess">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33400" y="6130184"/>
              <a:ext cx="1066800" cy="215444"/>
            </a:xfrm>
            <a:prstGeom prst="rect">
              <a:avLst/>
            </a:prstGeom>
            <a:noFill/>
          </p:spPr>
          <p:txBody>
            <a:bodyPr wrap="square" rtlCol="0">
              <a:spAutoFit/>
            </a:bodyPr>
            <a:lstStyle/>
            <a:p>
              <a:r>
                <a:rPr lang="en-US" sz="800" dirty="0" smtClean="0"/>
                <a:t>Original Submission</a:t>
              </a:r>
              <a:endParaRPr lang="en-US" sz="800" dirty="0"/>
            </a:p>
          </p:txBody>
        </p:sp>
        <p:sp>
          <p:nvSpPr>
            <p:cNvPr id="80" name="TextBox 79"/>
            <p:cNvSpPr txBox="1"/>
            <p:nvPr/>
          </p:nvSpPr>
          <p:spPr>
            <a:xfrm>
              <a:off x="533400" y="6316768"/>
              <a:ext cx="1066800" cy="215444"/>
            </a:xfrm>
            <a:prstGeom prst="rect">
              <a:avLst/>
            </a:prstGeom>
            <a:noFill/>
          </p:spPr>
          <p:txBody>
            <a:bodyPr wrap="square" rtlCol="0">
              <a:spAutoFit/>
            </a:bodyPr>
            <a:lstStyle/>
            <a:p>
              <a:r>
                <a:rPr lang="en-US" sz="800" dirty="0" smtClean="0"/>
                <a:t>Intra risk diversified </a:t>
              </a:r>
              <a:endParaRPr lang="en-US" sz="800" dirty="0"/>
            </a:p>
          </p:txBody>
        </p:sp>
        <p:sp>
          <p:nvSpPr>
            <p:cNvPr id="81" name="TextBox 80"/>
            <p:cNvSpPr txBox="1"/>
            <p:nvPr/>
          </p:nvSpPr>
          <p:spPr>
            <a:xfrm>
              <a:off x="533400" y="6540718"/>
              <a:ext cx="1066800" cy="215444"/>
            </a:xfrm>
            <a:prstGeom prst="rect">
              <a:avLst/>
            </a:prstGeom>
            <a:noFill/>
          </p:spPr>
          <p:txBody>
            <a:bodyPr wrap="square" rtlCol="0">
              <a:spAutoFit/>
            </a:bodyPr>
            <a:lstStyle/>
            <a:p>
              <a:r>
                <a:rPr lang="en-US" sz="800" dirty="0" smtClean="0"/>
                <a:t>Cross risk diversified</a:t>
              </a:r>
              <a:endParaRPr lang="en-US" sz="800" dirty="0"/>
            </a:p>
          </p:txBody>
        </p:sp>
      </p:grpSp>
      <p:sp>
        <p:nvSpPr>
          <p:cNvPr id="82" name="Flowchart: Document 81"/>
          <p:cNvSpPr/>
          <p:nvPr/>
        </p:nvSpPr>
        <p:spPr>
          <a:xfrm>
            <a:off x="8305800" y="3581400"/>
            <a:ext cx="762000" cy="664871"/>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Risk Capital presentations</a:t>
            </a:r>
            <a:endParaRPr lang="en-US" sz="800" dirty="0">
              <a:solidFill>
                <a:schemeClr val="tx2"/>
              </a:solidFill>
            </a:endParaRPr>
          </a:p>
        </p:txBody>
      </p:sp>
      <p:sp>
        <p:nvSpPr>
          <p:cNvPr id="84" name="TextBox 83"/>
          <p:cNvSpPr txBox="1"/>
          <p:nvPr/>
        </p:nvSpPr>
        <p:spPr>
          <a:xfrm>
            <a:off x="0" y="685800"/>
            <a:ext cx="1066800" cy="253916"/>
          </a:xfrm>
          <a:prstGeom prst="rect">
            <a:avLst/>
          </a:prstGeom>
          <a:noFill/>
        </p:spPr>
        <p:txBody>
          <a:bodyPr wrap="square" rtlCol="0">
            <a:spAutoFit/>
          </a:bodyPr>
          <a:lstStyle/>
          <a:p>
            <a:r>
              <a:rPr lang="en-US" sz="1050" b="1" dirty="0" smtClean="0"/>
              <a:t>Steps:</a:t>
            </a:r>
            <a:endParaRPr lang="en-US" sz="1050" b="1" dirty="0"/>
          </a:p>
        </p:txBody>
      </p:sp>
    </p:spTree>
    <p:extLst>
      <p:ext uri="{BB962C8B-B14F-4D97-AF65-F5344CB8AC3E}">
        <p14:creationId xmlns:p14="http://schemas.microsoft.com/office/powerpoint/2010/main" val="1672701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11162"/>
          </a:xfrm>
        </p:spPr>
        <p:txBody>
          <a:bodyPr>
            <a:noAutofit/>
          </a:bodyPr>
          <a:lstStyle/>
          <a:p>
            <a:pPr algn="l"/>
            <a:r>
              <a:rPr lang="en-US" sz="2400" b="1" dirty="0"/>
              <a:t>Risk Capital Production </a:t>
            </a:r>
            <a:r>
              <a:rPr lang="en-US" sz="2400" b="1" dirty="0" smtClean="0"/>
              <a:t>Process - Controls</a:t>
            </a:r>
            <a:endParaRPr lang="en-US" sz="2400" b="1" dirty="0"/>
          </a:p>
        </p:txBody>
      </p:sp>
      <p:sp>
        <p:nvSpPr>
          <p:cNvPr id="2" name="Rectangle 1"/>
          <p:cNvSpPr/>
          <p:nvPr/>
        </p:nvSpPr>
        <p:spPr>
          <a:xfrm>
            <a:off x="156690" y="885262"/>
            <a:ext cx="1642929" cy="415498"/>
          </a:xfrm>
          <a:prstGeom prst="rect">
            <a:avLst/>
          </a:prstGeom>
        </p:spPr>
        <p:txBody>
          <a:bodyPr wrap="square">
            <a:spAutoFit/>
          </a:bodyPr>
          <a:lstStyle/>
          <a:p>
            <a:pPr algn="ctr"/>
            <a:r>
              <a:rPr lang="en-US" sz="1050" dirty="0" smtClean="0"/>
              <a:t>A. Collect submissions </a:t>
            </a:r>
            <a:r>
              <a:rPr lang="en-US" sz="1050" dirty="0"/>
              <a:t>from </a:t>
            </a:r>
            <a:r>
              <a:rPr lang="en-US" sz="1050" dirty="0" smtClean="0"/>
              <a:t>MPOs</a:t>
            </a:r>
            <a:endParaRPr lang="en-US" sz="1050" dirty="0"/>
          </a:p>
        </p:txBody>
      </p:sp>
      <p:sp>
        <p:nvSpPr>
          <p:cNvPr id="3" name="Rectangle 2"/>
          <p:cNvSpPr/>
          <p:nvPr/>
        </p:nvSpPr>
        <p:spPr>
          <a:xfrm>
            <a:off x="1600200" y="885262"/>
            <a:ext cx="1442815" cy="415498"/>
          </a:xfrm>
          <a:prstGeom prst="rect">
            <a:avLst/>
          </a:prstGeom>
        </p:spPr>
        <p:txBody>
          <a:bodyPr wrap="square">
            <a:spAutoFit/>
          </a:bodyPr>
          <a:lstStyle/>
          <a:p>
            <a:r>
              <a:rPr lang="en-US" sz="1050" dirty="0" smtClean="0"/>
              <a:t>B. Review, enrich </a:t>
            </a:r>
            <a:r>
              <a:rPr lang="en-US" sz="1050" dirty="0"/>
              <a:t>and </a:t>
            </a:r>
            <a:r>
              <a:rPr lang="en-US" sz="1050" dirty="0" smtClean="0"/>
              <a:t>intra-risk diversify</a:t>
            </a:r>
            <a:endParaRPr lang="en-US" sz="1050" dirty="0"/>
          </a:p>
        </p:txBody>
      </p:sp>
      <p:sp>
        <p:nvSpPr>
          <p:cNvPr id="6" name="Rectangle 5"/>
          <p:cNvSpPr/>
          <p:nvPr/>
        </p:nvSpPr>
        <p:spPr>
          <a:xfrm>
            <a:off x="3236887" y="885262"/>
            <a:ext cx="1447800" cy="415498"/>
          </a:xfrm>
          <a:prstGeom prst="rect">
            <a:avLst/>
          </a:prstGeom>
        </p:spPr>
        <p:txBody>
          <a:bodyPr wrap="square">
            <a:spAutoFit/>
          </a:bodyPr>
          <a:lstStyle/>
          <a:p>
            <a:r>
              <a:rPr lang="en-US" sz="1050" dirty="0" smtClean="0"/>
              <a:t>C. Aggregate DnA </a:t>
            </a:r>
            <a:r>
              <a:rPr lang="en-US" sz="1050" dirty="0" smtClean="0"/>
              <a:t>file </a:t>
            </a:r>
            <a:r>
              <a:rPr lang="en-US" sz="1050" dirty="0"/>
              <a:t>and </a:t>
            </a:r>
            <a:r>
              <a:rPr lang="en-US" sz="1050" dirty="0" smtClean="0"/>
              <a:t>cross </a:t>
            </a:r>
            <a:r>
              <a:rPr lang="en-US" sz="1050" dirty="0"/>
              <a:t>risk </a:t>
            </a:r>
            <a:r>
              <a:rPr lang="en-US" sz="1050" dirty="0" smtClean="0"/>
              <a:t>diversify</a:t>
            </a:r>
            <a:endParaRPr lang="en-US" sz="1050" dirty="0"/>
          </a:p>
        </p:txBody>
      </p:sp>
      <p:sp>
        <p:nvSpPr>
          <p:cNvPr id="38" name="Flowchart: Document 37"/>
          <p:cNvSpPr/>
          <p:nvPr/>
        </p:nvSpPr>
        <p:spPr>
          <a:xfrm>
            <a:off x="1676400" y="13716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Retail Credit</a:t>
            </a:r>
            <a:endParaRPr lang="en-US" sz="800" dirty="0">
              <a:solidFill>
                <a:schemeClr val="accent3">
                  <a:lumMod val="50000"/>
                </a:schemeClr>
              </a:solidFill>
            </a:endParaRPr>
          </a:p>
        </p:txBody>
      </p:sp>
      <p:sp>
        <p:nvSpPr>
          <p:cNvPr id="39" name="Flowchart: Document 38"/>
          <p:cNvSpPr/>
          <p:nvPr/>
        </p:nvSpPr>
        <p:spPr>
          <a:xfrm>
            <a:off x="1676400" y="18288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Wholesale Credit</a:t>
            </a:r>
            <a:endParaRPr lang="en-US" sz="800" dirty="0">
              <a:solidFill>
                <a:schemeClr val="accent3">
                  <a:lumMod val="50000"/>
                </a:schemeClr>
              </a:solidFill>
            </a:endParaRPr>
          </a:p>
        </p:txBody>
      </p:sp>
      <p:sp>
        <p:nvSpPr>
          <p:cNvPr id="40" name="Flowchart: Document 39"/>
          <p:cNvSpPr/>
          <p:nvPr/>
        </p:nvSpPr>
        <p:spPr>
          <a:xfrm>
            <a:off x="1676400" y="22860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IDR</a:t>
            </a:r>
            <a:endParaRPr lang="en-US" sz="800" dirty="0">
              <a:solidFill>
                <a:schemeClr val="accent3">
                  <a:lumMod val="50000"/>
                </a:schemeClr>
              </a:solidFill>
            </a:endParaRPr>
          </a:p>
        </p:txBody>
      </p:sp>
      <p:sp>
        <p:nvSpPr>
          <p:cNvPr id="41" name="Flowchart: Document 40"/>
          <p:cNvSpPr/>
          <p:nvPr/>
        </p:nvSpPr>
        <p:spPr>
          <a:xfrm>
            <a:off x="1676400" y="27432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ALM</a:t>
            </a:r>
            <a:endParaRPr lang="en-US" sz="800" dirty="0">
              <a:solidFill>
                <a:schemeClr val="accent3">
                  <a:lumMod val="50000"/>
                </a:schemeClr>
              </a:solidFill>
            </a:endParaRPr>
          </a:p>
        </p:txBody>
      </p:sp>
      <p:sp>
        <p:nvSpPr>
          <p:cNvPr id="42" name="Flowchart: Document 41"/>
          <p:cNvSpPr/>
          <p:nvPr/>
        </p:nvSpPr>
        <p:spPr>
          <a:xfrm>
            <a:off x="1676400" y="32004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iVAST</a:t>
            </a:r>
            <a:endParaRPr lang="en-US" sz="800" dirty="0">
              <a:solidFill>
                <a:schemeClr val="accent3">
                  <a:lumMod val="50000"/>
                </a:schemeClr>
              </a:solidFill>
            </a:endParaRPr>
          </a:p>
        </p:txBody>
      </p:sp>
      <p:sp>
        <p:nvSpPr>
          <p:cNvPr id="43" name="Flowchart: Document 42"/>
          <p:cNvSpPr/>
          <p:nvPr/>
        </p:nvSpPr>
        <p:spPr>
          <a:xfrm>
            <a:off x="1676400" y="36576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AA&amp;I</a:t>
            </a:r>
            <a:endParaRPr lang="en-US" sz="800" dirty="0">
              <a:solidFill>
                <a:schemeClr val="accent3">
                  <a:lumMod val="50000"/>
                </a:schemeClr>
              </a:solidFill>
            </a:endParaRPr>
          </a:p>
        </p:txBody>
      </p:sp>
      <p:sp>
        <p:nvSpPr>
          <p:cNvPr id="44" name="Flowchart: Document 43"/>
          <p:cNvSpPr/>
          <p:nvPr/>
        </p:nvSpPr>
        <p:spPr>
          <a:xfrm>
            <a:off x="1676400" y="41148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NHBC</a:t>
            </a:r>
            <a:endParaRPr lang="en-US" sz="800" dirty="0">
              <a:solidFill>
                <a:schemeClr val="accent3">
                  <a:lumMod val="50000"/>
                </a:schemeClr>
              </a:solidFill>
            </a:endParaRPr>
          </a:p>
        </p:txBody>
      </p:sp>
      <p:sp>
        <p:nvSpPr>
          <p:cNvPr id="45" name="Flowchart: Document 44"/>
          <p:cNvSpPr/>
          <p:nvPr/>
        </p:nvSpPr>
        <p:spPr>
          <a:xfrm>
            <a:off x="1676400" y="45720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OREO</a:t>
            </a:r>
            <a:endParaRPr lang="en-US" sz="800" dirty="0">
              <a:solidFill>
                <a:schemeClr val="accent3">
                  <a:lumMod val="50000"/>
                </a:schemeClr>
              </a:solidFill>
            </a:endParaRPr>
          </a:p>
        </p:txBody>
      </p:sp>
      <p:sp>
        <p:nvSpPr>
          <p:cNvPr id="46" name="Flowchart: Document 45"/>
          <p:cNvSpPr/>
          <p:nvPr/>
        </p:nvSpPr>
        <p:spPr>
          <a:xfrm>
            <a:off x="1676400" y="50292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XBDR</a:t>
            </a:r>
            <a:endParaRPr lang="en-US" sz="800" dirty="0">
              <a:solidFill>
                <a:schemeClr val="accent3">
                  <a:lumMod val="50000"/>
                </a:schemeClr>
              </a:solidFill>
            </a:endParaRPr>
          </a:p>
        </p:txBody>
      </p:sp>
      <p:sp>
        <p:nvSpPr>
          <p:cNvPr id="47" name="Flowchart: Document 46"/>
          <p:cNvSpPr/>
          <p:nvPr/>
        </p:nvSpPr>
        <p:spPr>
          <a:xfrm>
            <a:off x="1676400" y="5486400"/>
            <a:ext cx="685800" cy="381000"/>
          </a:xfrm>
          <a:prstGeom prst="flowChartDocumen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3">
                    <a:lumMod val="50000"/>
                  </a:schemeClr>
                </a:solidFill>
              </a:rPr>
              <a:t>Operational</a:t>
            </a:r>
            <a:endParaRPr lang="en-US" sz="800" dirty="0">
              <a:solidFill>
                <a:schemeClr val="accent3">
                  <a:lumMod val="50000"/>
                </a:schemeClr>
              </a:solidFill>
            </a:endParaRPr>
          </a:p>
        </p:txBody>
      </p:sp>
      <p:graphicFrame>
        <p:nvGraphicFramePr>
          <p:cNvPr id="50" name="Table 49"/>
          <p:cNvGraphicFramePr>
            <a:graphicFrameLocks noGrp="1"/>
          </p:cNvGraphicFramePr>
          <p:nvPr>
            <p:extLst>
              <p:ext uri="{D42A27DB-BD31-4B8C-83A1-F6EECF244321}">
                <p14:modId xmlns:p14="http://schemas.microsoft.com/office/powerpoint/2010/main" val="3355537065"/>
              </p:ext>
            </p:extLst>
          </p:nvPr>
        </p:nvGraphicFramePr>
        <p:xfrm>
          <a:off x="2895600" y="1440940"/>
          <a:ext cx="3733800" cy="2597660"/>
        </p:xfrm>
        <a:graphic>
          <a:graphicData uri="http://schemas.openxmlformats.org/drawingml/2006/table">
            <a:tbl>
              <a:tblPr firstRow="1" bandRow="1">
                <a:tableStyleId>{5940675A-B579-460E-94D1-54222C63F5DA}</a:tableStyleId>
              </a:tblPr>
              <a:tblGrid>
                <a:gridCol w="900347"/>
                <a:gridCol w="459479"/>
                <a:gridCol w="621373"/>
                <a:gridCol w="381000"/>
                <a:gridCol w="408137"/>
                <a:gridCol w="481732"/>
                <a:gridCol w="481732"/>
              </a:tblGrid>
              <a:tr h="214340">
                <a:tc rowSpan="2">
                  <a:txBody>
                    <a:bodyPr/>
                    <a:lstStyle/>
                    <a:p>
                      <a:endParaRPr lang="en-US" sz="800" dirty="0"/>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smtClean="0"/>
                        <a:t>Standalone</a:t>
                      </a:r>
                      <a:endParaRPr lang="en-US" sz="800" b="1" dirty="0"/>
                    </a:p>
                  </a:txBody>
                  <a:tcPr/>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tr>
              <a:tr h="423514">
                <a:tc vMerge="1">
                  <a:txBody>
                    <a:bodyPr/>
                    <a:lstStyle/>
                    <a:p>
                      <a:endParaRPr lang="en-US" sz="900" dirty="0"/>
                    </a:p>
                  </a:txBody>
                  <a:tcPr/>
                </a:tc>
                <a:tc>
                  <a:txBody>
                    <a:bodyPr/>
                    <a:lstStyle/>
                    <a:p>
                      <a:r>
                        <a:rPr lang="en-US" sz="800" b="1" dirty="0" smtClean="0"/>
                        <a:t>Total Citi</a:t>
                      </a:r>
                      <a:endParaRPr lang="en-US" sz="800" b="1" dirty="0"/>
                    </a:p>
                  </a:txBody>
                  <a:tcPr/>
                </a:tc>
                <a:tc>
                  <a:txBody>
                    <a:bodyPr/>
                    <a:lstStyle/>
                    <a:p>
                      <a:r>
                        <a:rPr lang="en-US" sz="800" b="1" dirty="0" smtClean="0"/>
                        <a:t>Holdings</a:t>
                      </a:r>
                      <a:endParaRPr lang="en-US" sz="800" b="1" dirty="0"/>
                    </a:p>
                  </a:txBody>
                  <a:tcPr/>
                </a:tc>
                <a:tc>
                  <a:txBody>
                    <a:bodyPr/>
                    <a:lstStyle/>
                    <a:p>
                      <a:r>
                        <a:rPr lang="en-US" sz="800" b="1" dirty="0" smtClean="0"/>
                        <a:t>ICG</a:t>
                      </a:r>
                      <a:endParaRPr lang="en-US" sz="800" b="1" dirty="0"/>
                    </a:p>
                  </a:txBody>
                  <a:tcPr/>
                </a:tc>
                <a:tc>
                  <a:txBody>
                    <a:bodyPr/>
                    <a:lstStyle/>
                    <a:p>
                      <a:r>
                        <a:rPr lang="en-US" sz="800" b="1" dirty="0" smtClean="0"/>
                        <a:t>GCB</a:t>
                      </a:r>
                      <a:endParaRPr lang="en-US" sz="800" b="1" dirty="0"/>
                    </a:p>
                  </a:txBody>
                  <a:tcPr/>
                </a:tc>
                <a:tc>
                  <a:txBody>
                    <a:bodyPr/>
                    <a:lstStyle/>
                    <a:p>
                      <a:r>
                        <a:rPr lang="en-US" sz="800" b="1" dirty="0" smtClean="0"/>
                        <a:t>Corp/ Other</a:t>
                      </a:r>
                      <a:endParaRPr lang="en-US" sz="800" b="1" dirty="0"/>
                    </a:p>
                  </a:txBody>
                  <a:tcPr/>
                </a:tc>
                <a:tc>
                  <a:txBody>
                    <a:bodyPr/>
                    <a:lstStyle/>
                    <a:p>
                      <a:r>
                        <a:rPr lang="en-US" sz="800" b="1" dirty="0" smtClean="0"/>
                        <a:t>Intra-risk</a:t>
                      </a:r>
                      <a:r>
                        <a:rPr lang="en-US" sz="800" b="1" baseline="0" dirty="0" smtClean="0"/>
                        <a:t> Div.</a:t>
                      </a:r>
                      <a:endParaRPr lang="en-US" sz="800" b="1" dirty="0"/>
                    </a:p>
                  </a:txBody>
                  <a:tcPr/>
                </a:tc>
              </a:tr>
              <a:tr h="214340">
                <a:tc>
                  <a:txBody>
                    <a:bodyPr/>
                    <a:lstStyle/>
                    <a:p>
                      <a:r>
                        <a:rPr lang="en-US" sz="800" dirty="0" smtClean="0"/>
                        <a:t>Retail Credit</a:t>
                      </a:r>
                      <a:endParaRPr lang="en-US" sz="800" dirty="0"/>
                    </a:p>
                  </a:txBody>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r h="160795">
                <a:tc>
                  <a:txBody>
                    <a:bodyPr/>
                    <a:lstStyle/>
                    <a:p>
                      <a:r>
                        <a:rPr lang="en-US" sz="800" dirty="0" smtClean="0"/>
                        <a:t>Wholesale Credit</a:t>
                      </a:r>
                      <a:endParaRPr lang="en-US" sz="800" dirty="0"/>
                    </a:p>
                  </a:txBody>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r h="176035">
                <a:tc>
                  <a:txBody>
                    <a:bodyPr/>
                    <a:lstStyle/>
                    <a:p>
                      <a:r>
                        <a:rPr lang="en-US" sz="800" dirty="0" smtClean="0"/>
                        <a:t>IDR</a:t>
                      </a:r>
                      <a:endParaRPr lang="en-US" sz="800" dirty="0"/>
                    </a:p>
                  </a:txBody>
                  <a:tcPr/>
                </a:tc>
                <a:tc>
                  <a:txBody>
                    <a:bodyPr/>
                    <a:lstStyle/>
                    <a:p>
                      <a:endParaRPr lang="en-US" sz="80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r h="0">
                <a:tc>
                  <a:txBody>
                    <a:bodyPr/>
                    <a:lstStyle/>
                    <a:p>
                      <a:r>
                        <a:rPr lang="en-US" sz="800" dirty="0" smtClean="0"/>
                        <a:t>AA&amp;I</a:t>
                      </a:r>
                      <a:endParaRPr lang="en-US" sz="800" dirty="0"/>
                    </a:p>
                  </a:txBody>
                  <a:tcPr/>
                </a:tc>
                <a:tc>
                  <a:txBody>
                    <a:bodyPr/>
                    <a:lstStyle/>
                    <a:p>
                      <a:endParaRPr lang="en-US" sz="80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r h="214340">
                <a:tc>
                  <a:txBody>
                    <a:bodyPr/>
                    <a:lstStyle/>
                    <a:p>
                      <a:r>
                        <a:rPr lang="en-US" sz="800" dirty="0" smtClean="0"/>
                        <a:t>Trading</a:t>
                      </a:r>
                      <a:endParaRPr lang="en-US" sz="800" dirty="0"/>
                    </a:p>
                  </a:txBody>
                  <a:tcPr/>
                </a:tc>
                <a:tc>
                  <a:txBody>
                    <a:bodyPr/>
                    <a:lstStyle/>
                    <a:p>
                      <a:endParaRPr lang="en-US" sz="800" dirty="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r h="214340">
                <a:tc>
                  <a:txBody>
                    <a:bodyPr/>
                    <a:lstStyle/>
                    <a:p>
                      <a:r>
                        <a:rPr lang="en-US" sz="800" dirty="0" smtClean="0"/>
                        <a:t>OM</a:t>
                      </a:r>
                      <a:endParaRPr lang="en-US" sz="800" dirty="0"/>
                    </a:p>
                  </a:txBody>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r h="214340">
                <a:tc>
                  <a:txBody>
                    <a:bodyPr/>
                    <a:lstStyle/>
                    <a:p>
                      <a:r>
                        <a:rPr lang="en-US" sz="800" dirty="0" smtClean="0"/>
                        <a:t>Ops</a:t>
                      </a:r>
                      <a:endParaRPr lang="en-US" sz="800" dirty="0"/>
                    </a:p>
                  </a:txBody>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r h="214340">
                <a:tc>
                  <a:txBody>
                    <a:bodyPr/>
                    <a:lstStyle/>
                    <a:p>
                      <a:r>
                        <a:rPr lang="en-US" sz="800" dirty="0" smtClean="0"/>
                        <a:t>Cross Border</a:t>
                      </a:r>
                      <a:endParaRPr lang="en-US" sz="800" dirty="0"/>
                    </a:p>
                  </a:txBody>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r h="214340">
                <a:tc>
                  <a:txBody>
                    <a:bodyPr/>
                    <a:lstStyle/>
                    <a:p>
                      <a:r>
                        <a:rPr lang="en-US" sz="800" dirty="0" smtClean="0"/>
                        <a:t>Total RC</a:t>
                      </a:r>
                      <a:endParaRPr lang="en-US" sz="800" dirty="0"/>
                    </a:p>
                  </a:txBody>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c>
                  <a:txBody>
                    <a:bodyPr/>
                    <a:lstStyle/>
                    <a:p>
                      <a:endParaRPr lang="en-US" sz="800" dirty="0"/>
                    </a:p>
                  </a:txBody>
                  <a:tcPr>
                    <a:solidFill>
                      <a:schemeClr val="accent3">
                        <a:lumMod val="60000"/>
                        <a:lumOff val="40000"/>
                      </a:schemeClr>
                    </a:solidFill>
                  </a:tcPr>
                </a:tc>
              </a:tr>
            </a:tbl>
          </a:graphicData>
        </a:graphic>
      </p:graphicFrame>
      <p:cxnSp>
        <p:nvCxnSpPr>
          <p:cNvPr id="52" name="Straight Connector 51"/>
          <p:cNvCxnSpPr/>
          <p:nvPr/>
        </p:nvCxnSpPr>
        <p:spPr>
          <a:xfrm flipH="1" flipV="1">
            <a:off x="2966814" y="4191000"/>
            <a:ext cx="690786" cy="304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657600" y="4114800"/>
            <a:ext cx="2895599" cy="381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1" name="Flowchart: Data 60"/>
          <p:cNvSpPr/>
          <p:nvPr/>
        </p:nvSpPr>
        <p:spPr>
          <a:xfrm>
            <a:off x="5153025" y="4648200"/>
            <a:ext cx="638175" cy="401694"/>
          </a:xfrm>
          <a:prstGeom prst="flowChartInputOutpu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DF*</a:t>
            </a:r>
            <a:endParaRPr lang="en-US" sz="800" dirty="0">
              <a:solidFill>
                <a:schemeClr val="tx2"/>
              </a:solidFill>
            </a:endParaRPr>
          </a:p>
        </p:txBody>
      </p:sp>
      <p:cxnSp>
        <p:nvCxnSpPr>
          <p:cNvPr id="63" name="Elbow Connector 62"/>
          <p:cNvCxnSpPr>
            <a:stCxn id="1030" idx="2"/>
            <a:endCxn id="61" idx="2"/>
          </p:cNvCxnSpPr>
          <p:nvPr/>
        </p:nvCxnSpPr>
        <p:spPr>
          <a:xfrm rot="5400000" flipH="1" flipV="1">
            <a:off x="4344140" y="4385098"/>
            <a:ext cx="408753" cy="1336652"/>
          </a:xfrm>
          <a:prstGeom prst="bentConnector4">
            <a:avLst>
              <a:gd name="adj1" fmla="val -55926"/>
              <a:gd name="adj2" fmla="val 67790"/>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ight Arrow 69"/>
          <p:cNvSpPr/>
          <p:nvPr/>
        </p:nvSpPr>
        <p:spPr>
          <a:xfrm>
            <a:off x="2514600" y="3098405"/>
            <a:ext cx="304800" cy="550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Flowchart: Process 1029"/>
          <p:cNvSpPr/>
          <p:nvPr/>
        </p:nvSpPr>
        <p:spPr>
          <a:xfrm>
            <a:off x="3340782" y="4560752"/>
            <a:ext cx="1078817" cy="697048"/>
          </a:xfrm>
          <a:prstGeom prst="flowChartProcess">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DnA</a:t>
            </a:r>
            <a:endParaRPr lang="en-US" dirty="0"/>
          </a:p>
        </p:txBody>
      </p:sp>
      <p:sp>
        <p:nvSpPr>
          <p:cNvPr id="72" name="Rectangle 71"/>
          <p:cNvSpPr/>
          <p:nvPr/>
        </p:nvSpPr>
        <p:spPr>
          <a:xfrm>
            <a:off x="4953000" y="5117068"/>
            <a:ext cx="1676400" cy="369332"/>
          </a:xfrm>
          <a:prstGeom prst="rect">
            <a:avLst/>
          </a:prstGeom>
        </p:spPr>
        <p:txBody>
          <a:bodyPr wrap="square">
            <a:spAutoFit/>
          </a:bodyPr>
          <a:lstStyle/>
          <a:p>
            <a:r>
              <a:rPr lang="en-US" sz="900" dirty="0" smtClean="0"/>
              <a:t>* Diversification Factors  (DF) are an output of the DnA model</a:t>
            </a:r>
            <a:endParaRPr lang="en-US" sz="900" dirty="0"/>
          </a:p>
        </p:txBody>
      </p:sp>
      <p:sp>
        <p:nvSpPr>
          <p:cNvPr id="36" name="Rectangle 35"/>
          <p:cNvSpPr/>
          <p:nvPr/>
        </p:nvSpPr>
        <p:spPr>
          <a:xfrm>
            <a:off x="6934200" y="885262"/>
            <a:ext cx="1447800" cy="253916"/>
          </a:xfrm>
          <a:prstGeom prst="rect">
            <a:avLst/>
          </a:prstGeom>
        </p:spPr>
        <p:txBody>
          <a:bodyPr wrap="square">
            <a:spAutoFit/>
          </a:bodyPr>
          <a:lstStyle/>
          <a:p>
            <a:r>
              <a:rPr lang="en-US" sz="1050" dirty="0"/>
              <a:t>D. </a:t>
            </a:r>
            <a:r>
              <a:rPr lang="en-US" sz="1050" dirty="0" smtClean="0"/>
              <a:t>Report results</a:t>
            </a:r>
            <a:endParaRPr lang="en-US" sz="1050" dirty="0"/>
          </a:p>
        </p:txBody>
      </p:sp>
      <p:sp>
        <p:nvSpPr>
          <p:cNvPr id="37" name="Flowchart: Document 36"/>
          <p:cNvSpPr/>
          <p:nvPr/>
        </p:nvSpPr>
        <p:spPr>
          <a:xfrm>
            <a:off x="499929" y="13716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Retail Credit</a:t>
            </a:r>
            <a:endParaRPr lang="en-US" sz="800" dirty="0">
              <a:solidFill>
                <a:schemeClr val="tx2"/>
              </a:solidFill>
            </a:endParaRPr>
          </a:p>
        </p:txBody>
      </p:sp>
      <p:sp>
        <p:nvSpPr>
          <p:cNvPr id="48" name="Flowchart: Document 47"/>
          <p:cNvSpPr/>
          <p:nvPr/>
        </p:nvSpPr>
        <p:spPr>
          <a:xfrm>
            <a:off x="499929" y="18288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Wholesale Credit</a:t>
            </a:r>
            <a:endParaRPr lang="en-US" sz="800" dirty="0">
              <a:solidFill>
                <a:schemeClr val="tx2"/>
              </a:solidFill>
            </a:endParaRPr>
          </a:p>
        </p:txBody>
      </p:sp>
      <p:sp>
        <p:nvSpPr>
          <p:cNvPr id="49" name="Flowchart: Document 48"/>
          <p:cNvSpPr/>
          <p:nvPr/>
        </p:nvSpPr>
        <p:spPr>
          <a:xfrm>
            <a:off x="499929" y="22860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IDR</a:t>
            </a:r>
            <a:endParaRPr lang="en-US" sz="800" dirty="0">
              <a:solidFill>
                <a:schemeClr val="tx2"/>
              </a:solidFill>
            </a:endParaRPr>
          </a:p>
        </p:txBody>
      </p:sp>
      <p:sp>
        <p:nvSpPr>
          <p:cNvPr id="51" name="Flowchart: Document 50"/>
          <p:cNvSpPr/>
          <p:nvPr/>
        </p:nvSpPr>
        <p:spPr>
          <a:xfrm>
            <a:off x="499929" y="27432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ALM</a:t>
            </a:r>
            <a:endParaRPr lang="en-US" sz="800" dirty="0">
              <a:solidFill>
                <a:schemeClr val="tx2"/>
              </a:solidFill>
            </a:endParaRPr>
          </a:p>
        </p:txBody>
      </p:sp>
      <p:sp>
        <p:nvSpPr>
          <p:cNvPr id="53" name="Flowchart: Document 52"/>
          <p:cNvSpPr/>
          <p:nvPr/>
        </p:nvSpPr>
        <p:spPr>
          <a:xfrm>
            <a:off x="499929" y="32004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iVAST</a:t>
            </a:r>
            <a:endParaRPr lang="en-US" sz="800" dirty="0">
              <a:solidFill>
                <a:schemeClr val="tx2"/>
              </a:solidFill>
            </a:endParaRPr>
          </a:p>
        </p:txBody>
      </p:sp>
      <p:sp>
        <p:nvSpPr>
          <p:cNvPr id="55" name="Flowchart: Document 54"/>
          <p:cNvSpPr/>
          <p:nvPr/>
        </p:nvSpPr>
        <p:spPr>
          <a:xfrm>
            <a:off x="499929" y="36576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AA&amp;I</a:t>
            </a:r>
            <a:endParaRPr lang="en-US" sz="800" dirty="0">
              <a:solidFill>
                <a:schemeClr val="tx2"/>
              </a:solidFill>
            </a:endParaRPr>
          </a:p>
        </p:txBody>
      </p:sp>
      <p:sp>
        <p:nvSpPr>
          <p:cNvPr id="56" name="Flowchart: Document 55"/>
          <p:cNvSpPr/>
          <p:nvPr/>
        </p:nvSpPr>
        <p:spPr>
          <a:xfrm>
            <a:off x="499929" y="41148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NHBC</a:t>
            </a:r>
            <a:endParaRPr lang="en-US" sz="800" dirty="0">
              <a:solidFill>
                <a:schemeClr val="tx2"/>
              </a:solidFill>
            </a:endParaRPr>
          </a:p>
        </p:txBody>
      </p:sp>
      <p:sp>
        <p:nvSpPr>
          <p:cNvPr id="57" name="Flowchart: Document 56"/>
          <p:cNvSpPr/>
          <p:nvPr/>
        </p:nvSpPr>
        <p:spPr>
          <a:xfrm>
            <a:off x="499929" y="45720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OREO</a:t>
            </a:r>
            <a:endParaRPr lang="en-US" sz="800" dirty="0">
              <a:solidFill>
                <a:schemeClr val="tx2"/>
              </a:solidFill>
            </a:endParaRPr>
          </a:p>
        </p:txBody>
      </p:sp>
      <p:sp>
        <p:nvSpPr>
          <p:cNvPr id="58" name="Flowchart: Document 57"/>
          <p:cNvSpPr/>
          <p:nvPr/>
        </p:nvSpPr>
        <p:spPr>
          <a:xfrm>
            <a:off x="499929" y="50292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XBDR</a:t>
            </a:r>
            <a:endParaRPr lang="en-US" sz="800" dirty="0">
              <a:solidFill>
                <a:schemeClr val="tx2"/>
              </a:solidFill>
            </a:endParaRPr>
          </a:p>
        </p:txBody>
      </p:sp>
      <p:sp>
        <p:nvSpPr>
          <p:cNvPr id="59" name="Flowchart: Document 58"/>
          <p:cNvSpPr/>
          <p:nvPr/>
        </p:nvSpPr>
        <p:spPr>
          <a:xfrm>
            <a:off x="499929" y="5486400"/>
            <a:ext cx="685800" cy="381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Operational</a:t>
            </a:r>
            <a:endParaRPr lang="en-US" sz="800" dirty="0">
              <a:solidFill>
                <a:schemeClr val="tx2"/>
              </a:solidFill>
            </a:endParaRPr>
          </a:p>
        </p:txBody>
      </p:sp>
      <p:sp>
        <p:nvSpPr>
          <p:cNvPr id="60" name="Right Arrow 59"/>
          <p:cNvSpPr/>
          <p:nvPr/>
        </p:nvSpPr>
        <p:spPr>
          <a:xfrm>
            <a:off x="1295400" y="3124200"/>
            <a:ext cx="304800" cy="550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Document 61"/>
          <p:cNvSpPr/>
          <p:nvPr/>
        </p:nvSpPr>
        <p:spPr>
          <a:xfrm>
            <a:off x="7129329" y="13716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Retail Credit</a:t>
            </a:r>
            <a:endParaRPr lang="en-US" sz="800" dirty="0">
              <a:solidFill>
                <a:schemeClr val="tx2"/>
              </a:solidFill>
            </a:endParaRPr>
          </a:p>
        </p:txBody>
      </p:sp>
      <p:sp>
        <p:nvSpPr>
          <p:cNvPr id="64" name="Flowchart: Document 63"/>
          <p:cNvSpPr/>
          <p:nvPr/>
        </p:nvSpPr>
        <p:spPr>
          <a:xfrm>
            <a:off x="7129329" y="18288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Wholesale Credit</a:t>
            </a:r>
            <a:endParaRPr lang="en-US" sz="800" dirty="0">
              <a:solidFill>
                <a:schemeClr val="tx2"/>
              </a:solidFill>
            </a:endParaRPr>
          </a:p>
        </p:txBody>
      </p:sp>
      <p:sp>
        <p:nvSpPr>
          <p:cNvPr id="65" name="Flowchart: Document 64"/>
          <p:cNvSpPr/>
          <p:nvPr/>
        </p:nvSpPr>
        <p:spPr>
          <a:xfrm>
            <a:off x="7129329" y="22860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IDR</a:t>
            </a:r>
            <a:endParaRPr lang="en-US" sz="800" dirty="0">
              <a:solidFill>
                <a:schemeClr val="tx2"/>
              </a:solidFill>
            </a:endParaRPr>
          </a:p>
        </p:txBody>
      </p:sp>
      <p:sp>
        <p:nvSpPr>
          <p:cNvPr id="66" name="Flowchart: Document 65"/>
          <p:cNvSpPr/>
          <p:nvPr/>
        </p:nvSpPr>
        <p:spPr>
          <a:xfrm>
            <a:off x="7129329" y="27432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ALM</a:t>
            </a:r>
            <a:endParaRPr lang="en-US" sz="800" dirty="0">
              <a:solidFill>
                <a:schemeClr val="tx2"/>
              </a:solidFill>
            </a:endParaRPr>
          </a:p>
        </p:txBody>
      </p:sp>
      <p:sp>
        <p:nvSpPr>
          <p:cNvPr id="67" name="Flowchart: Document 66"/>
          <p:cNvSpPr/>
          <p:nvPr/>
        </p:nvSpPr>
        <p:spPr>
          <a:xfrm>
            <a:off x="7129329" y="32004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iVAST</a:t>
            </a:r>
            <a:endParaRPr lang="en-US" sz="800" dirty="0">
              <a:solidFill>
                <a:schemeClr val="tx2"/>
              </a:solidFill>
            </a:endParaRPr>
          </a:p>
        </p:txBody>
      </p:sp>
      <p:sp>
        <p:nvSpPr>
          <p:cNvPr id="68" name="Flowchart: Document 67"/>
          <p:cNvSpPr/>
          <p:nvPr/>
        </p:nvSpPr>
        <p:spPr>
          <a:xfrm>
            <a:off x="7129329" y="36576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AA&amp;I</a:t>
            </a:r>
            <a:endParaRPr lang="en-US" sz="800" dirty="0">
              <a:solidFill>
                <a:schemeClr val="tx2"/>
              </a:solidFill>
            </a:endParaRPr>
          </a:p>
        </p:txBody>
      </p:sp>
      <p:sp>
        <p:nvSpPr>
          <p:cNvPr id="69" name="Flowchart: Document 68"/>
          <p:cNvSpPr/>
          <p:nvPr/>
        </p:nvSpPr>
        <p:spPr>
          <a:xfrm>
            <a:off x="7129329" y="41148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NHBC</a:t>
            </a:r>
            <a:endParaRPr lang="en-US" sz="800" dirty="0">
              <a:solidFill>
                <a:schemeClr val="tx2"/>
              </a:solidFill>
            </a:endParaRPr>
          </a:p>
        </p:txBody>
      </p:sp>
      <p:sp>
        <p:nvSpPr>
          <p:cNvPr id="71" name="Flowchart: Document 70"/>
          <p:cNvSpPr/>
          <p:nvPr/>
        </p:nvSpPr>
        <p:spPr>
          <a:xfrm>
            <a:off x="7129329" y="45720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OREO</a:t>
            </a:r>
            <a:endParaRPr lang="en-US" sz="800" dirty="0">
              <a:solidFill>
                <a:schemeClr val="tx2"/>
              </a:solidFill>
            </a:endParaRPr>
          </a:p>
        </p:txBody>
      </p:sp>
      <p:sp>
        <p:nvSpPr>
          <p:cNvPr id="73" name="Flowchart: Document 72"/>
          <p:cNvSpPr/>
          <p:nvPr/>
        </p:nvSpPr>
        <p:spPr>
          <a:xfrm>
            <a:off x="7129329" y="50292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XBDR</a:t>
            </a:r>
            <a:endParaRPr lang="en-US" sz="800" dirty="0">
              <a:solidFill>
                <a:schemeClr val="tx2"/>
              </a:solidFill>
            </a:endParaRPr>
          </a:p>
        </p:txBody>
      </p:sp>
      <p:sp>
        <p:nvSpPr>
          <p:cNvPr id="74" name="Flowchart: Document 73"/>
          <p:cNvSpPr/>
          <p:nvPr/>
        </p:nvSpPr>
        <p:spPr>
          <a:xfrm>
            <a:off x="7129329" y="5486400"/>
            <a:ext cx="685800" cy="381000"/>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Operational</a:t>
            </a:r>
            <a:endParaRPr lang="en-US" sz="800" dirty="0">
              <a:solidFill>
                <a:schemeClr val="tx2"/>
              </a:solidFill>
            </a:endParaRPr>
          </a:p>
        </p:txBody>
      </p:sp>
      <p:sp>
        <p:nvSpPr>
          <p:cNvPr id="75" name="Right Arrow 74"/>
          <p:cNvSpPr/>
          <p:nvPr/>
        </p:nvSpPr>
        <p:spPr>
          <a:xfrm>
            <a:off x="7906266" y="3124200"/>
            <a:ext cx="304800" cy="550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Brace 4"/>
          <p:cNvSpPr/>
          <p:nvPr/>
        </p:nvSpPr>
        <p:spPr>
          <a:xfrm>
            <a:off x="6934200" y="1371600"/>
            <a:ext cx="198119" cy="449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Elbow Connector 75"/>
          <p:cNvCxnSpPr>
            <a:stCxn id="61" idx="5"/>
            <a:endCxn id="5" idx="1"/>
          </p:cNvCxnSpPr>
          <p:nvPr/>
        </p:nvCxnSpPr>
        <p:spPr>
          <a:xfrm flipV="1">
            <a:off x="5727383" y="3619500"/>
            <a:ext cx="1206817" cy="1229547"/>
          </a:xfrm>
          <a:prstGeom prst="bentConnector3">
            <a:avLst>
              <a:gd name="adj1" fmla="val 83448"/>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Flowchart: Document 76"/>
          <p:cNvSpPr/>
          <p:nvPr/>
        </p:nvSpPr>
        <p:spPr>
          <a:xfrm>
            <a:off x="8305800" y="2667000"/>
            <a:ext cx="762000" cy="664871"/>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PEARL Loading  file</a:t>
            </a:r>
            <a:endParaRPr lang="en-US" sz="800" dirty="0">
              <a:solidFill>
                <a:schemeClr val="tx2"/>
              </a:solidFill>
            </a:endParaRPr>
          </a:p>
        </p:txBody>
      </p:sp>
      <p:grpSp>
        <p:nvGrpSpPr>
          <p:cNvPr id="15" name="Group 14"/>
          <p:cNvGrpSpPr/>
          <p:nvPr/>
        </p:nvGrpSpPr>
        <p:grpSpPr>
          <a:xfrm>
            <a:off x="8001000" y="4876800"/>
            <a:ext cx="1219200" cy="625978"/>
            <a:chOff x="381000" y="6130184"/>
            <a:chExt cx="1219200" cy="625978"/>
          </a:xfrm>
        </p:grpSpPr>
        <p:sp>
          <p:nvSpPr>
            <p:cNvPr id="13" name="Flowchart: Process 12"/>
            <p:cNvSpPr/>
            <p:nvPr/>
          </p:nvSpPr>
          <p:spPr>
            <a:xfrm>
              <a:off x="381000" y="6172200"/>
              <a:ext cx="118929" cy="10846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Process 77"/>
            <p:cNvSpPr/>
            <p:nvPr/>
          </p:nvSpPr>
          <p:spPr>
            <a:xfrm>
              <a:off x="381000" y="6375876"/>
              <a:ext cx="118929" cy="108466"/>
            </a:xfrm>
            <a:prstGeom prst="flowChartProcess">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Process 78"/>
            <p:cNvSpPr/>
            <p:nvPr/>
          </p:nvSpPr>
          <p:spPr>
            <a:xfrm>
              <a:off x="381000" y="6597134"/>
              <a:ext cx="118929" cy="108466"/>
            </a:xfrm>
            <a:prstGeom prst="flowChartProcess">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33400" y="6130184"/>
              <a:ext cx="1066800" cy="215444"/>
            </a:xfrm>
            <a:prstGeom prst="rect">
              <a:avLst/>
            </a:prstGeom>
            <a:noFill/>
          </p:spPr>
          <p:txBody>
            <a:bodyPr wrap="square" rtlCol="0">
              <a:spAutoFit/>
            </a:bodyPr>
            <a:lstStyle/>
            <a:p>
              <a:r>
                <a:rPr lang="en-US" sz="800" dirty="0" smtClean="0"/>
                <a:t>Original Submission</a:t>
              </a:r>
              <a:endParaRPr lang="en-US" sz="800" dirty="0"/>
            </a:p>
          </p:txBody>
        </p:sp>
        <p:sp>
          <p:nvSpPr>
            <p:cNvPr id="80" name="TextBox 79"/>
            <p:cNvSpPr txBox="1"/>
            <p:nvPr/>
          </p:nvSpPr>
          <p:spPr>
            <a:xfrm>
              <a:off x="533400" y="6316768"/>
              <a:ext cx="1066800" cy="215444"/>
            </a:xfrm>
            <a:prstGeom prst="rect">
              <a:avLst/>
            </a:prstGeom>
            <a:noFill/>
          </p:spPr>
          <p:txBody>
            <a:bodyPr wrap="square" rtlCol="0">
              <a:spAutoFit/>
            </a:bodyPr>
            <a:lstStyle/>
            <a:p>
              <a:r>
                <a:rPr lang="en-US" sz="800" dirty="0" smtClean="0"/>
                <a:t>Intra risk diversified </a:t>
              </a:r>
              <a:endParaRPr lang="en-US" sz="800" dirty="0"/>
            </a:p>
          </p:txBody>
        </p:sp>
        <p:sp>
          <p:nvSpPr>
            <p:cNvPr id="81" name="TextBox 80"/>
            <p:cNvSpPr txBox="1"/>
            <p:nvPr/>
          </p:nvSpPr>
          <p:spPr>
            <a:xfrm>
              <a:off x="533400" y="6540718"/>
              <a:ext cx="1066800" cy="215444"/>
            </a:xfrm>
            <a:prstGeom prst="rect">
              <a:avLst/>
            </a:prstGeom>
            <a:noFill/>
          </p:spPr>
          <p:txBody>
            <a:bodyPr wrap="square" rtlCol="0">
              <a:spAutoFit/>
            </a:bodyPr>
            <a:lstStyle/>
            <a:p>
              <a:r>
                <a:rPr lang="en-US" sz="800" dirty="0" smtClean="0"/>
                <a:t>Cross risk diversified</a:t>
              </a:r>
              <a:endParaRPr lang="en-US" sz="800" dirty="0"/>
            </a:p>
          </p:txBody>
        </p:sp>
      </p:grpSp>
      <p:sp>
        <p:nvSpPr>
          <p:cNvPr id="82" name="Flowchart: Document 81"/>
          <p:cNvSpPr/>
          <p:nvPr/>
        </p:nvSpPr>
        <p:spPr>
          <a:xfrm>
            <a:off x="8305800" y="3581400"/>
            <a:ext cx="762000" cy="664871"/>
          </a:xfrm>
          <a:prstGeom prst="flowChartDocumen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Risk Capital presentations</a:t>
            </a:r>
            <a:endParaRPr lang="en-US" sz="800" dirty="0">
              <a:solidFill>
                <a:schemeClr val="tx2"/>
              </a:solidFill>
            </a:endParaRPr>
          </a:p>
        </p:txBody>
      </p:sp>
      <p:sp>
        <p:nvSpPr>
          <p:cNvPr id="84" name="TextBox 83"/>
          <p:cNvSpPr txBox="1"/>
          <p:nvPr/>
        </p:nvSpPr>
        <p:spPr>
          <a:xfrm>
            <a:off x="0" y="685800"/>
            <a:ext cx="1066800" cy="253916"/>
          </a:xfrm>
          <a:prstGeom prst="rect">
            <a:avLst/>
          </a:prstGeom>
          <a:noFill/>
        </p:spPr>
        <p:txBody>
          <a:bodyPr wrap="square" rtlCol="0">
            <a:spAutoFit/>
          </a:bodyPr>
          <a:lstStyle/>
          <a:p>
            <a:r>
              <a:rPr lang="en-US" sz="1050" b="1" dirty="0" smtClean="0"/>
              <a:t>Steps:</a:t>
            </a:r>
            <a:endParaRPr lang="en-US" sz="1050" b="1" dirty="0"/>
          </a:p>
        </p:txBody>
      </p:sp>
      <p:sp>
        <p:nvSpPr>
          <p:cNvPr id="83" name="TextBox 82"/>
          <p:cNvSpPr txBox="1"/>
          <p:nvPr/>
        </p:nvSpPr>
        <p:spPr>
          <a:xfrm>
            <a:off x="0" y="5901808"/>
            <a:ext cx="1066800" cy="253916"/>
          </a:xfrm>
          <a:prstGeom prst="rect">
            <a:avLst/>
          </a:prstGeom>
          <a:noFill/>
        </p:spPr>
        <p:txBody>
          <a:bodyPr wrap="square" rtlCol="0">
            <a:spAutoFit/>
          </a:bodyPr>
          <a:lstStyle/>
          <a:p>
            <a:r>
              <a:rPr lang="en-US" sz="1050" b="1" dirty="0" smtClean="0"/>
              <a:t>Controls</a:t>
            </a:r>
            <a:r>
              <a:rPr lang="en-US" sz="1050" dirty="0" smtClean="0"/>
              <a:t>:</a:t>
            </a:r>
            <a:endParaRPr lang="en-US" sz="1050" dirty="0"/>
          </a:p>
        </p:txBody>
      </p:sp>
      <p:sp>
        <p:nvSpPr>
          <p:cNvPr id="85" name="TextBox 84"/>
          <p:cNvSpPr txBox="1"/>
          <p:nvPr/>
        </p:nvSpPr>
        <p:spPr>
          <a:xfrm>
            <a:off x="228600" y="6077978"/>
            <a:ext cx="1365196" cy="415498"/>
          </a:xfrm>
          <a:prstGeom prst="rect">
            <a:avLst/>
          </a:prstGeom>
          <a:noFill/>
        </p:spPr>
        <p:txBody>
          <a:bodyPr wrap="square" rtlCol="0">
            <a:spAutoFit/>
          </a:bodyPr>
          <a:lstStyle/>
          <a:p>
            <a:r>
              <a:rPr lang="en-US" sz="1050" dirty="0" smtClean="0"/>
              <a:t>1. Controls processes owned by MPOs</a:t>
            </a:r>
            <a:endParaRPr lang="en-US" sz="1050" dirty="0"/>
          </a:p>
        </p:txBody>
      </p:sp>
      <p:sp>
        <p:nvSpPr>
          <p:cNvPr id="86" name="TextBox 85"/>
          <p:cNvSpPr txBox="1"/>
          <p:nvPr/>
        </p:nvSpPr>
        <p:spPr>
          <a:xfrm>
            <a:off x="1530404" y="6059612"/>
            <a:ext cx="1365196" cy="415498"/>
          </a:xfrm>
          <a:prstGeom prst="rect">
            <a:avLst/>
          </a:prstGeom>
          <a:noFill/>
        </p:spPr>
        <p:txBody>
          <a:bodyPr wrap="square" rtlCol="0">
            <a:spAutoFit/>
          </a:bodyPr>
          <a:lstStyle/>
          <a:p>
            <a:r>
              <a:rPr lang="en-US" sz="1050" dirty="0" smtClean="0"/>
              <a:t>2. Compare vs Prior by Segment</a:t>
            </a:r>
            <a:endParaRPr lang="en-US" sz="1050" dirty="0"/>
          </a:p>
        </p:txBody>
      </p:sp>
      <p:sp>
        <p:nvSpPr>
          <p:cNvPr id="87" name="TextBox 86"/>
          <p:cNvSpPr txBox="1"/>
          <p:nvPr/>
        </p:nvSpPr>
        <p:spPr>
          <a:xfrm>
            <a:off x="2902004" y="6059612"/>
            <a:ext cx="4413196" cy="415498"/>
          </a:xfrm>
          <a:prstGeom prst="rect">
            <a:avLst/>
          </a:prstGeom>
          <a:noFill/>
        </p:spPr>
        <p:txBody>
          <a:bodyPr wrap="square" rtlCol="0">
            <a:spAutoFit/>
          </a:bodyPr>
          <a:lstStyle/>
          <a:p>
            <a:r>
              <a:rPr lang="en-US" sz="1050" dirty="0" smtClean="0"/>
              <a:t>3a. Maker Checker using mini DnA </a:t>
            </a:r>
          </a:p>
          <a:p>
            <a:r>
              <a:rPr lang="en-US" sz="1050" dirty="0" smtClean="0"/>
              <a:t>3b. Compare vs prior</a:t>
            </a:r>
          </a:p>
        </p:txBody>
      </p:sp>
      <p:sp>
        <p:nvSpPr>
          <p:cNvPr id="7" name="Rectangle 6"/>
          <p:cNvSpPr/>
          <p:nvPr/>
        </p:nvSpPr>
        <p:spPr>
          <a:xfrm>
            <a:off x="446904" y="1317236"/>
            <a:ext cx="804729" cy="4601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633671" y="1320114"/>
            <a:ext cx="804729" cy="4601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3005270" y="4363996"/>
            <a:ext cx="3547929" cy="12535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8251825" y="2545120"/>
            <a:ext cx="864353" cy="18188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239000" y="6068795"/>
            <a:ext cx="1905000" cy="577081"/>
          </a:xfrm>
          <a:prstGeom prst="rect">
            <a:avLst/>
          </a:prstGeom>
        </p:spPr>
        <p:txBody>
          <a:bodyPr wrap="square">
            <a:spAutoFit/>
          </a:bodyPr>
          <a:lstStyle/>
          <a:p>
            <a:r>
              <a:rPr lang="en-US" sz="1050" dirty="0" smtClean="0"/>
              <a:t>4. Detailed variance review for </a:t>
            </a:r>
            <a:r>
              <a:rPr lang="en-US" sz="1050" dirty="0"/>
              <a:t>presentations to regulators and senior management</a:t>
            </a:r>
          </a:p>
        </p:txBody>
      </p:sp>
      <p:sp>
        <p:nvSpPr>
          <p:cNvPr id="91" name="TextBox 90"/>
          <p:cNvSpPr txBox="1"/>
          <p:nvPr/>
        </p:nvSpPr>
        <p:spPr>
          <a:xfrm>
            <a:off x="228600" y="1270084"/>
            <a:ext cx="295406" cy="253916"/>
          </a:xfrm>
          <a:prstGeom prst="rect">
            <a:avLst/>
          </a:prstGeom>
          <a:noFill/>
        </p:spPr>
        <p:txBody>
          <a:bodyPr wrap="square" rtlCol="0">
            <a:spAutoFit/>
          </a:bodyPr>
          <a:lstStyle/>
          <a:p>
            <a:r>
              <a:rPr lang="en-US" sz="1050" dirty="0" smtClean="0"/>
              <a:t>1</a:t>
            </a:r>
          </a:p>
        </p:txBody>
      </p:sp>
      <p:sp>
        <p:nvSpPr>
          <p:cNvPr id="92" name="TextBox 91"/>
          <p:cNvSpPr txBox="1"/>
          <p:nvPr/>
        </p:nvSpPr>
        <p:spPr>
          <a:xfrm>
            <a:off x="1380994" y="1295400"/>
            <a:ext cx="295406" cy="253916"/>
          </a:xfrm>
          <a:prstGeom prst="rect">
            <a:avLst/>
          </a:prstGeom>
          <a:noFill/>
        </p:spPr>
        <p:txBody>
          <a:bodyPr wrap="square" rtlCol="0">
            <a:spAutoFit/>
          </a:bodyPr>
          <a:lstStyle/>
          <a:p>
            <a:r>
              <a:rPr lang="en-US" sz="1050" dirty="0" smtClean="0"/>
              <a:t>2</a:t>
            </a:r>
          </a:p>
        </p:txBody>
      </p:sp>
      <p:sp>
        <p:nvSpPr>
          <p:cNvPr id="93" name="TextBox 92"/>
          <p:cNvSpPr txBox="1"/>
          <p:nvPr/>
        </p:nvSpPr>
        <p:spPr>
          <a:xfrm>
            <a:off x="2777308" y="4318084"/>
            <a:ext cx="295406" cy="253916"/>
          </a:xfrm>
          <a:prstGeom prst="rect">
            <a:avLst/>
          </a:prstGeom>
          <a:noFill/>
        </p:spPr>
        <p:txBody>
          <a:bodyPr wrap="square" rtlCol="0">
            <a:spAutoFit/>
          </a:bodyPr>
          <a:lstStyle/>
          <a:p>
            <a:r>
              <a:rPr lang="en-US" sz="1050" dirty="0" smtClean="0"/>
              <a:t>3</a:t>
            </a:r>
          </a:p>
        </p:txBody>
      </p:sp>
      <p:sp>
        <p:nvSpPr>
          <p:cNvPr id="94" name="TextBox 93"/>
          <p:cNvSpPr txBox="1"/>
          <p:nvPr/>
        </p:nvSpPr>
        <p:spPr>
          <a:xfrm>
            <a:off x="8025714" y="2506362"/>
            <a:ext cx="295406" cy="253916"/>
          </a:xfrm>
          <a:prstGeom prst="rect">
            <a:avLst/>
          </a:prstGeom>
          <a:noFill/>
        </p:spPr>
        <p:txBody>
          <a:bodyPr wrap="square" rtlCol="0">
            <a:spAutoFit/>
          </a:bodyPr>
          <a:lstStyle/>
          <a:p>
            <a:r>
              <a:rPr lang="en-US" sz="1050" dirty="0" smtClean="0"/>
              <a:t>4</a:t>
            </a:r>
          </a:p>
        </p:txBody>
      </p:sp>
    </p:spTree>
    <p:extLst>
      <p:ext uri="{BB962C8B-B14F-4D97-AF65-F5344CB8AC3E}">
        <p14:creationId xmlns:p14="http://schemas.microsoft.com/office/powerpoint/2010/main" val="216486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11162"/>
          </a:xfrm>
        </p:spPr>
        <p:txBody>
          <a:bodyPr>
            <a:noAutofit/>
          </a:bodyPr>
          <a:lstStyle/>
          <a:p>
            <a:pPr algn="l"/>
            <a:r>
              <a:rPr lang="en-US" sz="2400" b="1" dirty="0"/>
              <a:t>Risk Capital </a:t>
            </a:r>
            <a:r>
              <a:rPr lang="en-US" sz="2400" b="1" dirty="0" smtClean="0"/>
              <a:t>Governance</a:t>
            </a:r>
            <a:endParaRPr lang="en-US" sz="2400" b="1" dirty="0"/>
          </a:p>
        </p:txBody>
      </p:sp>
      <p:sp>
        <p:nvSpPr>
          <p:cNvPr id="5" name="TextBox 4"/>
          <p:cNvSpPr txBox="1"/>
          <p:nvPr/>
        </p:nvSpPr>
        <p:spPr>
          <a:xfrm>
            <a:off x="609600" y="685800"/>
            <a:ext cx="8077200" cy="5078313"/>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t>Firm-wide Risk Capital (RC) measurement and reporting is governed by the </a:t>
            </a:r>
            <a:r>
              <a:rPr lang="en-US" dirty="0" smtClean="0">
                <a:hlinkClick r:id="rId2"/>
              </a:rPr>
              <a:t>Risk Capital and Global Systematic Stress Testing Policy</a:t>
            </a:r>
            <a:r>
              <a:rPr lang="en-US" dirty="0" smtClean="0"/>
              <a:t>, owned by the Head of Franchise Risk Architecture (FRA).</a:t>
            </a:r>
          </a:p>
          <a:p>
            <a:pPr marL="285750" indent="-285750">
              <a:buFont typeface="Wingdings" panose="05000000000000000000" pitchFamily="2" charset="2"/>
              <a:buChar char="ü"/>
            </a:pPr>
            <a:r>
              <a:rPr lang="en-US" dirty="0" smtClean="0"/>
              <a:t>The key elements of the Risk Capital and Global Systematic Stress Testing Policy are reviewed annually. (Latest review: August 2014).</a:t>
            </a:r>
          </a:p>
          <a:p>
            <a:pPr marL="285750" indent="-285750">
              <a:buFont typeface="Wingdings" panose="05000000000000000000" pitchFamily="2" charset="2"/>
              <a:buChar char="ü"/>
            </a:pPr>
            <a:r>
              <a:rPr lang="en-US" dirty="0" smtClean="0"/>
              <a:t>Key decisions about Risk Capital, Global Systematic Stress Testing and Risk Appetite frameworks are overseen by the Risk Capital and Stress Testing Council (The Council), which includes representatives from Franchise Risk Architecture, Independent Risk and Treasury.</a:t>
            </a:r>
          </a:p>
          <a:p>
            <a:pPr marL="285750" indent="-285750">
              <a:buFont typeface="Wingdings" panose="05000000000000000000" pitchFamily="2" charset="2"/>
              <a:buChar char="ü"/>
            </a:pPr>
            <a:r>
              <a:rPr lang="en-US" dirty="0" smtClean="0"/>
              <a:t>Methodology developers have the responsibility to ensure that approaches are well documented, reviewed at least annually, and updated to keep up to date with changes.</a:t>
            </a:r>
          </a:p>
          <a:p>
            <a:pPr marL="285750" indent="-285750">
              <a:buFont typeface="Wingdings" panose="05000000000000000000" pitchFamily="2" charset="2"/>
              <a:buChar char="ü"/>
            </a:pPr>
            <a:r>
              <a:rPr lang="en-US" dirty="0" smtClean="0"/>
              <a:t>Any changes to Citi-wide Risk Capital models and methodologies must be approved by the Head of FRA in consultation with the Council.</a:t>
            </a:r>
          </a:p>
          <a:p>
            <a:pPr marL="285750" indent="-285750">
              <a:buFont typeface="Wingdings" panose="05000000000000000000" pitchFamily="2" charset="2"/>
              <a:buChar char="ü"/>
            </a:pPr>
            <a:r>
              <a:rPr lang="en-US" dirty="0" smtClean="0"/>
              <a:t>Risk Capital governance is complemented by various </a:t>
            </a:r>
            <a:r>
              <a:rPr lang="en-US" smtClean="0"/>
              <a:t>forums including: </a:t>
            </a:r>
            <a:r>
              <a:rPr lang="en-US" dirty="0" smtClean="0"/>
              <a:t>RCAST Executive Committee, RCAST Working Groups, Risk Capital and Stress Testing Council, Methodology Working Groups, and other various meetings with Management, Regulators.</a:t>
            </a:r>
          </a:p>
        </p:txBody>
      </p:sp>
    </p:spTree>
    <p:extLst>
      <p:ext uri="{BB962C8B-B14F-4D97-AF65-F5344CB8AC3E}">
        <p14:creationId xmlns:p14="http://schemas.microsoft.com/office/powerpoint/2010/main" val="4156387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630</Words>
  <Application>Microsoft Office PowerPoint</Application>
  <PresentationFormat>On-screen Show (4:3)</PresentationFormat>
  <Paragraphs>157</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Table of Contents</vt:lpstr>
      <vt:lpstr>Risk Capital Aggregation Process Overview</vt:lpstr>
      <vt:lpstr>Risk Capital Production Process - Steps</vt:lpstr>
      <vt:lpstr>Risk Capital Production Process - Controls</vt:lpstr>
      <vt:lpstr>Risk Capital Governance</vt:lpstr>
    </vt:vector>
  </TitlesOfParts>
  <Company>Citigroup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Wong, Richard [FRA-NAM]</dc:creator>
  <cp:lastModifiedBy>CDA</cp:lastModifiedBy>
  <cp:revision>22</cp:revision>
  <cp:lastPrinted>2014-10-14T19:47:29Z</cp:lastPrinted>
  <dcterms:created xsi:type="dcterms:W3CDTF">2014-07-01T15:23:04Z</dcterms:created>
  <dcterms:modified xsi:type="dcterms:W3CDTF">2014-10-21T19:13:22Z</dcterms:modified>
</cp:coreProperties>
</file>