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bold.fntdata"/><Relationship Id="rId21" Type="http://schemas.openxmlformats.org/officeDocument/2006/relationships/slide" Target="slides/slide16.xml"/><Relationship Id="rId43" Type="http://schemas.openxmlformats.org/officeDocument/2006/relationships/font" Target="fonts/Roboto-regular.fntdata"/><Relationship Id="rId24" Type="http://schemas.openxmlformats.org/officeDocument/2006/relationships/slide" Target="slides/slide19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8b92891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08b9289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08b92891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08b92891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08b92891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08b92891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08b92891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08b92891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08b92891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08b92891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08b92891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08b92891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0957ff936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0957ff93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2d25b77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2d25b77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2d25b77e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2d25b77e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2d25b77e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2d25b77e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3e8aac4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3e8aac4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08b92891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08b92891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2d25b77e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2d25b77e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2fea152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2fea152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2fea1529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2fea1529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2d25b77e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2d25b77e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2d25b77e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2d25b77e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2d25b77e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2d25b77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2d25b77e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2d25b77e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93d80d9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93d80d9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93d80d96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93d80d96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3e8aac4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3e8aac4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93d80d96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93d80d9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0957ff93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0957ff93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a06e9278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a06e9278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a06e9278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da06e9278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a06e9278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a06e9278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a06e9278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da06e9278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a06e9278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a06e9278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0957ff936_0_2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d0957ff93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3e8aac4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3e8aac4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3e8aac46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3e8aac46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0957ff93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0957ff93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0957ff93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0957ff93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8b92891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08b92891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08b92891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08b92891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jsonplaceholder.typicode.com/todos/1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jsonplaceholder.typicode.com/todos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jsonplaceholder.typicode.com/comment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image.tmdb.org/t/p/w500" TargetMode="External"/><Relationship Id="rId4" Type="http://schemas.openxmlformats.org/officeDocument/2006/relationships/hyperlink" Target="https://image.tmdb.org/t/p/w500" TargetMode="External"/><Relationship Id="rId5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자바스크립트에서</a:t>
            </a:r>
            <a:r>
              <a:rPr lang="ko"/>
              <a:t>의 비동기 처리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생존코</a:t>
            </a:r>
            <a:r>
              <a:rPr lang="ko"/>
              <a:t>딩 오준석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서버에</a:t>
            </a:r>
            <a:r>
              <a:rPr lang="ko"/>
              <a:t>서 정보를 가져와 사용자에게 보여줄 수 있는 소프트웨어를 말합니다.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예) 웹브라우저, App</a:t>
            </a:r>
            <a:endParaRPr/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</a:t>
            </a:r>
            <a:r>
              <a:rPr lang="ko"/>
              <a:t>란?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네트워크상에</a:t>
            </a:r>
            <a:r>
              <a:rPr lang="ko"/>
              <a:t>서 접근할 수 있는 프로그램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어떤 자료들에 대한 관리나 접근을 제어하는 프로그램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일반적으로 서버에는 사용자가 직접적으로 접근하지 않습니다</a:t>
            </a:r>
            <a:endParaRPr/>
          </a:p>
        </p:txBody>
      </p:sp>
      <p:sp>
        <p:nvSpPr>
          <p:cNvPr id="128" name="Google Shape;12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r>
              <a:rPr lang="ko"/>
              <a:t>란?	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실시간으</a:t>
            </a:r>
            <a:r>
              <a:rPr lang="ko"/>
              <a:t>로 웹 화면을 갱신하고 싶은 경우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기본적으로 HTTP 통신은 클라이언트에서 Request를 보내고 서버측에서 Response를 받으면 연결이 종료됩니다.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내용의 일부를 갱신하기 위해서 페이지 전체를 다시 읽어와야 하지요.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AJAX는 일부 화면을 새로고침 없이 갱신할 수 있는 기술입니다.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</a:t>
            </a:r>
            <a:r>
              <a:rPr lang="ko"/>
              <a:t>를 사용하는 이유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웹페이지의 속도향상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서버의 처리가 완료될 때까지 기다리지 않고 처리가 가능하다.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서버에서 Data만 전송하면 되므로 전체적인 코드의 양이 줄어든다.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기존 웹에서는 불가능했던 다양한 UI를 가능하게 해 준다</a:t>
            </a:r>
            <a:endParaRPr/>
          </a:p>
        </p:txBody>
      </p:sp>
      <p:sp>
        <p:nvSpPr>
          <p:cNvPr id="140" name="Google Shape;140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 장점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히스토리 관리가 되지 않는다.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페이지 이동없는 통신으로 인한 보안상의 문제가 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연속으로 데이터를 요청하면 서버 부하가 증가할 수 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XMLHttpRequest를 통해 통신하는 경우, 사용자에게 아무런 진행 정보가 주어지지 않는다. (요청이 완료되지 않았는데 사용자가 페이지를 떠나거나 오작동할 우려가 발생하게 된다.)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AJAX를 쓸 수 없는 브라우저에 대한 문제 이슈가 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HTTP 클라이언트의 기능이 한정되어 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지원하는 Charset이 한정되어 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Script로 작성되므로 디버깅이 용이하지 않다.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동일-출처 정책으로 인하여 다른 도메인과는 통신이 불가능하다. (Cross-Domain문제)</a:t>
            </a:r>
            <a:endParaRPr/>
          </a:p>
        </p:txBody>
      </p:sp>
      <p:sp>
        <p:nvSpPr>
          <p:cNvPr id="146" name="Google Shape;146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 단점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789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22426"/>
              </a:buClr>
              <a:buSzPct val="100000"/>
              <a:buFont typeface="Malgun Gothic"/>
              <a:buAutoNum type="arabicPeriod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XMLHttpRequest Object를 만든다.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789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ct val="100000"/>
              <a:buFont typeface="Malgun Gothic"/>
              <a:buChar char="○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request를 보낼 준비를 브라우저에게 시키는 과정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789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ct val="100000"/>
              <a:buFont typeface="Malgun Gothic"/>
              <a:buChar char="○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이것을 위해서 필요한 method를 갖춘 object가 필요함</a:t>
            </a:r>
            <a:b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78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ct val="100000"/>
              <a:buFont typeface="Malgun Gothic"/>
              <a:buAutoNum type="arabicPeriod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callback 함수를 만든다.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789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ct val="100000"/>
              <a:buFont typeface="Malgun Gothic"/>
              <a:buChar char="○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서버에서 response가 왔을 때 실행시키는 함수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789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ct val="100000"/>
              <a:buFont typeface="Malgun Gothic"/>
              <a:buChar char="○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HTML 페이지를 업데이트 함</a:t>
            </a:r>
            <a:b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78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ct val="100000"/>
              <a:buFont typeface="Malgun Gothic"/>
              <a:buAutoNum type="arabicPeriod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 a request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789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ct val="100000"/>
              <a:buFont typeface="Malgun Gothic"/>
              <a:buChar char="○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서버에서 response가 왔을 때 실행시키는 함수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789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ct val="100000"/>
              <a:buFont typeface="Malgun Gothic"/>
              <a:buChar char="○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HTML 페이지를 업데이트 함</a:t>
            </a:r>
            <a:b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78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ct val="100000"/>
              <a:buFont typeface="Malgun Gothic"/>
              <a:buAutoNum type="arabicPeriod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send the request</a:t>
            </a:r>
            <a:endParaRPr/>
          </a:p>
        </p:txBody>
      </p:sp>
      <p:sp>
        <p:nvSpPr>
          <p:cNvPr id="152" name="Google Shape;152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 진</a:t>
            </a:r>
            <a:r>
              <a:rPr lang="ko"/>
              <a:t>행 과정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 코드 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</a:t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3474625" y="733025"/>
            <a:ext cx="5553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function loadDoc() 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  var xhttp = new XMLHttpRequest();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  xhttp.onreadystatechange = function() 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    if (this.readyState == 4 &amp;&amp; this.status == 200) 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      document.getElementById("demo").innerHTML =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      this.responseText;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    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  };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  xhttp.open("GET", "ajax_info.txt", true);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  xhttp.send();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CORS ???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85800"/>
            <a:ext cx="8839204" cy="1493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웹서</a:t>
            </a:r>
            <a:r>
              <a:rPr lang="ko"/>
              <a:t>버 구동하여 해결</a:t>
            </a:r>
            <a:endParaRPr/>
          </a:p>
        </p:txBody>
      </p:sp>
      <p:sp>
        <p:nvSpPr>
          <p:cNvPr id="170" name="Google Shape;170;p30"/>
          <p:cNvSpPr txBox="1"/>
          <p:nvPr/>
        </p:nvSpPr>
        <p:spPr>
          <a:xfrm>
            <a:off x="3474625" y="733025"/>
            <a:ext cx="55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python -m http.server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javascript 기</a:t>
            </a:r>
            <a:r>
              <a:rPr lang="ko"/>
              <a:t>반 AJAX 를 살펴봅시다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1727211"/>
            <a:ext cx="3260725" cy="3336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동기(sync) 프로그래밍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코드가 순서대로 실행된다.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작업이 완료될 때까지 프로그램이 중단될 수 없다.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모든 작업은 이전 작업의 실행이 완료될 때까지 기다려야 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JQuery에</a:t>
            </a:r>
            <a:r>
              <a:rPr lang="ko"/>
              <a:t>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 코드 예</a:t>
            </a:r>
            <a:endParaRPr/>
          </a:p>
        </p:txBody>
      </p:sp>
      <p:sp>
        <p:nvSpPr>
          <p:cNvPr id="183" name="Google Shape;183;p32"/>
          <p:cNvSpPr txBox="1"/>
          <p:nvPr/>
        </p:nvSpPr>
        <p:spPr>
          <a:xfrm>
            <a:off x="3485350" y="1666250"/>
            <a:ext cx="5553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$(document).ready(function(){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  $("p").click(function(){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    $("#div1").load("demo_test.txt");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  });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});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85800"/>
            <a:ext cx="2735802" cy="20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</a:t>
            </a:r>
            <a:r>
              <a:rPr lang="ko"/>
              <a:t>격 데이터 가져오기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</a:t>
            </a:r>
            <a:r>
              <a:rPr lang="ko"/>
              <a:t>를 사용하여 원격에서 데이터를 가져와서 표시할 수도 있겠네요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원격에서 데이터를 줄 때 JSON 또는 XML 방식의 데이터를 제공해 줍니다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JSON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이런식으</a:t>
            </a:r>
            <a:r>
              <a:rPr lang="ko"/>
              <a:t>로 표현합니다</a:t>
            </a:r>
            <a:endParaRPr/>
          </a:p>
        </p:txBody>
      </p:sp>
      <p:sp>
        <p:nvSpPr>
          <p:cNvPr id="197" name="Google Shape;197;p34"/>
          <p:cNvSpPr txBox="1"/>
          <p:nvPr/>
        </p:nvSpPr>
        <p:spPr>
          <a:xfrm>
            <a:off x="3670675" y="154645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"userId": 1,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"id": 1,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"title": "delectus aut autem",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"completed": 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XML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이렇</a:t>
            </a:r>
            <a:r>
              <a:rPr lang="ko"/>
              <a:t>게 생겼습니다</a:t>
            </a:r>
            <a:endParaRPr/>
          </a:p>
        </p:txBody>
      </p:sp>
      <p:sp>
        <p:nvSpPr>
          <p:cNvPr id="204" name="Google Shape;204;p35"/>
          <p:cNvSpPr txBox="1"/>
          <p:nvPr/>
        </p:nvSpPr>
        <p:spPr>
          <a:xfrm>
            <a:off x="3614050" y="385200"/>
            <a:ext cx="54552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4848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id=</a:t>
            </a:r>
            <a:r>
              <a:rPr lang="ko" sz="10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name=</a:t>
            </a:r>
            <a:r>
              <a:rPr lang="ko" sz="10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"Mountain View"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4848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coord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lon=</a:t>
            </a:r>
            <a:r>
              <a:rPr lang="ko" sz="10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"-122.09"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lat=</a:t>
            </a:r>
            <a:r>
              <a:rPr lang="ko" sz="10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"37.39"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1050">
              <a:solidFill>
                <a:srgbClr val="4848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&gt;US&lt;/</a:t>
            </a:r>
            <a:r>
              <a:rPr b="1"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4848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timezone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&gt;-28800&lt;/</a:t>
            </a:r>
            <a:r>
              <a:rPr b="1"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timezone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4848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sun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rise=</a:t>
            </a:r>
            <a:r>
              <a:rPr lang="ko" sz="10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"2020-01-07T15:22:59"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set=</a:t>
            </a:r>
            <a:r>
              <a:rPr lang="ko" sz="10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"2020-01-08T01:05:37"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1050">
              <a:solidFill>
                <a:srgbClr val="4848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 &lt;/</a:t>
            </a:r>
            <a:r>
              <a:rPr b="1"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4848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temperature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value=</a:t>
            </a:r>
            <a:r>
              <a:rPr lang="ko" sz="10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"278.07"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min=</a:t>
            </a:r>
            <a:r>
              <a:rPr lang="ko" sz="10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"273.15"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max=</a:t>
            </a:r>
            <a:r>
              <a:rPr lang="ko" sz="10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"282.59"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unit=</a:t>
            </a:r>
            <a:r>
              <a:rPr lang="ko" sz="10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"kelvin"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1050">
              <a:solidFill>
                <a:srgbClr val="4848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feels_like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value=</a:t>
            </a:r>
            <a:r>
              <a:rPr lang="ko" sz="10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"275.88"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unit=</a:t>
            </a:r>
            <a:r>
              <a:rPr lang="ko" sz="10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"kelvin"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1050">
              <a:solidFill>
                <a:srgbClr val="4848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humidity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value=</a:t>
            </a:r>
            <a:r>
              <a:rPr lang="ko" sz="10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"86"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unit=</a:t>
            </a:r>
            <a:r>
              <a:rPr lang="ko" sz="10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"%"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1050">
              <a:solidFill>
                <a:srgbClr val="4848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pressure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value=</a:t>
            </a:r>
            <a:r>
              <a:rPr lang="ko" sz="10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"1026"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unit=</a:t>
            </a:r>
            <a:r>
              <a:rPr lang="ko" sz="10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"hPa"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1050">
              <a:solidFill>
                <a:srgbClr val="4848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wind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4848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value=</a:t>
            </a:r>
            <a:r>
              <a:rPr lang="ko" sz="10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"0.93"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unit=</a:t>
            </a:r>
            <a:r>
              <a:rPr lang="ko" sz="10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"m/s"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name=</a:t>
            </a:r>
            <a:r>
              <a:rPr lang="ko" sz="10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"Calm"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1050">
              <a:solidFill>
                <a:srgbClr val="4848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gusts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1050">
              <a:solidFill>
                <a:srgbClr val="4848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value=</a:t>
            </a:r>
            <a:r>
              <a:rPr lang="ko" sz="10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"23"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code=</a:t>
            </a:r>
            <a:r>
              <a:rPr lang="ko" sz="10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"NNE"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name=</a:t>
            </a:r>
            <a:r>
              <a:rPr lang="ko" sz="10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"North-northeast"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1050">
              <a:solidFill>
                <a:srgbClr val="4848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 &lt;/</a:t>
            </a:r>
            <a:r>
              <a:rPr b="1"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wind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4848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clouds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value=</a:t>
            </a:r>
            <a:r>
              <a:rPr lang="ko" sz="10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name=</a:t>
            </a:r>
            <a:r>
              <a:rPr lang="ko" sz="10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"clear sky"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1050">
              <a:solidFill>
                <a:srgbClr val="4848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visibility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value=</a:t>
            </a:r>
            <a:r>
              <a:rPr lang="ko" sz="10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"16093"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1050">
              <a:solidFill>
                <a:srgbClr val="4848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precipitation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mode=</a:t>
            </a:r>
            <a:r>
              <a:rPr lang="ko" sz="10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"no"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1050">
              <a:solidFill>
                <a:srgbClr val="4848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weather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number=</a:t>
            </a:r>
            <a:r>
              <a:rPr lang="ko" sz="10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"800"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value=</a:t>
            </a:r>
            <a:r>
              <a:rPr lang="ko" sz="10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"clear sky"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icon=</a:t>
            </a:r>
            <a:r>
              <a:rPr lang="ko" sz="10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"01n"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1050">
              <a:solidFill>
                <a:srgbClr val="4848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lastupdate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value=</a:t>
            </a:r>
            <a:r>
              <a:rPr lang="ko" sz="10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"2020-01-07T11:33:40"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1050">
              <a:solidFill>
                <a:srgbClr val="48484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  &lt;/</a:t>
            </a:r>
            <a:r>
              <a:rPr b="1"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lang="ko" sz="1050">
                <a:solidFill>
                  <a:srgbClr val="48484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위키백과</a:t>
            </a:r>
            <a:r>
              <a:rPr lang="ko"/>
              <a:t>를 볼까요?</a:t>
            </a:r>
            <a:r>
              <a:rPr lang="ko"/>
              <a:t> </a:t>
            </a:r>
            <a:endParaRPr/>
          </a:p>
        </p:txBody>
      </p:sp>
      <p:sp>
        <p:nvSpPr>
          <p:cNvPr id="210" name="Google Shape;210;p36"/>
          <p:cNvSpPr txBox="1"/>
          <p:nvPr/>
        </p:nvSpPr>
        <p:spPr>
          <a:xfrm>
            <a:off x="3474625" y="733025"/>
            <a:ext cx="55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https://ko.wikipedia.org/wiki/JSON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XML </a:t>
            </a:r>
            <a:r>
              <a:rPr lang="ko"/>
              <a:t>에 대해서도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조사</a:t>
            </a:r>
            <a:r>
              <a:rPr lang="ko"/>
              <a:t>해 보죠</a:t>
            </a:r>
            <a:endParaRPr/>
          </a:p>
        </p:txBody>
      </p:sp>
      <p:sp>
        <p:nvSpPr>
          <p:cNvPr id="216" name="Google Shape;216;p37"/>
          <p:cNvSpPr txBox="1"/>
          <p:nvPr/>
        </p:nvSpPr>
        <p:spPr>
          <a:xfrm>
            <a:off x="3474625" y="733025"/>
            <a:ext cx="55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425" y="860775"/>
            <a:ext cx="5723090" cy="3705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대새</a:t>
            </a:r>
            <a:r>
              <a:rPr lang="ko"/>
              <a:t>는 </a:t>
            </a:r>
            <a:r>
              <a:rPr lang="ko"/>
              <a:t>JSON</a:t>
            </a:r>
            <a:endParaRPr/>
          </a:p>
        </p:txBody>
      </p:sp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JSON</a:t>
            </a:r>
            <a:r>
              <a:rPr lang="ko"/>
              <a:t>은 인간과 컴퓨터 모두 읽기 쉽고 사용하기 편리하고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용량도 적어서 현재 데이터 교환 방식으로 가장 많이 사용하고 있습니다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GET vs POST</a:t>
            </a:r>
            <a:endParaRPr/>
          </a:p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 통</a:t>
            </a:r>
            <a:r>
              <a:rPr lang="ko"/>
              <a:t>신 방식에는 GET과 POST 방식이 있습니다.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일반적인 데이터 요청에는 GET 방식을 사용하고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데이터 요청과 동시에 여러 값을 보낼때에는 POST를 사용합니다.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우리가 할 학습에서는 주로 데이터를 얻어올 것이므로 GET 방식만 사용합니다.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POST는 나중에 DB 연동하고 서버 배우면 하시게 될 겁니다.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이제</a:t>
            </a:r>
            <a:r>
              <a:rPr lang="ko"/>
              <a:t>는 </a:t>
            </a:r>
            <a:r>
              <a:rPr lang="ko"/>
              <a:t>fetch 함</a:t>
            </a:r>
            <a:r>
              <a:rPr lang="ko"/>
              <a:t>수</a:t>
            </a:r>
            <a:endParaRPr/>
          </a:p>
        </p:txBody>
      </p:sp>
      <p:sp>
        <p:nvSpPr>
          <p:cNvPr id="235" name="Google Shape;235;p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최</a:t>
            </a:r>
            <a:r>
              <a:rPr lang="ko"/>
              <a:t>근의 웹브라우저는 더 쉬운 웹 요청을 위한 fetch 함수를 사용할 수 있습니다</a:t>
            </a:r>
            <a:endParaRPr/>
          </a:p>
        </p:txBody>
      </p:sp>
      <p:pic>
        <p:nvPicPr>
          <p:cNvPr id="236" name="Google Shape;2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2845322"/>
            <a:ext cx="5964274" cy="10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</a:t>
            </a:r>
            <a:r>
              <a:rPr lang="ko"/>
              <a:t>에 JSON 내용 뿌리기</a:t>
            </a:r>
            <a:endParaRPr/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5647727" cy="20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08625"/>
            <a:ext cx="8839202" cy="124079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1"/>
          <p:cNvSpPr/>
          <p:nvPr/>
        </p:nvSpPr>
        <p:spPr>
          <a:xfrm>
            <a:off x="3128050" y="2024575"/>
            <a:ext cx="2352900" cy="447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1"/>
          <p:cNvSpPr txBox="1"/>
          <p:nvPr/>
        </p:nvSpPr>
        <p:spPr>
          <a:xfrm>
            <a:off x="5891300" y="939325"/>
            <a:ext cx="317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JSON.stringify() :</a:t>
            </a:r>
            <a:br>
              <a:rPr lang="ko">
                <a:latin typeface="Roboto"/>
                <a:ea typeface="Roboto"/>
                <a:cs typeface="Roboto"/>
                <a:sym typeface="Roboto"/>
              </a:rPr>
            </a:br>
            <a:r>
              <a:rPr lang="ko">
                <a:latin typeface="Roboto"/>
                <a:ea typeface="Roboto"/>
                <a:cs typeface="Roboto"/>
                <a:sym typeface="Roboto"/>
              </a:rPr>
              <a:t>json 데이터를 string 으로 변환해 주는 내장 함수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동기와 비동기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125" y="848004"/>
            <a:ext cx="6604849" cy="39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JSON 에</a:t>
            </a:r>
            <a:r>
              <a:rPr lang="ko"/>
              <a:t>서 원하는 항목에 . 으로 간단히 접근 가능</a:t>
            </a:r>
            <a:endParaRPr/>
          </a:p>
        </p:txBody>
      </p:sp>
      <p:pic>
        <p:nvPicPr>
          <p:cNvPr id="251" name="Google Shape;2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6103699" cy="16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78300"/>
            <a:ext cx="7672275" cy="9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실습1 </a:t>
            </a:r>
            <a:endParaRPr/>
          </a:p>
        </p:txBody>
      </p:sp>
      <p:sp>
        <p:nvSpPr>
          <p:cNvPr id="258" name="Google Shape;258;p43"/>
          <p:cNvSpPr txBox="1"/>
          <p:nvPr/>
        </p:nvSpPr>
        <p:spPr>
          <a:xfrm>
            <a:off x="3432575" y="123375"/>
            <a:ext cx="54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https://jsonplaceholder.typicode.com/todos/1</a:t>
            </a:r>
            <a:endParaRPr/>
          </a:p>
        </p:txBody>
      </p:sp>
      <p:pic>
        <p:nvPicPr>
          <p:cNvPr id="259" name="Google Shape;2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025" y="751050"/>
            <a:ext cx="2573825" cy="13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2575" y="2734075"/>
            <a:ext cx="3834226" cy="1990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43"/>
          <p:cNvCxnSpPr/>
          <p:nvPr/>
        </p:nvCxnSpPr>
        <p:spPr>
          <a:xfrm>
            <a:off x="4746938" y="2088225"/>
            <a:ext cx="5100" cy="5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실습2 </a:t>
            </a:r>
            <a:endParaRPr/>
          </a:p>
        </p:txBody>
      </p:sp>
      <p:sp>
        <p:nvSpPr>
          <p:cNvPr id="267" name="Google Shape;267;p44"/>
          <p:cNvSpPr txBox="1"/>
          <p:nvPr/>
        </p:nvSpPr>
        <p:spPr>
          <a:xfrm>
            <a:off x="3432575" y="123375"/>
            <a:ext cx="545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https://jsonplaceholder.typicode.com/todos/1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</a:t>
            </a:r>
            <a:r>
              <a:rPr lang="ko"/>
              <a:t>습1을 로드 버튼 없이 페이지를 로드하면 바로 로드하도록 수정하기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실습3 </a:t>
            </a:r>
            <a:endParaRPr/>
          </a:p>
        </p:txBody>
      </p:sp>
      <p:sp>
        <p:nvSpPr>
          <p:cNvPr id="273" name="Google Shape;273;p45"/>
          <p:cNvSpPr txBox="1"/>
          <p:nvPr/>
        </p:nvSpPr>
        <p:spPr>
          <a:xfrm>
            <a:off x="3432575" y="123375"/>
            <a:ext cx="545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https://jsonplaceholder.typicode.com/todos/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목록</a:t>
            </a:r>
            <a:r>
              <a:rPr lang="ko"/>
              <a:t>을 가져와서 표시하기 (목록은 Array 형태임)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실습4 </a:t>
            </a:r>
            <a:endParaRPr/>
          </a:p>
        </p:txBody>
      </p:sp>
      <p:sp>
        <p:nvSpPr>
          <p:cNvPr id="279" name="Google Shape;279;p46"/>
          <p:cNvSpPr txBox="1"/>
          <p:nvPr/>
        </p:nvSpPr>
        <p:spPr>
          <a:xfrm>
            <a:off x="3432575" y="123375"/>
            <a:ext cx="5454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https://jsonplaceholder.typicode.com/posts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목록</a:t>
            </a:r>
            <a:r>
              <a:rPr lang="ko"/>
              <a:t>을 예쁘게 카드형태로 꾸미고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클릭시 코멘트를 표시하는 화면으로 이동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https://jsonplaceholder.typicode.com/comments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postId 에 해당하는 코멘트만 표시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실습5 </a:t>
            </a:r>
            <a:endParaRPr/>
          </a:p>
        </p:txBody>
      </p:sp>
      <p:sp>
        <p:nvSpPr>
          <p:cNvPr id="285" name="Google Shape;285;p47"/>
          <p:cNvSpPr txBox="1"/>
          <p:nvPr/>
        </p:nvSpPr>
        <p:spPr>
          <a:xfrm>
            <a:off x="3432575" y="123375"/>
            <a:ext cx="5454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https://api.themoviedb.org/3/movie/upcoming?api_key=a64533e7ece6c72731da47c9c8bc691f&amp;language=ko-KR&amp;page=1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영화정보를 가져와서 화면에 예쁘게 뿌려보기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이미지 URL :</a:t>
            </a:r>
            <a:r>
              <a:rPr lang="ko" sz="1100">
                <a:uFill>
                  <a:noFill/>
                </a:uFill>
                <a:hlinkClick r:id="rId3"/>
              </a:rPr>
              <a:t> </a:t>
            </a:r>
            <a:r>
              <a:rPr lang="ko" sz="1100" u="sng">
                <a:solidFill>
                  <a:schemeClr val="hlink"/>
                </a:solidFill>
                <a:hlinkClick r:id="rId4"/>
              </a:rPr>
              <a:t>https://image.tmdb.org/t/p/w500</a:t>
            </a:r>
            <a:r>
              <a:rPr lang="ko" sz="1100"/>
              <a:t> + [posterPath]</a:t>
            </a:r>
            <a:endParaRPr/>
          </a:p>
        </p:txBody>
      </p:sp>
      <p:pic>
        <p:nvPicPr>
          <p:cNvPr id="286" name="Google Shape;28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4375" y="1648950"/>
            <a:ext cx="2670374" cy="29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실습6 </a:t>
            </a:r>
            <a:endParaRPr/>
          </a:p>
        </p:txBody>
      </p:sp>
      <p:sp>
        <p:nvSpPr>
          <p:cNvPr id="292" name="Google Shape;292;p48"/>
          <p:cNvSpPr txBox="1"/>
          <p:nvPr/>
        </p:nvSpPr>
        <p:spPr>
          <a:xfrm>
            <a:off x="3432575" y="123375"/>
            <a:ext cx="545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https://api.themoviedb.org/3/movie/upcoming?api_key=a64533e7ece6c72731da47c9c8bc691f&amp;language=ko-KR&amp;page=1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영화</a:t>
            </a:r>
            <a:r>
              <a:rPr lang="ko"/>
              <a:t>를 클릭하면 상세정보를 보여주기</a:t>
            </a:r>
            <a:endParaRPr/>
          </a:p>
        </p:txBody>
      </p:sp>
      <p:pic>
        <p:nvPicPr>
          <p:cNvPr id="293" name="Google Shape;2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575" y="1311750"/>
            <a:ext cx="3301763" cy="366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/>
          <p:nvPr>
            <p:ph type="title"/>
          </p:nvPr>
        </p:nvSpPr>
        <p:spPr>
          <a:xfrm>
            <a:off x="265500" y="6536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 배웠지?</a:t>
            </a:r>
            <a:endParaRPr/>
          </a:p>
        </p:txBody>
      </p:sp>
      <p:sp>
        <p:nvSpPr>
          <p:cNvPr id="299" name="Google Shape;299;p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각자 정리 합시다.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남은 시간은 오늘의 수업 질문과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실무 관련된 질문 하시면 됩니다.</a:t>
            </a:r>
            <a:endParaRPr/>
          </a:p>
        </p:txBody>
      </p:sp>
      <p:pic>
        <p:nvPicPr>
          <p:cNvPr id="300" name="Google Shape;30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750" y="1657600"/>
            <a:ext cx="3417175" cy="14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동기와 비동기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25" y="827150"/>
            <a:ext cx="7630251" cy="400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동기와 비동기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00" y="750575"/>
            <a:ext cx="8113994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웹페이지를 리로드하지 않고도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데이터를 불러오는 방식</a:t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웹에서</a:t>
            </a:r>
            <a:r>
              <a:rPr lang="ko"/>
              <a:t>의 </a:t>
            </a:r>
            <a:r>
              <a:rPr lang="ko"/>
              <a:t>비동기</a:t>
            </a:r>
            <a:r>
              <a:rPr lang="ko"/>
              <a:t>란?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3485350" y="1795000"/>
            <a:ext cx="5553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Asynchronous Javascript And XML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JavaScript를 사용한 비동기 통신, 클라이언트와 서버간에 XML데이터를 주고 받는 기술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=&gt; 자바스크립트를 통해서 서버에 데이터를 요청하는 것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DOM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XMLHttpRequest</a:t>
            </a:r>
            <a:endParaRPr/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</a:t>
            </a:r>
            <a:r>
              <a:rPr lang="ko"/>
              <a:t>를 사용 가능하게 하는 기술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클라이언트에</a:t>
            </a:r>
            <a:r>
              <a:rPr lang="ko"/>
              <a:t>서 </a:t>
            </a:r>
            <a:r>
              <a:rPr lang="ko"/>
              <a:t>서버</a:t>
            </a:r>
            <a:r>
              <a:rPr lang="ko"/>
              <a:t>로 데이터를 요청하고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결과를 돌려받을 수 있습니다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그런데 그 동안 브라우저가 멈추지 않아요</a:t>
            </a:r>
            <a:endParaRPr/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</a:t>
            </a:r>
            <a:r>
              <a:rPr lang="ko"/>
              <a:t>로 할 수 있는 것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