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60" r:id="rId4"/>
    <p:sldId id="267" r:id="rId5"/>
    <p:sldId id="268" r:id="rId6"/>
    <p:sldId id="269" r:id="rId7"/>
    <p:sldId id="261" r:id="rId8"/>
    <p:sldId id="262" r:id="rId9"/>
    <p:sldId id="258" r:id="rId10"/>
    <p:sldId id="259" r:id="rId11"/>
    <p:sldId id="263" r:id="rId12"/>
    <p:sldId id="264" r:id="rId13"/>
    <p:sldId id="265" r:id="rId14"/>
    <p:sldId id="266"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410" autoAdjust="0"/>
  </p:normalViewPr>
  <p:slideViewPr>
    <p:cSldViewPr snapToGrid="0">
      <p:cViewPr varScale="1">
        <p:scale>
          <a:sx n="52" d="100"/>
          <a:sy n="52" d="100"/>
        </p:scale>
        <p:origin x="89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83F4C5-E00D-4F32-B737-05949E009A4C}" type="datetimeFigureOut">
              <a:rPr lang="zh-CN" altLang="en-US" smtClean="0"/>
              <a:t>2019/7/15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305161-C71D-48A0-B9C5-7ED5000F7E11}" type="slidenum">
              <a:rPr lang="zh-CN" altLang="en-US" smtClean="0"/>
              <a:t>‹#›</a:t>
            </a:fld>
            <a:endParaRPr lang="zh-CN" altLang="en-US"/>
          </a:p>
        </p:txBody>
      </p:sp>
    </p:spTree>
    <p:extLst>
      <p:ext uri="{BB962C8B-B14F-4D97-AF65-F5344CB8AC3E}">
        <p14:creationId xmlns:p14="http://schemas.microsoft.com/office/powerpoint/2010/main" val="5125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baike.baidu.com/item/POSIX" TargetMode="External"/><Relationship Id="rId7" Type="http://schemas.openxmlformats.org/officeDocument/2006/relationships/hyperlink" Target="https://baike.baidu.com/item/%E8%BD%AF%E4%BB%B6%E5%8F%AF%E7%A7%BB%E6%A4%8D%E6%80%A7/8320795"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baike.baidu.com/item/%E6%BA%90%E4%BB%A3%E7%A0%81/3969" TargetMode="External"/><Relationship Id="rId5" Type="http://schemas.openxmlformats.org/officeDocument/2006/relationships/hyperlink" Target="https://baike.baidu.com/item/IEEE" TargetMode="External"/><Relationship Id="rId4" Type="http://schemas.openxmlformats.org/officeDocument/2006/relationships/hyperlink" Target="https://baike.baidu.com/item/%E5%8F%AF%E7%A7%BB%E6%A4%8D%E6%93%8D%E4%BD%9C%E7%B3%BB%E7%BB%9F%E6%8E%A5%E5%8F%A3/12718298"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C305161-C71D-48A0-B9C5-7ED5000F7E11}" type="slidenum">
              <a:rPr lang="zh-CN" altLang="en-US" smtClean="0"/>
              <a:t>1</a:t>
            </a:fld>
            <a:endParaRPr lang="zh-CN" altLang="en-US"/>
          </a:p>
        </p:txBody>
      </p:sp>
    </p:spTree>
    <p:extLst>
      <p:ext uri="{BB962C8B-B14F-4D97-AF65-F5344CB8AC3E}">
        <p14:creationId xmlns:p14="http://schemas.microsoft.com/office/powerpoint/2010/main" val="3232958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smtClean="0">
                <a:solidFill>
                  <a:schemeClr val="tx1"/>
                </a:solidFill>
                <a:effectLst/>
                <a:latin typeface="+mn-lt"/>
                <a:ea typeface="+mn-ea"/>
                <a:cs typeface="+mn-cs"/>
                <a:hlinkClick r:id="rId3"/>
              </a:rPr>
              <a:t>POSIX</a:t>
            </a:r>
            <a:r>
              <a:rPr lang="zh-CN" altLang="en-US" sz="1200" b="0" i="0" kern="1200" dirty="0" smtClean="0">
                <a:solidFill>
                  <a:schemeClr val="tx1"/>
                </a:solidFill>
                <a:effectLst/>
                <a:latin typeface="+mn-lt"/>
                <a:ea typeface="+mn-ea"/>
                <a:cs typeface="+mn-cs"/>
              </a:rPr>
              <a:t>表示</a:t>
            </a:r>
            <a:r>
              <a:rPr lang="zh-CN" altLang="en-US" sz="1200" b="0" i="0" u="none" strike="noStrike" kern="1200" dirty="0" smtClean="0">
                <a:solidFill>
                  <a:schemeClr val="tx1"/>
                </a:solidFill>
                <a:effectLst/>
                <a:latin typeface="+mn-lt"/>
                <a:ea typeface="+mn-ea"/>
                <a:cs typeface="+mn-cs"/>
                <a:hlinkClick r:id="rId4"/>
              </a:rPr>
              <a:t>可移植操作系统接口</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Portable Operating System Interface of UNIX</a:t>
            </a:r>
            <a:r>
              <a:rPr lang="zh-CN" altLang="en-US" sz="1200" b="0" i="0" kern="1200" dirty="0" smtClean="0">
                <a:solidFill>
                  <a:schemeClr val="tx1"/>
                </a:solidFill>
                <a:effectLst/>
                <a:latin typeface="+mn-lt"/>
                <a:ea typeface="+mn-ea"/>
                <a:cs typeface="+mn-cs"/>
              </a:rPr>
              <a:t>，缩写为 </a:t>
            </a:r>
            <a:r>
              <a:rPr lang="en-US" altLang="zh-CN" sz="1200" b="0" i="0" kern="1200" dirty="0" smtClean="0">
                <a:solidFill>
                  <a:schemeClr val="tx1"/>
                </a:solidFill>
                <a:effectLst/>
                <a:latin typeface="+mn-lt"/>
                <a:ea typeface="+mn-ea"/>
                <a:cs typeface="+mn-cs"/>
              </a:rPr>
              <a:t>POSIX </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POSIX</a:t>
            </a:r>
            <a:r>
              <a:rPr lang="zh-CN" altLang="en-US" sz="1200" b="0" i="0" kern="1200" dirty="0" smtClean="0">
                <a:solidFill>
                  <a:schemeClr val="tx1"/>
                </a:solidFill>
                <a:effectLst/>
                <a:latin typeface="+mn-lt"/>
                <a:ea typeface="+mn-ea"/>
                <a:cs typeface="+mn-cs"/>
              </a:rPr>
              <a:t>标准定义了操作系统应该为应用程序提供的接口标准，是</a:t>
            </a:r>
            <a:r>
              <a:rPr lang="en-US" altLang="zh-CN" sz="1200" b="0" i="0" u="none" strike="noStrike" kern="1200" dirty="0" smtClean="0">
                <a:solidFill>
                  <a:schemeClr val="tx1"/>
                </a:solidFill>
                <a:effectLst/>
                <a:latin typeface="+mn-lt"/>
                <a:ea typeface="+mn-ea"/>
                <a:cs typeface="+mn-cs"/>
                <a:hlinkClick r:id="rId5"/>
              </a:rPr>
              <a:t>IEEE</a:t>
            </a:r>
            <a:r>
              <a:rPr lang="zh-CN" altLang="en-US" sz="1200" b="0" i="0" kern="1200" dirty="0" smtClean="0">
                <a:solidFill>
                  <a:schemeClr val="tx1"/>
                </a:solidFill>
                <a:effectLst/>
                <a:latin typeface="+mn-lt"/>
                <a:ea typeface="+mn-ea"/>
                <a:cs typeface="+mn-cs"/>
              </a:rPr>
              <a:t>为要在各种</a:t>
            </a:r>
            <a:r>
              <a:rPr lang="en-US" altLang="zh-CN" sz="1200" b="0" i="0" kern="1200" dirty="0" smtClean="0">
                <a:solidFill>
                  <a:schemeClr val="tx1"/>
                </a:solidFill>
                <a:effectLst/>
                <a:latin typeface="+mn-lt"/>
                <a:ea typeface="+mn-ea"/>
                <a:cs typeface="+mn-cs"/>
              </a:rPr>
              <a:t>UNIX</a:t>
            </a:r>
            <a:r>
              <a:rPr lang="zh-CN" altLang="en-US" sz="1200" b="0" i="0" kern="1200" dirty="0" smtClean="0">
                <a:solidFill>
                  <a:schemeClr val="tx1"/>
                </a:solidFill>
                <a:effectLst/>
                <a:latin typeface="+mn-lt"/>
                <a:ea typeface="+mn-ea"/>
                <a:cs typeface="+mn-cs"/>
              </a:rPr>
              <a:t>操作系统上运行的软件而定义的一系列</a:t>
            </a:r>
            <a:r>
              <a:rPr lang="en-US" altLang="zh-CN" sz="1200" b="0" i="0" kern="1200" dirty="0" smtClean="0">
                <a:solidFill>
                  <a:schemeClr val="tx1"/>
                </a:solidFill>
                <a:effectLst/>
                <a:latin typeface="+mn-lt"/>
                <a:ea typeface="+mn-ea"/>
                <a:cs typeface="+mn-cs"/>
              </a:rPr>
              <a:t>API</a:t>
            </a:r>
            <a:r>
              <a:rPr lang="zh-CN" altLang="en-US" sz="1200" b="0" i="0" kern="1200" dirty="0" smtClean="0">
                <a:solidFill>
                  <a:schemeClr val="tx1"/>
                </a:solidFill>
                <a:effectLst/>
                <a:latin typeface="+mn-lt"/>
                <a:ea typeface="+mn-ea"/>
                <a:cs typeface="+mn-cs"/>
              </a:rPr>
              <a:t>标准的总称，其正式称呼为</a:t>
            </a:r>
            <a:r>
              <a:rPr lang="en-US" altLang="zh-CN" sz="1200" b="0" i="0" kern="1200" dirty="0" smtClean="0">
                <a:solidFill>
                  <a:schemeClr val="tx1"/>
                </a:solidFill>
                <a:effectLst/>
                <a:latin typeface="+mn-lt"/>
                <a:ea typeface="+mn-ea"/>
                <a:cs typeface="+mn-cs"/>
              </a:rPr>
              <a:t>IEEE 1003</a:t>
            </a:r>
            <a:r>
              <a:rPr lang="zh-CN" altLang="en-US" sz="1200" b="0" i="0" kern="1200" dirty="0" smtClean="0">
                <a:solidFill>
                  <a:schemeClr val="tx1"/>
                </a:solidFill>
                <a:effectLst/>
                <a:latin typeface="+mn-lt"/>
                <a:ea typeface="+mn-ea"/>
                <a:cs typeface="+mn-cs"/>
              </a:rPr>
              <a:t>，而国际标准名称为</a:t>
            </a:r>
            <a:r>
              <a:rPr lang="en-US" altLang="zh-CN" sz="1200" b="0" i="0" kern="1200" dirty="0" smtClean="0">
                <a:solidFill>
                  <a:schemeClr val="tx1"/>
                </a:solidFill>
                <a:effectLst/>
                <a:latin typeface="+mn-lt"/>
                <a:ea typeface="+mn-ea"/>
                <a:cs typeface="+mn-cs"/>
              </a:rPr>
              <a:t>ISO/IEC 9945</a:t>
            </a:r>
            <a:r>
              <a:rPr lang="zh-CN" altLang="en-US"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POSIX</a:t>
            </a:r>
            <a:r>
              <a:rPr lang="zh-CN" altLang="en-US" sz="1200" b="0" i="0" kern="1200" dirty="0" smtClean="0">
                <a:solidFill>
                  <a:schemeClr val="tx1"/>
                </a:solidFill>
                <a:effectLst/>
                <a:latin typeface="+mn-lt"/>
                <a:ea typeface="+mn-ea"/>
                <a:cs typeface="+mn-cs"/>
              </a:rPr>
              <a:t>标准意在期望获得</a:t>
            </a:r>
            <a:r>
              <a:rPr lang="zh-CN" altLang="en-US" sz="1200" b="0" i="0" u="none" strike="noStrike" kern="1200" dirty="0" smtClean="0">
                <a:solidFill>
                  <a:schemeClr val="tx1"/>
                </a:solidFill>
                <a:effectLst/>
                <a:latin typeface="+mn-lt"/>
                <a:ea typeface="+mn-ea"/>
                <a:cs typeface="+mn-cs"/>
                <a:hlinkClick r:id="rId6"/>
              </a:rPr>
              <a:t>源代码</a:t>
            </a:r>
            <a:r>
              <a:rPr lang="zh-CN" altLang="en-US" sz="1200" b="0" i="0" kern="1200" dirty="0" smtClean="0">
                <a:solidFill>
                  <a:schemeClr val="tx1"/>
                </a:solidFill>
                <a:effectLst/>
                <a:latin typeface="+mn-lt"/>
                <a:ea typeface="+mn-ea"/>
                <a:cs typeface="+mn-cs"/>
              </a:rPr>
              <a:t>级别的</a:t>
            </a:r>
            <a:r>
              <a:rPr lang="zh-CN" altLang="en-US" sz="1200" b="0" i="0" u="none" strike="noStrike" kern="1200" dirty="0" smtClean="0">
                <a:solidFill>
                  <a:schemeClr val="tx1"/>
                </a:solidFill>
                <a:effectLst/>
                <a:latin typeface="+mn-lt"/>
                <a:ea typeface="+mn-ea"/>
                <a:cs typeface="+mn-cs"/>
                <a:hlinkClick r:id="rId7"/>
              </a:rPr>
              <a:t>软件可移植性</a:t>
            </a:r>
            <a:r>
              <a:rPr lang="zh-CN" altLang="en-US" sz="1200" b="0" i="0" kern="1200" dirty="0" smtClean="0">
                <a:solidFill>
                  <a:schemeClr val="tx1"/>
                </a:solidFill>
                <a:effectLst/>
                <a:latin typeface="+mn-lt"/>
                <a:ea typeface="+mn-ea"/>
                <a:cs typeface="+mn-cs"/>
              </a:rPr>
              <a:t>。换句话说，为一个</a:t>
            </a:r>
            <a:r>
              <a:rPr lang="en-US" altLang="zh-CN" sz="1200" b="0" i="0" kern="1200" dirty="0" smtClean="0">
                <a:solidFill>
                  <a:schemeClr val="tx1"/>
                </a:solidFill>
                <a:effectLst/>
                <a:latin typeface="+mn-lt"/>
                <a:ea typeface="+mn-ea"/>
                <a:cs typeface="+mn-cs"/>
              </a:rPr>
              <a:t>POSIX</a:t>
            </a:r>
            <a:r>
              <a:rPr lang="zh-CN" altLang="en-US" sz="1200" b="0" i="0" kern="1200" dirty="0" smtClean="0">
                <a:solidFill>
                  <a:schemeClr val="tx1"/>
                </a:solidFill>
                <a:effectLst/>
                <a:latin typeface="+mn-lt"/>
                <a:ea typeface="+mn-ea"/>
                <a:cs typeface="+mn-cs"/>
              </a:rPr>
              <a:t>兼容的操作系统编写的程序，应该可以在任何其它的</a:t>
            </a:r>
            <a:r>
              <a:rPr lang="en-US" altLang="zh-CN" sz="1200" b="0" i="0" kern="1200" dirty="0" smtClean="0">
                <a:solidFill>
                  <a:schemeClr val="tx1"/>
                </a:solidFill>
                <a:effectLst/>
                <a:latin typeface="+mn-lt"/>
                <a:ea typeface="+mn-ea"/>
                <a:cs typeface="+mn-cs"/>
              </a:rPr>
              <a:t>POSIX</a:t>
            </a:r>
            <a:r>
              <a:rPr lang="zh-CN" altLang="en-US" sz="1200" b="0" i="0" kern="1200" dirty="0" smtClean="0">
                <a:solidFill>
                  <a:schemeClr val="tx1"/>
                </a:solidFill>
                <a:effectLst/>
                <a:latin typeface="+mn-lt"/>
                <a:ea typeface="+mn-ea"/>
                <a:cs typeface="+mn-cs"/>
              </a:rPr>
              <a:t>操作系统（即使是来自另一个厂商）上编译执行。</a:t>
            </a:r>
          </a:p>
          <a:p>
            <a:r>
              <a:rPr lang="en-US" altLang="zh-CN" sz="1200" b="0" i="0" kern="1200" dirty="0" smtClean="0">
                <a:solidFill>
                  <a:schemeClr val="tx1"/>
                </a:solidFill>
                <a:effectLst/>
                <a:latin typeface="+mn-lt"/>
                <a:ea typeface="+mn-ea"/>
                <a:cs typeface="+mn-cs"/>
              </a:rPr>
              <a:t>POSIX </a:t>
            </a:r>
            <a:r>
              <a:rPr lang="zh-CN" altLang="en-US" sz="1200" b="0" i="0" kern="1200" dirty="0" smtClean="0">
                <a:solidFill>
                  <a:schemeClr val="tx1"/>
                </a:solidFill>
                <a:effectLst/>
                <a:latin typeface="+mn-lt"/>
                <a:ea typeface="+mn-ea"/>
                <a:cs typeface="+mn-cs"/>
              </a:rPr>
              <a:t>并不局限于 </a:t>
            </a:r>
            <a:r>
              <a:rPr lang="en-US" altLang="zh-CN" sz="1200" b="0" i="0" kern="1200" dirty="0" smtClean="0">
                <a:solidFill>
                  <a:schemeClr val="tx1"/>
                </a:solidFill>
                <a:effectLst/>
                <a:latin typeface="+mn-lt"/>
                <a:ea typeface="+mn-ea"/>
                <a:cs typeface="+mn-cs"/>
              </a:rPr>
              <a:t>UNIX</a:t>
            </a:r>
            <a:r>
              <a:rPr lang="zh-CN" altLang="en-US" sz="1200" b="0" i="0" kern="1200" dirty="0" smtClean="0">
                <a:solidFill>
                  <a:schemeClr val="tx1"/>
                </a:solidFill>
                <a:effectLst/>
                <a:latin typeface="+mn-lt"/>
                <a:ea typeface="+mn-ea"/>
                <a:cs typeface="+mn-cs"/>
              </a:rPr>
              <a:t>。许多其它的操作系统，例如 </a:t>
            </a:r>
            <a:r>
              <a:rPr lang="en-US" altLang="zh-CN" sz="1200" b="0" i="0" kern="1200" dirty="0" smtClean="0">
                <a:solidFill>
                  <a:schemeClr val="tx1"/>
                </a:solidFill>
                <a:effectLst/>
                <a:latin typeface="+mn-lt"/>
                <a:ea typeface="+mn-ea"/>
                <a:cs typeface="+mn-cs"/>
              </a:rPr>
              <a:t>DEC OpenVMS </a:t>
            </a:r>
            <a:r>
              <a:rPr lang="zh-CN" altLang="en-US" sz="1200" b="0" i="0" kern="1200" dirty="0" smtClean="0">
                <a:solidFill>
                  <a:schemeClr val="tx1"/>
                </a:solidFill>
                <a:effectLst/>
                <a:latin typeface="+mn-lt"/>
                <a:ea typeface="+mn-ea"/>
                <a:cs typeface="+mn-cs"/>
              </a:rPr>
              <a:t>支持 </a:t>
            </a:r>
            <a:r>
              <a:rPr lang="en-US" altLang="zh-CN" sz="1200" b="0" i="0" kern="1200" dirty="0" smtClean="0">
                <a:solidFill>
                  <a:schemeClr val="tx1"/>
                </a:solidFill>
                <a:effectLst/>
                <a:latin typeface="+mn-lt"/>
                <a:ea typeface="+mn-ea"/>
                <a:cs typeface="+mn-cs"/>
              </a:rPr>
              <a:t>POSIX </a:t>
            </a:r>
            <a:r>
              <a:rPr lang="zh-CN" altLang="en-US" sz="1200" b="0" i="0" kern="1200" dirty="0" smtClean="0">
                <a:solidFill>
                  <a:schemeClr val="tx1"/>
                </a:solidFill>
                <a:effectLst/>
                <a:latin typeface="+mn-lt"/>
                <a:ea typeface="+mn-ea"/>
                <a:cs typeface="+mn-cs"/>
              </a:rPr>
              <a:t>标准，尤其是 </a:t>
            </a:r>
            <a:r>
              <a:rPr lang="en-US" altLang="zh-CN" sz="1200" b="0" i="0" kern="1200" dirty="0" smtClean="0">
                <a:solidFill>
                  <a:schemeClr val="tx1"/>
                </a:solidFill>
                <a:effectLst/>
                <a:latin typeface="+mn-lt"/>
                <a:ea typeface="+mn-ea"/>
                <a:cs typeface="+mn-cs"/>
              </a:rPr>
              <a:t>IEEE Std. 1003.1-1990</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1995 </a:t>
            </a:r>
            <a:r>
              <a:rPr lang="zh-CN" altLang="en-US" sz="1200" b="0" i="0" kern="1200" dirty="0" smtClean="0">
                <a:solidFill>
                  <a:schemeClr val="tx1"/>
                </a:solidFill>
                <a:effectLst/>
                <a:latin typeface="+mn-lt"/>
                <a:ea typeface="+mn-ea"/>
                <a:cs typeface="+mn-cs"/>
              </a:rPr>
              <a:t>年修订）或 </a:t>
            </a:r>
            <a:r>
              <a:rPr lang="en-US" altLang="zh-CN" sz="1200" b="0" i="0" kern="1200" dirty="0" smtClean="0">
                <a:solidFill>
                  <a:schemeClr val="tx1"/>
                </a:solidFill>
                <a:effectLst/>
                <a:latin typeface="+mn-lt"/>
                <a:ea typeface="+mn-ea"/>
                <a:cs typeface="+mn-cs"/>
              </a:rPr>
              <a:t>POSIX.1</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POSIX.1 </a:t>
            </a:r>
            <a:r>
              <a:rPr lang="zh-CN" altLang="en-US" sz="1200" b="0" i="0" kern="1200" dirty="0" smtClean="0">
                <a:solidFill>
                  <a:schemeClr val="tx1"/>
                </a:solidFill>
                <a:effectLst/>
                <a:latin typeface="+mn-lt"/>
                <a:ea typeface="+mn-ea"/>
                <a:cs typeface="+mn-cs"/>
              </a:rPr>
              <a:t>提供了源代码级别的 </a:t>
            </a:r>
            <a:r>
              <a:rPr lang="en-US" altLang="zh-CN" sz="1200" b="0" i="0" kern="1200" dirty="0" smtClean="0">
                <a:solidFill>
                  <a:schemeClr val="tx1"/>
                </a:solidFill>
                <a:effectLst/>
                <a:latin typeface="+mn-lt"/>
                <a:ea typeface="+mn-ea"/>
                <a:cs typeface="+mn-cs"/>
              </a:rPr>
              <a:t>C </a:t>
            </a:r>
            <a:r>
              <a:rPr lang="zh-CN" altLang="en-US" sz="1200" b="0" i="0" kern="1200" dirty="0" smtClean="0">
                <a:solidFill>
                  <a:schemeClr val="tx1"/>
                </a:solidFill>
                <a:effectLst/>
                <a:latin typeface="+mn-lt"/>
                <a:ea typeface="+mn-ea"/>
                <a:cs typeface="+mn-cs"/>
              </a:rPr>
              <a:t>语言应用编程接口（</a:t>
            </a:r>
            <a:r>
              <a:rPr lang="en-US" altLang="zh-CN" sz="1200" b="0" i="0" kern="1200" dirty="0" smtClean="0">
                <a:solidFill>
                  <a:schemeClr val="tx1"/>
                </a:solidFill>
                <a:effectLst/>
                <a:latin typeface="+mn-lt"/>
                <a:ea typeface="+mn-ea"/>
                <a:cs typeface="+mn-cs"/>
              </a:rPr>
              <a:t>API</a:t>
            </a:r>
            <a:r>
              <a:rPr lang="zh-CN" altLang="en-US" sz="1200" b="0" i="0" kern="1200" dirty="0" smtClean="0">
                <a:solidFill>
                  <a:schemeClr val="tx1"/>
                </a:solidFill>
                <a:effectLst/>
                <a:latin typeface="+mn-lt"/>
                <a:ea typeface="+mn-ea"/>
                <a:cs typeface="+mn-cs"/>
              </a:rPr>
              <a:t>）给操作系统的服务程序，例如读写文件。</a:t>
            </a:r>
            <a:r>
              <a:rPr lang="en-US" altLang="zh-CN" sz="1200" b="0" i="0" kern="1200" dirty="0" smtClean="0">
                <a:solidFill>
                  <a:schemeClr val="tx1"/>
                </a:solidFill>
                <a:effectLst/>
                <a:latin typeface="+mn-lt"/>
                <a:ea typeface="+mn-ea"/>
                <a:cs typeface="+mn-cs"/>
              </a:rPr>
              <a:t>POSIX.1 </a:t>
            </a:r>
            <a:r>
              <a:rPr lang="zh-CN" altLang="en-US" sz="1200" b="0" i="0" kern="1200" dirty="0" smtClean="0">
                <a:solidFill>
                  <a:schemeClr val="tx1"/>
                </a:solidFill>
                <a:effectLst/>
                <a:latin typeface="+mn-lt"/>
                <a:ea typeface="+mn-ea"/>
                <a:cs typeface="+mn-cs"/>
              </a:rPr>
              <a:t>已经被国际标准化组织（</a:t>
            </a:r>
            <a:r>
              <a:rPr lang="en-US" altLang="zh-CN" sz="1200" b="0" i="0" kern="1200" dirty="0" smtClean="0">
                <a:solidFill>
                  <a:schemeClr val="tx1"/>
                </a:solidFill>
                <a:effectLst/>
                <a:latin typeface="+mn-lt"/>
                <a:ea typeface="+mn-ea"/>
                <a:cs typeface="+mn-cs"/>
              </a:rPr>
              <a:t>International Standards Organization</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ISO</a:t>
            </a:r>
            <a:r>
              <a:rPr lang="zh-CN" altLang="en-US" sz="1200" b="0" i="0" kern="1200" dirty="0" smtClean="0">
                <a:solidFill>
                  <a:schemeClr val="tx1"/>
                </a:solidFill>
                <a:effectLst/>
                <a:latin typeface="+mn-lt"/>
                <a:ea typeface="+mn-ea"/>
                <a:cs typeface="+mn-cs"/>
              </a:rPr>
              <a:t>）所接受，被命名为 </a:t>
            </a:r>
            <a:r>
              <a:rPr lang="en-US" altLang="zh-CN" sz="1200" b="0" i="0" kern="1200" dirty="0" smtClean="0">
                <a:solidFill>
                  <a:schemeClr val="tx1"/>
                </a:solidFill>
                <a:effectLst/>
                <a:latin typeface="+mn-lt"/>
                <a:ea typeface="+mn-ea"/>
                <a:cs typeface="+mn-cs"/>
              </a:rPr>
              <a:t>ISO/IEC 9945-1:1990 </a:t>
            </a:r>
            <a:r>
              <a:rPr lang="zh-CN" altLang="en-US" sz="1200" b="0" i="0" kern="1200" dirty="0" smtClean="0">
                <a:solidFill>
                  <a:schemeClr val="tx1"/>
                </a:solidFill>
                <a:effectLst/>
                <a:latin typeface="+mn-lt"/>
                <a:ea typeface="+mn-ea"/>
                <a:cs typeface="+mn-cs"/>
              </a:rPr>
              <a:t>标准。</a:t>
            </a:r>
          </a:p>
          <a:p>
            <a:endParaRPr lang="zh-CN" altLang="en-US" dirty="0"/>
          </a:p>
        </p:txBody>
      </p:sp>
      <p:sp>
        <p:nvSpPr>
          <p:cNvPr id="4" name="灯片编号占位符 3"/>
          <p:cNvSpPr>
            <a:spLocks noGrp="1"/>
          </p:cNvSpPr>
          <p:nvPr>
            <p:ph type="sldNum" sz="quarter" idx="10"/>
          </p:nvPr>
        </p:nvSpPr>
        <p:spPr/>
        <p:txBody>
          <a:bodyPr/>
          <a:lstStyle/>
          <a:p>
            <a:fld id="{5C305161-C71D-48A0-B9C5-7ED5000F7E11}" type="slidenum">
              <a:rPr lang="zh-CN" altLang="en-US" smtClean="0"/>
              <a:t>4</a:t>
            </a:fld>
            <a:endParaRPr lang="zh-CN" altLang="en-US"/>
          </a:p>
        </p:txBody>
      </p:sp>
    </p:spTree>
    <p:extLst>
      <p:ext uri="{BB962C8B-B14F-4D97-AF65-F5344CB8AC3E}">
        <p14:creationId xmlns:p14="http://schemas.microsoft.com/office/powerpoint/2010/main" val="1571004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POSIX</a:t>
            </a:r>
            <a:r>
              <a:rPr lang="zh-CN" altLang="en-US" dirty="0" smtClean="0"/>
              <a:t>方法提供了很多文件操作的低级别的接口。比如这里我们用几个步的</a:t>
            </a:r>
            <a:r>
              <a:rPr lang="en-US" altLang="zh-CN" dirty="0" smtClean="0"/>
              <a:t>POSIX</a:t>
            </a:r>
            <a:r>
              <a:rPr lang="zh-CN" altLang="en-US" dirty="0" smtClean="0"/>
              <a:t>方法把数据</a:t>
            </a:r>
            <a:r>
              <a:rPr lang="zh-CN" altLang="en-US" smtClean="0"/>
              <a:t>写</a:t>
            </a:r>
            <a:r>
              <a:rPr lang="zh-CN" altLang="en-US" smtClean="0"/>
              <a:t>到临时</a:t>
            </a:r>
            <a:r>
              <a:rPr lang="zh-CN" altLang="en-US" dirty="0" smtClean="0"/>
              <a:t>文件，然后再文件中把数据读出来：</a:t>
            </a:r>
            <a:endParaRPr lang="en-US" altLang="zh-CN" dirty="0" smtClean="0"/>
          </a:p>
          <a:p>
            <a:r>
              <a:rPr lang="en-US" altLang="zh-CN" baseline="0" dirty="0" smtClean="0"/>
              <a:t>	</a:t>
            </a:r>
            <a:r>
              <a:rPr lang="en-US" altLang="zh-CN" baseline="0" dirty="0" err="1" smtClean="0"/>
              <a:t>const</a:t>
            </a:r>
            <a:r>
              <a:rPr lang="en-US" altLang="zh-CN" baseline="0" dirty="0" smtClean="0"/>
              <a:t> fs = require(‘fs’);</a:t>
            </a:r>
          </a:p>
          <a:p>
            <a:r>
              <a:rPr lang="en-US" altLang="zh-CN" baseline="0" dirty="0" smtClean="0"/>
              <a:t>	</a:t>
            </a:r>
            <a:r>
              <a:rPr lang="en-US" altLang="zh-CN" baseline="0" dirty="0" err="1" smtClean="0"/>
              <a:t>const</a:t>
            </a:r>
            <a:r>
              <a:rPr lang="en-US" altLang="zh-CN" baseline="0" dirty="0" smtClean="0"/>
              <a:t> assert = require(‘assert’)</a:t>
            </a:r>
          </a:p>
          <a:p>
            <a:r>
              <a:rPr lang="en-US" altLang="zh-CN" baseline="0" dirty="0" smtClean="0"/>
              <a:t>	</a:t>
            </a:r>
          </a:p>
          <a:p>
            <a:r>
              <a:rPr lang="en-US" altLang="zh-CN" baseline="0" dirty="0" smtClean="0"/>
              <a:t>	let </a:t>
            </a:r>
            <a:r>
              <a:rPr lang="en-US" altLang="zh-CN" baseline="0" dirty="0" err="1" smtClean="0"/>
              <a:t>fd</a:t>
            </a:r>
            <a:r>
              <a:rPr lang="en-US" altLang="zh-CN" baseline="0" dirty="0" smtClean="0"/>
              <a:t> = </a:t>
            </a:r>
            <a:r>
              <a:rPr lang="en-US" altLang="zh-CN" baseline="0" dirty="0" err="1" smtClean="0"/>
              <a:t>fs.openSync</a:t>
            </a:r>
            <a:r>
              <a:rPr lang="en-US" altLang="zh-CN" baseline="0" dirty="0" smtClean="0"/>
              <a:t>(‘./file.txt’, ‘w+’);</a:t>
            </a:r>
          </a:p>
          <a:p>
            <a:r>
              <a:rPr lang="en-US" altLang="zh-CN" baseline="0" dirty="0" smtClean="0"/>
              <a:t>	let </a:t>
            </a:r>
            <a:r>
              <a:rPr lang="en-US" altLang="zh-CN" baseline="0" dirty="0" err="1" smtClean="0"/>
              <a:t>writeBuf</a:t>
            </a:r>
            <a:r>
              <a:rPr lang="en-US" altLang="zh-CN" baseline="0" dirty="0" smtClean="0"/>
              <a:t> = new Buffer(‘some data to write’);</a:t>
            </a:r>
          </a:p>
          <a:p>
            <a:r>
              <a:rPr lang="en-US" altLang="zh-CN" baseline="0" dirty="0" smtClean="0"/>
              <a:t>	</a:t>
            </a:r>
            <a:r>
              <a:rPr lang="en-US" altLang="zh-CN" baseline="0" dirty="0" err="1" smtClean="0"/>
              <a:t>fs.writeSync</a:t>
            </a:r>
            <a:r>
              <a:rPr lang="en-US" altLang="zh-CN" baseline="0" dirty="0" smtClean="0"/>
              <a:t>(</a:t>
            </a:r>
            <a:r>
              <a:rPr lang="en-US" altLang="zh-CN" baseline="0" dirty="0" err="1" smtClean="0"/>
              <a:t>fd</a:t>
            </a:r>
            <a:r>
              <a:rPr lang="en-US" altLang="zh-CN" baseline="0" dirty="0" smtClean="0"/>
              <a:t>, </a:t>
            </a:r>
            <a:r>
              <a:rPr lang="en-US" altLang="zh-CN" baseline="0" dirty="0" err="1" smtClean="0"/>
              <a:t>writBuf</a:t>
            </a:r>
            <a:r>
              <a:rPr lang="en-US" altLang="zh-CN" baseline="0" dirty="0" smtClean="0"/>
              <a:t>, 0, </a:t>
            </a:r>
            <a:r>
              <a:rPr lang="en-US" altLang="zh-CN" baseline="0" dirty="0" err="1" smtClean="0"/>
              <a:t>writeBuf.length</a:t>
            </a:r>
            <a:r>
              <a:rPr lang="en-US" altLang="zh-CN" baseline="0" dirty="0" smtClean="0"/>
              <a:t>, 0);</a:t>
            </a:r>
          </a:p>
          <a:p>
            <a:endParaRPr lang="en-US" altLang="zh-CN" baseline="0" dirty="0" smtClean="0"/>
          </a:p>
          <a:p>
            <a:r>
              <a:rPr lang="en-US" altLang="zh-CN" baseline="0" dirty="0" smtClean="0"/>
              <a:t>	let </a:t>
            </a:r>
            <a:r>
              <a:rPr lang="en-US" altLang="zh-CN" baseline="0" dirty="0" err="1" smtClean="0"/>
              <a:t>readBuf</a:t>
            </a:r>
            <a:r>
              <a:rPr lang="en-US" altLang="zh-CN" baseline="0" dirty="0" smtClean="0"/>
              <a:t> = new Buffer(</a:t>
            </a:r>
            <a:r>
              <a:rPr lang="en-US" altLang="zh-CN" baseline="0" dirty="0" err="1" smtClean="0"/>
              <a:t>writeBuf.length</a:t>
            </a:r>
            <a:r>
              <a:rPr lang="en-US" altLang="zh-CN" baseline="0" dirty="0" smtClean="0"/>
              <a:t>);</a:t>
            </a:r>
          </a:p>
          <a:p>
            <a:r>
              <a:rPr lang="en-US" altLang="zh-CN" baseline="0" dirty="0" smtClean="0"/>
              <a:t>	</a:t>
            </a:r>
            <a:r>
              <a:rPr lang="en-US" altLang="zh-CN" baseline="0" dirty="0" err="1" smtClean="0"/>
              <a:t>fs.readSync</a:t>
            </a:r>
            <a:r>
              <a:rPr lang="en-US" altLang="zh-CN" baseline="0" dirty="0" smtClean="0"/>
              <a:t>(</a:t>
            </a:r>
            <a:r>
              <a:rPr lang="en-US" altLang="zh-CN" baseline="0" dirty="0" err="1" smtClean="0"/>
              <a:t>fd</a:t>
            </a:r>
            <a:r>
              <a:rPr lang="en-US" altLang="zh-CN" baseline="0" dirty="0" smtClean="0"/>
              <a:t>, </a:t>
            </a:r>
            <a:r>
              <a:rPr lang="en-US" altLang="zh-CN" baseline="0" dirty="0" err="1" smtClean="0"/>
              <a:t>readBuf</a:t>
            </a:r>
            <a:r>
              <a:rPr lang="en-US" altLang="zh-CN" baseline="0" dirty="0" smtClean="0"/>
              <a:t>, 0, </a:t>
            </a:r>
            <a:r>
              <a:rPr lang="en-US" altLang="zh-CN" baseline="0" dirty="0" err="1" smtClean="0"/>
              <a:t>writeBuf.length</a:t>
            </a:r>
            <a:r>
              <a:rPr lang="en-US" altLang="zh-CN" baseline="0" dirty="0" smtClean="0"/>
              <a:t>, 0);</a:t>
            </a:r>
          </a:p>
          <a:p>
            <a:r>
              <a:rPr lang="en-US" altLang="zh-CN" baseline="0" dirty="0" smtClean="0"/>
              <a:t>	</a:t>
            </a:r>
            <a:r>
              <a:rPr lang="en-US" altLang="zh-CN" baseline="0" dirty="0" err="1" smtClean="0"/>
              <a:t>assert.equal</a:t>
            </a:r>
            <a:r>
              <a:rPr lang="en-US" altLang="zh-CN" baseline="0" dirty="0" smtClean="0"/>
              <a:t>(</a:t>
            </a:r>
            <a:r>
              <a:rPr lang="en-US" altLang="zh-CN" baseline="0" dirty="0" err="1" smtClean="0"/>
              <a:t>writeBuf.toString</a:t>
            </a:r>
            <a:r>
              <a:rPr lang="en-US" altLang="zh-CN" baseline="0" dirty="0" smtClean="0"/>
              <a:t>(), </a:t>
            </a:r>
            <a:r>
              <a:rPr lang="en-US" altLang="zh-CN" baseline="0" dirty="0" err="1" smtClean="0"/>
              <a:t>readBuf.toString</a:t>
            </a:r>
            <a:r>
              <a:rPr lang="en-US" altLang="zh-CN" baseline="0" dirty="0" smtClean="0"/>
              <a:t>());</a:t>
            </a:r>
          </a:p>
          <a:p>
            <a:endParaRPr lang="en-US" altLang="zh-CN" baseline="0" dirty="0" smtClean="0"/>
          </a:p>
          <a:p>
            <a:r>
              <a:rPr lang="en-US" altLang="zh-CN" baseline="0" dirty="0" smtClean="0"/>
              <a:t>	</a:t>
            </a:r>
            <a:r>
              <a:rPr lang="en-US" altLang="zh-CN" baseline="0" dirty="0" err="1" smtClean="0"/>
              <a:t>fs.closeSync</a:t>
            </a:r>
            <a:r>
              <a:rPr lang="en-US" altLang="zh-CN" baseline="0" dirty="0" smtClean="0"/>
              <a:t>(</a:t>
            </a:r>
            <a:r>
              <a:rPr lang="en-US" altLang="zh-CN" baseline="0" dirty="0" err="1" smtClean="0"/>
              <a:t>fd</a:t>
            </a:r>
            <a:r>
              <a:rPr lang="en-US" altLang="zh-CN" baseline="0" dirty="0" smtClean="0"/>
              <a:t>);</a:t>
            </a:r>
          </a:p>
        </p:txBody>
      </p:sp>
      <p:sp>
        <p:nvSpPr>
          <p:cNvPr id="4" name="灯片编号占位符 3"/>
          <p:cNvSpPr>
            <a:spLocks noGrp="1"/>
          </p:cNvSpPr>
          <p:nvPr>
            <p:ph type="sldNum" sz="quarter" idx="10"/>
          </p:nvPr>
        </p:nvSpPr>
        <p:spPr/>
        <p:txBody>
          <a:bodyPr/>
          <a:lstStyle/>
          <a:p>
            <a:fld id="{5C305161-C71D-48A0-B9C5-7ED5000F7E11}" type="slidenum">
              <a:rPr lang="zh-CN" altLang="en-US" smtClean="0"/>
              <a:t>5</a:t>
            </a:fld>
            <a:endParaRPr lang="zh-CN" altLang="en-US"/>
          </a:p>
        </p:txBody>
      </p:sp>
    </p:spTree>
    <p:extLst>
      <p:ext uri="{BB962C8B-B14F-4D97-AF65-F5344CB8AC3E}">
        <p14:creationId xmlns:p14="http://schemas.microsoft.com/office/powerpoint/2010/main" val="3962807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C305161-C71D-48A0-B9C5-7ED5000F7E11}" type="slidenum">
              <a:rPr lang="zh-CN" altLang="en-US" smtClean="0"/>
              <a:t>6</a:t>
            </a:fld>
            <a:endParaRPr lang="zh-CN" altLang="en-US"/>
          </a:p>
        </p:txBody>
      </p:sp>
    </p:spTree>
    <p:extLst>
      <p:ext uri="{BB962C8B-B14F-4D97-AF65-F5344CB8AC3E}">
        <p14:creationId xmlns:p14="http://schemas.microsoft.com/office/powerpoint/2010/main" val="2011107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 </a:t>
            </a:r>
            <a:r>
              <a:rPr lang="en-US" altLang="zh-CN" dirty="0" smtClean="0"/>
              <a:t>POSIX </a:t>
            </a:r>
            <a:r>
              <a:rPr lang="zh-CN" altLang="en-US" dirty="0" smtClean="0"/>
              <a:t>系统上，对于每个进程，内核都维护着一张当前打开着的文件和资源的表格。 每个打开的文件都分配了一个称为文件描述符的简单的数字标识符。 在系统层，所有文件系统操作都使用这些文件描述符来标识和跟踪每个特定的文件。 </a:t>
            </a:r>
            <a:r>
              <a:rPr lang="en-US" altLang="zh-CN" dirty="0" smtClean="0"/>
              <a:t>Windows </a:t>
            </a:r>
            <a:r>
              <a:rPr lang="zh-CN" altLang="en-US" dirty="0" smtClean="0"/>
              <a:t>系统使用了一个虽然不同但概念上类似的机制来跟踪资源。 为了简化用户的工作，</a:t>
            </a:r>
            <a:r>
              <a:rPr lang="en-US" altLang="zh-CN" dirty="0" smtClean="0"/>
              <a:t>Node.js </a:t>
            </a:r>
            <a:r>
              <a:rPr lang="zh-CN" altLang="en-US" dirty="0" smtClean="0"/>
              <a:t>抽象出操作系统之间的特定差异，并为所有打开的文件分配一个数字型的文件描述符。</a:t>
            </a:r>
            <a:endParaRPr lang="zh-CN" altLang="en-US" dirty="0"/>
          </a:p>
        </p:txBody>
      </p:sp>
      <p:sp>
        <p:nvSpPr>
          <p:cNvPr id="4" name="灯片编号占位符 3"/>
          <p:cNvSpPr>
            <a:spLocks noGrp="1"/>
          </p:cNvSpPr>
          <p:nvPr>
            <p:ph type="sldNum" sz="quarter" idx="10"/>
          </p:nvPr>
        </p:nvSpPr>
        <p:spPr/>
        <p:txBody>
          <a:bodyPr/>
          <a:lstStyle/>
          <a:p>
            <a:fld id="{5C305161-C71D-48A0-B9C5-7ED5000F7E11}" type="slidenum">
              <a:rPr lang="zh-CN" altLang="en-US" smtClean="0"/>
              <a:t>11</a:t>
            </a:fld>
            <a:endParaRPr lang="zh-CN" altLang="en-US"/>
          </a:p>
        </p:txBody>
      </p:sp>
    </p:spTree>
    <p:extLst>
      <p:ext uri="{BB962C8B-B14F-4D97-AF65-F5344CB8AC3E}">
        <p14:creationId xmlns:p14="http://schemas.microsoft.com/office/powerpoint/2010/main" val="2920280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C305161-C71D-48A0-B9C5-7ED5000F7E11}" type="slidenum">
              <a:rPr lang="zh-CN" altLang="en-US" smtClean="0"/>
              <a:t>12</a:t>
            </a:fld>
            <a:endParaRPr lang="zh-CN" altLang="en-US"/>
          </a:p>
        </p:txBody>
      </p:sp>
    </p:spTree>
    <p:extLst>
      <p:ext uri="{BB962C8B-B14F-4D97-AF65-F5344CB8AC3E}">
        <p14:creationId xmlns:p14="http://schemas.microsoft.com/office/powerpoint/2010/main" val="670259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C305161-C71D-48A0-B9C5-7ED5000F7E11}" type="slidenum">
              <a:rPr lang="zh-CN" altLang="en-US" smtClean="0"/>
              <a:t>14</a:t>
            </a:fld>
            <a:endParaRPr lang="zh-CN" altLang="en-US"/>
          </a:p>
        </p:txBody>
      </p:sp>
    </p:spTree>
    <p:extLst>
      <p:ext uri="{BB962C8B-B14F-4D97-AF65-F5344CB8AC3E}">
        <p14:creationId xmlns:p14="http://schemas.microsoft.com/office/powerpoint/2010/main" val="1065401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2EBE9E9-7B63-40F8-850D-7C4AEFC1BE55}" type="datetimeFigureOut">
              <a:rPr lang="zh-CN" altLang="en-US" smtClean="0"/>
              <a:t>2019/7/15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13678A-7CEF-4691-AF21-50923EEB4258}" type="slidenum">
              <a:rPr lang="zh-CN" altLang="en-US" smtClean="0"/>
              <a:t>‹#›</a:t>
            </a:fld>
            <a:endParaRPr lang="zh-CN" altLang="en-US"/>
          </a:p>
        </p:txBody>
      </p:sp>
    </p:spTree>
    <p:extLst>
      <p:ext uri="{BB962C8B-B14F-4D97-AF65-F5344CB8AC3E}">
        <p14:creationId xmlns:p14="http://schemas.microsoft.com/office/powerpoint/2010/main" val="1854403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2EBE9E9-7B63-40F8-850D-7C4AEFC1BE55}" type="datetimeFigureOut">
              <a:rPr lang="zh-CN" altLang="en-US" smtClean="0"/>
              <a:t>2019/7/15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13678A-7CEF-4691-AF21-50923EEB4258}" type="slidenum">
              <a:rPr lang="zh-CN" altLang="en-US" smtClean="0"/>
              <a:t>‹#›</a:t>
            </a:fld>
            <a:endParaRPr lang="zh-CN" altLang="en-US"/>
          </a:p>
        </p:txBody>
      </p:sp>
    </p:spTree>
    <p:extLst>
      <p:ext uri="{BB962C8B-B14F-4D97-AF65-F5344CB8AC3E}">
        <p14:creationId xmlns:p14="http://schemas.microsoft.com/office/powerpoint/2010/main" val="1457605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2EBE9E9-7B63-40F8-850D-7C4AEFC1BE55}" type="datetimeFigureOut">
              <a:rPr lang="zh-CN" altLang="en-US" smtClean="0"/>
              <a:t>2019/7/15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13678A-7CEF-4691-AF21-50923EEB4258}" type="slidenum">
              <a:rPr lang="zh-CN" altLang="en-US" smtClean="0"/>
              <a:t>‹#›</a:t>
            </a:fld>
            <a:endParaRPr lang="zh-CN" altLang="en-US"/>
          </a:p>
        </p:txBody>
      </p:sp>
    </p:spTree>
    <p:extLst>
      <p:ext uri="{BB962C8B-B14F-4D97-AF65-F5344CB8AC3E}">
        <p14:creationId xmlns:p14="http://schemas.microsoft.com/office/powerpoint/2010/main" val="1395172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2EBE9E9-7B63-40F8-850D-7C4AEFC1BE55}" type="datetimeFigureOut">
              <a:rPr lang="zh-CN" altLang="en-US" smtClean="0"/>
              <a:t>2019/7/15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13678A-7CEF-4691-AF21-50923EEB4258}" type="slidenum">
              <a:rPr lang="zh-CN" altLang="en-US" smtClean="0"/>
              <a:t>‹#›</a:t>
            </a:fld>
            <a:endParaRPr lang="zh-CN" altLang="en-US"/>
          </a:p>
        </p:txBody>
      </p:sp>
    </p:spTree>
    <p:extLst>
      <p:ext uri="{BB962C8B-B14F-4D97-AF65-F5344CB8AC3E}">
        <p14:creationId xmlns:p14="http://schemas.microsoft.com/office/powerpoint/2010/main" val="2183539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2EBE9E9-7B63-40F8-850D-7C4AEFC1BE55}" type="datetimeFigureOut">
              <a:rPr lang="zh-CN" altLang="en-US" smtClean="0"/>
              <a:t>2019/7/15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13678A-7CEF-4691-AF21-50923EEB4258}" type="slidenum">
              <a:rPr lang="zh-CN" altLang="en-US" smtClean="0"/>
              <a:t>‹#›</a:t>
            </a:fld>
            <a:endParaRPr lang="zh-CN" altLang="en-US"/>
          </a:p>
        </p:txBody>
      </p:sp>
    </p:spTree>
    <p:extLst>
      <p:ext uri="{BB962C8B-B14F-4D97-AF65-F5344CB8AC3E}">
        <p14:creationId xmlns:p14="http://schemas.microsoft.com/office/powerpoint/2010/main" val="2587603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2EBE9E9-7B63-40F8-850D-7C4AEFC1BE55}" type="datetimeFigureOut">
              <a:rPr lang="zh-CN" altLang="en-US" smtClean="0"/>
              <a:t>2019/7/15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13678A-7CEF-4691-AF21-50923EEB4258}" type="slidenum">
              <a:rPr lang="zh-CN" altLang="en-US" smtClean="0"/>
              <a:t>‹#›</a:t>
            </a:fld>
            <a:endParaRPr lang="zh-CN" altLang="en-US"/>
          </a:p>
        </p:txBody>
      </p:sp>
    </p:spTree>
    <p:extLst>
      <p:ext uri="{BB962C8B-B14F-4D97-AF65-F5344CB8AC3E}">
        <p14:creationId xmlns:p14="http://schemas.microsoft.com/office/powerpoint/2010/main" val="1112522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2EBE9E9-7B63-40F8-850D-7C4AEFC1BE55}" type="datetimeFigureOut">
              <a:rPr lang="zh-CN" altLang="en-US" smtClean="0"/>
              <a:t>2019/7/15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13678A-7CEF-4691-AF21-50923EEB4258}" type="slidenum">
              <a:rPr lang="zh-CN" altLang="en-US" smtClean="0"/>
              <a:t>‹#›</a:t>
            </a:fld>
            <a:endParaRPr lang="zh-CN" altLang="en-US"/>
          </a:p>
        </p:txBody>
      </p:sp>
    </p:spTree>
    <p:extLst>
      <p:ext uri="{BB962C8B-B14F-4D97-AF65-F5344CB8AC3E}">
        <p14:creationId xmlns:p14="http://schemas.microsoft.com/office/powerpoint/2010/main" val="3952784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2EBE9E9-7B63-40F8-850D-7C4AEFC1BE55}" type="datetimeFigureOut">
              <a:rPr lang="zh-CN" altLang="en-US" smtClean="0"/>
              <a:t>2019/7/15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913678A-7CEF-4691-AF21-50923EEB4258}" type="slidenum">
              <a:rPr lang="zh-CN" altLang="en-US" smtClean="0"/>
              <a:t>‹#›</a:t>
            </a:fld>
            <a:endParaRPr lang="zh-CN" altLang="en-US"/>
          </a:p>
        </p:txBody>
      </p:sp>
    </p:spTree>
    <p:extLst>
      <p:ext uri="{BB962C8B-B14F-4D97-AF65-F5344CB8AC3E}">
        <p14:creationId xmlns:p14="http://schemas.microsoft.com/office/powerpoint/2010/main" val="287302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2EBE9E9-7B63-40F8-850D-7C4AEFC1BE55}" type="datetimeFigureOut">
              <a:rPr lang="zh-CN" altLang="en-US" smtClean="0"/>
              <a:t>2019/7/15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913678A-7CEF-4691-AF21-50923EEB4258}" type="slidenum">
              <a:rPr lang="zh-CN" altLang="en-US" smtClean="0"/>
              <a:t>‹#›</a:t>
            </a:fld>
            <a:endParaRPr lang="zh-CN" altLang="en-US"/>
          </a:p>
        </p:txBody>
      </p:sp>
    </p:spTree>
    <p:extLst>
      <p:ext uri="{BB962C8B-B14F-4D97-AF65-F5344CB8AC3E}">
        <p14:creationId xmlns:p14="http://schemas.microsoft.com/office/powerpoint/2010/main" val="689152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2EBE9E9-7B63-40F8-850D-7C4AEFC1BE55}" type="datetimeFigureOut">
              <a:rPr lang="zh-CN" altLang="en-US" smtClean="0"/>
              <a:t>2019/7/15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13678A-7CEF-4691-AF21-50923EEB4258}" type="slidenum">
              <a:rPr lang="zh-CN" altLang="en-US" smtClean="0"/>
              <a:t>‹#›</a:t>
            </a:fld>
            <a:endParaRPr lang="zh-CN" altLang="en-US"/>
          </a:p>
        </p:txBody>
      </p:sp>
    </p:spTree>
    <p:extLst>
      <p:ext uri="{BB962C8B-B14F-4D97-AF65-F5344CB8AC3E}">
        <p14:creationId xmlns:p14="http://schemas.microsoft.com/office/powerpoint/2010/main" val="1370917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2EBE9E9-7B63-40F8-850D-7C4AEFC1BE55}" type="datetimeFigureOut">
              <a:rPr lang="zh-CN" altLang="en-US" smtClean="0"/>
              <a:t>2019/7/15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13678A-7CEF-4691-AF21-50923EEB4258}" type="slidenum">
              <a:rPr lang="zh-CN" altLang="en-US" smtClean="0"/>
              <a:t>‹#›</a:t>
            </a:fld>
            <a:endParaRPr lang="zh-CN" altLang="en-US"/>
          </a:p>
        </p:txBody>
      </p:sp>
    </p:spTree>
    <p:extLst>
      <p:ext uri="{BB962C8B-B14F-4D97-AF65-F5344CB8AC3E}">
        <p14:creationId xmlns:p14="http://schemas.microsoft.com/office/powerpoint/2010/main" val="2209157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000" b="-1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EBE9E9-7B63-40F8-850D-7C4AEFC1BE55}" type="datetimeFigureOut">
              <a:rPr lang="zh-CN" altLang="en-US" smtClean="0"/>
              <a:t>2019/7/15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13678A-7CEF-4691-AF21-50923EEB4258}" type="slidenum">
              <a:rPr lang="zh-CN" altLang="en-US" smtClean="0"/>
              <a:t>‹#›</a:t>
            </a:fld>
            <a:endParaRPr lang="zh-CN" altLang="en-US"/>
          </a:p>
        </p:txBody>
      </p:sp>
    </p:spTree>
    <p:extLst>
      <p:ext uri="{BB962C8B-B14F-4D97-AF65-F5344CB8AC3E}">
        <p14:creationId xmlns:p14="http://schemas.microsoft.com/office/powerpoint/2010/main" val="2125817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83842" y="296213"/>
            <a:ext cx="11024315" cy="2157681"/>
          </a:xfrm>
        </p:spPr>
        <p:txBody>
          <a:bodyPr>
            <a:normAutofit/>
          </a:bodyPr>
          <a:lstStyle/>
          <a:p>
            <a:r>
              <a:rPr lang="en-US" altLang="zh-CN" sz="5400" dirty="0" smtClean="0"/>
              <a:t>Fs(</a:t>
            </a:r>
            <a:r>
              <a:rPr lang="zh-CN" altLang="en-US" sz="5400" dirty="0" smtClean="0"/>
              <a:t>文件系统</a:t>
            </a:r>
            <a:r>
              <a:rPr lang="en-US" altLang="zh-CN" sz="5400" dirty="0" smtClean="0"/>
              <a:t>) &amp;&amp; event(</a:t>
            </a:r>
            <a:r>
              <a:rPr lang="zh-CN" altLang="en-US" sz="5400" dirty="0" smtClean="0"/>
              <a:t>事件</a:t>
            </a:r>
            <a:r>
              <a:rPr lang="en-US" altLang="zh-CN" sz="5400" dirty="0" smtClean="0"/>
              <a:t>)</a:t>
            </a:r>
            <a:endParaRPr lang="zh-CN" altLang="en-US" sz="5400" dirty="0"/>
          </a:p>
        </p:txBody>
      </p:sp>
      <p:sp>
        <p:nvSpPr>
          <p:cNvPr id="3" name="副标题 2"/>
          <p:cNvSpPr>
            <a:spLocks noGrp="1"/>
          </p:cNvSpPr>
          <p:nvPr>
            <p:ph type="subTitle" idx="1"/>
          </p:nvPr>
        </p:nvSpPr>
        <p:spPr/>
        <p:txBody>
          <a:bodyPr/>
          <a:lstStyle/>
          <a:p>
            <a:r>
              <a:rPr lang="zh-CN" altLang="en-US" dirty="0" smtClean="0"/>
              <a:t>马上消费金融</a:t>
            </a:r>
            <a:endParaRPr lang="en-US" altLang="zh-CN" dirty="0" smtClean="0"/>
          </a:p>
          <a:p>
            <a:r>
              <a:rPr lang="zh-CN" altLang="en-US" dirty="0" smtClean="0"/>
              <a:t>李浩然</a:t>
            </a:r>
            <a:endParaRPr lang="zh-CN" altLang="en-US" dirty="0"/>
          </a:p>
        </p:txBody>
      </p:sp>
    </p:spTree>
    <p:extLst>
      <p:ext uri="{BB962C8B-B14F-4D97-AF65-F5344CB8AC3E}">
        <p14:creationId xmlns:p14="http://schemas.microsoft.com/office/powerpoint/2010/main" val="24067127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3611" y="670593"/>
            <a:ext cx="10515600" cy="4351338"/>
          </a:xfrm>
        </p:spPr>
        <p:txBody>
          <a:bodyPr>
            <a:normAutofit fontScale="92500" lnSpcReduction="10000"/>
          </a:bodyPr>
          <a:lstStyle/>
          <a:p>
            <a:r>
              <a:rPr lang="en-US" altLang="zh-CN" dirty="0" smtClean="0"/>
              <a:t>stat</a:t>
            </a:r>
            <a:r>
              <a:rPr lang="zh-CN" altLang="en-US" dirty="0" smtClean="0"/>
              <a:t>实例中的函数</a:t>
            </a:r>
          </a:p>
          <a:p>
            <a:endParaRPr lang="zh-CN" altLang="en-US" dirty="0" smtClean="0"/>
          </a:p>
          <a:p>
            <a:r>
              <a:rPr lang="zh-CN" altLang="en-US" dirty="0" smtClean="0"/>
              <a:t>	</a:t>
            </a:r>
            <a:r>
              <a:rPr lang="en-US" altLang="zh-CN" dirty="0" smtClean="0"/>
              <a:t>1.stats.isFile() -- </a:t>
            </a:r>
            <a:r>
              <a:rPr lang="zh-CN" altLang="en-US" dirty="0" smtClean="0"/>
              <a:t>如果是标准文件而不是目录、套接字、符号链接                  </a:t>
            </a:r>
            <a:r>
              <a:rPr lang="en-US" altLang="zh-CN" dirty="0" smtClean="0"/>
              <a:t>			     </a:t>
            </a:r>
            <a:r>
              <a:rPr lang="zh-CN" altLang="en-US" dirty="0" smtClean="0"/>
              <a:t>或都设备的话，返回</a:t>
            </a:r>
            <a:r>
              <a:rPr lang="en-US" altLang="zh-CN" dirty="0" smtClean="0"/>
              <a:t>true</a:t>
            </a:r>
            <a:r>
              <a:rPr lang="zh-CN" altLang="en-US" dirty="0" smtClean="0"/>
              <a:t>。</a:t>
            </a:r>
          </a:p>
          <a:p>
            <a:r>
              <a:rPr lang="zh-CN" altLang="en-US" dirty="0" smtClean="0"/>
              <a:t>	</a:t>
            </a:r>
            <a:r>
              <a:rPr lang="en-US" altLang="zh-CN" dirty="0" smtClean="0"/>
              <a:t>2.stats.isDirectory() -- </a:t>
            </a:r>
            <a:r>
              <a:rPr lang="zh-CN" altLang="en-US" dirty="0" smtClean="0"/>
              <a:t>如果目录，返回</a:t>
            </a:r>
            <a:r>
              <a:rPr lang="en-US" altLang="zh-CN" dirty="0" smtClean="0"/>
              <a:t>true</a:t>
            </a:r>
            <a:r>
              <a:rPr lang="zh-CN" altLang="en-US" dirty="0" smtClean="0"/>
              <a:t>。</a:t>
            </a:r>
          </a:p>
          <a:p>
            <a:r>
              <a:rPr lang="zh-CN" altLang="en-US" dirty="0" smtClean="0"/>
              <a:t>	</a:t>
            </a:r>
            <a:r>
              <a:rPr lang="en-US" altLang="zh-CN" dirty="0" smtClean="0"/>
              <a:t>3.stats.isBlockDevice() -- </a:t>
            </a:r>
            <a:r>
              <a:rPr lang="zh-CN" altLang="en-US" dirty="0" smtClean="0"/>
              <a:t>如果是块设备，返回</a:t>
            </a:r>
            <a:r>
              <a:rPr lang="en-US" altLang="zh-CN" dirty="0" smtClean="0"/>
              <a:t>true</a:t>
            </a:r>
            <a:r>
              <a:rPr lang="zh-CN" altLang="en-US" dirty="0" smtClean="0"/>
              <a:t>。</a:t>
            </a:r>
          </a:p>
          <a:p>
            <a:r>
              <a:rPr lang="zh-CN" altLang="en-US" dirty="0" smtClean="0"/>
              <a:t>	</a:t>
            </a:r>
            <a:r>
              <a:rPr lang="en-US" altLang="zh-CN" dirty="0" smtClean="0"/>
              <a:t>4.stats.isCharacterDevice() -- </a:t>
            </a:r>
            <a:r>
              <a:rPr lang="zh-CN" altLang="en-US" dirty="0" smtClean="0"/>
              <a:t>如果是字符设置，返回</a:t>
            </a:r>
            <a:r>
              <a:rPr lang="en-US" altLang="zh-CN" dirty="0" smtClean="0"/>
              <a:t>true</a:t>
            </a:r>
            <a:r>
              <a:rPr lang="zh-CN" altLang="en-US" dirty="0" smtClean="0"/>
              <a:t>。</a:t>
            </a:r>
          </a:p>
          <a:p>
            <a:r>
              <a:rPr lang="zh-CN" altLang="en-US" dirty="0" smtClean="0"/>
              <a:t>	</a:t>
            </a:r>
            <a:r>
              <a:rPr lang="en-US" altLang="zh-CN" dirty="0" smtClean="0"/>
              <a:t>5.stats.isSymbolicLink() -- </a:t>
            </a:r>
            <a:r>
              <a:rPr lang="zh-CN" altLang="en-US" dirty="0" smtClean="0"/>
              <a:t>如果是符号链接，返回</a:t>
            </a:r>
            <a:r>
              <a:rPr lang="en-US" altLang="zh-CN" dirty="0" smtClean="0"/>
              <a:t>true</a:t>
            </a:r>
            <a:r>
              <a:rPr lang="zh-CN" altLang="en-US" dirty="0" smtClean="0"/>
              <a:t>。</a:t>
            </a:r>
          </a:p>
          <a:p>
            <a:r>
              <a:rPr lang="zh-CN" altLang="en-US" dirty="0" smtClean="0"/>
              <a:t>	</a:t>
            </a:r>
            <a:r>
              <a:rPr lang="en-US" altLang="zh-CN" dirty="0" smtClean="0"/>
              <a:t>6.stats.isFifo() -- </a:t>
            </a:r>
            <a:r>
              <a:rPr lang="zh-CN" altLang="en-US" dirty="0" smtClean="0"/>
              <a:t>如果是</a:t>
            </a:r>
            <a:r>
              <a:rPr lang="en-US" altLang="zh-CN" dirty="0" smtClean="0"/>
              <a:t>FIFO</a:t>
            </a:r>
            <a:r>
              <a:rPr lang="zh-CN" altLang="en-US" dirty="0" smtClean="0"/>
              <a:t>，返回</a:t>
            </a:r>
            <a:r>
              <a:rPr lang="en-US" altLang="zh-CN" dirty="0" smtClean="0"/>
              <a:t>true</a:t>
            </a:r>
            <a:r>
              <a:rPr lang="zh-CN" altLang="en-US" dirty="0" smtClean="0"/>
              <a:t>。</a:t>
            </a:r>
          </a:p>
          <a:p>
            <a:r>
              <a:rPr lang="zh-CN" altLang="en-US" dirty="0" smtClean="0"/>
              <a:t>	</a:t>
            </a:r>
            <a:r>
              <a:rPr lang="en-US" altLang="zh-CN" dirty="0" smtClean="0"/>
              <a:t>7.stats.isSocket() -- </a:t>
            </a:r>
            <a:r>
              <a:rPr lang="zh-CN" altLang="en-US" dirty="0" smtClean="0"/>
              <a:t>如果</a:t>
            </a:r>
            <a:r>
              <a:rPr lang="en-US" altLang="zh-CN" dirty="0" smtClean="0"/>
              <a:t>UNIX</a:t>
            </a:r>
            <a:r>
              <a:rPr lang="zh-CN" altLang="en-US" dirty="0" smtClean="0"/>
              <a:t>套接字，返回</a:t>
            </a:r>
            <a:r>
              <a:rPr lang="en-US" altLang="zh-CN" dirty="0" smtClean="0"/>
              <a:t>true</a:t>
            </a:r>
            <a:r>
              <a:rPr lang="zh-CN" altLang="en-US" dirty="0" smtClean="0"/>
              <a:t>。</a:t>
            </a:r>
            <a:endParaRPr lang="zh-CN" altLang="en-US" dirty="0"/>
          </a:p>
        </p:txBody>
      </p:sp>
    </p:spTree>
    <p:extLst>
      <p:ext uri="{BB962C8B-B14F-4D97-AF65-F5344CB8AC3E}">
        <p14:creationId xmlns:p14="http://schemas.microsoft.com/office/powerpoint/2010/main" val="24993425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020527"/>
            <a:ext cx="10515600" cy="5251936"/>
          </a:xfrm>
        </p:spPr>
        <p:txBody>
          <a:bodyPr>
            <a:normAutofit fontScale="77500" lnSpcReduction="20000"/>
          </a:bodyPr>
          <a:lstStyle/>
          <a:p>
            <a:pPr>
              <a:lnSpc>
                <a:spcPct val="120000"/>
              </a:lnSpc>
            </a:pPr>
            <a:r>
              <a:rPr lang="en-US" altLang="zh-CN" dirty="0" err="1"/>
              <a:t>fs.open</a:t>
            </a:r>
            <a:r>
              <a:rPr lang="en-US" altLang="zh-CN" dirty="0"/>
              <a:t>() </a:t>
            </a:r>
            <a:r>
              <a:rPr lang="zh-CN" altLang="en-US" dirty="0" smtClean="0"/>
              <a:t>方法用于</a:t>
            </a:r>
            <a:r>
              <a:rPr lang="zh-CN" altLang="en-US" dirty="0"/>
              <a:t>分配</a:t>
            </a:r>
            <a:r>
              <a:rPr lang="zh-CN" altLang="en-US" dirty="0" smtClean="0"/>
              <a:t>的文件描述符。</a:t>
            </a:r>
            <a:r>
              <a:rPr lang="zh-CN" altLang="en-US" dirty="0"/>
              <a:t> 一旦被分配，则文件描述符可用</a:t>
            </a:r>
            <a:r>
              <a:rPr lang="zh-CN" altLang="en-US" dirty="0" smtClean="0"/>
              <a:t>于从文件</a:t>
            </a:r>
            <a:r>
              <a:rPr lang="zh-CN" altLang="en-US" dirty="0"/>
              <a:t>读取数据、向文件写入数据、或请求关于文件的信息</a:t>
            </a:r>
            <a:r>
              <a:rPr lang="zh-CN" altLang="en-US" dirty="0" smtClean="0"/>
              <a:t>。</a:t>
            </a:r>
            <a:endParaRPr lang="en-US" altLang="zh-CN" dirty="0" smtClean="0"/>
          </a:p>
          <a:p>
            <a:r>
              <a:rPr lang="en-US" altLang="zh-CN" dirty="0" err="1"/>
              <a:t>fs.open</a:t>
            </a:r>
            <a:r>
              <a:rPr lang="en-US" altLang="zh-CN" dirty="0"/>
              <a:t>('/open/some/file.txt', 'r', (err, </a:t>
            </a:r>
            <a:r>
              <a:rPr lang="en-US" altLang="zh-CN" dirty="0" err="1"/>
              <a:t>fd</a:t>
            </a:r>
            <a:r>
              <a:rPr lang="en-US" altLang="zh-CN" dirty="0"/>
              <a:t>) =&gt; {</a:t>
            </a:r>
          </a:p>
          <a:p>
            <a:r>
              <a:rPr lang="en-US" altLang="zh-CN" dirty="0"/>
              <a:t>  if (err) throw err;</a:t>
            </a:r>
          </a:p>
          <a:p>
            <a:r>
              <a:rPr lang="en-US" altLang="zh-CN" dirty="0"/>
              <a:t>  </a:t>
            </a:r>
            <a:r>
              <a:rPr lang="en-US" altLang="zh-CN" dirty="0" err="1"/>
              <a:t>fs.fstat</a:t>
            </a:r>
            <a:r>
              <a:rPr lang="en-US" altLang="zh-CN" dirty="0"/>
              <a:t>(</a:t>
            </a:r>
            <a:r>
              <a:rPr lang="en-US" altLang="zh-CN" dirty="0" err="1"/>
              <a:t>fd</a:t>
            </a:r>
            <a:r>
              <a:rPr lang="en-US" altLang="zh-CN" dirty="0"/>
              <a:t>, (err, stat) =&gt; {</a:t>
            </a:r>
          </a:p>
          <a:p>
            <a:r>
              <a:rPr lang="en-US" altLang="zh-CN" dirty="0"/>
              <a:t>    if (err) throw err;</a:t>
            </a:r>
          </a:p>
          <a:p>
            <a:r>
              <a:rPr lang="en-US" altLang="zh-CN" dirty="0"/>
              <a:t>    // </a:t>
            </a:r>
            <a:r>
              <a:rPr lang="zh-CN" altLang="en-US" dirty="0"/>
              <a:t>使用文件属性。</a:t>
            </a:r>
          </a:p>
          <a:p>
            <a:endParaRPr lang="zh-CN" altLang="en-US" dirty="0"/>
          </a:p>
          <a:p>
            <a:r>
              <a:rPr lang="zh-CN" altLang="en-US" dirty="0"/>
              <a:t>    </a:t>
            </a:r>
            <a:r>
              <a:rPr lang="en-US" altLang="zh-CN" dirty="0"/>
              <a:t>// </a:t>
            </a:r>
            <a:r>
              <a:rPr lang="zh-CN" altLang="en-US" dirty="0"/>
              <a:t>始终关闭文件描述符！</a:t>
            </a:r>
          </a:p>
          <a:p>
            <a:r>
              <a:rPr lang="zh-CN" altLang="en-US" dirty="0"/>
              <a:t>    </a:t>
            </a:r>
            <a:r>
              <a:rPr lang="en-US" altLang="zh-CN" dirty="0" err="1"/>
              <a:t>fs.close</a:t>
            </a:r>
            <a:r>
              <a:rPr lang="en-US" altLang="zh-CN" dirty="0"/>
              <a:t>(</a:t>
            </a:r>
            <a:r>
              <a:rPr lang="en-US" altLang="zh-CN" dirty="0" err="1"/>
              <a:t>fd</a:t>
            </a:r>
            <a:r>
              <a:rPr lang="en-US" altLang="zh-CN" dirty="0"/>
              <a:t>, (err) =&gt; {</a:t>
            </a:r>
          </a:p>
          <a:p>
            <a:r>
              <a:rPr lang="en-US" altLang="zh-CN" dirty="0"/>
              <a:t>      if (err) throw err;</a:t>
            </a:r>
          </a:p>
          <a:p>
            <a:r>
              <a:rPr lang="en-US" altLang="zh-CN" dirty="0"/>
              <a:t>    });</a:t>
            </a:r>
          </a:p>
          <a:p>
            <a:r>
              <a:rPr lang="en-US" altLang="zh-CN" dirty="0"/>
              <a:t>  });</a:t>
            </a:r>
          </a:p>
          <a:p>
            <a:r>
              <a:rPr lang="en-US" altLang="zh-CN" dirty="0"/>
              <a:t>});</a:t>
            </a:r>
          </a:p>
        </p:txBody>
      </p:sp>
      <p:sp>
        <p:nvSpPr>
          <p:cNvPr id="6" name="文本框 5"/>
          <p:cNvSpPr txBox="1"/>
          <p:nvPr/>
        </p:nvSpPr>
        <p:spPr>
          <a:xfrm>
            <a:off x="401057" y="497306"/>
            <a:ext cx="1980029" cy="523220"/>
          </a:xfrm>
          <a:prstGeom prst="rect">
            <a:avLst/>
          </a:prstGeom>
          <a:noFill/>
        </p:spPr>
        <p:txBody>
          <a:bodyPr wrap="none" rtlCol="0">
            <a:spAutoFit/>
          </a:bodyPr>
          <a:lstStyle/>
          <a:p>
            <a:r>
              <a:rPr lang="zh-CN" altLang="en-US" sz="2800" b="1" dirty="0" smtClean="0"/>
              <a:t>文件描述符</a:t>
            </a:r>
            <a:endParaRPr lang="zh-CN" altLang="en-US" sz="2800" b="1" dirty="0"/>
          </a:p>
        </p:txBody>
      </p:sp>
    </p:spTree>
    <p:extLst>
      <p:ext uri="{BB962C8B-B14F-4D97-AF65-F5344CB8AC3E}">
        <p14:creationId xmlns:p14="http://schemas.microsoft.com/office/powerpoint/2010/main" val="3609316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283367"/>
            <a:ext cx="10515600" cy="4893595"/>
          </a:xfrm>
        </p:spPr>
        <p:txBody>
          <a:bodyPr>
            <a:normAutofit/>
          </a:bodyPr>
          <a:lstStyle/>
          <a:p>
            <a:r>
              <a:rPr lang="zh-CN" altLang="en-US" dirty="0"/>
              <a:t>任何实现了事件发生器的对象，都实现了如下所示的一组方法</a:t>
            </a:r>
          </a:p>
          <a:p>
            <a:r>
              <a:rPr lang="zh-CN" altLang="en-US" dirty="0"/>
              <a:t>	</a:t>
            </a:r>
            <a:r>
              <a:rPr lang="en-US" altLang="zh-CN" dirty="0"/>
              <a:t>1. .</a:t>
            </a:r>
            <a:r>
              <a:rPr lang="en-US" altLang="zh-CN" dirty="0" err="1"/>
              <a:t>addLinstener</a:t>
            </a:r>
            <a:r>
              <a:rPr lang="en-US" altLang="zh-CN" dirty="0"/>
              <a:t> </a:t>
            </a:r>
            <a:r>
              <a:rPr lang="zh-CN" altLang="en-US" dirty="0"/>
              <a:t>或 </a:t>
            </a:r>
            <a:r>
              <a:rPr lang="en-US" altLang="zh-CN" dirty="0"/>
              <a:t>.on : </a:t>
            </a:r>
            <a:r>
              <a:rPr lang="zh-CN" altLang="en-US" dirty="0"/>
              <a:t>为指定类型的事件添加事件监听器。</a:t>
            </a:r>
          </a:p>
          <a:p>
            <a:r>
              <a:rPr lang="zh-CN" altLang="en-US" dirty="0"/>
              <a:t>	</a:t>
            </a:r>
            <a:r>
              <a:rPr lang="en-US" altLang="zh-CN" dirty="0"/>
              <a:t>2. .once : </a:t>
            </a:r>
            <a:r>
              <a:rPr lang="zh-CN" altLang="en-US" dirty="0"/>
              <a:t>为指定类型的事件绑定一个仅会被调用一次的事件监听器。</a:t>
            </a:r>
          </a:p>
          <a:p>
            <a:r>
              <a:rPr lang="zh-CN" altLang="en-US" dirty="0"/>
              <a:t>	</a:t>
            </a:r>
            <a:r>
              <a:rPr lang="en-US" altLang="zh-CN" dirty="0"/>
              <a:t>3. .</a:t>
            </a:r>
            <a:r>
              <a:rPr lang="en-US" altLang="zh-CN" dirty="0" err="1"/>
              <a:t>removeListener</a:t>
            </a:r>
            <a:r>
              <a:rPr lang="en-US" altLang="zh-CN" dirty="0"/>
              <a:t> :  </a:t>
            </a:r>
            <a:r>
              <a:rPr lang="zh-CN" altLang="en-US" dirty="0"/>
              <a:t>删除绑定到指定事件上的某个指定的事件监听器。</a:t>
            </a:r>
          </a:p>
          <a:p>
            <a:r>
              <a:rPr lang="zh-CN" altLang="en-US" dirty="0"/>
              <a:t>	</a:t>
            </a:r>
            <a:r>
              <a:rPr lang="en-US" altLang="zh-CN" dirty="0"/>
              <a:t>4. .</a:t>
            </a:r>
            <a:r>
              <a:rPr lang="en-US" altLang="zh-CN" dirty="0" err="1"/>
              <a:t>removeAllListeners</a:t>
            </a:r>
            <a:r>
              <a:rPr lang="en-US" altLang="zh-CN" dirty="0"/>
              <a:t> : </a:t>
            </a:r>
            <a:r>
              <a:rPr lang="zh-CN" altLang="en-US" dirty="0"/>
              <a:t>删除绑定到指定事件上的所有事件监听器</a:t>
            </a:r>
            <a:r>
              <a:rPr lang="zh-CN" altLang="en-US" dirty="0" smtClean="0"/>
              <a:t>。</a:t>
            </a:r>
            <a:endParaRPr lang="zh-CN" altLang="en-US" dirty="0"/>
          </a:p>
        </p:txBody>
      </p:sp>
      <p:sp>
        <p:nvSpPr>
          <p:cNvPr id="5" name="文本框 4"/>
          <p:cNvSpPr txBox="1"/>
          <p:nvPr/>
        </p:nvSpPr>
        <p:spPr>
          <a:xfrm>
            <a:off x="641687" y="192505"/>
            <a:ext cx="4941546" cy="923330"/>
          </a:xfrm>
          <a:prstGeom prst="rect">
            <a:avLst/>
          </a:prstGeom>
          <a:noFill/>
        </p:spPr>
        <p:txBody>
          <a:bodyPr wrap="none" rtlCol="0">
            <a:spAutoFit/>
          </a:bodyPr>
          <a:lstStyle/>
          <a:p>
            <a:r>
              <a:rPr lang="en-US" altLang="zh-CN" sz="5400" b="1" dirty="0" err="1" smtClean="0"/>
              <a:t>Events.emmitter</a:t>
            </a:r>
            <a:endParaRPr lang="zh-CN" altLang="en-US" sz="5400" b="1" dirty="0"/>
          </a:p>
        </p:txBody>
      </p:sp>
    </p:spTree>
    <p:extLst>
      <p:ext uri="{BB962C8B-B14F-4D97-AF65-F5344CB8AC3E}">
        <p14:creationId xmlns:p14="http://schemas.microsoft.com/office/powerpoint/2010/main" val="27555928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node</a:t>
            </a:r>
            <a:endParaRPr lang="zh-CN" altLang="en-US" dirty="0"/>
          </a:p>
        </p:txBody>
      </p:sp>
      <p:sp>
        <p:nvSpPr>
          <p:cNvPr id="3" name="内容占位符 2"/>
          <p:cNvSpPr>
            <a:spLocks noGrp="1"/>
          </p:cNvSpPr>
          <p:nvPr>
            <p:ph idx="1"/>
          </p:nvPr>
        </p:nvSpPr>
        <p:spPr/>
        <p:txBody>
          <a:bodyPr/>
          <a:lstStyle/>
          <a:p>
            <a:r>
              <a:rPr lang="en-US" altLang="zh-CN" dirty="0" err="1"/>
              <a:t>const</a:t>
            </a:r>
            <a:r>
              <a:rPr lang="en-US" altLang="zh-CN" dirty="0"/>
              <a:t> </a:t>
            </a:r>
            <a:r>
              <a:rPr lang="en-US" altLang="zh-CN" dirty="0" err="1"/>
              <a:t>util</a:t>
            </a:r>
            <a:r>
              <a:rPr lang="en-US" altLang="zh-CN" dirty="0"/>
              <a:t> = require('</a:t>
            </a:r>
            <a:r>
              <a:rPr lang="en-US" altLang="zh-CN" dirty="0" err="1"/>
              <a:t>util</a:t>
            </a:r>
            <a:r>
              <a:rPr lang="en-US" altLang="zh-CN" dirty="0"/>
              <a:t>');</a:t>
            </a:r>
          </a:p>
          <a:p>
            <a:r>
              <a:rPr lang="en-US" altLang="zh-CN" dirty="0" err="1" smtClean="0"/>
              <a:t>const</a:t>
            </a:r>
            <a:r>
              <a:rPr lang="en-US" altLang="zh-CN" dirty="0" smtClean="0"/>
              <a:t> </a:t>
            </a:r>
            <a:r>
              <a:rPr lang="en-US" altLang="zh-CN" dirty="0" err="1"/>
              <a:t>EventEmitter</a:t>
            </a:r>
            <a:r>
              <a:rPr lang="en-US" altLang="zh-CN" dirty="0"/>
              <a:t> = require('events').</a:t>
            </a:r>
            <a:r>
              <a:rPr lang="en-US" altLang="zh-CN" dirty="0" err="1"/>
              <a:t>EventEmitter</a:t>
            </a:r>
            <a:r>
              <a:rPr lang="en-US" altLang="zh-CN" dirty="0"/>
              <a:t>;</a:t>
            </a:r>
          </a:p>
          <a:p>
            <a:endParaRPr lang="en-US" altLang="zh-CN" dirty="0"/>
          </a:p>
          <a:p>
            <a:r>
              <a:rPr lang="en-US" altLang="zh-CN" dirty="0" smtClean="0"/>
              <a:t>let </a:t>
            </a:r>
            <a:r>
              <a:rPr lang="en-US" altLang="zh-CN" dirty="0" err="1"/>
              <a:t>MyClass</a:t>
            </a:r>
            <a:r>
              <a:rPr lang="en-US" altLang="zh-CN" dirty="0"/>
              <a:t> = function () </a:t>
            </a:r>
            <a:r>
              <a:rPr lang="en-US" altLang="zh-CN" dirty="0" smtClean="0"/>
              <a:t>{</a:t>
            </a:r>
          </a:p>
          <a:p>
            <a:endParaRPr lang="en-US" altLang="zh-CN" dirty="0"/>
          </a:p>
          <a:p>
            <a:r>
              <a:rPr lang="en-US" altLang="zh-CN" dirty="0" smtClean="0"/>
              <a:t>}</a:t>
            </a:r>
            <a:endParaRPr lang="en-US" altLang="zh-CN" dirty="0"/>
          </a:p>
          <a:p>
            <a:endParaRPr lang="en-US" altLang="zh-CN" dirty="0"/>
          </a:p>
          <a:p>
            <a:r>
              <a:rPr lang="en-US" altLang="zh-CN" dirty="0" err="1" smtClean="0"/>
              <a:t>util.inherits</a:t>
            </a:r>
            <a:r>
              <a:rPr lang="en-US" altLang="zh-CN" dirty="0" smtClean="0"/>
              <a:t>(</a:t>
            </a:r>
            <a:r>
              <a:rPr lang="en-US" altLang="zh-CN" dirty="0" err="1" smtClean="0"/>
              <a:t>MyClass</a:t>
            </a:r>
            <a:r>
              <a:rPr lang="en-US" altLang="zh-CN" dirty="0"/>
              <a:t>, </a:t>
            </a:r>
            <a:r>
              <a:rPr lang="en-US" altLang="zh-CN" dirty="0" err="1"/>
              <a:t>EventEmitter</a:t>
            </a:r>
            <a:r>
              <a:rPr lang="en-US" altLang="zh-CN" dirty="0"/>
              <a:t>);</a:t>
            </a:r>
            <a:endParaRPr lang="zh-CN" altLang="en-US" dirty="0"/>
          </a:p>
        </p:txBody>
      </p:sp>
    </p:spTree>
    <p:extLst>
      <p:ext uri="{BB962C8B-B14F-4D97-AF65-F5344CB8AC3E}">
        <p14:creationId xmlns:p14="http://schemas.microsoft.com/office/powerpoint/2010/main" val="42550468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85011"/>
            <a:ext cx="10515600" cy="5791952"/>
          </a:xfrm>
        </p:spPr>
        <p:txBody>
          <a:bodyPr>
            <a:normAutofit lnSpcReduction="10000"/>
          </a:bodyPr>
          <a:lstStyle/>
          <a:p>
            <a:pPr marL="0" indent="0">
              <a:buNone/>
            </a:pPr>
            <a:r>
              <a:rPr lang="en-US" altLang="zh-CN" dirty="0" err="1" smtClean="0"/>
              <a:t>Es</a:t>
            </a:r>
            <a:r>
              <a:rPr lang="en-US" altLang="zh-CN" dirty="0" smtClean="0"/>
              <a:t> 6</a:t>
            </a:r>
          </a:p>
          <a:p>
            <a:pPr marL="0" indent="0">
              <a:buNone/>
            </a:pPr>
            <a:endParaRPr lang="en-US" altLang="zh-CN" dirty="0" smtClean="0"/>
          </a:p>
          <a:p>
            <a:pPr marL="0" indent="0">
              <a:buNone/>
            </a:pPr>
            <a:r>
              <a:rPr lang="en-US" altLang="zh-CN" dirty="0" err="1"/>
              <a:t>c</a:t>
            </a:r>
            <a:r>
              <a:rPr lang="en-US" altLang="zh-CN" dirty="0" err="1" smtClean="0"/>
              <a:t>onst</a:t>
            </a:r>
            <a:r>
              <a:rPr lang="en-US" altLang="zh-CN" dirty="0" smtClean="0"/>
              <a:t> Emitter = require(‘events’).Emitter;</a:t>
            </a:r>
          </a:p>
          <a:p>
            <a:pPr marL="0" indent="0">
              <a:buNone/>
            </a:pPr>
            <a:endParaRPr lang="en-US" altLang="zh-CN" dirty="0"/>
          </a:p>
          <a:p>
            <a:pPr marL="0" indent="0">
              <a:buNone/>
            </a:pPr>
            <a:r>
              <a:rPr lang="en-US" altLang="zh-CN" dirty="0" smtClean="0"/>
              <a:t>class </a:t>
            </a:r>
            <a:r>
              <a:rPr lang="en-US" altLang="zh-CN" dirty="0" err="1" smtClean="0"/>
              <a:t>MyClass</a:t>
            </a:r>
            <a:r>
              <a:rPr lang="en-US" altLang="zh-CN" dirty="0" smtClean="0"/>
              <a:t> extends Emitter {</a:t>
            </a:r>
          </a:p>
          <a:p>
            <a:pPr marL="0" indent="0">
              <a:buNone/>
            </a:pPr>
            <a:r>
              <a:rPr lang="en-US" altLang="zh-CN" dirty="0" smtClean="0"/>
              <a:t>	constructor() {</a:t>
            </a:r>
          </a:p>
          <a:p>
            <a:pPr marL="0" indent="0">
              <a:buNone/>
            </a:pPr>
            <a:r>
              <a:rPr lang="en-US" altLang="zh-CN" dirty="0"/>
              <a:t>	</a:t>
            </a:r>
            <a:r>
              <a:rPr lang="en-US" altLang="zh-CN" dirty="0" smtClean="0"/>
              <a:t>	super(this)</a:t>
            </a:r>
          </a:p>
          <a:p>
            <a:pPr marL="0" indent="0">
              <a:buNone/>
            </a:pPr>
            <a:r>
              <a:rPr lang="en-US" altLang="zh-CN" dirty="0"/>
              <a:t>	</a:t>
            </a:r>
            <a:r>
              <a:rPr lang="en-US" altLang="zh-CN" dirty="0" smtClean="0"/>
              <a:t>}</a:t>
            </a:r>
          </a:p>
          <a:p>
            <a:pPr marL="0" indent="0">
              <a:buNone/>
            </a:pPr>
            <a:r>
              <a:rPr lang="en-US" altLang="zh-CN" dirty="0" smtClean="0"/>
              <a:t>	…</a:t>
            </a:r>
          </a:p>
          <a:p>
            <a:pPr marL="0" indent="0">
              <a:buNone/>
            </a:pPr>
            <a:r>
              <a:rPr lang="en-US" altLang="zh-CN" dirty="0" smtClean="0"/>
              <a:t>}</a:t>
            </a:r>
          </a:p>
          <a:p>
            <a:pPr marL="0" indent="0">
              <a:buNone/>
            </a:pPr>
            <a:endParaRPr lang="en-US" altLang="zh-CN" dirty="0"/>
          </a:p>
          <a:p>
            <a:pPr marL="0" indent="0">
              <a:buNone/>
            </a:pPr>
            <a:r>
              <a:rPr lang="en-US" altLang="zh-CN" dirty="0" smtClean="0"/>
              <a:t>1271 </a:t>
            </a:r>
            <a:r>
              <a:rPr lang="zh-CN" altLang="en-US" dirty="0" smtClean="0"/>
              <a:t>行  </a:t>
            </a:r>
            <a:r>
              <a:rPr lang="en-US" altLang="zh-CN" dirty="0" err="1" smtClean="0"/>
              <a:t>github</a:t>
            </a:r>
            <a:endParaRPr lang="en-US" altLang="zh-CN" dirty="0"/>
          </a:p>
        </p:txBody>
      </p:sp>
    </p:spTree>
    <p:extLst>
      <p:ext uri="{BB962C8B-B14F-4D97-AF65-F5344CB8AC3E}">
        <p14:creationId xmlns:p14="http://schemas.microsoft.com/office/powerpoint/2010/main" val="19388715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err="1" smtClean="0"/>
              <a:t>fs.rename</a:t>
            </a:r>
            <a:r>
              <a:rPr lang="en-US" altLang="zh-CN" dirty="0" smtClean="0"/>
              <a:t>('/</a:t>
            </a:r>
            <a:r>
              <a:rPr lang="en-US" altLang="zh-CN" dirty="0" err="1" smtClean="0"/>
              <a:t>tmp</a:t>
            </a:r>
            <a:r>
              <a:rPr lang="en-US" altLang="zh-CN" dirty="0" smtClean="0"/>
              <a:t>/hello', '/</a:t>
            </a:r>
            <a:r>
              <a:rPr lang="en-US" altLang="zh-CN" dirty="0" err="1" smtClean="0"/>
              <a:t>tmp</a:t>
            </a:r>
            <a:r>
              <a:rPr lang="en-US" altLang="zh-CN" dirty="0" smtClean="0"/>
              <a:t>/world', (err)=&gt;{</a:t>
            </a:r>
          </a:p>
          <a:p>
            <a:r>
              <a:rPr lang="en-US" altLang="zh-CN" dirty="0" smtClean="0"/>
              <a:t>		if(err) throw err;</a:t>
            </a:r>
          </a:p>
          <a:p>
            <a:r>
              <a:rPr lang="en-US" altLang="zh-CN" dirty="0" smtClean="0"/>
              <a:t>		</a:t>
            </a:r>
            <a:r>
              <a:rPr lang="en-US" altLang="zh-CN" dirty="0" err="1" smtClean="0"/>
              <a:t>fs.stat</a:t>
            </a:r>
            <a:r>
              <a:rPr lang="en-US" altLang="zh-CN" dirty="0" smtClean="0"/>
              <a:t>('/</a:t>
            </a:r>
            <a:r>
              <a:rPr lang="en-US" altLang="zh-CN" dirty="0" err="1" smtClean="0"/>
              <a:t>tmp</a:t>
            </a:r>
            <a:r>
              <a:rPr lang="en-US" altLang="zh-CN" dirty="0" smtClean="0"/>
              <a:t>/world', (err, stats) =&gt; {</a:t>
            </a:r>
          </a:p>
          <a:p>
            <a:r>
              <a:rPr lang="en-US" altLang="zh-CN" dirty="0" smtClean="0"/>
              <a:t>			if(err) throw err;</a:t>
            </a:r>
          </a:p>
          <a:p>
            <a:r>
              <a:rPr lang="en-US" altLang="zh-CN" dirty="0" smtClean="0"/>
              <a:t>			console.log(`</a:t>
            </a:r>
            <a:r>
              <a:rPr lang="zh-CN" altLang="en-US" dirty="0" smtClean="0"/>
              <a:t>文件属性：</a:t>
            </a:r>
            <a:r>
              <a:rPr lang="en-US" altLang="zh-CN" dirty="0" smtClean="0"/>
              <a:t>${</a:t>
            </a:r>
            <a:r>
              <a:rPr lang="en-US" altLang="zh-CN" dirty="0" err="1" smtClean="0"/>
              <a:t>JSON.stringify</a:t>
            </a:r>
            <a:r>
              <a:rPr lang="en-US" altLang="zh-CN" dirty="0" smtClean="0"/>
              <a:t>(stats)}`);</a:t>
            </a:r>
          </a:p>
          <a:p>
            <a:r>
              <a:rPr lang="en-US" altLang="zh-CN" dirty="0" smtClean="0"/>
              <a:t>		})</a:t>
            </a:r>
          </a:p>
          <a:p>
            <a:r>
              <a:rPr lang="en-US" altLang="zh-CN" dirty="0" smtClean="0"/>
              <a:t>	})</a:t>
            </a:r>
            <a:endParaRPr lang="zh-CN" altLang="en-US" dirty="0"/>
          </a:p>
        </p:txBody>
      </p:sp>
    </p:spTree>
    <p:extLst>
      <p:ext uri="{BB962C8B-B14F-4D97-AF65-F5344CB8AC3E}">
        <p14:creationId xmlns:p14="http://schemas.microsoft.com/office/powerpoint/2010/main" val="41512956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42253"/>
            <a:ext cx="10515600" cy="4351338"/>
          </a:xfrm>
        </p:spPr>
        <p:txBody>
          <a:bodyPr>
            <a:normAutofit fontScale="92500" lnSpcReduction="10000"/>
          </a:bodyPr>
          <a:lstStyle/>
          <a:p>
            <a:r>
              <a:rPr lang="zh-CN" altLang="en-US" dirty="0" smtClean="0"/>
              <a:t>所有文件系统操作都具有同步和异步的形式。</a:t>
            </a:r>
          </a:p>
          <a:p>
            <a:r>
              <a:rPr lang="zh-CN" altLang="en-US" dirty="0" smtClean="0"/>
              <a:t>异步的形式总是将完成回调作为其最后一个参数。 传给完成回调的参数取决于具体方法，但第一个参数始终预留用于异常。 如果</a:t>
            </a:r>
            <a:r>
              <a:rPr lang="en-US" altLang="zh-CN" dirty="0" smtClean="0"/>
              <a:t/>
            </a:r>
            <a:br>
              <a:rPr lang="en-US" altLang="zh-CN" dirty="0" smtClean="0"/>
            </a:br>
            <a:r>
              <a:rPr lang="zh-CN" altLang="en-US" dirty="0" smtClean="0"/>
              <a:t>操作成功完成，则第一个参数将为 </a:t>
            </a:r>
            <a:r>
              <a:rPr lang="en-US" altLang="zh-CN" dirty="0" smtClean="0"/>
              <a:t>null </a:t>
            </a:r>
            <a:r>
              <a:rPr lang="zh-CN" altLang="en-US" dirty="0" smtClean="0"/>
              <a:t>或 </a:t>
            </a:r>
            <a:r>
              <a:rPr lang="en-US" altLang="zh-CN" dirty="0" smtClean="0"/>
              <a:t>undefined</a:t>
            </a:r>
            <a:r>
              <a:rPr lang="zh-CN" altLang="en-US" dirty="0" smtClean="0"/>
              <a:t>。</a:t>
            </a:r>
            <a:endParaRPr lang="en-US" altLang="zh-CN" dirty="0" smtClean="0"/>
          </a:p>
          <a:p>
            <a:r>
              <a:rPr lang="en-US" altLang="zh-CN" dirty="0" err="1" smtClean="0"/>
              <a:t>const</a:t>
            </a:r>
            <a:r>
              <a:rPr lang="en-US" altLang="zh-CN" dirty="0" smtClean="0"/>
              <a:t> fs = require('fs');</a:t>
            </a:r>
          </a:p>
          <a:p>
            <a:endParaRPr lang="en-US" altLang="zh-CN" dirty="0" smtClean="0"/>
          </a:p>
          <a:p>
            <a:r>
              <a:rPr lang="en-US" altLang="zh-CN" dirty="0" err="1" smtClean="0"/>
              <a:t>fs.unlink</a:t>
            </a:r>
            <a:r>
              <a:rPr lang="en-US" altLang="zh-CN" dirty="0" smtClean="0"/>
              <a:t>('/</a:t>
            </a:r>
            <a:r>
              <a:rPr lang="en-US" altLang="zh-CN" dirty="0" err="1" smtClean="0"/>
              <a:t>tmp</a:t>
            </a:r>
            <a:r>
              <a:rPr lang="en-US" altLang="zh-CN" dirty="0" smtClean="0"/>
              <a:t>/hello', (err) =&gt; {</a:t>
            </a:r>
          </a:p>
          <a:p>
            <a:r>
              <a:rPr lang="en-US" altLang="zh-CN" dirty="0" smtClean="0"/>
              <a:t>  if (err) throw err;</a:t>
            </a:r>
          </a:p>
          <a:p>
            <a:r>
              <a:rPr lang="en-US" altLang="zh-CN" dirty="0" smtClean="0"/>
              <a:t>  console.log('</a:t>
            </a:r>
            <a:r>
              <a:rPr lang="zh-CN" altLang="en-US" dirty="0" smtClean="0"/>
              <a:t>已成功删除 </a:t>
            </a:r>
            <a:r>
              <a:rPr lang="en-US" altLang="zh-CN" dirty="0" smtClean="0"/>
              <a:t>/</a:t>
            </a:r>
            <a:r>
              <a:rPr lang="en-US" altLang="zh-CN" dirty="0" err="1" smtClean="0"/>
              <a:t>tmp</a:t>
            </a:r>
            <a:r>
              <a:rPr lang="en-US" altLang="zh-CN" dirty="0" smtClean="0"/>
              <a:t>/hello');</a:t>
            </a:r>
          </a:p>
          <a:p>
            <a:r>
              <a:rPr lang="en-US" altLang="zh-CN" dirty="0" smtClean="0"/>
              <a:t>});</a:t>
            </a:r>
            <a:endParaRPr lang="en-US" altLang="zh-CN" dirty="0"/>
          </a:p>
        </p:txBody>
      </p:sp>
    </p:spTree>
    <p:extLst>
      <p:ext uri="{BB962C8B-B14F-4D97-AF65-F5344CB8AC3E}">
        <p14:creationId xmlns:p14="http://schemas.microsoft.com/office/powerpoint/2010/main" val="13407321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85011" y="385011"/>
            <a:ext cx="11646568" cy="2862322"/>
          </a:xfrm>
          <a:prstGeom prst="rect">
            <a:avLst/>
          </a:prstGeom>
          <a:noFill/>
        </p:spPr>
        <p:txBody>
          <a:bodyPr wrap="square" rtlCol="0">
            <a:spAutoFit/>
          </a:bodyPr>
          <a:lstStyle/>
          <a:p>
            <a:r>
              <a:rPr lang="en-US" altLang="zh-CN" sz="3600" dirty="0" smtClean="0"/>
              <a:t>Fs</a:t>
            </a:r>
            <a:r>
              <a:rPr lang="zh-CN" altLang="en-US" sz="3600" dirty="0" smtClean="0"/>
              <a:t>模块通过以下方式允许开发者与文件系统交互</a:t>
            </a:r>
            <a:endParaRPr lang="en-US" altLang="zh-CN" sz="3600" dirty="0" smtClean="0"/>
          </a:p>
          <a:p>
            <a:r>
              <a:rPr lang="en-US" altLang="zh-CN" sz="3600" dirty="0" smtClean="0"/>
              <a:t>    1. POSIX</a:t>
            </a:r>
            <a:r>
              <a:rPr lang="zh-CN" altLang="en-US" sz="3600" dirty="0" smtClean="0"/>
              <a:t>文件</a:t>
            </a:r>
            <a:r>
              <a:rPr lang="en-US" altLang="zh-CN" sz="3600" dirty="0" smtClean="0"/>
              <a:t>I/O</a:t>
            </a:r>
          </a:p>
          <a:p>
            <a:r>
              <a:rPr lang="en-US" altLang="zh-CN" sz="3600" dirty="0"/>
              <a:t> </a:t>
            </a:r>
            <a:r>
              <a:rPr lang="en-US" altLang="zh-CN" sz="3600" dirty="0" smtClean="0"/>
              <a:t>   2.</a:t>
            </a:r>
            <a:r>
              <a:rPr lang="zh-CN" altLang="en-US" sz="3600" dirty="0" smtClean="0"/>
              <a:t>文件流</a:t>
            </a:r>
            <a:endParaRPr lang="en-US" altLang="zh-CN" sz="3600" dirty="0" smtClean="0"/>
          </a:p>
          <a:p>
            <a:r>
              <a:rPr lang="en-US" altLang="zh-CN" sz="3600" dirty="0" smtClean="0"/>
              <a:t>    3.</a:t>
            </a:r>
            <a:r>
              <a:rPr lang="zh-CN" altLang="en-US" sz="3600" dirty="0" smtClean="0"/>
              <a:t>批量文件</a:t>
            </a:r>
            <a:r>
              <a:rPr lang="en-US" altLang="zh-CN" sz="3600" dirty="0" smtClean="0"/>
              <a:t>I/o</a:t>
            </a:r>
          </a:p>
          <a:p>
            <a:r>
              <a:rPr lang="en-US" altLang="zh-CN" sz="3600" dirty="0"/>
              <a:t> </a:t>
            </a:r>
            <a:r>
              <a:rPr lang="en-US" altLang="zh-CN" sz="3600" dirty="0" smtClean="0"/>
              <a:t>   4.</a:t>
            </a:r>
            <a:r>
              <a:rPr lang="zh-CN" altLang="en-US" sz="3600" dirty="0" smtClean="0"/>
              <a:t>文件监控</a:t>
            </a:r>
            <a:endParaRPr lang="zh-CN" altLang="en-US" sz="3600" dirty="0"/>
          </a:p>
        </p:txBody>
      </p:sp>
    </p:spTree>
    <p:extLst>
      <p:ext uri="{BB962C8B-B14F-4D97-AF65-F5344CB8AC3E}">
        <p14:creationId xmlns:p14="http://schemas.microsoft.com/office/powerpoint/2010/main" val="672381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9389" y="1467378"/>
            <a:ext cx="11245516" cy="3046988"/>
          </a:xfrm>
          <a:prstGeom prst="rect">
            <a:avLst/>
          </a:prstGeom>
          <a:noFill/>
        </p:spPr>
        <p:txBody>
          <a:bodyPr wrap="square" rtlCol="0">
            <a:spAutoFit/>
          </a:bodyPr>
          <a:lstStyle/>
          <a:p>
            <a:r>
              <a:rPr lang="en-US" altLang="zh-CN" sz="2400" dirty="0" smtClean="0"/>
              <a:t>POSIX</a:t>
            </a:r>
          </a:p>
          <a:p>
            <a:r>
              <a:rPr lang="en-US" altLang="zh-CN" sz="2400" dirty="0"/>
              <a:t> </a:t>
            </a:r>
            <a:r>
              <a:rPr lang="en-US" altLang="zh-CN" sz="2400" dirty="0" smtClean="0"/>
              <a:t>        </a:t>
            </a:r>
            <a:r>
              <a:rPr lang="zh-CN" altLang="en-US" sz="2400" dirty="0" smtClean="0"/>
              <a:t>文件系统接口主要的访求是对标准</a:t>
            </a:r>
            <a:r>
              <a:rPr lang="en-US" altLang="zh-CN" sz="2400" dirty="0" smtClean="0"/>
              <a:t>POSIX</a:t>
            </a:r>
            <a:r>
              <a:rPr lang="zh-CN" altLang="en-US" sz="2400" dirty="0" smtClean="0"/>
              <a:t>文件</a:t>
            </a:r>
            <a:r>
              <a:rPr lang="en-US" altLang="zh-CN" sz="2400" dirty="0" smtClean="0"/>
              <a:t>I/O</a:t>
            </a:r>
            <a:r>
              <a:rPr lang="zh-CN" altLang="en-US" sz="2400" dirty="0" smtClean="0"/>
              <a:t>调用的封装。这些方法有着相同的名字，比如，</a:t>
            </a:r>
            <a:r>
              <a:rPr lang="en-US" altLang="zh-CN" sz="2400" dirty="0" err="1" smtClean="0"/>
              <a:t>readdir</a:t>
            </a:r>
            <a:r>
              <a:rPr lang="zh-CN" altLang="en-US" sz="2400" dirty="0" smtClean="0"/>
              <a:t>在</a:t>
            </a:r>
            <a:r>
              <a:rPr lang="en-US" altLang="zh-CN" sz="2400" dirty="0" smtClean="0"/>
              <a:t>Node</a:t>
            </a:r>
            <a:r>
              <a:rPr lang="zh-CN" altLang="en-US" sz="2400" dirty="0" smtClean="0"/>
              <a:t>中有个对应的</a:t>
            </a:r>
            <a:r>
              <a:rPr lang="en-US" altLang="zh-CN" sz="2400" dirty="0" err="1" smtClean="0"/>
              <a:t>fs.readdir</a:t>
            </a:r>
            <a:r>
              <a:rPr lang="zh-CN" altLang="en-US" sz="2400" dirty="0" smtClean="0"/>
              <a:t>方法。</a:t>
            </a:r>
            <a:endParaRPr lang="en-US" altLang="zh-CN" sz="2400" dirty="0" smtClean="0"/>
          </a:p>
          <a:p>
            <a:r>
              <a:rPr lang="en-US" altLang="zh-CN" sz="2400" dirty="0" smtClean="0"/>
              <a:t>	</a:t>
            </a:r>
          </a:p>
          <a:p>
            <a:r>
              <a:rPr lang="en-US" altLang="zh-CN" sz="2400" dirty="0"/>
              <a:t>	</a:t>
            </a:r>
            <a:r>
              <a:rPr lang="en-US" altLang="zh-CN" sz="2400" dirty="0" err="1" smtClean="0"/>
              <a:t>const</a:t>
            </a:r>
            <a:r>
              <a:rPr lang="en-US" altLang="zh-CN" sz="2400" dirty="0" smtClean="0"/>
              <a:t> fs = require(‘fs’)</a:t>
            </a:r>
          </a:p>
          <a:p>
            <a:r>
              <a:rPr lang="en-US" altLang="zh-CN" sz="2400" dirty="0"/>
              <a:t>	</a:t>
            </a:r>
            <a:r>
              <a:rPr lang="en-US" altLang="zh-CN" sz="2400" dirty="0" err="1" smtClean="0"/>
              <a:t>fs.readdir</a:t>
            </a:r>
            <a:r>
              <a:rPr lang="en-US" altLang="zh-CN" sz="2400" dirty="0" smtClean="0"/>
              <a:t>(‘/path/to/</a:t>
            </a:r>
            <a:r>
              <a:rPr lang="en-US" altLang="zh-CN" sz="2400" dirty="0" err="1" smtClean="0"/>
              <a:t>dir</a:t>
            </a:r>
            <a:r>
              <a:rPr lang="en-US" altLang="zh-CN" sz="2400" dirty="0" smtClean="0"/>
              <a:t>’, (err,  </a:t>
            </a:r>
            <a:r>
              <a:rPr lang="en-US" altLang="zh-CN" sz="2400" dirty="0" err="1" smtClean="0"/>
              <a:t>fies</a:t>
            </a:r>
            <a:r>
              <a:rPr lang="en-US" altLang="zh-CN" sz="2400" dirty="0" smtClean="0"/>
              <a:t>) =&gt; {</a:t>
            </a:r>
          </a:p>
          <a:p>
            <a:r>
              <a:rPr lang="en-US" altLang="zh-CN" sz="2400" dirty="0"/>
              <a:t>	</a:t>
            </a:r>
            <a:r>
              <a:rPr lang="en-US" altLang="zh-CN" sz="2400" dirty="0" smtClean="0"/>
              <a:t>	console.log(files);   // [‘filed’, ‘</a:t>
            </a:r>
            <a:r>
              <a:rPr lang="en-US" altLang="zh-CN" sz="2400" dirty="0" err="1" smtClean="0"/>
              <a:t>fileb</a:t>
            </a:r>
            <a:r>
              <a:rPr lang="en-US" altLang="zh-CN" sz="2400" dirty="0" smtClean="0"/>
              <a:t>’]</a:t>
            </a:r>
          </a:p>
          <a:p>
            <a:r>
              <a:rPr lang="en-US" altLang="zh-CN" sz="2400" dirty="0"/>
              <a:t>	</a:t>
            </a:r>
            <a:r>
              <a:rPr lang="en-US" altLang="zh-CN" sz="2400" dirty="0" smtClean="0"/>
              <a:t>}) </a:t>
            </a:r>
            <a:endParaRPr lang="en-US" altLang="zh-CN" sz="2400" dirty="0"/>
          </a:p>
        </p:txBody>
      </p:sp>
    </p:spTree>
    <p:extLst>
      <p:ext uri="{BB962C8B-B14F-4D97-AF65-F5344CB8AC3E}">
        <p14:creationId xmlns:p14="http://schemas.microsoft.com/office/powerpoint/2010/main" val="30993019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69557" y="420130"/>
            <a:ext cx="11467070" cy="584775"/>
          </a:xfrm>
          <a:prstGeom prst="rect">
            <a:avLst/>
          </a:prstGeom>
          <a:noFill/>
        </p:spPr>
        <p:txBody>
          <a:bodyPr wrap="square" rtlCol="0">
            <a:spAutoFit/>
          </a:bodyPr>
          <a:lstStyle/>
          <a:p>
            <a:r>
              <a:rPr lang="zh-CN" altLang="en-US" sz="3200" b="1" dirty="0"/>
              <a:t>流</a:t>
            </a:r>
          </a:p>
        </p:txBody>
      </p:sp>
      <p:sp>
        <p:nvSpPr>
          <p:cNvPr id="6" name="文本框 5"/>
          <p:cNvSpPr txBox="1"/>
          <p:nvPr/>
        </p:nvSpPr>
        <p:spPr>
          <a:xfrm>
            <a:off x="771525" y="1114425"/>
            <a:ext cx="10215563" cy="2246769"/>
          </a:xfrm>
          <a:prstGeom prst="rect">
            <a:avLst/>
          </a:prstGeom>
          <a:noFill/>
        </p:spPr>
        <p:txBody>
          <a:bodyPr wrap="square" rtlCol="0">
            <a:spAutoFit/>
          </a:bodyPr>
          <a:lstStyle/>
          <a:p>
            <a:r>
              <a:rPr lang="en-US" altLang="zh-CN" sz="2800" dirty="0" err="1" smtClean="0"/>
              <a:t>const</a:t>
            </a:r>
            <a:r>
              <a:rPr lang="en-US" altLang="zh-CN" sz="2800" dirty="0" smtClean="0"/>
              <a:t> fs = require(‘fs’);</a:t>
            </a:r>
          </a:p>
          <a:p>
            <a:r>
              <a:rPr lang="en-US" altLang="zh-CN" sz="2800" dirty="0" err="1" smtClean="0"/>
              <a:t>const</a:t>
            </a:r>
            <a:r>
              <a:rPr lang="en-US" altLang="zh-CN" sz="2800" dirty="0" smtClean="0"/>
              <a:t> readable = </a:t>
            </a:r>
            <a:r>
              <a:rPr lang="en-US" altLang="zh-CN" sz="2800" dirty="0" err="1" smtClean="0"/>
              <a:t>fs.createReadStream</a:t>
            </a:r>
            <a:r>
              <a:rPr lang="en-US" altLang="zh-CN" sz="2800" dirty="0" smtClean="0"/>
              <a:t>(‘./origin.txt’);</a:t>
            </a:r>
          </a:p>
          <a:p>
            <a:r>
              <a:rPr lang="en-US" altLang="zh-CN" sz="2800" dirty="0" err="1"/>
              <a:t>c</a:t>
            </a:r>
            <a:r>
              <a:rPr lang="en-US" altLang="zh-CN" sz="2800" dirty="0" err="1" smtClean="0"/>
              <a:t>onst</a:t>
            </a:r>
            <a:r>
              <a:rPr lang="en-US" altLang="zh-CN" sz="2800" dirty="0" smtClean="0"/>
              <a:t> writeable = </a:t>
            </a:r>
            <a:r>
              <a:rPr lang="en-US" altLang="zh-CN" sz="2800" dirty="0" err="1" smtClean="0"/>
              <a:t>fs.createWriteStream</a:t>
            </a:r>
            <a:r>
              <a:rPr lang="en-US" altLang="zh-CN" sz="2800" dirty="0" smtClean="0"/>
              <a:t>(‘./copy.txt’);</a:t>
            </a:r>
          </a:p>
          <a:p>
            <a:endParaRPr lang="en-US" altLang="zh-CN" sz="2800" dirty="0"/>
          </a:p>
          <a:p>
            <a:r>
              <a:rPr lang="en-US" altLang="zh-CN" sz="2800" dirty="0" err="1" smtClean="0"/>
              <a:t>readable.pipe</a:t>
            </a:r>
            <a:r>
              <a:rPr lang="en-US" altLang="zh-CN" sz="2800" dirty="0" smtClean="0"/>
              <a:t>(writeable);</a:t>
            </a:r>
            <a:endParaRPr lang="zh-CN" altLang="en-US" sz="2800" dirty="0"/>
          </a:p>
        </p:txBody>
      </p:sp>
      <p:sp>
        <p:nvSpPr>
          <p:cNvPr id="7" name="文本框 6"/>
          <p:cNvSpPr txBox="1"/>
          <p:nvPr/>
        </p:nvSpPr>
        <p:spPr>
          <a:xfrm>
            <a:off x="369544" y="3470714"/>
            <a:ext cx="11467070" cy="584775"/>
          </a:xfrm>
          <a:prstGeom prst="rect">
            <a:avLst/>
          </a:prstGeom>
          <a:noFill/>
        </p:spPr>
        <p:txBody>
          <a:bodyPr wrap="square" rtlCol="0">
            <a:spAutoFit/>
          </a:bodyPr>
          <a:lstStyle/>
          <a:p>
            <a:r>
              <a:rPr lang="zh-CN" altLang="en-US" sz="3200" b="1" dirty="0" smtClean="0"/>
              <a:t>指操作文件</a:t>
            </a:r>
            <a:endParaRPr lang="zh-CN" altLang="en-US" sz="3200" b="1" dirty="0"/>
          </a:p>
        </p:txBody>
      </p:sp>
      <p:sp>
        <p:nvSpPr>
          <p:cNvPr id="8" name="文本框 7"/>
          <p:cNvSpPr txBox="1"/>
          <p:nvPr/>
        </p:nvSpPr>
        <p:spPr>
          <a:xfrm>
            <a:off x="771524" y="4059120"/>
            <a:ext cx="10215563" cy="2246769"/>
          </a:xfrm>
          <a:prstGeom prst="rect">
            <a:avLst/>
          </a:prstGeom>
          <a:noFill/>
        </p:spPr>
        <p:txBody>
          <a:bodyPr wrap="square" rtlCol="0">
            <a:spAutoFit/>
          </a:bodyPr>
          <a:lstStyle/>
          <a:p>
            <a:r>
              <a:rPr lang="en-US" altLang="zh-CN" sz="2800" dirty="0" err="1" smtClean="0"/>
              <a:t>const</a:t>
            </a:r>
            <a:r>
              <a:rPr lang="en-US" altLang="zh-CN" sz="2800" dirty="0" smtClean="0"/>
              <a:t> fs = require(‘fs’);</a:t>
            </a:r>
          </a:p>
          <a:p>
            <a:endParaRPr lang="en-US" altLang="zh-CN" sz="2800" dirty="0"/>
          </a:p>
          <a:p>
            <a:r>
              <a:rPr lang="en-US" altLang="zh-CN" sz="2800" dirty="0" err="1" smtClean="0"/>
              <a:t>fs.readFile</a:t>
            </a:r>
            <a:r>
              <a:rPr lang="en-US" altLang="zh-CN" sz="2800" dirty="0" smtClean="0"/>
              <a:t>(‘path/….’, (err, </a:t>
            </a:r>
            <a:r>
              <a:rPr lang="en-US" altLang="zh-CN" sz="2800" dirty="0" err="1" smtClean="0"/>
              <a:t>buf</a:t>
            </a:r>
            <a:r>
              <a:rPr lang="en-US" altLang="zh-CN" sz="2800" dirty="0" smtClean="0"/>
              <a:t>) =&gt; {</a:t>
            </a:r>
          </a:p>
          <a:p>
            <a:r>
              <a:rPr lang="en-US" altLang="zh-CN" sz="2800" dirty="0"/>
              <a:t>	</a:t>
            </a:r>
            <a:r>
              <a:rPr lang="en-US" altLang="zh-CN" sz="2800" dirty="0" smtClean="0"/>
              <a:t>console.log(</a:t>
            </a:r>
            <a:r>
              <a:rPr lang="en-US" altLang="zh-CN" sz="2800" dirty="0" err="1" smtClean="0"/>
              <a:t>buf</a:t>
            </a:r>
            <a:r>
              <a:rPr lang="en-US" altLang="zh-CN" sz="2800" dirty="0" smtClean="0"/>
              <a:t>);</a:t>
            </a:r>
          </a:p>
          <a:p>
            <a:r>
              <a:rPr lang="en-US" altLang="zh-CN" sz="2800" dirty="0" smtClean="0"/>
              <a:t>})</a:t>
            </a:r>
            <a:endParaRPr lang="zh-CN" altLang="en-US" sz="2800" dirty="0"/>
          </a:p>
        </p:txBody>
      </p:sp>
    </p:spTree>
    <p:extLst>
      <p:ext uri="{BB962C8B-B14F-4D97-AF65-F5344CB8AC3E}">
        <p14:creationId xmlns:p14="http://schemas.microsoft.com/office/powerpoint/2010/main" val="6717674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223493"/>
            <a:ext cx="10515600" cy="4953470"/>
          </a:xfrm>
        </p:spPr>
        <p:txBody>
          <a:bodyPr>
            <a:normAutofit/>
          </a:bodyPr>
          <a:lstStyle/>
          <a:p>
            <a:pPr marL="0" indent="0">
              <a:buNone/>
            </a:pPr>
            <a:r>
              <a:rPr lang="zh-CN" altLang="en-US" dirty="0" smtClean="0"/>
              <a:t>同步版本</a:t>
            </a:r>
            <a:endParaRPr lang="en-US" altLang="zh-CN" dirty="0"/>
          </a:p>
          <a:p>
            <a:r>
              <a:rPr lang="en-US" altLang="zh-CN" dirty="0" err="1" smtClean="0"/>
              <a:t>const</a:t>
            </a:r>
            <a:r>
              <a:rPr lang="en-US" altLang="zh-CN" dirty="0" smtClean="0"/>
              <a:t> fs = require('fs');</a:t>
            </a:r>
          </a:p>
          <a:p>
            <a:endParaRPr lang="en-US" altLang="zh-CN" dirty="0" smtClean="0"/>
          </a:p>
          <a:p>
            <a:r>
              <a:rPr lang="en-US" altLang="zh-CN" dirty="0" smtClean="0"/>
              <a:t>try {</a:t>
            </a:r>
          </a:p>
          <a:p>
            <a:r>
              <a:rPr lang="en-US" altLang="zh-CN" dirty="0" smtClean="0"/>
              <a:t>  </a:t>
            </a:r>
            <a:r>
              <a:rPr lang="en-US" altLang="zh-CN" dirty="0" err="1" smtClean="0"/>
              <a:t>fs.unlinkSync</a:t>
            </a:r>
            <a:r>
              <a:rPr lang="en-US" altLang="zh-CN" dirty="0" smtClean="0"/>
              <a:t>('/</a:t>
            </a:r>
            <a:r>
              <a:rPr lang="en-US" altLang="zh-CN" dirty="0" err="1" smtClean="0"/>
              <a:t>tmp</a:t>
            </a:r>
            <a:r>
              <a:rPr lang="en-US" altLang="zh-CN" dirty="0" smtClean="0"/>
              <a:t>/hello');</a:t>
            </a:r>
          </a:p>
          <a:p>
            <a:r>
              <a:rPr lang="en-US" altLang="zh-CN" dirty="0" smtClean="0"/>
              <a:t>  console.log('</a:t>
            </a:r>
            <a:r>
              <a:rPr lang="zh-CN" altLang="en-US" dirty="0" smtClean="0"/>
              <a:t>已成功删除 </a:t>
            </a:r>
            <a:r>
              <a:rPr lang="en-US" altLang="zh-CN" dirty="0" smtClean="0"/>
              <a:t>/</a:t>
            </a:r>
            <a:r>
              <a:rPr lang="en-US" altLang="zh-CN" dirty="0" err="1" smtClean="0"/>
              <a:t>tmp</a:t>
            </a:r>
            <a:r>
              <a:rPr lang="en-US" altLang="zh-CN" dirty="0" smtClean="0"/>
              <a:t>/hello');</a:t>
            </a:r>
          </a:p>
          <a:p>
            <a:r>
              <a:rPr lang="en-US" altLang="zh-CN" dirty="0" smtClean="0"/>
              <a:t>} catch (err) {</a:t>
            </a:r>
          </a:p>
          <a:p>
            <a:r>
              <a:rPr lang="en-US" altLang="zh-CN" dirty="0" smtClean="0"/>
              <a:t>  // </a:t>
            </a:r>
            <a:r>
              <a:rPr lang="zh-CN" altLang="en-US" dirty="0" smtClean="0"/>
              <a:t>处理错误</a:t>
            </a:r>
          </a:p>
          <a:p>
            <a:r>
              <a:rPr lang="en-US" altLang="zh-CN" dirty="0" smtClean="0"/>
              <a:t>}</a:t>
            </a:r>
            <a:endParaRPr lang="zh-CN" altLang="en-US" dirty="0"/>
          </a:p>
        </p:txBody>
      </p:sp>
    </p:spTree>
    <p:extLst>
      <p:ext uri="{BB962C8B-B14F-4D97-AF65-F5344CB8AC3E}">
        <p14:creationId xmlns:p14="http://schemas.microsoft.com/office/powerpoint/2010/main" val="12308495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194559"/>
            <a:ext cx="10515600" cy="4351338"/>
          </a:xfrm>
        </p:spPr>
        <p:txBody>
          <a:bodyPr/>
          <a:lstStyle/>
          <a:p>
            <a:r>
              <a:rPr lang="en-US" altLang="zh-CN" dirty="0" err="1" smtClean="0"/>
              <a:t>fs.rename</a:t>
            </a:r>
            <a:r>
              <a:rPr lang="en-US" altLang="zh-CN" dirty="0" smtClean="0"/>
              <a:t>('/</a:t>
            </a:r>
            <a:r>
              <a:rPr lang="en-US" altLang="zh-CN" dirty="0" err="1" smtClean="0"/>
              <a:t>tmp</a:t>
            </a:r>
            <a:r>
              <a:rPr lang="en-US" altLang="zh-CN" dirty="0" smtClean="0"/>
              <a:t>/hello', '/</a:t>
            </a:r>
            <a:r>
              <a:rPr lang="en-US" altLang="zh-CN" dirty="0" err="1" smtClean="0"/>
              <a:t>tmp</a:t>
            </a:r>
            <a:r>
              <a:rPr lang="en-US" altLang="zh-CN" dirty="0" smtClean="0"/>
              <a:t>/world', (err) =&gt; {</a:t>
            </a:r>
          </a:p>
          <a:p>
            <a:r>
              <a:rPr lang="en-US" altLang="zh-CN" dirty="0" smtClean="0"/>
              <a:t>  if (err) throw err;</a:t>
            </a:r>
          </a:p>
          <a:p>
            <a:r>
              <a:rPr lang="en-US" altLang="zh-CN" dirty="0" smtClean="0"/>
              <a:t>  console.log('</a:t>
            </a:r>
            <a:r>
              <a:rPr lang="zh-CN" altLang="en-US" dirty="0" smtClean="0"/>
              <a:t>重命名完成</a:t>
            </a:r>
            <a:r>
              <a:rPr lang="en-US" altLang="zh-CN" dirty="0" smtClean="0"/>
              <a:t>');</a:t>
            </a:r>
          </a:p>
          <a:p>
            <a:r>
              <a:rPr lang="en-US" altLang="zh-CN" dirty="0" smtClean="0"/>
              <a:t>});</a:t>
            </a:r>
          </a:p>
          <a:p>
            <a:r>
              <a:rPr lang="en-US" altLang="zh-CN" dirty="0" err="1" smtClean="0"/>
              <a:t>fs.stat</a:t>
            </a:r>
            <a:r>
              <a:rPr lang="en-US" altLang="zh-CN" dirty="0" smtClean="0"/>
              <a:t>('/</a:t>
            </a:r>
            <a:r>
              <a:rPr lang="en-US" altLang="zh-CN" dirty="0" err="1" smtClean="0"/>
              <a:t>tmp</a:t>
            </a:r>
            <a:r>
              <a:rPr lang="en-US" altLang="zh-CN" dirty="0" smtClean="0"/>
              <a:t>/world', (err, stats) =&gt; {</a:t>
            </a:r>
          </a:p>
          <a:p>
            <a:r>
              <a:rPr lang="en-US" altLang="zh-CN" dirty="0" smtClean="0"/>
              <a:t>  if (err) throw err;</a:t>
            </a:r>
          </a:p>
          <a:p>
            <a:r>
              <a:rPr lang="en-US" altLang="zh-CN" dirty="0" smtClean="0"/>
              <a:t>  console.log(`</a:t>
            </a:r>
            <a:r>
              <a:rPr lang="zh-CN" altLang="en-US" dirty="0" smtClean="0"/>
              <a:t>文件属性</a:t>
            </a:r>
            <a:r>
              <a:rPr lang="en-US" altLang="zh-CN" dirty="0" smtClean="0"/>
              <a:t>: ${</a:t>
            </a:r>
            <a:r>
              <a:rPr lang="en-US" altLang="zh-CN" dirty="0" err="1" smtClean="0"/>
              <a:t>JSON.stringify</a:t>
            </a:r>
            <a:r>
              <a:rPr lang="en-US" altLang="zh-CN" dirty="0" smtClean="0"/>
              <a:t>(stats)}`);</a:t>
            </a:r>
          </a:p>
          <a:p>
            <a:r>
              <a:rPr lang="en-US" altLang="zh-CN" dirty="0" smtClean="0"/>
              <a:t>});</a:t>
            </a:r>
            <a:endParaRPr lang="zh-CN" altLang="en-US" dirty="0"/>
          </a:p>
        </p:txBody>
      </p:sp>
    </p:spTree>
    <p:extLst>
      <p:ext uri="{BB962C8B-B14F-4D97-AF65-F5344CB8AC3E}">
        <p14:creationId xmlns:p14="http://schemas.microsoft.com/office/powerpoint/2010/main" val="23953481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01053"/>
            <a:ext cx="10515600" cy="5775910"/>
          </a:xfrm>
        </p:spPr>
        <p:txBody>
          <a:bodyPr>
            <a:normAutofit/>
          </a:bodyPr>
          <a:lstStyle/>
          <a:p>
            <a:r>
              <a:rPr lang="zh-CN" altLang="en-US" dirty="0" smtClean="0"/>
              <a:t>有时可能需要了解文件的一些特征，例如大小、创建时间或者权限，可以使用</a:t>
            </a:r>
            <a:r>
              <a:rPr lang="en-US" altLang="zh-CN" dirty="0" err="1" smtClean="0"/>
              <a:t>fs.stat</a:t>
            </a:r>
            <a:r>
              <a:rPr lang="en-US" altLang="zh-CN" dirty="0" smtClean="0"/>
              <a:t>()</a:t>
            </a:r>
            <a:r>
              <a:rPr lang="zh-CN" altLang="en-US" dirty="0" smtClean="0"/>
              <a:t>函数来查询文件或目录的元信息</a:t>
            </a:r>
          </a:p>
          <a:p>
            <a:r>
              <a:rPr lang="zh-CN" altLang="en-US" dirty="0" smtClean="0"/>
              <a:t>	</a:t>
            </a:r>
            <a:r>
              <a:rPr lang="en-US" altLang="zh-CN" dirty="0" smtClean="0"/>
              <a:t>let fs = require('fs');</a:t>
            </a:r>
          </a:p>
          <a:p>
            <a:endParaRPr lang="en-US" altLang="zh-CN" dirty="0" smtClean="0"/>
          </a:p>
          <a:p>
            <a:r>
              <a:rPr lang="en-US" altLang="zh-CN" dirty="0" smtClean="0"/>
              <a:t>	</a:t>
            </a:r>
            <a:r>
              <a:rPr lang="en-US" altLang="zh-CN" dirty="0" err="1" smtClean="0"/>
              <a:t>fs.stat</a:t>
            </a:r>
            <a:r>
              <a:rPr lang="en-US" altLang="zh-CN" dirty="0" smtClean="0"/>
              <a:t>('/</a:t>
            </a:r>
            <a:r>
              <a:rPr lang="en-US" altLang="zh-CN" dirty="0" err="1" smtClean="0"/>
              <a:t>etc</a:t>
            </a:r>
            <a:r>
              <a:rPr lang="en-US" altLang="zh-CN" dirty="0" smtClean="0"/>
              <a:t>/password', (err, stats)=&gt;{</a:t>
            </a:r>
          </a:p>
          <a:p>
            <a:r>
              <a:rPr lang="en-US" altLang="zh-CN" dirty="0" smtClean="0"/>
              <a:t>		if(err) throw err;</a:t>
            </a:r>
          </a:p>
          <a:p>
            <a:endParaRPr lang="en-US" altLang="zh-CN" dirty="0" smtClean="0"/>
          </a:p>
          <a:p>
            <a:r>
              <a:rPr lang="en-US" altLang="zh-CN" dirty="0" smtClean="0"/>
              <a:t>		console.log(stats);</a:t>
            </a:r>
          </a:p>
          <a:p>
            <a:r>
              <a:rPr lang="en-US" altLang="zh-CN" dirty="0" smtClean="0"/>
              <a:t>	}	</a:t>
            </a:r>
            <a:endParaRPr lang="zh-CN" altLang="en-US" dirty="0"/>
          </a:p>
        </p:txBody>
      </p:sp>
    </p:spTree>
    <p:extLst>
      <p:ext uri="{BB962C8B-B14F-4D97-AF65-F5344CB8AC3E}">
        <p14:creationId xmlns:p14="http://schemas.microsoft.com/office/powerpoint/2010/main" val="10147322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1364</TotalTime>
  <Words>726</Words>
  <Application>Microsoft Office PowerPoint</Application>
  <PresentationFormat>宽屏</PresentationFormat>
  <Paragraphs>141</Paragraphs>
  <Slides>14</Slides>
  <Notes>7</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14</vt:i4>
      </vt:variant>
    </vt:vector>
  </HeadingPairs>
  <TitlesOfParts>
    <vt:vector size="19" baseType="lpstr">
      <vt:lpstr>宋体</vt:lpstr>
      <vt:lpstr>Arial</vt:lpstr>
      <vt:lpstr>Calibri</vt:lpstr>
      <vt:lpstr>Calibri Light</vt:lpstr>
      <vt:lpstr>Office 主题</vt:lpstr>
      <vt:lpstr>Fs(文件系统) &amp;&amp; event(事件)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node</vt:lpstr>
      <vt:lpstr>PowerPoint 演示文稿</vt:lpstr>
    </vt:vector>
  </TitlesOfParts>
  <Company>MSJR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Fs(文件系统) &amp;&amp; event(事件)</dc:title>
  <dc:creator>Haoran Li(李浩然)</dc:creator>
  <cp:lastModifiedBy>Haoran Li(李浩然)</cp:lastModifiedBy>
  <cp:revision>33</cp:revision>
  <dcterms:created xsi:type="dcterms:W3CDTF">2019-06-13T02:29:27Z</dcterms:created>
  <dcterms:modified xsi:type="dcterms:W3CDTF">2019-07-15T01:40:15Z</dcterms:modified>
</cp:coreProperties>
</file>