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4"/>
  </p:handoutMasterIdLst>
  <p:sldIdLst>
    <p:sldId id="256" r:id="rId4"/>
    <p:sldId id="279" r:id="rId6"/>
    <p:sldId id="284" r:id="rId7"/>
    <p:sldId id="285" r:id="rId8"/>
    <p:sldId id="286" r:id="rId9"/>
    <p:sldId id="287" r:id="rId10"/>
    <p:sldId id="280" r:id="rId11"/>
    <p:sldId id="282" r:id="rId12"/>
    <p:sldId id="273" r:id="rId13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9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73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48"/>
      </p:cViewPr>
      <p:guideLst>
        <p:guide orient="horz" pos="2146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2FCF-5F80-4CE7-8A71-101BA8BF11A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2FCF-5F80-4CE7-8A71-101BA8BF11A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2FCF-5F80-4CE7-8A71-101BA8BF11A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7" Type="http://schemas.openxmlformats.org/officeDocument/2006/relationships/notesSlide" Target="../notesSlides/notesSlide3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33.xml"/><Relationship Id="rId24" Type="http://schemas.openxmlformats.org/officeDocument/2006/relationships/tags" Target="../tags/tag32.xml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hdphoto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image" Target="../media/image11.png"/><Relationship Id="rId3" Type="http://schemas.openxmlformats.org/officeDocument/2006/relationships/image" Target="../media/image1.tiff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38187" y="187325"/>
            <a:ext cx="5640387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3" name="文本框 3"/>
          <p:cNvSpPr txBox="1"/>
          <p:nvPr/>
        </p:nvSpPr>
        <p:spPr>
          <a:xfrm>
            <a:off x="2282825" y="1843088"/>
            <a:ext cx="9766300" cy="1715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buFont typeface="Arial" panose="020B0604020202090204" pitchFamily="34" charset="0"/>
              <a:buNone/>
            </a:pPr>
            <a:endParaRPr lang="en-US" altLang="zh-CN" sz="4800" b="1" dirty="0">
              <a:solidFill>
                <a:srgbClr val="FC611F"/>
              </a:solidFill>
              <a:latin typeface=".萍方-简" pitchFamily="34" charset="-122"/>
              <a:ea typeface=".萍方-简" pitchFamily="34" charset="-122"/>
              <a:sym typeface="宋体" panose="02010600030101010101" pitchFamily="2" charset="-122"/>
            </a:endParaRPr>
          </a:p>
          <a:p>
            <a:pPr algn="ctr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4800" b="1" dirty="0">
                <a:solidFill>
                  <a:srgbClr val="FF5E33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</a:t>
            </a:r>
            <a:r>
              <a:rPr lang="zh-CN" altLang="en-US" sz="4800" b="1" dirty="0">
                <a:solidFill>
                  <a:srgbClr val="FF5E33"/>
                </a:solidFill>
                <a:latin typeface="微软雅黑" panose="020B0503020204020204" charset="-122"/>
                <a:sym typeface="宋体" panose="02010600030101010101" pitchFamily="2" charset="-122"/>
              </a:rPr>
              <a:t>收钱啦</a:t>
            </a:r>
            <a:r>
              <a:rPr lang="en-US" altLang="zh-CN" sz="4800" b="1" dirty="0">
                <a:solidFill>
                  <a:srgbClr val="FF5E33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 sz="4800" b="1" dirty="0">
                <a:solidFill>
                  <a:srgbClr val="FF5E33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收银软件介绍</a:t>
            </a:r>
            <a:endParaRPr lang="zh-CN" altLang="en-US" sz="4800" b="1" dirty="0">
              <a:solidFill>
                <a:srgbClr val="FF5E33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204"/>
          <p:cNvGrpSpPr/>
          <p:nvPr/>
        </p:nvGrpSpPr>
        <p:grpSpPr>
          <a:xfrm>
            <a:off x="382588" y="592138"/>
            <a:ext cx="11872912" cy="655637"/>
            <a:chOff x="3291017" y="592094"/>
            <a:chExt cx="11871423" cy="656380"/>
          </a:xfrm>
        </p:grpSpPr>
        <p:sp>
          <p:nvSpPr>
            <p:cNvPr id="7171" name="TextBox 13"/>
            <p:cNvSpPr/>
            <p:nvPr/>
          </p:nvSpPr>
          <p:spPr>
            <a:xfrm>
              <a:off x="3611573" y="592094"/>
              <a:ext cx="11550867" cy="510763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sym typeface="+mn-ea"/>
                </a:rPr>
                <a:t>收钱啦</a:t>
              </a:r>
              <a:r>
                <a:rPr lang="en-US" altLang="zh-CN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收银软件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5"/>
            <p:cNvSpPr/>
            <p:nvPr/>
          </p:nvSpPr>
          <p:spPr>
            <a:xfrm rot="5400000">
              <a:off x="3131852" y="871887"/>
              <a:ext cx="638884" cy="114289"/>
            </a:xfrm>
            <a:prstGeom prst="roundRect">
              <a:avLst/>
            </a:prstGeom>
            <a:solidFill>
              <a:srgbClr val="FF5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直线连接符 7"/>
            <p:cNvCxnSpPr/>
            <p:nvPr/>
          </p:nvCxnSpPr>
          <p:spPr>
            <a:xfrm>
              <a:off x="3291017" y="1138857"/>
              <a:ext cx="1119082" cy="0"/>
            </a:xfrm>
            <a:prstGeom prst="line">
              <a:avLst/>
            </a:prstGeom>
            <a:ln>
              <a:solidFill>
                <a:srgbClr val="FF5E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8" name="文本框 17"/>
          <p:cNvSpPr txBox="1"/>
          <p:nvPr/>
        </p:nvSpPr>
        <p:spPr>
          <a:xfrm>
            <a:off x="1177290" y="1473200"/>
            <a:ext cx="983742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是北京码上赢网络科技有限公司开发的一款安装在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端收银电脑上使用，服务商户收款的软件，分为普通版和收银系统专用版。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普通版无需在收银电脑上安装任何收银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系统，用扫码枪扫顾客付款码即可唤醒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软件，需要商户在发起支付时手动输入金额。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收银系统专用版是根据商户收银电脑上安装的收银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系统针对性开发的软件。相对于市场上常见的收银插件，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具有适配性好，安装快捷，服务稳定的优势。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204"/>
          <p:cNvGrpSpPr/>
          <p:nvPr/>
        </p:nvGrpSpPr>
        <p:grpSpPr>
          <a:xfrm>
            <a:off x="382588" y="592138"/>
            <a:ext cx="11872912" cy="655636"/>
            <a:chOff x="3291017" y="592094"/>
            <a:chExt cx="11871423" cy="656380"/>
          </a:xfrm>
        </p:grpSpPr>
        <p:sp>
          <p:nvSpPr>
            <p:cNvPr id="9219" name="TextBox 13"/>
            <p:cNvSpPr/>
            <p:nvPr/>
          </p:nvSpPr>
          <p:spPr>
            <a:xfrm>
              <a:off x="3611573" y="592094"/>
              <a:ext cx="11550867" cy="51076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“收钱啦”对比一般收银插件的优势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5"/>
            <p:cNvSpPr/>
            <p:nvPr/>
          </p:nvSpPr>
          <p:spPr>
            <a:xfrm rot="5400000">
              <a:off x="3131852" y="871887"/>
              <a:ext cx="638884" cy="114289"/>
            </a:xfrm>
            <a:prstGeom prst="roundRect">
              <a:avLst/>
            </a:prstGeom>
            <a:solidFill>
              <a:srgbClr val="FF5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直线连接符 7"/>
            <p:cNvCxnSpPr/>
            <p:nvPr/>
          </p:nvCxnSpPr>
          <p:spPr>
            <a:xfrm>
              <a:off x="3291017" y="1138857"/>
              <a:ext cx="1119082" cy="0"/>
            </a:xfrm>
            <a:prstGeom prst="line">
              <a:avLst/>
            </a:prstGeom>
            <a:ln>
              <a:solidFill>
                <a:srgbClr val="FF5E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>
            <p:custDataLst>
              <p:tags r:id="rId1"/>
            </p:custDataLst>
          </p:nvPr>
        </p:nvGrpSpPr>
        <p:grpSpPr>
          <a:xfrm>
            <a:off x="2059281" y="1476384"/>
            <a:ext cx="1786242" cy="2396844"/>
            <a:chOff x="3785015" y="2285518"/>
            <a:chExt cx="2776652" cy="3725813"/>
          </a:xfrm>
        </p:grpSpPr>
        <p:sp>
          <p:nvSpPr>
            <p:cNvPr id="28" name="任意多边形 27"/>
            <p:cNvSpPr/>
            <p:nvPr>
              <p:custDataLst>
                <p:tags r:id="rId2"/>
              </p:custDataLst>
            </p:nvPr>
          </p:nvSpPr>
          <p:spPr>
            <a:xfrm>
              <a:off x="4741542" y="4690530"/>
              <a:ext cx="863601" cy="1320801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1000" dirty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A</a:t>
              </a:r>
              <a:endParaRPr lang="en-US" altLang="zh-CN" sz="1000" dirty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solidFill>
              <a:srgbClr val="E03F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0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4"/>
              </p:custDataLst>
            </p:nvPr>
          </p:nvSpPr>
          <p:spPr>
            <a:xfrm>
              <a:off x="4072674" y="2577018"/>
              <a:ext cx="2201334" cy="2201335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000" smtClean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无需安装</a:t>
              </a:r>
              <a:r>
                <a:rPr lang="en-US" altLang="zh-CN" sz="1000" smtClean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.net</a:t>
              </a:r>
              <a:r>
                <a:rPr lang="zh-CN" altLang="en-US" sz="1000" smtClean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环境</a:t>
              </a:r>
              <a:endParaRPr lang="zh-CN" altLang="en-US" sz="1000" smtClean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5"/>
            </p:custDataLst>
          </p:nvPr>
        </p:nvGrpSpPr>
        <p:grpSpPr>
          <a:xfrm>
            <a:off x="2059281" y="3954470"/>
            <a:ext cx="1786242" cy="2396844"/>
            <a:chOff x="3785015" y="2285518"/>
            <a:chExt cx="2776652" cy="3725813"/>
          </a:xfrm>
        </p:grpSpPr>
        <p:sp>
          <p:nvSpPr>
            <p:cNvPr id="36" name="任意多边形 35"/>
            <p:cNvSpPr/>
            <p:nvPr>
              <p:custDataLst>
                <p:tags r:id="rId6"/>
              </p:custDataLst>
            </p:nvPr>
          </p:nvSpPr>
          <p:spPr>
            <a:xfrm>
              <a:off x="4741542" y="4690530"/>
              <a:ext cx="863601" cy="1320801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1000" dirty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D</a:t>
              </a:r>
              <a:endParaRPr lang="en-US" altLang="zh-CN" sz="1000" dirty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0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8"/>
              </p:custDataLst>
            </p:nvPr>
          </p:nvSpPr>
          <p:spPr>
            <a:xfrm>
              <a:off x="4072674" y="2577018"/>
              <a:ext cx="2201334" cy="2201335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995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无需设置串口、并口、抓屏等方式，金额获取准确</a:t>
              </a:r>
              <a:endParaRPr lang="zh-CN" altLang="en-US" sz="995" smtClean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9"/>
            </p:custDataLst>
          </p:nvPr>
        </p:nvGrpSpPr>
        <p:grpSpPr>
          <a:xfrm>
            <a:off x="5182878" y="1476384"/>
            <a:ext cx="1786242" cy="2396844"/>
            <a:chOff x="3785015" y="2285518"/>
            <a:chExt cx="2776652" cy="3725813"/>
          </a:xfrm>
        </p:grpSpPr>
        <p:sp>
          <p:nvSpPr>
            <p:cNvPr id="31" name="任意多边形 30"/>
            <p:cNvSpPr/>
            <p:nvPr>
              <p:custDataLst>
                <p:tags r:id="rId10"/>
              </p:custDataLst>
            </p:nvPr>
          </p:nvSpPr>
          <p:spPr>
            <a:xfrm>
              <a:off x="4741542" y="4690530"/>
              <a:ext cx="863601" cy="1320801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1000" dirty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B</a:t>
              </a:r>
              <a:endParaRPr lang="en-US" altLang="zh-CN" sz="1000" dirty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0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12"/>
              </p:custDataLst>
            </p:nvPr>
          </p:nvSpPr>
          <p:spPr>
            <a:xfrm>
              <a:off x="4072674" y="2577018"/>
              <a:ext cx="2201334" cy="2201335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995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系统资源占用极少，与</a:t>
              </a:r>
              <a:r>
                <a:rPr lang="en-US" altLang="zh-CN" sz="1000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ERP</a:t>
              </a:r>
              <a:r>
                <a:rPr lang="zh-CN" altLang="en-US" sz="1000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兼容性好，工作稳定</a:t>
              </a:r>
              <a:endParaRPr lang="zh-CN" altLang="en-US" sz="1000" smtClean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3"/>
            </p:custDataLst>
          </p:nvPr>
        </p:nvGrpSpPr>
        <p:grpSpPr>
          <a:xfrm>
            <a:off x="5182878" y="3954470"/>
            <a:ext cx="1786242" cy="2396844"/>
            <a:chOff x="3785015" y="2285518"/>
            <a:chExt cx="2776652" cy="3725813"/>
          </a:xfrm>
        </p:grpSpPr>
        <p:sp>
          <p:nvSpPr>
            <p:cNvPr id="40" name="任意多边形 39"/>
            <p:cNvSpPr/>
            <p:nvPr>
              <p:custDataLst>
                <p:tags r:id="rId14"/>
              </p:custDataLst>
            </p:nvPr>
          </p:nvSpPr>
          <p:spPr>
            <a:xfrm>
              <a:off x="4741542" y="4690530"/>
              <a:ext cx="863601" cy="1320801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1000" dirty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E</a:t>
              </a:r>
              <a:endParaRPr lang="en-US" altLang="zh-CN" sz="1000" dirty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0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16"/>
              </p:custDataLst>
            </p:nvPr>
          </p:nvSpPr>
          <p:spPr>
            <a:xfrm>
              <a:off x="4072674" y="2577018"/>
              <a:ext cx="2201334" cy="2201335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 lnSpcReduction="10000"/>
            </a:bodyPr>
            <a:p>
              <a:pPr algn="ctr">
                <a:lnSpc>
                  <a:spcPct val="150000"/>
                </a:lnSpc>
              </a:pPr>
              <a:r>
                <a:rPr lang="zh-CN" altLang="en-US" sz="1000" smtClean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与</a:t>
              </a:r>
              <a:r>
                <a:rPr lang="en-US" altLang="zh-CN" sz="1000" smtClean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ERP</a:t>
              </a:r>
              <a:r>
                <a:rPr lang="zh-CN" altLang="en-US" sz="1000" smtClean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标准收款流程一致，收银员可快速掌握</a:t>
              </a:r>
              <a:endParaRPr lang="zh-CN" altLang="en-US" sz="1000" smtClean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7"/>
            </p:custDataLst>
          </p:nvPr>
        </p:nvGrpSpPr>
        <p:grpSpPr>
          <a:xfrm>
            <a:off x="8306473" y="1476384"/>
            <a:ext cx="1786242" cy="2396844"/>
            <a:chOff x="3785015" y="2285518"/>
            <a:chExt cx="2776652" cy="3725813"/>
          </a:xfrm>
        </p:grpSpPr>
        <p:sp>
          <p:nvSpPr>
            <p:cNvPr id="15" name="任意多边形 14"/>
            <p:cNvSpPr/>
            <p:nvPr>
              <p:custDataLst>
                <p:tags r:id="rId18"/>
              </p:custDataLst>
            </p:nvPr>
          </p:nvSpPr>
          <p:spPr>
            <a:xfrm>
              <a:off x="4741542" y="4690530"/>
              <a:ext cx="863601" cy="1320801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1000" dirty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C</a:t>
              </a:r>
              <a:endParaRPr lang="en-US" altLang="zh-CN" sz="1000" dirty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19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0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20"/>
              </p:custDataLst>
            </p:nvPr>
          </p:nvSpPr>
          <p:spPr>
            <a:xfrm>
              <a:off x="4072674" y="2577018"/>
              <a:ext cx="2201334" cy="2201335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1000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几分钟内即可安装一台收银电脑</a:t>
              </a:r>
              <a:endParaRPr lang="zh-CN" altLang="en-US" sz="1000" smtClean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8306473" y="3954470"/>
            <a:ext cx="1786242" cy="2396844"/>
            <a:chOff x="3785015" y="2285518"/>
            <a:chExt cx="2776652" cy="3725813"/>
          </a:xfrm>
        </p:grpSpPr>
        <p:sp>
          <p:nvSpPr>
            <p:cNvPr id="44" name="任意多边形 43"/>
            <p:cNvSpPr/>
            <p:nvPr>
              <p:custDataLst>
                <p:tags r:id="rId22"/>
              </p:custDataLst>
            </p:nvPr>
          </p:nvSpPr>
          <p:spPr>
            <a:xfrm>
              <a:off x="4741542" y="4690530"/>
              <a:ext cx="863601" cy="1320801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1000" dirty="0">
                  <a:solidFill>
                    <a:srgbClr val="FFFFFF"/>
                  </a:solidFill>
                  <a:uFillTx/>
                  <a:ea typeface="微软雅黑" panose="020B0503020204020204" charset="-122"/>
                  <a:sym typeface="Arial" panose="020B0604020202090204" pitchFamily="34" charset="0"/>
                </a:rPr>
                <a:t>F</a:t>
              </a:r>
              <a:endParaRPr lang="en-US" altLang="zh-CN" sz="1000" dirty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45" name="任意多边形 44"/>
            <p:cNvSpPr/>
            <p:nvPr>
              <p:custDataLst>
                <p:tags r:id="rId2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0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24"/>
              </p:custDataLst>
            </p:nvPr>
          </p:nvSpPr>
          <p:spPr>
            <a:xfrm>
              <a:off x="4072674" y="2577018"/>
              <a:ext cx="2201334" cy="2201335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rgbClr val="E03F24">
                <a:shade val="50000"/>
              </a:srgbClr>
            </a:lnRef>
            <a:fillRef idx="1">
              <a:srgbClr val="E03F24"/>
            </a:fillRef>
            <a:effectRef idx="0">
              <a:srgbClr val="E03F24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000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交易订单由</a:t>
              </a:r>
              <a:r>
                <a:rPr lang="en-US" altLang="zh-CN" sz="1000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ERP</a:t>
              </a:r>
              <a:r>
                <a:rPr lang="zh-CN" altLang="en-US" sz="1000" smtClean="0">
                  <a:uFillTx/>
                  <a:ea typeface="微软雅黑" panose="020B0503020204020204" charset="-122"/>
                  <a:sym typeface="Arial" panose="020B0604020202090204" pitchFamily="34" charset="0"/>
                </a:rPr>
                <a:t>系统发起，对账方便</a:t>
              </a:r>
              <a:endParaRPr lang="en-US" altLang="zh-CN" sz="1000" smtClean="0">
                <a:solidFill>
                  <a:srgbClr val="FFFFFF"/>
                </a:solidFill>
                <a:uFillTx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8688705" y="1588135"/>
            <a:ext cx="2533015" cy="4053840"/>
          </a:xfrm>
          <a:prstGeom prst="rect">
            <a:avLst/>
          </a:prstGeom>
        </p:spPr>
      </p:pic>
      <p:grpSp>
        <p:nvGrpSpPr>
          <p:cNvPr id="41" name="组合 204"/>
          <p:cNvGrpSpPr/>
          <p:nvPr/>
        </p:nvGrpSpPr>
        <p:grpSpPr bwMode="auto">
          <a:xfrm>
            <a:off x="408305" y="581025"/>
            <a:ext cx="8275320" cy="666750"/>
            <a:chOff x="3291017" y="581025"/>
            <a:chExt cx="7483427" cy="666938"/>
          </a:xfrm>
        </p:grpSpPr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3840093" y="581025"/>
              <a:ext cx="6934351" cy="523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第一步：安装收钱啦收银客户端</a:t>
              </a:r>
              <a:endParaRPr lang="zh-CN" altLang="en-US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5400000">
              <a:off x="3132173" y="871637"/>
              <a:ext cx="638355" cy="114298"/>
            </a:xfrm>
            <a:prstGeom prst="rect">
              <a:avLst/>
            </a:prstGeom>
            <a:solidFill>
              <a:srgbClr val="FF5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90204" pitchFamily="34" charset="0"/>
                <a:buNone/>
                <a:defRPr/>
              </a:pPr>
              <a:endParaRPr kumimoji="1" lang="zh-CN" altLang="en-US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4" name="直线连接符 7"/>
            <p:cNvCxnSpPr/>
            <p:nvPr/>
          </p:nvCxnSpPr>
          <p:spPr>
            <a:xfrm>
              <a:off x="3291017" y="1138395"/>
              <a:ext cx="1119163" cy="0"/>
            </a:xfrm>
            <a:prstGeom prst="line">
              <a:avLst/>
            </a:prstGeom>
            <a:ln>
              <a:solidFill>
                <a:srgbClr val="FF5E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459865" y="6187440"/>
            <a:ext cx="9761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安装收钱啦收银客户端，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在公众号“聚合支付后台”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门店管理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款台管理获取密钥登录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选择思迅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相应的软件版本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59240" y="3086735"/>
            <a:ext cx="1266825" cy="474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6122555" y="3408921"/>
            <a:ext cx="53799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865" y="1588135"/>
            <a:ext cx="2279015" cy="40544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</a:extLst>
          </a:blip>
          <a:srcRect/>
          <a:stretch>
            <a:fillRect/>
          </a:stretch>
        </p:blipFill>
        <p:spPr>
          <a:xfrm>
            <a:off x="4925695" y="1588135"/>
            <a:ext cx="2533015" cy="4054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91465" y="3131763"/>
            <a:ext cx="132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韩式串串店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04"/>
          <p:cNvGrpSpPr/>
          <p:nvPr/>
        </p:nvGrpSpPr>
        <p:grpSpPr bwMode="auto">
          <a:xfrm>
            <a:off x="408305" y="581025"/>
            <a:ext cx="8275320" cy="666750"/>
            <a:chOff x="3291017" y="581025"/>
            <a:chExt cx="7483427" cy="666938"/>
          </a:xfrm>
        </p:grpSpPr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3840093" y="581025"/>
              <a:ext cx="6934351" cy="523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第二步：思迅支付配置</a:t>
              </a:r>
              <a:r>
                <a:rPr lang="en-US" altLang="zh-CN" sz="2800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专卖店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9/10</a:t>
              </a:r>
              <a:endParaRPr lang="zh-CN" altLang="en-US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5400000">
              <a:off x="3132173" y="871637"/>
              <a:ext cx="638355" cy="114298"/>
            </a:xfrm>
            <a:prstGeom prst="rect">
              <a:avLst/>
            </a:prstGeom>
            <a:solidFill>
              <a:srgbClr val="FF5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90204" pitchFamily="34" charset="0"/>
                <a:buNone/>
                <a:defRPr/>
              </a:pPr>
              <a:endParaRPr kumimoji="1" lang="zh-CN" altLang="en-US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4" name="直线连接符 7"/>
            <p:cNvCxnSpPr/>
            <p:nvPr/>
          </p:nvCxnSpPr>
          <p:spPr>
            <a:xfrm>
              <a:off x="3291017" y="1138395"/>
              <a:ext cx="1119163" cy="0"/>
            </a:xfrm>
            <a:prstGeom prst="line">
              <a:avLst/>
            </a:prstGeom>
            <a:ln>
              <a:solidFill>
                <a:srgbClr val="FF5E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958" y="1587880"/>
            <a:ext cx="7940239" cy="4342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1958" y="6220684"/>
            <a:ext cx="802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点击“系统管理”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“移动支付”，填写合作者身份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ID(</a:t>
            </a:r>
            <a:r>
              <a:rPr lang="en-US" altLang="zh-CN" sz="1400" dirty="0"/>
              <a:t>2088208820882088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、商户支付宝账号交易安全校验码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400" dirty="0"/>
              <a:t>2088208820882088208820882088ssss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，填写完成后保存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04"/>
          <p:cNvGrpSpPr/>
          <p:nvPr/>
        </p:nvGrpSpPr>
        <p:grpSpPr bwMode="auto">
          <a:xfrm>
            <a:off x="408305" y="581025"/>
            <a:ext cx="8275320" cy="666750"/>
            <a:chOff x="3291017" y="581025"/>
            <a:chExt cx="7483427" cy="666938"/>
          </a:xfrm>
        </p:grpSpPr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3840093" y="581025"/>
              <a:ext cx="6934351" cy="523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第三步：收款</a:t>
              </a:r>
              <a:endParaRPr lang="zh-CN" altLang="en-US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5400000">
              <a:off x="3132173" y="871637"/>
              <a:ext cx="638355" cy="114298"/>
            </a:xfrm>
            <a:prstGeom prst="rect">
              <a:avLst/>
            </a:prstGeom>
            <a:solidFill>
              <a:srgbClr val="FF5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90204" pitchFamily="34" charset="0"/>
                <a:buNone/>
                <a:defRPr/>
              </a:pPr>
              <a:endParaRPr kumimoji="1" lang="zh-CN" altLang="en-US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4" name="直线连接符 7"/>
            <p:cNvCxnSpPr/>
            <p:nvPr/>
          </p:nvCxnSpPr>
          <p:spPr>
            <a:xfrm>
              <a:off x="3291017" y="1138395"/>
              <a:ext cx="1119163" cy="0"/>
            </a:xfrm>
            <a:prstGeom prst="line">
              <a:avLst/>
            </a:prstGeom>
            <a:ln>
              <a:solidFill>
                <a:srgbClr val="FF5E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945540" y="6158019"/>
            <a:ext cx="961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收款时选择“支付宝” ，会弹出收钱啦收款窗口，商户使用扫枪扫描顾客的微信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支付宝付款码进行收款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782" y="1551947"/>
            <a:ext cx="8369161" cy="4312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204"/>
          <p:cNvGrpSpPr/>
          <p:nvPr/>
        </p:nvGrpSpPr>
        <p:grpSpPr>
          <a:xfrm>
            <a:off x="382588" y="592138"/>
            <a:ext cx="11872912" cy="655636"/>
            <a:chOff x="3291017" y="592094"/>
            <a:chExt cx="11871423" cy="656380"/>
          </a:xfrm>
        </p:grpSpPr>
        <p:sp>
          <p:nvSpPr>
            <p:cNvPr id="9219" name="TextBox 13"/>
            <p:cNvSpPr/>
            <p:nvPr/>
          </p:nvSpPr>
          <p:spPr>
            <a:xfrm>
              <a:off x="3611573" y="592094"/>
              <a:ext cx="11550867" cy="51076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收钱啦</a:t>
              </a:r>
              <a:r>
                <a:rPr lang="en-US" altLang="zh-CN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收款流程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5"/>
            <p:cNvSpPr/>
            <p:nvPr/>
          </p:nvSpPr>
          <p:spPr>
            <a:xfrm rot="5400000">
              <a:off x="3131852" y="871887"/>
              <a:ext cx="638884" cy="114289"/>
            </a:xfrm>
            <a:prstGeom prst="roundRect">
              <a:avLst/>
            </a:prstGeom>
            <a:solidFill>
              <a:srgbClr val="FF5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直线连接符 7"/>
            <p:cNvCxnSpPr/>
            <p:nvPr/>
          </p:nvCxnSpPr>
          <p:spPr>
            <a:xfrm>
              <a:off x="3291017" y="1138857"/>
              <a:ext cx="1119082" cy="0"/>
            </a:xfrm>
            <a:prstGeom prst="line">
              <a:avLst/>
            </a:prstGeom>
            <a:ln>
              <a:solidFill>
                <a:srgbClr val="FF5E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1728470"/>
            <a:ext cx="2255520" cy="363474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1737995"/>
            <a:ext cx="2270760" cy="3634105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148" name="图像" descr="图像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840000">
            <a:off x="4251709" y="2627873"/>
            <a:ext cx="1206501" cy="185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AutoShape 55" descr="e7d195523061f1c0a7e84f75cc5d3362ecbb7124a66d86d85D0C985ED6F55D095B074A23C83B61B14D6560338B18A977EC3A4E4ABB38DDA090BDB9C375471DD9AF85AD55C0C7828B8DD7F41ADDE22AFD348ED451F4347C8B784333EA54C5B10070D34FBFCA94FDD5B5853892BDE2C67A73AC2526A60C6D01EC9CF2AF2698A846D9C5EF72097C2F369A9E8AD625E8F153"/>
          <p:cNvSpPr/>
          <p:nvPr/>
        </p:nvSpPr>
        <p:spPr bwMode="auto">
          <a:xfrm rot="5400000">
            <a:off x="8697391" y="3363539"/>
            <a:ext cx="249967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19046" tIns="19046" rIns="19046" bIns="19046" anchor="ctr"/>
          <a:p>
            <a:pPr defTabSz="227965">
              <a:defRPr/>
            </a:pPr>
            <a:endParaRPr lang="es-ES" sz="15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4" name="AutoShape 55" descr="e7d195523061f1c0a7e84f75cc5d3362ecbb7124a66d86d85D0C985ED6F55D095B074A23C83B61B14D6560338B18A977EC3A4E4ABB38DDA090BDB9C375471DD9AF85AD55C0C7828B8DD7F41ADDE22AFD348ED451F4347C8B784333EA54C5B10070D34FBFCA94FDD5B5853892BDE2C67A73AC2526A60C6D01EC9CF2AF2698A846D9C5EF72097C2F369A9E8AD625E8F153"/>
          <p:cNvSpPr/>
          <p:nvPr/>
        </p:nvSpPr>
        <p:spPr bwMode="auto">
          <a:xfrm rot="5400000">
            <a:off x="3709466" y="3363539"/>
            <a:ext cx="249967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19046" tIns="19046" rIns="19046" bIns="19046" anchor="ctr"/>
          <a:p>
            <a:pPr defTabSz="227965">
              <a:defRPr/>
            </a:pPr>
            <a:endParaRPr lang="es-ES" sz="15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" name="AutoShape 55" descr="e7d195523061f1c0a7e84f75cc5d3362ecbb7124a66d86d85D0C985ED6F55D095B074A23C83B61B14D6560338B18A977EC3A4E4ABB38DDA090BDB9C375471DD9AF85AD55C0C7828B8DD7F41ADDE22AFD348ED451F4347C8B784333EA54C5B10070D34FBFCA94FDD5B5853892BDE2C67A73AC2526A60C6D01EC9CF2AF2698A846D9C5EF72097C2F369A9E8AD625E8F153"/>
          <p:cNvSpPr/>
          <p:nvPr/>
        </p:nvSpPr>
        <p:spPr bwMode="auto">
          <a:xfrm rot="5400000">
            <a:off x="5789091" y="3363539"/>
            <a:ext cx="249967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19046" tIns="19046" rIns="19046" bIns="19046" anchor="ctr"/>
          <a:p>
            <a:pPr defTabSz="227965">
              <a:defRPr/>
            </a:pPr>
            <a:endParaRPr lang="es-ES" sz="15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178" name="文本框 17"/>
          <p:cNvSpPr txBox="1"/>
          <p:nvPr/>
        </p:nvSpPr>
        <p:spPr>
          <a:xfrm>
            <a:off x="9196705" y="5533390"/>
            <a:ext cx="22821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  <a:buFont typeface="Wingdings" panose="05000000000000000000" charset="0"/>
            </a:pPr>
            <a:r>
              <a:rPr lang="zh-CN" sz="1400" dirty="0">
                <a:latin typeface="微软雅黑" panose="020B0503020204020204" charset="-122"/>
                <a:ea typeface="微软雅黑" panose="020B0503020204020204" charset="-122"/>
              </a:rPr>
              <a:t>收款成功</a:t>
            </a:r>
            <a:endParaRPr 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17"/>
          <p:cNvSpPr txBox="1"/>
          <p:nvPr/>
        </p:nvSpPr>
        <p:spPr>
          <a:xfrm>
            <a:off x="1292225" y="5372100"/>
            <a:ext cx="22821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sz="1400" dirty="0">
                <a:latin typeface="微软雅黑" panose="020B0503020204020204" charset="-122"/>
                <a:ea typeface="微软雅黑" panose="020B0503020204020204" charset="-122"/>
              </a:rPr>
              <a:t>普通版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sz="14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直接启动软件；专用版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需在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软件做简单配置后启动软件。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17"/>
          <p:cNvSpPr txBox="1"/>
          <p:nvPr/>
        </p:nvSpPr>
        <p:spPr>
          <a:xfrm>
            <a:off x="3740785" y="5372100"/>
            <a:ext cx="22821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用扫码枪扫顾客付款码，唤醒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17"/>
          <p:cNvSpPr txBox="1"/>
          <p:nvPr/>
        </p:nvSpPr>
        <p:spPr>
          <a:xfrm>
            <a:off x="6177915" y="5372100"/>
            <a:ext cx="22821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sz="1400" dirty="0">
                <a:latin typeface="微软雅黑" panose="020B0503020204020204" charset="-122"/>
                <a:ea typeface="微软雅黑" panose="020B0503020204020204" charset="-122"/>
              </a:rPr>
              <a:t>普通版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sz="14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输入金额后发起收款；专用版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sz="1400" dirty="0">
                <a:latin typeface="微软雅黑" panose="020B0503020204020204" charset="-122"/>
                <a:ea typeface="微软雅黑" panose="020B0503020204020204" charset="-122"/>
              </a:rPr>
              <a:t>自动抓取金额，确认收款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图片 29" descr="对勾 (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300" y="2509520"/>
            <a:ext cx="1905000" cy="1905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204"/>
          <p:cNvGrpSpPr/>
          <p:nvPr/>
        </p:nvGrpSpPr>
        <p:grpSpPr>
          <a:xfrm>
            <a:off x="382588" y="592138"/>
            <a:ext cx="11872912" cy="655636"/>
            <a:chOff x="3291017" y="592094"/>
            <a:chExt cx="11871423" cy="656380"/>
          </a:xfrm>
        </p:grpSpPr>
        <p:sp>
          <p:nvSpPr>
            <p:cNvPr id="9219" name="TextBox 13"/>
            <p:cNvSpPr/>
            <p:nvPr/>
          </p:nvSpPr>
          <p:spPr>
            <a:xfrm>
              <a:off x="3611573" y="592094"/>
              <a:ext cx="11550867" cy="51076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收钱啦</a:t>
              </a:r>
              <a:r>
                <a:rPr lang="en-US" altLang="zh-CN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期待与您合作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5"/>
            <p:cNvSpPr/>
            <p:nvPr/>
          </p:nvSpPr>
          <p:spPr>
            <a:xfrm rot="5400000">
              <a:off x="3131852" y="871887"/>
              <a:ext cx="638884" cy="114289"/>
            </a:xfrm>
            <a:prstGeom prst="roundRect">
              <a:avLst/>
            </a:prstGeom>
            <a:solidFill>
              <a:srgbClr val="FF5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直线连接符 7"/>
            <p:cNvCxnSpPr/>
            <p:nvPr/>
          </p:nvCxnSpPr>
          <p:spPr>
            <a:xfrm>
              <a:off x="3291017" y="1138857"/>
              <a:ext cx="1119082" cy="0"/>
            </a:xfrm>
            <a:prstGeom prst="line">
              <a:avLst/>
            </a:prstGeom>
            <a:ln>
              <a:solidFill>
                <a:srgbClr val="FF5E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8" name="文本框 17"/>
          <p:cNvSpPr txBox="1"/>
          <p:nvPr/>
        </p:nvSpPr>
        <p:spPr>
          <a:xfrm>
            <a:off x="1177290" y="1473200"/>
            <a:ext cx="98374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专用版已经支持的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软件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65755" y="2348865"/>
            <a:ext cx="6450330" cy="982980"/>
            <a:chOff x="2136" y="3667"/>
            <a:chExt cx="10158" cy="1548"/>
          </a:xfrm>
        </p:grpSpPr>
        <p:grpSp>
          <p:nvGrpSpPr>
            <p:cNvPr id="114" name="组合 113"/>
            <p:cNvGrpSpPr/>
            <p:nvPr/>
          </p:nvGrpSpPr>
          <p:grpSpPr>
            <a:xfrm rot="0">
              <a:off x="10746" y="3669"/>
              <a:ext cx="1549" cy="1547"/>
              <a:chOff x="845997" y="1173719"/>
              <a:chExt cx="983846" cy="982619"/>
            </a:xfrm>
          </p:grpSpPr>
          <p:sp>
            <p:nvSpPr>
              <p:cNvPr id="115" name="Oval 7"/>
              <p:cNvSpPr>
                <a:spLocks noChangeArrowheads="1"/>
              </p:cNvSpPr>
              <p:nvPr/>
            </p:nvSpPr>
            <p:spPr bwMode="auto">
              <a:xfrm>
                <a:off x="845997" y="1173719"/>
                <a:ext cx="982569" cy="982619"/>
              </a:xfrm>
              <a:prstGeom prst="ellipse">
                <a:avLst/>
              </a:prstGeom>
              <a:solidFill>
                <a:srgbClr val="005EA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860203" y="1457681"/>
                <a:ext cx="969640" cy="36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店小伙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 rot="0">
              <a:off x="7908" y="3668"/>
              <a:ext cx="1549" cy="1547"/>
              <a:chOff x="845997" y="1173719"/>
              <a:chExt cx="983846" cy="982619"/>
            </a:xfrm>
          </p:grpSpPr>
          <p:sp>
            <p:nvSpPr>
              <p:cNvPr id="112" name="Oval 7"/>
              <p:cNvSpPr>
                <a:spLocks noChangeArrowheads="1"/>
              </p:cNvSpPr>
              <p:nvPr/>
            </p:nvSpPr>
            <p:spPr bwMode="auto">
              <a:xfrm>
                <a:off x="845997" y="1173719"/>
                <a:ext cx="982569" cy="982619"/>
              </a:xfrm>
              <a:prstGeom prst="ellipse">
                <a:avLst/>
              </a:prstGeom>
              <a:solidFill>
                <a:srgbClr val="005EA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60203" y="1457681"/>
                <a:ext cx="969640" cy="36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百年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 rot="0">
              <a:off x="5031" y="3667"/>
              <a:ext cx="1549" cy="1547"/>
              <a:chOff x="845997" y="1173719"/>
              <a:chExt cx="983846" cy="982619"/>
            </a:xfrm>
          </p:grpSpPr>
          <p:sp>
            <p:nvSpPr>
              <p:cNvPr id="106" name="Oval 7"/>
              <p:cNvSpPr>
                <a:spLocks noChangeArrowheads="1"/>
              </p:cNvSpPr>
              <p:nvPr/>
            </p:nvSpPr>
            <p:spPr bwMode="auto">
              <a:xfrm>
                <a:off x="845997" y="1173719"/>
                <a:ext cx="982569" cy="982619"/>
              </a:xfrm>
              <a:prstGeom prst="ellipse">
                <a:avLst/>
              </a:prstGeom>
              <a:solidFill>
                <a:srgbClr val="005EA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860203" y="1457681"/>
                <a:ext cx="96964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科脉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 rot="0">
              <a:off x="2136" y="3668"/>
              <a:ext cx="1549" cy="1547"/>
              <a:chOff x="845997" y="1173719"/>
              <a:chExt cx="983846" cy="982619"/>
            </a:xfrm>
          </p:grpSpPr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845997" y="1173719"/>
                <a:ext cx="982569" cy="982619"/>
              </a:xfrm>
              <a:prstGeom prst="ellipse">
                <a:avLst/>
              </a:prstGeom>
              <a:solidFill>
                <a:srgbClr val="005EA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60203" y="1457681"/>
                <a:ext cx="96964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思迅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6" name="文本框 17"/>
          <p:cNvSpPr txBox="1"/>
          <p:nvPr/>
        </p:nvSpPr>
        <p:spPr>
          <a:xfrm>
            <a:off x="1177290" y="3931285"/>
            <a:ext cx="98374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收钱啦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合作伙伴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4646930"/>
            <a:ext cx="6316980" cy="2042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987925" y="6067425"/>
            <a:ext cx="2122488" cy="336550"/>
          </a:xfrm>
          <a:prstGeom prst="rect">
            <a:avLst/>
          </a:prstGeom>
          <a:noFill/>
          <a:ln w="12700">
            <a:noFill/>
          </a:ln>
        </p:spPr>
        <p:txBody>
          <a:bodyPr wrap="none" lIns="45719" rIns="45719" anchor="t">
            <a:spAutoFit/>
          </a:bodyPr>
          <a:p>
            <a:r>
              <a:rPr lang="zh-CN" altLang="zh-CN" sz="1600">
                <a:solidFill>
                  <a:srgbClr val="FF5C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新零售解决方案提供商</a:t>
            </a:r>
            <a:endParaRPr lang="zh-CN" altLang="zh-CN" sz="1600">
              <a:solidFill>
                <a:srgbClr val="FF5C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 184"/>
          <p:cNvSpPr/>
          <p:nvPr/>
        </p:nvSpPr>
        <p:spPr>
          <a:xfrm>
            <a:off x="4808538" y="6224588"/>
            <a:ext cx="53975" cy="53975"/>
          </a:xfrm>
          <a:prstGeom prst="ellipse">
            <a:avLst/>
          </a:prstGeom>
          <a:solidFill>
            <a:srgbClr val="FF5C33"/>
          </a:solidFill>
          <a:ln w="12700">
            <a:miter lim="400000"/>
          </a:ln>
        </p:spPr>
        <p:txBody>
          <a:bodyPr lIns="45719" rIns="45719" anchor="ctr"/>
          <a:lstStyle/>
          <a:p>
            <a:pPr algn="ctr" fontAlgn="base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 strike="noStrike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 184"/>
          <p:cNvSpPr/>
          <p:nvPr/>
        </p:nvSpPr>
        <p:spPr>
          <a:xfrm>
            <a:off x="7216775" y="6224588"/>
            <a:ext cx="53975" cy="53975"/>
          </a:xfrm>
          <a:prstGeom prst="ellipse">
            <a:avLst/>
          </a:prstGeom>
          <a:solidFill>
            <a:srgbClr val="FF5C33"/>
          </a:solidFill>
          <a:ln w="12700">
            <a:miter lim="400000"/>
          </a:ln>
        </p:spPr>
        <p:txBody>
          <a:bodyPr lIns="45719" rIns="45719" anchor="ctr"/>
          <a:lstStyle/>
          <a:p>
            <a:pPr algn="ctr" fontAlgn="base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 strike="noStrike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26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6625" y="1506538"/>
            <a:ext cx="2698750" cy="3281362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1"/>
  <p:tag name="KSO_WM_UNIT_ID" val="diagram160170_6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2"/>
  <p:tag name="KSO_WM_UNIT_ID" val="diagram160170_6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h_f"/>
  <p:tag name="KSO_WM_UNIT_INDEX" val="1_1_1"/>
  <p:tag name="KSO_WM_UNIT_ID" val="diagram160170_6*m_h_f*1_1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70_6*i*7"/>
  <p:tag name="KSO_WM_TEMPLATE_CATEGORY" val="diagram"/>
  <p:tag name="KSO_WM_TEMPLATE_INDEX" val="160170"/>
  <p:tag name="KSO_WM_UNIT_INDEX" val="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3"/>
  <p:tag name="KSO_WM_UNIT_ID" val="diagram160170_6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4"/>
  <p:tag name="KSO_WM_UNIT_ID" val="diagram160170_6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h_f"/>
  <p:tag name="KSO_WM_UNIT_INDEX" val="1_4_1"/>
  <p:tag name="KSO_WM_UNIT_ID" val="diagram160170_6*m_h_f*1_4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70_6*i*14"/>
  <p:tag name="KSO_WM_TEMPLATE_CATEGORY" val="diagram"/>
  <p:tag name="KSO_WM_TEMPLATE_INDEX" val="160170"/>
  <p:tag name="KSO_WM_UNIT_INDEX" val="1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5"/>
  <p:tag name="KSO_WM_UNIT_ID" val="diagram160170_6*m_i*1_5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6"/>
  <p:tag name="KSO_WM_UNIT_ID" val="diagram160170_6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h_f"/>
  <p:tag name="KSO_WM_UNIT_INDEX" val="1_2_1"/>
  <p:tag name="KSO_WM_UNIT_ID" val="diagram160170_6*m_h_f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70_6*i*21"/>
  <p:tag name="KSO_WM_TEMPLATE_CATEGORY" val="diagram"/>
  <p:tag name="KSO_WM_TEMPLATE_INDEX" val="160170"/>
  <p:tag name="KSO_WM_UNIT_INDEX" val="2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7"/>
  <p:tag name="KSO_WM_UNIT_ID" val="diagram160170_6*m_i*1_7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8"/>
  <p:tag name="KSO_WM_UNIT_ID" val="diagram160170_6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h_f"/>
  <p:tag name="KSO_WM_UNIT_INDEX" val="1_5_1"/>
  <p:tag name="KSO_WM_UNIT_ID" val="diagram160170_6*m_h_f*1_5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70_6*i*28"/>
  <p:tag name="KSO_WM_TEMPLATE_CATEGORY" val="diagram"/>
  <p:tag name="KSO_WM_TEMPLATE_INDEX" val="160170"/>
  <p:tag name="KSO_WM_UNIT_INDEX" val="28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9"/>
  <p:tag name="KSO_WM_UNIT_ID" val="diagram160170_6*m_i*1_9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10"/>
  <p:tag name="KSO_WM_UNIT_ID" val="diagram160170_6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h_f"/>
  <p:tag name="KSO_WM_UNIT_INDEX" val="1_3_1"/>
  <p:tag name="KSO_WM_UNIT_ID" val="diagram160170_6*m_h_f*1_3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70_6*i*35"/>
  <p:tag name="KSO_WM_TEMPLATE_CATEGORY" val="diagram"/>
  <p:tag name="KSO_WM_TEMPLATE_INDEX" val="160170"/>
  <p:tag name="KSO_WM_UNIT_INDEX" val="3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11"/>
  <p:tag name="KSO_WM_UNIT_ID" val="diagram160170_6*m_i*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i"/>
  <p:tag name="KSO_WM_UNIT_INDEX" val="1_12"/>
  <p:tag name="KSO_WM_UNIT_ID" val="diagram160170_6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70"/>
  <p:tag name="KSO_WM_UNIT_TYPE" val="m_h_f"/>
  <p:tag name="KSO_WM_UNIT_INDEX" val="1_6_1"/>
  <p:tag name="KSO_WM_UNIT_ID" val="diagram160170_6*m_h_f*1_6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70_6*i*0"/>
  <p:tag name="KSO_WM_TEMPLATE_CATEGORY" val="diagram"/>
  <p:tag name="KSO_WM_TEMPLATE_INDEX" val="160170"/>
  <p:tag name="KSO_WM_UNIT_INDEX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宽屏</PresentationFormat>
  <Paragraphs>76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.萍方-简</vt:lpstr>
      <vt:lpstr>Wingdings</vt:lpstr>
      <vt:lpstr>黑体</vt:lpstr>
      <vt:lpstr>Arial Unicode MS</vt:lpstr>
      <vt:lpstr>等线</vt:lpstr>
      <vt:lpstr>Gill Sans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张博</cp:lastModifiedBy>
  <cp:revision>498</cp:revision>
  <dcterms:created xsi:type="dcterms:W3CDTF">2017-08-03T09:01:00Z</dcterms:created>
  <dcterms:modified xsi:type="dcterms:W3CDTF">2019-02-01T08:06:11Z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