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  <p:sldMasterId id="2147483676" r:id="rId2"/>
  </p:sldMasterIdLst>
  <p:notesMasterIdLst>
    <p:notesMasterId r:id="rId4"/>
  </p:notesMasterIdLst>
  <p:handoutMasterIdLst>
    <p:handoutMasterId r:id="rId5"/>
  </p:handoutMasterIdLst>
  <p:sldIdLst>
    <p:sldId id="292" r:id="rId3"/>
  </p:sldIdLst>
  <p:sldSz cx="12192000" cy="6858000"/>
  <p:notesSz cx="6858000" cy="9144000"/>
  <p:embeddedFontLst>
    <p:embeddedFont>
      <p:font typeface="Microsoft YaHei Light" panose="020B0502040204020203" pitchFamily="34" charset="-122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icrosoft YaHei" panose="020B0503020204020204" pitchFamily="34" charset="-122"/>
      <p:regular r:id="rId11"/>
      <p:bold r:id="rId12"/>
    </p:embeddedFont>
    <p:embeddedFont>
      <p:font typeface="Microsoft YaHei UI Light" panose="020B0502040204020203" pitchFamily="34" charset="-12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在线客服" id="{6D2C471F-6E11-4DC1-BF0C-D251BC1ECE5E}">
          <p14:sldIdLst/>
        </p14:section>
        <p14:section name="用户信息" id="{B69446ED-CC0A-4E62-9211-D2BB5C6F8B60}">
          <p14:sldIdLst/>
        </p14:section>
        <p14:section name="审核业务" id="{59C53B17-693A-4292-AF65-C1CCE487AAB3}">
          <p14:sldIdLst/>
        </p14:section>
        <p14:section name="财务管理" id="{65A7EE90-F65C-40FB-A15A-317EB7BF5982}">
          <p14:sldIdLst/>
        </p14:section>
        <p14:section name="数据分析" id="{BF765981-1734-4B22-9E60-77251B95F334}">
          <p14:sldIdLst/>
        </p14:section>
        <p14:section name="系统设置" id="{D81FC257-3F67-4293-AB54-58B725ACC5D7}">
          <p14:sldIdLst/>
        </p14:section>
        <p14:section name="内部用户" id="{78C97885-2561-440D-A453-BC739327B134}">
          <p14:sldIdLst/>
        </p14:section>
        <p14:section name="关键业务逻辑示意图" id="{6216823E-09B2-43AC-B523-FD29706A8D11}">
          <p14:sldIdLst/>
        </p14:section>
        <p14:section name="数据架构" id="{DC2A6F6D-E53B-42D5-B781-1010FEA47930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2226"/>
    <a:srgbClr val="FF6600"/>
    <a:srgbClr val="99FF99"/>
    <a:srgbClr val="A50000"/>
    <a:srgbClr val="31313A"/>
    <a:srgbClr val="0070C0"/>
    <a:srgbClr val="111113"/>
    <a:srgbClr val="514D4D"/>
    <a:srgbClr val="DA25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707" autoAdjust="0"/>
  </p:normalViewPr>
  <p:slideViewPr>
    <p:cSldViewPr snapToGrid="0">
      <p:cViewPr varScale="1">
        <p:scale>
          <a:sx n="116" d="100"/>
          <a:sy n="116" d="100"/>
        </p:scale>
        <p:origin x="5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6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F496-1319-4801-B1FB-EDB516FEAF3D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8C50-0039-4DBA-994D-A4246F04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4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7BB68-3E22-4232-BD04-A9136034FEFC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FAB7-E2E3-4C44-AA47-53DC3EC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-二级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选中色块"/>
          <p:cNvSpPr/>
          <p:nvPr userDrawn="1"/>
        </p:nvSpPr>
        <p:spPr>
          <a:xfrm>
            <a:off x="1595562" y="55110"/>
            <a:ext cx="610953" cy="201839"/>
          </a:xfrm>
          <a:prstGeom prst="round2SameRect">
            <a:avLst/>
          </a:prstGeom>
          <a:solidFill>
            <a:sysClr val="window" lastClr="FFFFFF">
              <a:alpha val="1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/>
              <a:ea typeface="Microsoft YaHei Ligh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t="3889"/>
          <a:stretch/>
        </p:blipFill>
        <p:spPr>
          <a:xfrm>
            <a:off x="0" y="26670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2-二级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选中色块"/>
          <p:cNvSpPr/>
          <p:nvPr userDrawn="1"/>
        </p:nvSpPr>
        <p:spPr>
          <a:xfrm>
            <a:off x="2231667" y="55110"/>
            <a:ext cx="610953" cy="201839"/>
          </a:xfrm>
          <a:prstGeom prst="round2SameRect">
            <a:avLst/>
          </a:prstGeom>
          <a:solidFill>
            <a:sysClr val="window" lastClr="FFFFFF">
              <a:alpha val="1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/>
              <a:ea typeface="Microsoft YaHei Light"/>
            </a:endParaRP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1193782" y="258989"/>
            <a:ext cx="998764" cy="6599011"/>
            <a:chOff x="11193782" y="258989"/>
            <a:chExt cx="998764" cy="6599011"/>
          </a:xfrm>
        </p:grpSpPr>
        <p:sp>
          <p:nvSpPr>
            <p:cNvPr id="12" name="RightMenu"/>
            <p:cNvSpPr/>
            <p:nvPr userDrawn="1"/>
          </p:nvSpPr>
          <p:spPr>
            <a:xfrm>
              <a:off x="11193782" y="258989"/>
              <a:ext cx="998764" cy="6599011"/>
            </a:xfrm>
            <a:prstGeom prst="rect">
              <a:avLst/>
            </a:prstGeom>
            <a:solidFill>
              <a:srgbClr val="A5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5" name="Group 94"/>
            <p:cNvGrpSpPr/>
            <p:nvPr userDrawn="1"/>
          </p:nvGrpSpPr>
          <p:grpSpPr>
            <a:xfrm>
              <a:off x="11339618" y="772870"/>
              <a:ext cx="543739" cy="2646692"/>
              <a:chOff x="11339618" y="772870"/>
              <a:chExt cx="543739" cy="2646692"/>
            </a:xfrm>
          </p:grpSpPr>
          <p:sp>
            <p:nvSpPr>
              <p:cNvPr id="83" name="TextBox 82"/>
              <p:cNvSpPr txBox="1"/>
              <p:nvPr userDrawn="1"/>
            </p:nvSpPr>
            <p:spPr>
              <a:xfrm>
                <a:off x="11339618" y="772870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>
                <a:hlinkClick r:id="" action="ppaction://noaction"/>
              </p:cNvPr>
              <p:cNvSpPr txBox="1"/>
              <p:nvPr userDrawn="1"/>
            </p:nvSpPr>
            <p:spPr>
              <a:xfrm>
                <a:off x="11339618" y="99194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债权融资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21102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债权投资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43009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资产出售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648889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资产购买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86796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财务顾问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>
                <a:hlinkClick r:id="" action="ppaction://noaction"/>
              </p:cNvPr>
              <p:cNvSpPr txBox="1"/>
              <p:nvPr userDrawn="1"/>
            </p:nvSpPr>
            <p:spPr>
              <a:xfrm>
                <a:off x="11339618" y="212441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所有用户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 userDrawn="1"/>
            </p:nvSpPr>
            <p:spPr>
              <a:xfrm>
                <a:off x="11339618" y="2343488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 userDrawn="1"/>
            </p:nvSpPr>
            <p:spPr>
              <a:xfrm>
                <a:off x="11339618" y="2562563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 userDrawn="1"/>
            </p:nvSpPr>
            <p:spPr>
              <a:xfrm>
                <a:off x="11339618" y="2781638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 userDrawn="1"/>
            </p:nvSpPr>
            <p:spPr>
              <a:xfrm>
                <a:off x="11339618" y="3000432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 userDrawn="1"/>
            </p:nvSpPr>
            <p:spPr>
              <a:xfrm>
                <a:off x="11339618" y="3219507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伸缩按钮"/>
          <p:cNvGrpSpPr/>
          <p:nvPr userDrawn="1"/>
        </p:nvGrpSpPr>
        <p:grpSpPr>
          <a:xfrm>
            <a:off x="11260182" y="352425"/>
            <a:ext cx="228601" cy="173205"/>
            <a:chOff x="8917577" y="1114697"/>
            <a:chExt cx="496389" cy="376101"/>
          </a:xfrm>
          <a:solidFill>
            <a:schemeClr val="bg1"/>
          </a:solidFill>
        </p:grpSpPr>
        <p:sp>
          <p:nvSpPr>
            <p:cNvPr id="14" name="Rounded Rectangle 13"/>
            <p:cNvSpPr/>
            <p:nvPr userDrawn="1"/>
          </p:nvSpPr>
          <p:spPr>
            <a:xfrm>
              <a:off x="8917577" y="1114697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8917577" y="1256846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8917577" y="1398995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5026 1.111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8425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26 1.11111E-6 L -2.70833E-6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25 0 L 5E-6 0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3-二级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选中色块"/>
          <p:cNvSpPr/>
          <p:nvPr userDrawn="1"/>
        </p:nvSpPr>
        <p:spPr>
          <a:xfrm>
            <a:off x="2887646" y="55110"/>
            <a:ext cx="610953" cy="201839"/>
          </a:xfrm>
          <a:prstGeom prst="round2SameRect">
            <a:avLst/>
          </a:prstGeom>
          <a:solidFill>
            <a:sysClr val="window" lastClr="FFFFFF">
              <a:alpha val="1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/>
              <a:ea typeface="Microsoft YaHei Light"/>
            </a:endParaRP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1193782" y="258989"/>
            <a:ext cx="998764" cy="6599011"/>
            <a:chOff x="11193782" y="258989"/>
            <a:chExt cx="998764" cy="6599011"/>
          </a:xfrm>
        </p:grpSpPr>
        <p:sp>
          <p:nvSpPr>
            <p:cNvPr id="12" name="RightMenu"/>
            <p:cNvSpPr/>
            <p:nvPr userDrawn="1"/>
          </p:nvSpPr>
          <p:spPr>
            <a:xfrm>
              <a:off x="11193782" y="258989"/>
              <a:ext cx="998764" cy="6599011"/>
            </a:xfrm>
            <a:prstGeom prst="rect">
              <a:avLst/>
            </a:prstGeom>
            <a:solidFill>
              <a:srgbClr val="A5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5" name="Group 94"/>
            <p:cNvGrpSpPr/>
            <p:nvPr userDrawn="1"/>
          </p:nvGrpSpPr>
          <p:grpSpPr>
            <a:xfrm>
              <a:off x="11339618" y="772870"/>
              <a:ext cx="562975" cy="2646692"/>
              <a:chOff x="11339618" y="772870"/>
              <a:chExt cx="562975" cy="2646692"/>
            </a:xfrm>
          </p:grpSpPr>
          <p:sp>
            <p:nvSpPr>
              <p:cNvPr id="83" name="TextBox 82">
                <a:hlinkClick r:id="" action="ppaction://noaction"/>
              </p:cNvPr>
              <p:cNvSpPr txBox="1"/>
              <p:nvPr userDrawn="1"/>
            </p:nvSpPr>
            <p:spPr>
              <a:xfrm>
                <a:off x="11339618" y="772870"/>
                <a:ext cx="562975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顾问咨格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>
                <a:hlinkClick r:id="" action="ppaction://noaction"/>
              </p:cNvPr>
              <p:cNvSpPr txBox="1"/>
              <p:nvPr userDrawn="1"/>
            </p:nvSpPr>
            <p:spPr>
              <a:xfrm>
                <a:off x="11339618" y="99194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债权融资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21102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债权投资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43009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资产出售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648889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资产买入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 userDrawn="1"/>
            </p:nvSpPr>
            <p:spPr>
              <a:xfrm>
                <a:off x="11339618" y="186796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 userDrawn="1"/>
            </p:nvSpPr>
            <p:spPr>
              <a:xfrm>
                <a:off x="11339618" y="212441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 userDrawn="1"/>
            </p:nvSpPr>
            <p:spPr>
              <a:xfrm>
                <a:off x="11339618" y="234348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 userDrawn="1"/>
            </p:nvSpPr>
            <p:spPr>
              <a:xfrm>
                <a:off x="11339618" y="256256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 userDrawn="1"/>
            </p:nvSpPr>
            <p:spPr>
              <a:xfrm>
                <a:off x="11339618" y="278163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 userDrawn="1"/>
            </p:nvSpPr>
            <p:spPr>
              <a:xfrm>
                <a:off x="11339618" y="3000432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 userDrawn="1"/>
            </p:nvSpPr>
            <p:spPr>
              <a:xfrm>
                <a:off x="11339618" y="3219507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伸缩按钮"/>
          <p:cNvGrpSpPr/>
          <p:nvPr userDrawn="1"/>
        </p:nvGrpSpPr>
        <p:grpSpPr>
          <a:xfrm>
            <a:off x="11260182" y="352425"/>
            <a:ext cx="228601" cy="173205"/>
            <a:chOff x="8917577" y="1114697"/>
            <a:chExt cx="496389" cy="376101"/>
          </a:xfrm>
          <a:solidFill>
            <a:schemeClr val="bg1"/>
          </a:solidFill>
        </p:grpSpPr>
        <p:sp>
          <p:nvSpPr>
            <p:cNvPr id="14" name="Rounded Rectangle 13"/>
            <p:cNvSpPr/>
            <p:nvPr userDrawn="1"/>
          </p:nvSpPr>
          <p:spPr>
            <a:xfrm>
              <a:off x="8917577" y="1114697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8917577" y="1256846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8917577" y="1398995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2" name="Oval 21"/>
          <p:cNvSpPr/>
          <p:nvPr userDrawn="1"/>
        </p:nvSpPr>
        <p:spPr>
          <a:xfrm>
            <a:off x="447660" y="5870203"/>
            <a:ext cx="640080" cy="640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19915" y="608252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执行中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45563" y="606713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99FF99"/>
                </a:solidFill>
              </a:rPr>
              <a:t>完成</a:t>
            </a:r>
            <a:endParaRPr lang="en-US" sz="1000" dirty="0">
              <a:solidFill>
                <a:srgbClr val="99FF99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7740" y="5913244"/>
            <a:ext cx="1569735" cy="478869"/>
            <a:chOff x="1087740" y="5913244"/>
            <a:chExt cx="1569735" cy="478869"/>
          </a:xfrm>
        </p:grpSpPr>
        <p:cxnSp>
          <p:nvCxnSpPr>
            <p:cNvPr id="3" name="Straight Connector 2"/>
            <p:cNvCxnSpPr>
              <a:stCxn id="22" idx="6"/>
            </p:cNvCxnSpPr>
            <p:nvPr userDrawn="1"/>
          </p:nvCxnSpPr>
          <p:spPr>
            <a:xfrm>
              <a:off x="1087740" y="6190243"/>
              <a:ext cx="1569735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 userDrawn="1"/>
          </p:nvSpPr>
          <p:spPr>
            <a:xfrm>
              <a:off x="1126212" y="5913244"/>
              <a:ext cx="1531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bg1"/>
                  </a:solidFill>
                </a:rPr>
                <a:t>预约建立后才能执行该操作，请重新打开此页面。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 userDrawn="1"/>
          </p:nvSpPr>
          <p:spPr>
            <a:xfrm>
              <a:off x="2162175" y="6264364"/>
              <a:ext cx="495300" cy="127749"/>
            </a:xfrm>
            <a:prstGeom prst="round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>
                  <a:solidFill>
                    <a:srgbClr val="FFC000"/>
                  </a:solidFill>
                </a:rPr>
                <a:t>知道了</a:t>
              </a:r>
              <a:endParaRPr lang="en-US" sz="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545563" y="607142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失败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9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66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xit" presetSubtype="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5026 1.11111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8425 0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26 1.11111E-6 L -2.70833E-6 1.11111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25 0 L 5E-6 0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9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66" animBg="1"/>
      <p:bldP spid="22" grpId="112" animBg="1"/>
      <p:bldP spid="22" grpId="193" animBg="1"/>
      <p:bldP spid="22" grpId="194" animBg="1"/>
      <p:bldP spid="22" grpId="195" animBg="1"/>
      <p:bldP spid="22" grpId="196" animBg="1"/>
      <p:bldP spid="22" grpId="197" animBg="1"/>
      <p:bldP spid="22" grpId="198" animBg="1"/>
      <p:bldP spid="22" grpId="199" animBg="1"/>
      <p:bldP spid="22" grpId="200" animBg="1"/>
      <p:bldP spid="22" grpId="201" animBg="1"/>
      <p:bldP spid="22" grpId="202" animBg="1"/>
      <p:bldP spid="22" grpId="203" animBg="1"/>
      <p:bldP spid="22" grpId="204" animBg="1"/>
      <p:bldP spid="22" grpId="205" animBg="1"/>
      <p:bldP spid="22" grpId="206" animBg="1"/>
      <p:bldP spid="22" grpId="207" animBg="1"/>
      <p:bldP spid="22" grpId="208" animBg="1"/>
      <p:bldP spid="22" grpId="209" animBg="1"/>
      <p:bldP spid="22" grpId="210" animBg="1"/>
      <p:bldP spid="22" grpId="211" animBg="1"/>
      <p:bldP spid="22" grpId="212" animBg="1"/>
      <p:bldP spid="22" grpId="213" animBg="1"/>
      <p:bldP spid="22" grpId="214" animBg="1"/>
      <p:bldP spid="22" grpId="215" animBg="1"/>
      <p:bldP spid="22" grpId="216" animBg="1"/>
      <p:bldP spid="22" grpId="217" animBg="1"/>
      <p:bldP spid="22" grpId="218" animBg="1"/>
      <p:bldP spid="22" grpId="219" animBg="1"/>
      <p:bldP spid="22" grpId="220" animBg="1"/>
      <p:bldP spid="22" grpId="221" animBg="1"/>
      <p:bldP spid="22" grpId="222" animBg="1"/>
      <p:bldP spid="22" grpId="223" animBg="1"/>
      <p:bldP spid="22" grpId="224" animBg="1"/>
      <p:bldP spid="22" grpId="225" animBg="1"/>
      <p:bldP spid="22" grpId="226" animBg="1"/>
      <p:bldP spid="22" grpId="227" animBg="1"/>
      <p:bldP spid="22" grpId="228" animBg="1"/>
      <p:bldP spid="22" grpId="229" animBg="1"/>
      <p:bldP spid="22" grpId="230" animBg="1"/>
      <p:bldP spid="22" grpId="231" animBg="1"/>
      <p:bldP spid="22" grpId="232" animBg="1"/>
      <p:bldP spid="22" grpId="233" animBg="1"/>
      <p:bldP spid="22" grpId="234" animBg="1"/>
      <p:bldP spid="22" grpId="235" animBg="1"/>
      <p:bldP spid="22" grpId="236" animBg="1"/>
      <p:bldP spid="22" grpId="237" animBg="1"/>
      <p:bldP spid="22" grpId="238" animBg="1"/>
      <p:bldP spid="22" grpId="239" animBg="1"/>
      <p:bldP spid="22" grpId="240" animBg="1"/>
      <p:bldP spid="22" grpId="241" animBg="1"/>
      <p:bldP spid="22" grpId="242" animBg="1"/>
      <p:bldP spid="22" grpId="243" animBg="1"/>
      <p:bldP spid="22" grpId="244" animBg="1"/>
      <p:bldP spid="22" grpId="245" animBg="1"/>
      <p:bldP spid="22" grpId="246" animBg="1"/>
      <p:bldP spid="22" grpId="247" animBg="1"/>
      <p:bldP spid="22" grpId="248" animBg="1"/>
      <p:bldP spid="22" grpId="249" animBg="1"/>
      <p:bldP spid="22" grpId="250" animBg="1"/>
      <p:bldP spid="22" grpId="251" animBg="1"/>
      <p:bldP spid="22" grpId="252" animBg="1"/>
      <p:bldP spid="22" grpId="253" animBg="1"/>
      <p:bldP spid="22" grpId="254" animBg="1"/>
      <p:bldP spid="22" grpId="273" animBg="1"/>
      <p:bldP spid="22" grpId="274" animBg="1"/>
      <p:bldP spid="22" grpId="275" animBg="1"/>
      <p:bldP spid="22" grpId="276" animBg="1"/>
      <p:bldP spid="22" grpId="277" animBg="1"/>
      <p:bldP spid="22" grpId="278" animBg="1"/>
      <p:bldP spid="22" grpId="279" animBg="1"/>
      <p:bldP spid="22" grpId="280" animBg="1"/>
      <p:bldP spid="22" grpId="281" animBg="1"/>
      <p:bldP spid="22" grpId="282" animBg="1"/>
      <p:bldP spid="22" grpId="283" animBg="1"/>
      <p:bldP spid="22" grpId="284" animBg="1"/>
      <p:bldP spid="22" grpId="285" animBg="1"/>
      <p:bldP spid="22" grpId="286" animBg="1"/>
      <p:bldP spid="22" grpId="287" animBg="1"/>
      <p:bldP spid="22" grpId="288" animBg="1"/>
      <p:bldP spid="22" grpId="289" animBg="1"/>
      <p:bldP spid="22" grpId="290" animBg="1"/>
      <p:bldP spid="23" grpId="0"/>
      <p:bldP spid="23" grpId="1"/>
      <p:bldP spid="23" grpId="38"/>
      <p:bldP spid="23" grpId="42"/>
      <p:bldP spid="23" grpId="227"/>
      <p:bldP spid="23" grpId="228"/>
      <p:bldP spid="23" grpId="229"/>
      <p:bldP spid="23" grpId="230"/>
      <p:bldP spid="23" grpId="231"/>
      <p:bldP spid="23" grpId="232"/>
      <p:bldP spid="23" grpId="233"/>
      <p:bldP spid="23" grpId="234"/>
      <p:bldP spid="23" grpId="235"/>
      <p:bldP spid="23" grpId="236"/>
      <p:bldP spid="23" grpId="237"/>
      <p:bldP spid="23" grpId="238"/>
      <p:bldP spid="23" grpId="239"/>
      <p:bldP spid="23" grpId="240"/>
      <p:bldP spid="23" grpId="241"/>
      <p:bldP spid="23" grpId="242"/>
      <p:bldP spid="23" grpId="243"/>
      <p:bldP spid="23" grpId="244"/>
      <p:bldP spid="23" grpId="245"/>
      <p:bldP spid="23" grpId="246"/>
      <p:bldP spid="23" grpId="247"/>
      <p:bldP spid="23" grpId="248"/>
      <p:bldP spid="23" grpId="249"/>
      <p:bldP spid="23" grpId="250"/>
      <p:bldP spid="23" grpId="251"/>
      <p:bldP spid="23" grpId="252"/>
      <p:bldP spid="23" grpId="253"/>
      <p:bldP spid="23" grpId="254"/>
      <p:bldP spid="23" grpId="255"/>
      <p:bldP spid="23" grpId="256"/>
      <p:bldP spid="23" grpId="257"/>
      <p:bldP spid="23" grpId="258"/>
      <p:bldP spid="23" grpId="259"/>
      <p:bldP spid="23" grpId="260"/>
      <p:bldP spid="23" grpId="261"/>
      <p:bldP spid="23" grpId="262"/>
      <p:bldP spid="23" grpId="263"/>
      <p:bldP spid="23" grpId="264"/>
      <p:bldP spid="23" grpId="265"/>
      <p:bldP spid="23" grpId="266"/>
      <p:bldP spid="23" grpId="267"/>
      <p:bldP spid="23" grpId="268"/>
      <p:bldP spid="23" grpId="269"/>
      <p:bldP spid="23" grpId="270"/>
      <p:bldP spid="23" grpId="271"/>
      <p:bldP spid="23" grpId="272"/>
      <p:bldP spid="23" grpId="273"/>
      <p:bldP spid="23" grpId="274"/>
      <p:bldP spid="23" grpId="275"/>
      <p:bldP spid="23" grpId="276"/>
      <p:bldP spid="23" grpId="277"/>
      <p:bldP spid="23" grpId="278"/>
      <p:bldP spid="23" grpId="279"/>
      <p:bldP spid="23" grpId="280"/>
      <p:bldP spid="23" grpId="281"/>
      <p:bldP spid="23" grpId="282"/>
      <p:bldP spid="23" grpId="283"/>
      <p:bldP spid="23" grpId="284"/>
      <p:bldP spid="23" grpId="285"/>
      <p:bldP spid="23" grpId="286"/>
      <p:bldP spid="23" grpId="287"/>
      <p:bldP spid="23" grpId="288"/>
      <p:bldP spid="23" grpId="307"/>
      <p:bldP spid="23" grpId="308"/>
      <p:bldP spid="23" grpId="309"/>
      <p:bldP spid="23" grpId="310"/>
      <p:bldP spid="23" grpId="311"/>
      <p:bldP spid="23" grpId="312"/>
      <p:bldP spid="23" grpId="313"/>
      <p:bldP spid="23" grpId="314"/>
      <p:bldP spid="23" grpId="315"/>
      <p:bldP spid="23" grpId="316"/>
      <p:bldP spid="23" grpId="317"/>
      <p:bldP spid="23" grpId="318"/>
      <p:bldP spid="23" grpId="319"/>
      <p:bldP spid="23" grpId="320"/>
      <p:bldP spid="23" grpId="321"/>
      <p:bldP spid="23" grpId="322"/>
      <p:bldP spid="23" grpId="323"/>
      <p:bldP spid="23" grpId="324"/>
      <p:bldP spid="24" grpId="0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/>
      <p:bldP spid="24" grpId="11"/>
      <p:bldP spid="24" grpId="12"/>
      <p:bldP spid="24" grpId="13"/>
      <p:bldP spid="24" grpId="14"/>
      <p:bldP spid="24" grpId="15"/>
      <p:bldP spid="24" grpId="16"/>
      <p:bldP spid="24" grpId="17"/>
      <p:bldP spid="24" grpId="18"/>
      <p:bldP spid="24" grpId="19"/>
      <p:bldP spid="24" grpId="20"/>
      <p:bldP spid="24" grpId="21"/>
      <p:bldP spid="24" grpId="28"/>
      <p:bldP spid="24" grpId="29"/>
      <p:bldP spid="24" grpId="30"/>
      <p:bldP spid="24" grpId="31"/>
      <p:bldP spid="24" grpId="32"/>
      <p:bldP spid="24" grpId="33"/>
      <p:bldP spid="34" grpId="0"/>
      <p:bldP spid="34" grpId="1"/>
      <p:bldP spid="34" grpId="2"/>
      <p:bldP spid="34" grpId="3"/>
      <p:bldP spid="34" grpId="4"/>
      <p:bldP spid="34" grpId="5"/>
      <p:bldP spid="34" grpId="6"/>
      <p:bldP spid="34" grpId="7"/>
      <p:bldP spid="34" grpId="8"/>
      <p:bldP spid="34" grpId="9"/>
      <p:bldP spid="34" grpId="10"/>
      <p:bldP spid="34" grpId="11"/>
      <p:bldP spid="34" grpId="12"/>
      <p:bldP spid="34" grpId="13"/>
      <p:bldP spid="34" grpId="14"/>
      <p:bldP spid="34" grpId="15"/>
      <p:bldP spid="34" grpId="16"/>
      <p:bldP spid="34" grpId="17"/>
      <p:bldP spid="34" grpId="18"/>
      <p:bldP spid="34" grpId="19"/>
      <p:bldP spid="34" grpId="20"/>
      <p:bldP spid="34" grpId="21"/>
      <p:bldP spid="34" grpId="28"/>
      <p:bldP spid="34" grpId="29"/>
      <p:bldP spid="34" grpId="30"/>
      <p:bldP spid="34" grpId="31"/>
      <p:bldP spid="34" grpId="32"/>
      <p:bldP spid="34" grpId="33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选中色块"/>
          <p:cNvSpPr/>
          <p:nvPr userDrawn="1"/>
        </p:nvSpPr>
        <p:spPr>
          <a:xfrm>
            <a:off x="3548951" y="55110"/>
            <a:ext cx="610953" cy="201839"/>
          </a:xfrm>
          <a:prstGeom prst="round2SameRect">
            <a:avLst/>
          </a:prstGeom>
          <a:solidFill>
            <a:sysClr val="window" lastClr="FFFFFF">
              <a:alpha val="1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/>
              <a:ea typeface="Microsoft YaHei Light"/>
            </a:endParaRP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1193782" y="258989"/>
            <a:ext cx="998764" cy="6599011"/>
            <a:chOff x="11193782" y="258989"/>
            <a:chExt cx="998764" cy="6599011"/>
          </a:xfrm>
        </p:grpSpPr>
        <p:sp>
          <p:nvSpPr>
            <p:cNvPr id="12" name="RightMenu"/>
            <p:cNvSpPr/>
            <p:nvPr userDrawn="1"/>
          </p:nvSpPr>
          <p:spPr>
            <a:xfrm>
              <a:off x="11193782" y="258989"/>
              <a:ext cx="998764" cy="6599011"/>
            </a:xfrm>
            <a:prstGeom prst="rect">
              <a:avLst/>
            </a:prstGeom>
            <a:solidFill>
              <a:srgbClr val="A5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5" name="Group 94"/>
            <p:cNvGrpSpPr/>
            <p:nvPr userDrawn="1"/>
          </p:nvGrpSpPr>
          <p:grpSpPr>
            <a:xfrm>
              <a:off x="11339618" y="772870"/>
              <a:ext cx="543739" cy="2646692"/>
              <a:chOff x="11339618" y="772870"/>
              <a:chExt cx="543739" cy="2646692"/>
            </a:xfrm>
          </p:grpSpPr>
          <p:sp>
            <p:nvSpPr>
              <p:cNvPr id="83" name="TextBox 82">
                <a:hlinkClick r:id="" action="ppaction://noaction"/>
              </p:cNvPr>
              <p:cNvSpPr txBox="1"/>
              <p:nvPr userDrawn="1"/>
            </p:nvSpPr>
            <p:spPr>
              <a:xfrm>
                <a:off x="11339618" y="77287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用户帐户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>
                <a:hlinkClick r:id="" action="ppaction://noaction"/>
              </p:cNvPr>
              <p:cNvSpPr txBox="1"/>
              <p:nvPr userDrawn="1"/>
            </p:nvSpPr>
            <p:spPr>
              <a:xfrm>
                <a:off x="11339618" y="99194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应收帐款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21102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手工充值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43009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凡奇对帐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 userDrawn="1"/>
            </p:nvSpPr>
            <p:spPr>
              <a:xfrm>
                <a:off x="11339618" y="1648889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手工冲帐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 userDrawn="1"/>
            </p:nvSpPr>
            <p:spPr>
              <a:xfrm>
                <a:off x="11339618" y="186796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 userDrawn="1"/>
            </p:nvSpPr>
            <p:spPr>
              <a:xfrm>
                <a:off x="11339618" y="212441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 userDrawn="1"/>
            </p:nvSpPr>
            <p:spPr>
              <a:xfrm>
                <a:off x="11339618" y="234348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 userDrawn="1"/>
            </p:nvSpPr>
            <p:spPr>
              <a:xfrm>
                <a:off x="11339618" y="256256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 userDrawn="1"/>
            </p:nvSpPr>
            <p:spPr>
              <a:xfrm>
                <a:off x="11339618" y="278163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 userDrawn="1"/>
            </p:nvSpPr>
            <p:spPr>
              <a:xfrm>
                <a:off x="11339618" y="3000432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 userDrawn="1"/>
            </p:nvSpPr>
            <p:spPr>
              <a:xfrm>
                <a:off x="11339618" y="3219507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伸缩按钮"/>
          <p:cNvGrpSpPr/>
          <p:nvPr userDrawn="1"/>
        </p:nvGrpSpPr>
        <p:grpSpPr>
          <a:xfrm>
            <a:off x="11260182" y="352425"/>
            <a:ext cx="228601" cy="173205"/>
            <a:chOff x="8917577" y="1114697"/>
            <a:chExt cx="496389" cy="376101"/>
          </a:xfrm>
          <a:solidFill>
            <a:schemeClr val="bg1"/>
          </a:solidFill>
        </p:grpSpPr>
        <p:sp>
          <p:nvSpPr>
            <p:cNvPr id="14" name="Rounded Rectangle 13"/>
            <p:cNvSpPr/>
            <p:nvPr userDrawn="1"/>
          </p:nvSpPr>
          <p:spPr>
            <a:xfrm>
              <a:off x="8917577" y="1114697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8917577" y="1256846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8917577" y="1398995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4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5026 1.111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8425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26 1.11111E-6 L -2.70833E-6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25 0 L 5E-6 0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选中色块"/>
          <p:cNvSpPr/>
          <p:nvPr userDrawn="1"/>
        </p:nvSpPr>
        <p:spPr>
          <a:xfrm>
            <a:off x="4207771" y="55110"/>
            <a:ext cx="610953" cy="201839"/>
          </a:xfrm>
          <a:prstGeom prst="round2SameRect">
            <a:avLst/>
          </a:prstGeom>
          <a:solidFill>
            <a:sysClr val="window" lastClr="FFFFFF">
              <a:alpha val="1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/>
              <a:ea typeface="Microsoft YaHei Light"/>
            </a:endParaRP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1193782" y="258989"/>
            <a:ext cx="998764" cy="6599011"/>
            <a:chOff x="11193782" y="258989"/>
            <a:chExt cx="998764" cy="6599011"/>
          </a:xfrm>
        </p:grpSpPr>
        <p:sp>
          <p:nvSpPr>
            <p:cNvPr id="12" name="RightMenu"/>
            <p:cNvSpPr/>
            <p:nvPr userDrawn="1"/>
          </p:nvSpPr>
          <p:spPr>
            <a:xfrm>
              <a:off x="11193782" y="258989"/>
              <a:ext cx="998764" cy="6599011"/>
            </a:xfrm>
            <a:prstGeom prst="rect">
              <a:avLst/>
            </a:prstGeom>
            <a:solidFill>
              <a:srgbClr val="A5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5" name="Group 94"/>
            <p:cNvGrpSpPr/>
            <p:nvPr userDrawn="1"/>
          </p:nvGrpSpPr>
          <p:grpSpPr>
            <a:xfrm>
              <a:off x="11339618" y="772870"/>
              <a:ext cx="543739" cy="2646692"/>
              <a:chOff x="11339618" y="772870"/>
              <a:chExt cx="543739" cy="2646692"/>
            </a:xfrm>
          </p:grpSpPr>
          <p:sp>
            <p:nvSpPr>
              <p:cNvPr id="83" name="TextBox 82"/>
              <p:cNvSpPr txBox="1"/>
              <p:nvPr userDrawn="1"/>
            </p:nvSpPr>
            <p:spPr>
              <a:xfrm>
                <a:off x="11339618" y="77287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 userDrawn="1"/>
            </p:nvSpPr>
            <p:spPr>
              <a:xfrm>
                <a:off x="11339618" y="99194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 userDrawn="1"/>
            </p:nvSpPr>
            <p:spPr>
              <a:xfrm>
                <a:off x="11339618" y="121102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 userDrawn="1"/>
            </p:nvSpPr>
            <p:spPr>
              <a:xfrm>
                <a:off x="11339618" y="143009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 userDrawn="1"/>
            </p:nvSpPr>
            <p:spPr>
              <a:xfrm>
                <a:off x="11339618" y="1648889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 userDrawn="1"/>
            </p:nvSpPr>
            <p:spPr>
              <a:xfrm>
                <a:off x="11339618" y="186796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 userDrawn="1"/>
            </p:nvSpPr>
            <p:spPr>
              <a:xfrm>
                <a:off x="11339618" y="212441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 userDrawn="1"/>
            </p:nvSpPr>
            <p:spPr>
              <a:xfrm>
                <a:off x="11339618" y="234348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 userDrawn="1"/>
            </p:nvSpPr>
            <p:spPr>
              <a:xfrm>
                <a:off x="11339618" y="256256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 userDrawn="1"/>
            </p:nvSpPr>
            <p:spPr>
              <a:xfrm>
                <a:off x="11339618" y="278163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 userDrawn="1"/>
            </p:nvSpPr>
            <p:spPr>
              <a:xfrm>
                <a:off x="11339618" y="3000432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 userDrawn="1"/>
            </p:nvSpPr>
            <p:spPr>
              <a:xfrm>
                <a:off x="11339618" y="3219507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伸缩按钮"/>
          <p:cNvGrpSpPr/>
          <p:nvPr userDrawn="1"/>
        </p:nvGrpSpPr>
        <p:grpSpPr>
          <a:xfrm>
            <a:off x="11260182" y="352425"/>
            <a:ext cx="228601" cy="173205"/>
            <a:chOff x="8917577" y="1114697"/>
            <a:chExt cx="496389" cy="376101"/>
          </a:xfrm>
          <a:solidFill>
            <a:schemeClr val="bg1"/>
          </a:solidFill>
        </p:grpSpPr>
        <p:sp>
          <p:nvSpPr>
            <p:cNvPr id="14" name="Rounded Rectangle 13"/>
            <p:cNvSpPr/>
            <p:nvPr userDrawn="1"/>
          </p:nvSpPr>
          <p:spPr>
            <a:xfrm>
              <a:off x="8917577" y="1114697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8917577" y="1256846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8917577" y="1398995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5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5026 1.111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8425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26 1.11111E-6 L -2.70833E-6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25 0 L 5E-6 0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选中色块"/>
          <p:cNvSpPr/>
          <p:nvPr userDrawn="1"/>
        </p:nvSpPr>
        <p:spPr>
          <a:xfrm>
            <a:off x="4853814" y="55110"/>
            <a:ext cx="610953" cy="201839"/>
          </a:xfrm>
          <a:prstGeom prst="round2SameRect">
            <a:avLst/>
          </a:prstGeom>
          <a:solidFill>
            <a:sysClr val="window" lastClr="FFFFFF">
              <a:alpha val="1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/>
              <a:ea typeface="Microsoft YaHei Light"/>
            </a:endParaRP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1193782" y="258989"/>
            <a:ext cx="998764" cy="6599011"/>
            <a:chOff x="11193782" y="258989"/>
            <a:chExt cx="998764" cy="6599011"/>
          </a:xfrm>
        </p:grpSpPr>
        <p:sp>
          <p:nvSpPr>
            <p:cNvPr id="12" name="RightMenu"/>
            <p:cNvSpPr/>
            <p:nvPr userDrawn="1"/>
          </p:nvSpPr>
          <p:spPr>
            <a:xfrm>
              <a:off x="11193782" y="258989"/>
              <a:ext cx="998764" cy="6599011"/>
            </a:xfrm>
            <a:prstGeom prst="rect">
              <a:avLst/>
            </a:prstGeom>
            <a:solidFill>
              <a:srgbClr val="A5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5" name="Group 94"/>
            <p:cNvGrpSpPr/>
            <p:nvPr userDrawn="1"/>
          </p:nvGrpSpPr>
          <p:grpSpPr>
            <a:xfrm>
              <a:off x="11339618" y="772870"/>
              <a:ext cx="543739" cy="2646692"/>
              <a:chOff x="11339618" y="772870"/>
              <a:chExt cx="543739" cy="2646692"/>
            </a:xfrm>
          </p:grpSpPr>
          <p:sp>
            <p:nvSpPr>
              <p:cNvPr id="83" name="TextBox 82">
                <a:hlinkClick r:id="" action="ppaction://noaction"/>
              </p:cNvPr>
              <p:cNvSpPr txBox="1"/>
              <p:nvPr userDrawn="1"/>
            </p:nvSpPr>
            <p:spPr>
              <a:xfrm>
                <a:off x="11339618" y="77287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融资参数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>
                <a:hlinkClick r:id="" action="ppaction://noaction"/>
              </p:cNvPr>
              <p:cNvSpPr txBox="1"/>
              <p:nvPr userDrawn="1"/>
            </p:nvSpPr>
            <p:spPr>
              <a:xfrm>
                <a:off x="11339618" y="995292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支付接口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21771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提现接口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440136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短信接口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66255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邮件接口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>
                <a:hlinkClick r:id="" action="ppaction://noaction"/>
              </p:cNvPr>
              <p:cNvSpPr txBox="1"/>
              <p:nvPr userDrawn="1"/>
            </p:nvSpPr>
            <p:spPr>
              <a:xfrm>
                <a:off x="11339618" y="188498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投资参数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>
                <a:hlinkClick r:id="" action="ppaction://noaction"/>
              </p:cNvPr>
              <p:cNvSpPr txBox="1"/>
              <p:nvPr userDrawn="1"/>
            </p:nvSpPr>
            <p:spPr>
              <a:xfrm>
                <a:off x="11339618" y="2107402"/>
                <a:ext cx="498855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700" dirty="0" smtClean="0">
                    <a:solidFill>
                      <a:schemeClr val="bg1"/>
                    </a:solidFill>
                  </a:rPr>
                  <a:t>VIP</a:t>
                </a:r>
                <a:r>
                  <a:rPr lang="zh-CN" altLang="en-US" sz="700" dirty="0" smtClean="0">
                    <a:solidFill>
                      <a:schemeClr val="bg1"/>
                    </a:solidFill>
                  </a:rPr>
                  <a:t>参数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 userDrawn="1"/>
            </p:nvSpPr>
            <p:spPr>
              <a:xfrm>
                <a:off x="11339618" y="232982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 userDrawn="1"/>
            </p:nvSpPr>
            <p:spPr>
              <a:xfrm>
                <a:off x="11339618" y="2552246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 userDrawn="1"/>
            </p:nvSpPr>
            <p:spPr>
              <a:xfrm>
                <a:off x="11339618" y="277466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 userDrawn="1"/>
            </p:nvSpPr>
            <p:spPr>
              <a:xfrm>
                <a:off x="11339618" y="299709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 userDrawn="1"/>
            </p:nvSpPr>
            <p:spPr>
              <a:xfrm>
                <a:off x="11339618" y="3219507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伸缩按钮"/>
          <p:cNvGrpSpPr/>
          <p:nvPr userDrawn="1"/>
        </p:nvGrpSpPr>
        <p:grpSpPr>
          <a:xfrm>
            <a:off x="11260182" y="352425"/>
            <a:ext cx="228601" cy="173205"/>
            <a:chOff x="8917577" y="1114697"/>
            <a:chExt cx="496389" cy="376101"/>
          </a:xfrm>
          <a:solidFill>
            <a:schemeClr val="bg1"/>
          </a:solidFill>
        </p:grpSpPr>
        <p:sp>
          <p:nvSpPr>
            <p:cNvPr id="14" name="Rounded Rectangle 13"/>
            <p:cNvSpPr/>
            <p:nvPr userDrawn="1"/>
          </p:nvSpPr>
          <p:spPr>
            <a:xfrm>
              <a:off x="8917577" y="1114697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8917577" y="1256846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8917577" y="1398995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6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5026 1.111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8425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26 1.11111E-6 L -2.70833E-6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25 0 L 5E-6 0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选中色块"/>
          <p:cNvSpPr/>
          <p:nvPr userDrawn="1"/>
        </p:nvSpPr>
        <p:spPr>
          <a:xfrm>
            <a:off x="5503407" y="55110"/>
            <a:ext cx="610953" cy="201839"/>
          </a:xfrm>
          <a:prstGeom prst="round2SameRect">
            <a:avLst/>
          </a:prstGeom>
          <a:solidFill>
            <a:sysClr val="window" lastClr="FFFFFF">
              <a:alpha val="1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/>
              <a:ea typeface="Microsoft YaHei Light"/>
            </a:endParaRP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1193782" y="258989"/>
            <a:ext cx="998764" cy="6599011"/>
            <a:chOff x="11193782" y="258989"/>
            <a:chExt cx="998764" cy="6599011"/>
          </a:xfrm>
        </p:grpSpPr>
        <p:sp>
          <p:nvSpPr>
            <p:cNvPr id="12" name="RightMenu"/>
            <p:cNvSpPr/>
            <p:nvPr userDrawn="1"/>
          </p:nvSpPr>
          <p:spPr>
            <a:xfrm>
              <a:off x="11193782" y="258989"/>
              <a:ext cx="998764" cy="6599011"/>
            </a:xfrm>
            <a:prstGeom prst="rect">
              <a:avLst/>
            </a:prstGeom>
            <a:solidFill>
              <a:srgbClr val="A5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5" name="Group 94"/>
            <p:cNvGrpSpPr/>
            <p:nvPr userDrawn="1"/>
          </p:nvGrpSpPr>
          <p:grpSpPr>
            <a:xfrm>
              <a:off x="11339618" y="772870"/>
              <a:ext cx="543739" cy="2646692"/>
              <a:chOff x="11339618" y="772870"/>
              <a:chExt cx="543739" cy="2646692"/>
            </a:xfrm>
          </p:grpSpPr>
          <p:sp>
            <p:nvSpPr>
              <p:cNvPr id="83" name="TextBox 82"/>
              <p:cNvSpPr txBox="1"/>
              <p:nvPr userDrawn="1"/>
            </p:nvSpPr>
            <p:spPr>
              <a:xfrm>
                <a:off x="11339618" y="77287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 userDrawn="1"/>
            </p:nvSpPr>
            <p:spPr>
              <a:xfrm>
                <a:off x="11339618" y="99194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 userDrawn="1"/>
            </p:nvSpPr>
            <p:spPr>
              <a:xfrm>
                <a:off x="11339618" y="121102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 userDrawn="1"/>
            </p:nvSpPr>
            <p:spPr>
              <a:xfrm>
                <a:off x="11339618" y="143009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 userDrawn="1"/>
            </p:nvSpPr>
            <p:spPr>
              <a:xfrm>
                <a:off x="11339618" y="1648889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 userDrawn="1"/>
            </p:nvSpPr>
            <p:spPr>
              <a:xfrm>
                <a:off x="11339618" y="186796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 userDrawn="1"/>
            </p:nvSpPr>
            <p:spPr>
              <a:xfrm>
                <a:off x="11339618" y="212441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 userDrawn="1"/>
            </p:nvSpPr>
            <p:spPr>
              <a:xfrm>
                <a:off x="11339618" y="234348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 userDrawn="1"/>
            </p:nvSpPr>
            <p:spPr>
              <a:xfrm>
                <a:off x="11339618" y="256256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 userDrawn="1"/>
            </p:nvSpPr>
            <p:spPr>
              <a:xfrm>
                <a:off x="11339618" y="2781638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 userDrawn="1"/>
            </p:nvSpPr>
            <p:spPr>
              <a:xfrm>
                <a:off x="11339618" y="3000432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 userDrawn="1"/>
            </p:nvSpPr>
            <p:spPr>
              <a:xfrm>
                <a:off x="11339618" y="3219507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/>
                    </a:solidFill>
                  </a:rPr>
                  <a:t>二级菜单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伸缩按钮"/>
          <p:cNvGrpSpPr/>
          <p:nvPr userDrawn="1"/>
        </p:nvGrpSpPr>
        <p:grpSpPr>
          <a:xfrm>
            <a:off x="11260182" y="352425"/>
            <a:ext cx="228601" cy="173205"/>
            <a:chOff x="8917577" y="1114697"/>
            <a:chExt cx="496389" cy="376101"/>
          </a:xfrm>
          <a:solidFill>
            <a:schemeClr val="bg1"/>
          </a:solidFill>
        </p:grpSpPr>
        <p:sp>
          <p:nvSpPr>
            <p:cNvPr id="14" name="Rounded Rectangle 13"/>
            <p:cNvSpPr/>
            <p:nvPr userDrawn="1"/>
          </p:nvSpPr>
          <p:spPr>
            <a:xfrm>
              <a:off x="8917577" y="1114697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8917577" y="1256846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8917577" y="1398995"/>
              <a:ext cx="496389" cy="91803"/>
            </a:xfrm>
            <a:prstGeom prst="round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8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5026 1.111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8425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26 1.11111E-6 L -2.70833E-6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25 0 L 5E-6 0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173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关键业务逻辑示意图</a:t>
            </a:r>
            <a:endParaRPr lang="en-US" sz="1200" dirty="0"/>
          </a:p>
        </p:txBody>
      </p:sp>
      <p:sp>
        <p:nvSpPr>
          <p:cNvPr id="15" name="TextBox 14">
            <a:hlinkClick r:id="" action="ppaction://noaction"/>
          </p:cNvPr>
          <p:cNvSpPr txBox="1"/>
          <p:nvPr userDrawn="1"/>
        </p:nvSpPr>
        <p:spPr>
          <a:xfrm>
            <a:off x="359229" y="45720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u="none" dirty="0" smtClean="0">
                <a:latin typeface="+mn-ea"/>
                <a:ea typeface="+mn-ea"/>
              </a:rPr>
              <a:t>付应帐款产生流程</a:t>
            </a:r>
            <a:endParaRPr lang="en-US" altLang="zh-CN" sz="800" u="none" dirty="0" smtClean="0">
              <a:latin typeface="+mn-ea"/>
              <a:ea typeface="+mn-ea"/>
            </a:endParaRPr>
          </a:p>
        </p:txBody>
      </p:sp>
      <p:sp>
        <p:nvSpPr>
          <p:cNvPr id="17" name="TextBox 16">
            <a:hlinkClick r:id="" action="ppaction://noaction"/>
          </p:cNvPr>
          <p:cNvSpPr txBox="1"/>
          <p:nvPr userDrawn="1"/>
        </p:nvSpPr>
        <p:spPr>
          <a:xfrm>
            <a:off x="359229" y="794221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u="none" dirty="0" smtClean="0">
                <a:latin typeface="+mn-ea"/>
                <a:ea typeface="+mn-ea"/>
              </a:rPr>
              <a:t>应付帐付款流程</a:t>
            </a:r>
            <a:endParaRPr lang="en-US" altLang="zh-CN" sz="800" u="none" dirty="0" smtClean="0">
              <a:latin typeface="+mn-ea"/>
              <a:ea typeface="+mn-ea"/>
            </a:endParaRPr>
          </a:p>
        </p:txBody>
      </p:sp>
      <p:sp>
        <p:nvSpPr>
          <p:cNvPr id="18" name="TextBox 17">
            <a:hlinkClick r:id="" action="ppaction://noaction"/>
          </p:cNvPr>
          <p:cNvSpPr txBox="1"/>
          <p:nvPr userDrawn="1"/>
        </p:nvSpPr>
        <p:spPr>
          <a:xfrm>
            <a:off x="359229" y="1131243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u="none" dirty="0" smtClean="0">
                <a:latin typeface="+mn-ea"/>
                <a:ea typeface="+mn-ea"/>
              </a:rPr>
              <a:t>充值流程</a:t>
            </a:r>
            <a:endParaRPr lang="en-US" sz="800" u="none" dirty="0" smtClean="0">
              <a:latin typeface="+mn-ea"/>
              <a:ea typeface="+mn-ea"/>
            </a:endParaRPr>
          </a:p>
        </p:txBody>
      </p:sp>
      <p:sp>
        <p:nvSpPr>
          <p:cNvPr id="9" name="TextBox 8">
            <a:hlinkClick r:id="" action="ppaction://noaction"/>
          </p:cNvPr>
          <p:cNvSpPr txBox="1"/>
          <p:nvPr userDrawn="1"/>
        </p:nvSpPr>
        <p:spPr>
          <a:xfrm>
            <a:off x="359229" y="1468265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u="none" dirty="0" smtClean="0">
                <a:latin typeface="+mn-ea"/>
                <a:ea typeface="+mn-ea"/>
              </a:rPr>
              <a:t>资金流向示意图</a:t>
            </a:r>
            <a:endParaRPr lang="en-US" sz="800" u="none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786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173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数据架构</a:t>
            </a:r>
            <a:endParaRPr lang="en-US" sz="1200" dirty="0"/>
          </a:p>
        </p:txBody>
      </p:sp>
      <p:sp>
        <p:nvSpPr>
          <p:cNvPr id="15" name="TextBox 14">
            <a:hlinkClick r:id="" action="ppaction://noaction"/>
          </p:cNvPr>
          <p:cNvSpPr txBox="1"/>
          <p:nvPr userDrawn="1"/>
        </p:nvSpPr>
        <p:spPr>
          <a:xfrm>
            <a:off x="359229" y="45720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u="none" dirty="0" smtClean="0">
                <a:latin typeface="+mn-ea"/>
                <a:ea typeface="+mn-ea"/>
              </a:rPr>
              <a:t>数据镜像备份</a:t>
            </a:r>
            <a:endParaRPr lang="en-US" altLang="zh-CN" sz="800" u="none" dirty="0" smtClean="0">
              <a:latin typeface="+mn-ea"/>
              <a:ea typeface="+mn-ea"/>
            </a:endParaRPr>
          </a:p>
        </p:txBody>
      </p:sp>
      <p:sp>
        <p:nvSpPr>
          <p:cNvPr id="17" name="TextBox 16">
            <a:hlinkClick r:id="" action="ppaction://noaction"/>
          </p:cNvPr>
          <p:cNvSpPr txBox="1"/>
          <p:nvPr userDrawn="1"/>
        </p:nvSpPr>
        <p:spPr>
          <a:xfrm>
            <a:off x="359229" y="794221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u="none" dirty="0" smtClean="0">
                <a:latin typeface="+mn-ea"/>
                <a:ea typeface="+mn-ea"/>
              </a:rPr>
              <a:t>数据异地容灾</a:t>
            </a:r>
            <a:endParaRPr lang="en-US" altLang="zh-CN" sz="800" u="none" dirty="0" smtClean="0">
              <a:latin typeface="+mn-ea"/>
              <a:ea typeface="+mn-ea"/>
            </a:endParaRPr>
          </a:p>
        </p:txBody>
      </p:sp>
      <p:sp>
        <p:nvSpPr>
          <p:cNvPr id="18" name="TextBox 17">
            <a:hlinkClick r:id="" action="ppaction://noaction"/>
          </p:cNvPr>
          <p:cNvSpPr txBox="1"/>
          <p:nvPr userDrawn="1"/>
        </p:nvSpPr>
        <p:spPr>
          <a:xfrm>
            <a:off x="359229" y="1131243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u="none" dirty="0" smtClean="0">
                <a:latin typeface="+mn-ea"/>
                <a:ea typeface="+mn-ea"/>
              </a:rPr>
              <a:t>数据系统级架构</a:t>
            </a:r>
            <a:endParaRPr lang="en-US" sz="800" u="none" dirty="0" smtClean="0">
              <a:latin typeface="+mn-ea"/>
              <a:ea typeface="+mn-ea"/>
            </a:endParaRPr>
          </a:p>
        </p:txBody>
      </p:sp>
      <p:sp>
        <p:nvSpPr>
          <p:cNvPr id="9" name="TextBox 8">
            <a:hlinkClick r:id="" action="ppaction://noaction"/>
          </p:cNvPr>
          <p:cNvSpPr txBox="1"/>
          <p:nvPr userDrawn="1"/>
        </p:nvSpPr>
        <p:spPr>
          <a:xfrm>
            <a:off x="359229" y="1468265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u="none" dirty="0" smtClean="0">
                <a:latin typeface="+mn-ea"/>
                <a:ea typeface="+mn-ea"/>
              </a:rPr>
              <a:t>关键数据表</a:t>
            </a:r>
            <a:endParaRPr lang="en-US" sz="800" u="none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78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slide" Target="../slides/slid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529" y="-297"/>
            <a:ext cx="12193057" cy="6858297"/>
          </a:xfrm>
          <a:prstGeom prst="rect">
            <a:avLst/>
          </a:prstGeom>
        </p:spPr>
      </p:pic>
      <p:sp>
        <p:nvSpPr>
          <p:cNvPr id="21" name="TextBox 21">
            <a:hlinkClick r:id="rId10" action="ppaction://hlinksldjump"/>
          </p:cNvPr>
          <p:cNvSpPr txBox="1"/>
          <p:nvPr userDrawn="1"/>
        </p:nvSpPr>
        <p:spPr>
          <a:xfrm>
            <a:off x="1598759" y="41505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Microsoft YaHei Light"/>
                <a:ea typeface="Microsoft YaHei Light"/>
              </a:rPr>
              <a:t>在线客服</a:t>
            </a:r>
            <a:endParaRPr lang="en-US" sz="800" dirty="0">
              <a:solidFill>
                <a:schemeClr val="bg1"/>
              </a:solidFill>
              <a:latin typeface="Microsoft YaHei Light"/>
              <a:ea typeface="Microsoft YaHei Light"/>
            </a:endParaRPr>
          </a:p>
        </p:txBody>
      </p:sp>
      <p:sp>
        <p:nvSpPr>
          <p:cNvPr id="23" name="TextBox 22">
            <a:hlinkClick r:id="" action="ppaction://noaction"/>
          </p:cNvPr>
          <p:cNvSpPr txBox="1"/>
          <p:nvPr userDrawn="1"/>
        </p:nvSpPr>
        <p:spPr>
          <a:xfrm>
            <a:off x="2244350" y="415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Microsoft YaHei Light"/>
                <a:ea typeface="Microsoft YaHei Light"/>
              </a:rPr>
              <a:t>用户信息</a:t>
            </a:r>
            <a:endParaRPr lang="en-US" sz="800" dirty="0">
              <a:solidFill>
                <a:schemeClr val="bg1"/>
              </a:solidFill>
              <a:latin typeface="Microsoft YaHei Light"/>
              <a:ea typeface="Microsoft YaHei Light"/>
            </a:endParaRPr>
          </a:p>
        </p:txBody>
      </p:sp>
      <p:sp>
        <p:nvSpPr>
          <p:cNvPr id="24" name="TextBox 23">
            <a:hlinkClick r:id="" action="ppaction://noaction"/>
          </p:cNvPr>
          <p:cNvSpPr txBox="1"/>
          <p:nvPr userDrawn="1"/>
        </p:nvSpPr>
        <p:spPr>
          <a:xfrm>
            <a:off x="2889941" y="415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Microsoft YaHei Light"/>
                <a:ea typeface="Microsoft YaHei Light"/>
              </a:rPr>
              <a:t>业务管理</a:t>
            </a:r>
            <a:endParaRPr lang="en-US" sz="800" dirty="0">
              <a:solidFill>
                <a:schemeClr val="bg1"/>
              </a:solidFill>
              <a:latin typeface="Microsoft YaHei Light"/>
              <a:ea typeface="Microsoft YaHei Light"/>
            </a:endParaRPr>
          </a:p>
        </p:txBody>
      </p:sp>
      <p:sp>
        <p:nvSpPr>
          <p:cNvPr id="30" name="TextBox 29">
            <a:hlinkClick r:id="" action="ppaction://noaction"/>
          </p:cNvPr>
          <p:cNvSpPr txBox="1"/>
          <p:nvPr userDrawn="1"/>
        </p:nvSpPr>
        <p:spPr>
          <a:xfrm>
            <a:off x="3572612" y="415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Microsoft YaHei Light"/>
                <a:ea typeface="Microsoft YaHei Light"/>
              </a:rPr>
              <a:t>财务管理</a:t>
            </a:r>
            <a:endParaRPr lang="en-US" sz="800" dirty="0">
              <a:solidFill>
                <a:schemeClr val="bg1"/>
              </a:solidFill>
              <a:latin typeface="Microsoft YaHei Light"/>
              <a:ea typeface="Microsoft YaHei Light"/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 userDrawn="1"/>
        </p:nvSpPr>
        <p:spPr>
          <a:xfrm>
            <a:off x="4218203" y="415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Microsoft YaHei Light"/>
                <a:ea typeface="Microsoft YaHei Light"/>
              </a:rPr>
              <a:t>数据分析</a:t>
            </a:r>
            <a:endParaRPr lang="en-US" sz="800" dirty="0">
              <a:solidFill>
                <a:schemeClr val="bg1"/>
              </a:solidFill>
              <a:latin typeface="Microsoft YaHei Light"/>
              <a:ea typeface="Microsoft YaHei Light"/>
            </a:endParaRPr>
          </a:p>
        </p:txBody>
      </p:sp>
      <p:sp>
        <p:nvSpPr>
          <p:cNvPr id="32" name="TextBox 31">
            <a:hlinkClick r:id="" action="ppaction://noaction"/>
          </p:cNvPr>
          <p:cNvSpPr txBox="1"/>
          <p:nvPr userDrawn="1"/>
        </p:nvSpPr>
        <p:spPr>
          <a:xfrm>
            <a:off x="4863794" y="415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Microsoft YaHei Light"/>
                <a:ea typeface="Microsoft YaHei Light"/>
              </a:rPr>
              <a:t>系统设置</a:t>
            </a:r>
            <a:endParaRPr lang="en-US" sz="800" dirty="0">
              <a:solidFill>
                <a:schemeClr val="bg1"/>
              </a:solidFill>
              <a:latin typeface="Microsoft YaHei Light"/>
              <a:ea typeface="Microsoft YaHei Light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509381" y="415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Microsoft YaHei Light"/>
                <a:ea typeface="Microsoft YaHei Light"/>
              </a:rPr>
              <a:t>内部用户</a:t>
            </a:r>
            <a:endParaRPr lang="en-US" sz="800" dirty="0">
              <a:solidFill>
                <a:schemeClr val="bg1"/>
              </a:solidFill>
              <a:latin typeface="Microsoft YaHei Light"/>
              <a:ea typeface="Microsoft Ya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564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72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700" kern="1200">
          <a:solidFill>
            <a:schemeClr val="bg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76783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36764" y="457200"/>
            <a:ext cx="0" cy="619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48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L1"/>
          <p:cNvGrpSpPr/>
          <p:nvPr/>
        </p:nvGrpSpPr>
        <p:grpSpPr>
          <a:xfrm>
            <a:off x="3103683" y="1673546"/>
            <a:ext cx="7594739" cy="4123593"/>
            <a:chOff x="3103683" y="1673546"/>
            <a:chExt cx="7594739" cy="4123593"/>
          </a:xfrm>
        </p:grpSpPr>
        <p:grpSp>
          <p:nvGrpSpPr>
            <p:cNvPr id="57" name="SL1"/>
            <p:cNvGrpSpPr/>
            <p:nvPr/>
          </p:nvGrpSpPr>
          <p:grpSpPr>
            <a:xfrm>
              <a:off x="3103683" y="1673546"/>
              <a:ext cx="7594739" cy="4123593"/>
              <a:chOff x="3103683" y="1673546"/>
              <a:chExt cx="7594739" cy="412359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03683" y="3827662"/>
                <a:ext cx="3682161" cy="19694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16261" y="1673546"/>
                <a:ext cx="3682161" cy="19694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03684" y="1673546"/>
                <a:ext cx="3682161" cy="19694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SL1"/>
            <p:cNvGrpSpPr/>
            <p:nvPr/>
          </p:nvGrpSpPr>
          <p:grpSpPr>
            <a:xfrm>
              <a:off x="4086634" y="2086091"/>
              <a:ext cx="6484434" cy="3711047"/>
              <a:chOff x="4086634" y="2086091"/>
              <a:chExt cx="6484434" cy="3711047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4441843" y="4968936"/>
                <a:ext cx="1005840" cy="457200"/>
              </a:xfrm>
              <a:prstGeom prst="cube">
                <a:avLst/>
              </a:prstGeom>
              <a:ln w="6350" cap="rnd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Web</a:t>
                </a:r>
                <a:r>
                  <a:rPr lang="zh-CN" altLang="en-US" sz="800" dirty="0" smtClean="0"/>
                  <a:t>服务</a:t>
                </a:r>
                <a:endParaRPr lang="en-US" sz="800" dirty="0"/>
              </a:p>
            </p:txBody>
          </p:sp>
          <p:cxnSp>
            <p:nvCxnSpPr>
              <p:cNvPr id="33" name="Elbow Connector 32"/>
              <p:cNvCxnSpPr>
                <a:stCxn id="11" idx="3"/>
                <a:endCxn id="17" idx="2"/>
              </p:cNvCxnSpPr>
              <p:nvPr/>
            </p:nvCxnSpPr>
            <p:spPr>
              <a:xfrm rot="16200000" flipH="1">
                <a:off x="7543839" y="2769910"/>
                <a:ext cx="371003" cy="5683454"/>
              </a:xfrm>
              <a:prstGeom prst="bentConnector3">
                <a:avLst>
                  <a:gd name="adj1" fmla="val 161617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Magnetic Disk 12"/>
              <p:cNvSpPr/>
              <p:nvPr/>
            </p:nvSpPr>
            <p:spPr>
              <a:xfrm>
                <a:off x="4441843" y="4169699"/>
                <a:ext cx="1005840" cy="457200"/>
              </a:xfrm>
              <a:prstGeom prst="flowChartMagneticDisk">
                <a:avLst/>
              </a:prstGeom>
              <a:ln w="6350" cap="rnd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/>
                  <a:t>本地缓冲数据库</a:t>
                </a:r>
                <a:endParaRPr lang="en-US" sz="800" dirty="0"/>
              </a:p>
            </p:txBody>
          </p:sp>
          <p:cxnSp>
            <p:nvCxnSpPr>
              <p:cNvPr id="8" name="Elbow Connector 7"/>
              <p:cNvCxnSpPr>
                <a:stCxn id="5" idx="3"/>
                <a:endCxn id="13" idx="1"/>
              </p:cNvCxnSpPr>
              <p:nvPr/>
            </p:nvCxnSpPr>
            <p:spPr>
              <a:xfrm rot="16200000" flipH="1">
                <a:off x="4130213" y="3355148"/>
                <a:ext cx="770971" cy="858129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2" idx="3"/>
                <a:endCxn id="13" idx="4"/>
              </p:cNvCxnSpPr>
              <p:nvPr/>
            </p:nvCxnSpPr>
            <p:spPr>
              <a:xfrm rot="5400000">
                <a:off x="5187914" y="3658497"/>
                <a:ext cx="999571" cy="48003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4" idx="3"/>
                <a:endCxn id="13" idx="4"/>
              </p:cNvCxnSpPr>
              <p:nvPr/>
            </p:nvCxnSpPr>
            <p:spPr>
              <a:xfrm rot="5400000">
                <a:off x="6608410" y="2232074"/>
                <a:ext cx="1005498" cy="3326952"/>
              </a:xfrm>
              <a:prstGeom prst="bentConnector2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7" idx="5"/>
                <a:endCxn id="11" idx="5"/>
              </p:cNvCxnSpPr>
              <p:nvPr/>
            </p:nvCxnSpPr>
            <p:spPr>
              <a:xfrm flipH="1">
                <a:off x="5447683" y="2086091"/>
                <a:ext cx="3886202" cy="3054295"/>
              </a:xfrm>
              <a:prstGeom prst="bentConnector3">
                <a:avLst>
                  <a:gd name="adj1" fmla="val -5882"/>
                </a:avLst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>
                <a:stCxn id="13" idx="2"/>
                <a:endCxn id="11" idx="2"/>
              </p:cNvCxnSpPr>
              <p:nvPr/>
            </p:nvCxnSpPr>
            <p:spPr>
              <a:xfrm rot="10800000" flipV="1">
                <a:off x="4441843" y="4398298"/>
                <a:ext cx="12700" cy="856387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SL2"/>
          <p:cNvGrpSpPr/>
          <p:nvPr/>
        </p:nvGrpSpPr>
        <p:grpSpPr>
          <a:xfrm>
            <a:off x="3103684" y="1673546"/>
            <a:ext cx="7594739" cy="3295391"/>
            <a:chOff x="3103684" y="1673546"/>
            <a:chExt cx="7594739" cy="3295391"/>
          </a:xfrm>
        </p:grpSpPr>
        <p:grpSp>
          <p:nvGrpSpPr>
            <p:cNvPr id="58" name="SL2"/>
            <p:cNvGrpSpPr/>
            <p:nvPr/>
          </p:nvGrpSpPr>
          <p:grpSpPr>
            <a:xfrm>
              <a:off x="3103684" y="1673546"/>
              <a:ext cx="7594739" cy="1969477"/>
              <a:chOff x="3103684" y="1673546"/>
              <a:chExt cx="7594739" cy="196947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762957" y="1673546"/>
                <a:ext cx="3935466" cy="19694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103684" y="1673546"/>
                <a:ext cx="3682161" cy="19694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SL2"/>
            <p:cNvGrpSpPr/>
            <p:nvPr/>
          </p:nvGrpSpPr>
          <p:grpSpPr>
            <a:xfrm>
              <a:off x="4589555" y="2086092"/>
              <a:ext cx="5490802" cy="2882845"/>
              <a:chOff x="4589555" y="2086092"/>
              <a:chExt cx="5490802" cy="2882845"/>
            </a:xfrm>
          </p:grpSpPr>
          <p:cxnSp>
            <p:nvCxnSpPr>
              <p:cNvPr id="68" name="Elbow Connector 67"/>
              <p:cNvCxnSpPr>
                <a:stCxn id="10" idx="1"/>
                <a:endCxn id="7" idx="5"/>
              </p:cNvCxnSpPr>
              <p:nvPr/>
            </p:nvCxnSpPr>
            <p:spPr>
              <a:xfrm rot="10800000">
                <a:off x="9333885" y="2086092"/>
                <a:ext cx="746472" cy="28828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7" idx="2"/>
                <a:endCxn id="2" idx="4"/>
              </p:cNvCxnSpPr>
              <p:nvPr/>
            </p:nvCxnSpPr>
            <p:spPr>
              <a:xfrm rot="10800000" flipV="1">
                <a:off x="6430635" y="2200390"/>
                <a:ext cx="1897410" cy="969737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>
                <a:stCxn id="7" idx="2"/>
                <a:endCxn id="5" idx="4"/>
              </p:cNvCxnSpPr>
              <p:nvPr/>
            </p:nvCxnSpPr>
            <p:spPr>
              <a:xfrm rot="10800000" flipV="1">
                <a:off x="4589555" y="2200390"/>
                <a:ext cx="3738491" cy="969737"/>
              </a:xfrm>
              <a:prstGeom prst="bentConnector3">
                <a:avLst>
                  <a:gd name="adj1" fmla="val 25949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lowchart: Magnetic Disk 1"/>
          <p:cNvSpPr/>
          <p:nvPr/>
        </p:nvSpPr>
        <p:spPr>
          <a:xfrm>
            <a:off x="5424795" y="2941528"/>
            <a:ext cx="1005840" cy="457200"/>
          </a:xfrm>
          <a:prstGeom prst="flowChartMagneticDisk">
            <a:avLst/>
          </a:prstGeom>
          <a:ln w="635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财务数据库</a:t>
            </a:r>
            <a:endParaRPr lang="en-US" sz="8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271715" y="2935601"/>
            <a:ext cx="1005840" cy="457200"/>
          </a:xfrm>
          <a:prstGeom prst="flowChartMagneticDisk">
            <a:avLst/>
          </a:prstGeom>
          <a:ln w="635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客服</a:t>
            </a:r>
            <a:endParaRPr lang="en-US" sz="8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583714" y="2941528"/>
            <a:ext cx="1005840" cy="457200"/>
          </a:xfrm>
          <a:prstGeom prst="flowChartMagneticDisk">
            <a:avLst/>
          </a:prstGeom>
          <a:ln w="635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商业数据库</a:t>
            </a:r>
            <a:endParaRPr lang="en-US" sz="800" dirty="0"/>
          </a:p>
        </p:txBody>
      </p:sp>
      <p:sp>
        <p:nvSpPr>
          <p:cNvPr id="6" name="Cube 5"/>
          <p:cNvSpPr/>
          <p:nvPr/>
        </p:nvSpPr>
        <p:spPr>
          <a:xfrm>
            <a:off x="4441843" y="1916742"/>
            <a:ext cx="1005840" cy="457200"/>
          </a:xfrm>
          <a:prstGeom prst="cube">
            <a:avLst/>
          </a:prstGeom>
          <a:ln w="635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Web</a:t>
            </a:r>
            <a:r>
              <a:rPr lang="zh-CN" altLang="en-US" sz="800" dirty="0" smtClean="0"/>
              <a:t>服务</a:t>
            </a:r>
            <a:endParaRPr lang="en-US" sz="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9863181" y="4561571"/>
            <a:ext cx="1415772" cy="1235568"/>
            <a:chOff x="8328044" y="4417886"/>
            <a:chExt cx="1415772" cy="123556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220" y="4417886"/>
              <a:ext cx="913486" cy="8147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328044" y="531490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latin typeface="+mn-ea"/>
                </a:rPr>
                <a:t>凡奇后台管控</a:t>
              </a:r>
              <a:endParaRPr lang="en-US" altLang="zh-CN" sz="800" dirty="0" smtClean="0">
                <a:latin typeface="+mn-ea"/>
              </a:endParaRPr>
            </a:p>
            <a:p>
              <a:pPr algn="ctr"/>
              <a:r>
                <a:rPr lang="zh-CN" altLang="en-US" sz="800" dirty="0" smtClean="0">
                  <a:latin typeface="+mn-ea"/>
                </a:rPr>
                <a:t>系统配置，业务控制，客服</a:t>
              </a:r>
              <a:endParaRPr lang="en-US" sz="800" dirty="0">
                <a:latin typeface="+mn-e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01338" y="410942"/>
            <a:ext cx="1627370" cy="969856"/>
            <a:chOff x="5833112" y="520311"/>
            <a:chExt cx="1627370" cy="96985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9102" y="520311"/>
              <a:ext cx="1075378" cy="63130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33112" y="1151613"/>
              <a:ext cx="16273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latin typeface="+mn-ea"/>
                </a:rPr>
                <a:t>互联网客户</a:t>
              </a:r>
              <a:endParaRPr lang="en-US" altLang="zh-CN" sz="800" dirty="0" smtClean="0">
                <a:latin typeface="+mn-ea"/>
              </a:endParaRPr>
            </a:p>
            <a:p>
              <a:pPr algn="ctr"/>
              <a:r>
                <a:rPr lang="zh-CN" altLang="en-US" sz="800" dirty="0" smtClean="0">
                  <a:latin typeface="+mn-ea"/>
                </a:rPr>
                <a:t>商业系统，财务系统，在线客服</a:t>
              </a:r>
              <a:endParaRPr lang="en-US" sz="800" dirty="0">
                <a:latin typeface="+mn-ea"/>
              </a:endParaRPr>
            </a:p>
          </p:txBody>
        </p:sp>
      </p:grpSp>
      <p:cxnSp>
        <p:nvCxnSpPr>
          <p:cNvPr id="34" name="Elbow Connector 33"/>
          <p:cNvCxnSpPr>
            <a:stCxn id="6" idx="0"/>
            <a:endCxn id="19" idx="2"/>
          </p:cNvCxnSpPr>
          <p:nvPr/>
        </p:nvCxnSpPr>
        <p:spPr>
          <a:xfrm rot="5400000" flipH="1" flipV="1">
            <a:off x="5590496" y="792215"/>
            <a:ext cx="535944" cy="171311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5" idx="1"/>
          </p:cNvCxnSpPr>
          <p:nvPr/>
        </p:nvCxnSpPr>
        <p:spPr>
          <a:xfrm rot="5400000">
            <a:off x="4203331" y="2257246"/>
            <a:ext cx="567586" cy="8009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4"/>
            <a:endCxn id="2" idx="1"/>
          </p:cNvCxnSpPr>
          <p:nvPr/>
        </p:nvCxnSpPr>
        <p:spPr>
          <a:xfrm>
            <a:off x="5333383" y="2202492"/>
            <a:ext cx="594332" cy="7390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8328045" y="1914641"/>
            <a:ext cx="1005840" cy="457200"/>
          </a:xfrm>
          <a:prstGeom prst="cube">
            <a:avLst/>
          </a:prstGeom>
          <a:ln w="635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Web</a:t>
            </a:r>
            <a:r>
              <a:rPr lang="zh-CN" altLang="en-US" sz="800" dirty="0" smtClean="0"/>
              <a:t>服务</a:t>
            </a:r>
            <a:endParaRPr lang="en-US" sz="800" dirty="0"/>
          </a:p>
        </p:txBody>
      </p:sp>
      <p:cxnSp>
        <p:nvCxnSpPr>
          <p:cNvPr id="44" name="Elbow Connector 43"/>
          <p:cNvCxnSpPr>
            <a:stCxn id="7" idx="3"/>
            <a:endCxn id="4" idx="1"/>
          </p:cNvCxnSpPr>
          <p:nvPr/>
        </p:nvCxnSpPr>
        <p:spPr>
          <a:xfrm rot="16200000" flipH="1">
            <a:off x="8492345" y="2653311"/>
            <a:ext cx="563760" cy="8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0"/>
            <a:endCxn id="19" idx="3"/>
          </p:cNvCxnSpPr>
          <p:nvPr/>
        </p:nvCxnSpPr>
        <p:spPr>
          <a:xfrm rot="16200000" flipV="1">
            <a:off x="7856852" y="883377"/>
            <a:ext cx="703120" cy="1359407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rot="5400000">
            <a:off x="248561" y="1188203"/>
            <a:ext cx="98872" cy="8523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0080357" y="41094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698422" y="41094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370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一级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aHei">
      <a:majorFont>
        <a:latin typeface="Microsoft YaHei UI"/>
        <a:ea typeface="Microsoft Jheng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23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YaHei">
      <a:majorFont>
        <a:latin typeface="Microsoft YaHei UI"/>
        <a:ea typeface="Microsoft Jheng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7390</TotalTime>
  <Words>67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 Light</vt:lpstr>
      <vt:lpstr>Calibri</vt:lpstr>
      <vt:lpstr>Microsoft YaHei</vt:lpstr>
      <vt:lpstr>Microsoft YaHei UI Light</vt:lpstr>
      <vt:lpstr>Arial</vt:lpstr>
      <vt:lpstr>一级样式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Benson WU</dc:creator>
  <cp:lastModifiedBy>Drinsun WU</cp:lastModifiedBy>
  <cp:revision>530</cp:revision>
  <dcterms:created xsi:type="dcterms:W3CDTF">2014-01-22T01:23:49Z</dcterms:created>
  <dcterms:modified xsi:type="dcterms:W3CDTF">2014-03-11T09:14:21Z</dcterms:modified>
</cp:coreProperties>
</file>