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36" r:id="rId3"/>
    <p:sldId id="337" r:id="rId4"/>
    <p:sldId id="351" r:id="rId5"/>
    <p:sldId id="343" r:id="rId6"/>
    <p:sldId id="341" r:id="rId7"/>
    <p:sldId id="344" r:id="rId8"/>
    <p:sldId id="350" r:id="rId9"/>
    <p:sldId id="345" r:id="rId10"/>
    <p:sldId id="349" r:id="rId11"/>
    <p:sldId id="338" r:id="rId12"/>
    <p:sldId id="34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e soobin" initials="bs" lastIdx="1" clrIdx="0">
    <p:extLst>
      <p:ext uri="{19B8F6BF-5375-455C-9EA6-DF929625EA0E}">
        <p15:presenceInfo xmlns:p15="http://schemas.microsoft.com/office/powerpoint/2012/main" userId="61c4710b480810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EA8C05"/>
    <a:srgbClr val="5B9BD5"/>
    <a:srgbClr val="5CAEFA"/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>
        <p:scale>
          <a:sx n="100" d="100"/>
          <a:sy n="10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B1D51-21BB-4FB0-A647-EF0D17CAA53A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793AE-5CDC-45B4-99F0-4049E006A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62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9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9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9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57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58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1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4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96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DBFC3C5-82B9-4F50-A4CC-A9CCBC00E2C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5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02496" y="5305121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HUFS_DATA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87534" y="2546698"/>
            <a:ext cx="78169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</a:rPr>
              <a:t>스마트 휴게소 도우미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>
                <a:solidFill>
                  <a:srgbClr val="7030A0"/>
                </a:solidFill>
              </a:rPr>
              <a:t>앱</a:t>
            </a:r>
            <a:endParaRPr lang="en-US" altLang="ko-KR" sz="4000" dirty="0">
              <a:solidFill>
                <a:srgbClr val="7030A0"/>
              </a:solidFill>
            </a:endParaRPr>
          </a:p>
          <a:p>
            <a:pPr algn="ctr"/>
            <a:r>
              <a:rPr lang="en-US" altLang="ko-KR" sz="4000" dirty="0">
                <a:solidFill>
                  <a:srgbClr val="595959"/>
                </a:solidFill>
              </a:rPr>
              <a:t>Smart Highway Rest Station App</a:t>
            </a:r>
            <a:endParaRPr lang="ko-KR" altLang="en-US" sz="4000" dirty="0">
              <a:solidFill>
                <a:srgbClr val="595959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795EA40-A0A7-4964-ACA2-C284894CF19A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BCC5211-A598-431C-8D0B-A10E518076EC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40AD14F-251F-40D4-B62A-3BB8A59DA1C9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96D7AB4-AB07-480A-A6B5-5AA7CBE8ADEA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막힌 원호 12">
                <a:extLst>
                  <a:ext uri="{FF2B5EF4-FFF2-40B4-BE49-F238E27FC236}">
                    <a16:creationId xmlns:a16="http://schemas.microsoft.com/office/drawing/2014/main" id="{8D272997-2AAF-47DF-BDD5-6BA2689EE7E0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막힌 원호 13">
                <a:extLst>
                  <a:ext uri="{FF2B5EF4-FFF2-40B4-BE49-F238E27FC236}">
                    <a16:creationId xmlns:a16="http://schemas.microsoft.com/office/drawing/2014/main" id="{164336D8-49B7-4C30-A7C1-036DA756FBD4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27C57A-1DAB-2939-A7ED-28D55CBF548B}"/>
              </a:ext>
            </a:extLst>
          </p:cNvPr>
          <p:cNvSpPr txBox="1"/>
          <p:nvPr/>
        </p:nvSpPr>
        <p:spPr>
          <a:xfrm>
            <a:off x="3707008" y="4657941"/>
            <a:ext cx="4313296" cy="338554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dirty="0"/>
              <a:t>오픈소스</a:t>
            </a:r>
            <a:r>
              <a:rPr lang="en-US" altLang="ko-KR" sz="1600" dirty="0"/>
              <a:t>SW</a:t>
            </a:r>
            <a:r>
              <a:rPr lang="ko-KR" altLang="en-US" sz="1600" dirty="0"/>
              <a:t>실습 </a:t>
            </a:r>
            <a:r>
              <a:rPr lang="en-US" altLang="ko-KR" sz="1600" dirty="0"/>
              <a:t>12</a:t>
            </a:r>
            <a:r>
              <a:rPr lang="ko-KR" altLang="en-US" sz="1600" dirty="0"/>
              <a:t>조 시연 동영상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598A6-3171-29CD-D526-B6AC912CF353}"/>
              </a:ext>
            </a:extLst>
          </p:cNvPr>
          <p:cNvSpPr txBox="1"/>
          <p:nvPr/>
        </p:nvSpPr>
        <p:spPr>
          <a:xfrm>
            <a:off x="8621654" y="6262479"/>
            <a:ext cx="4313296" cy="246221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" dirty="0"/>
              <a:t>Made by 201501476 </a:t>
            </a:r>
            <a:r>
              <a:rPr lang="ko-KR" altLang="en-US" sz="1000" dirty="0"/>
              <a:t>배수빈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DATALIST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1FF831-A8E5-65EF-E01C-5E736FAB0AED}"/>
              </a:ext>
            </a:extLst>
          </p:cNvPr>
          <p:cNvGrpSpPr/>
          <p:nvPr/>
        </p:nvGrpSpPr>
        <p:grpSpPr>
          <a:xfrm>
            <a:off x="6996363" y="1515154"/>
            <a:ext cx="4868057" cy="307777"/>
            <a:chOff x="3970545" y="4109548"/>
            <a:chExt cx="4868057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F034A-DB69-E9EA-757B-83DD21CA43E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전체 휴게소 리스트 장소 이름으로 </a:t>
              </a:r>
              <a:r>
                <a:rPr lang="en-US" altLang="ko-KR" sz="1400" dirty="0"/>
                <a:t>LISTVIEW </a:t>
              </a:r>
              <a:r>
                <a:rPr lang="ko-KR" altLang="en-US" sz="1400" dirty="0"/>
                <a:t>제작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7E16E2-7867-A495-86C4-8F4071240376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66146C9-FCAA-3082-B38E-C38D248C1AFE}"/>
              </a:ext>
            </a:extLst>
          </p:cNvPr>
          <p:cNvGrpSpPr/>
          <p:nvPr/>
        </p:nvGrpSpPr>
        <p:grpSpPr>
          <a:xfrm>
            <a:off x="7023607" y="2264833"/>
            <a:ext cx="4868057" cy="307777"/>
            <a:chOff x="3970545" y="4109548"/>
            <a:chExt cx="4868057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58228F-9E4F-A323-A318-CA9773FA6A7A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선택한 휴게소의 메뉴 정보 </a:t>
              </a:r>
              <a:r>
                <a:rPr lang="en-US" altLang="ko-KR" sz="1400" dirty="0"/>
                <a:t>LIST </a:t>
              </a:r>
              <a:r>
                <a:rPr lang="ko-KR" altLang="en-US" sz="1400" dirty="0"/>
                <a:t>형태로 제공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A26805A-70A3-A9CC-8C95-A13BFBCF46BE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89D00B-5204-B728-E280-35E514A1AC06}"/>
              </a:ext>
            </a:extLst>
          </p:cNvPr>
          <p:cNvGrpSpPr/>
          <p:nvPr/>
        </p:nvGrpSpPr>
        <p:grpSpPr>
          <a:xfrm>
            <a:off x="747210" y="1634799"/>
            <a:ext cx="2092972" cy="3498631"/>
            <a:chOff x="747210" y="1634799"/>
            <a:chExt cx="2092972" cy="46510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5770C-846D-E5E2-9B77-FDC423BE2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10" y="1634799"/>
              <a:ext cx="2092972" cy="4651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D17FE4-B1F2-E42E-7F0C-F0E838309CF8}"/>
                </a:ext>
              </a:extLst>
            </p:cNvPr>
            <p:cNvSpPr/>
            <p:nvPr/>
          </p:nvSpPr>
          <p:spPr>
            <a:xfrm>
              <a:off x="747210" y="1780287"/>
              <a:ext cx="2092972" cy="457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7503CB-42EE-148D-0138-9F3BC31B6297}"/>
              </a:ext>
            </a:extLst>
          </p:cNvPr>
          <p:cNvGrpSpPr/>
          <p:nvPr/>
        </p:nvGrpSpPr>
        <p:grpSpPr>
          <a:xfrm>
            <a:off x="3771311" y="1622062"/>
            <a:ext cx="2324689" cy="3544545"/>
            <a:chOff x="3771311" y="1622062"/>
            <a:chExt cx="2324689" cy="48043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A9E7402-DAF8-8AEE-0C6E-4AA14BCD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1311" y="1622062"/>
              <a:ext cx="2324689" cy="4804356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6AE68A-D336-6C2C-019A-6FCEC9FEB1EA}"/>
                </a:ext>
              </a:extLst>
            </p:cNvPr>
            <p:cNvSpPr/>
            <p:nvPr/>
          </p:nvSpPr>
          <p:spPr>
            <a:xfrm>
              <a:off x="3799426" y="2455309"/>
              <a:ext cx="2296573" cy="341209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6626C24-A1E3-333A-637E-2EBC94F2FF86}"/>
                </a:ext>
              </a:extLst>
            </p:cNvPr>
            <p:cNvSpPr/>
            <p:nvPr/>
          </p:nvSpPr>
          <p:spPr>
            <a:xfrm>
              <a:off x="3798068" y="2105650"/>
              <a:ext cx="2296573" cy="241659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A6C694-47D6-E540-18D3-981C2C976A8A}"/>
              </a:ext>
            </a:extLst>
          </p:cNvPr>
          <p:cNvGrpSpPr/>
          <p:nvPr/>
        </p:nvGrpSpPr>
        <p:grpSpPr>
          <a:xfrm>
            <a:off x="7033301" y="3137136"/>
            <a:ext cx="4868057" cy="307777"/>
            <a:chOff x="3970545" y="4109548"/>
            <a:chExt cx="4868057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99E5E0-DD2E-E5EC-8A37-4BA05F7E5F1A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메뉴를 검색해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메뉴가 있는 휴게소 검색 기능 추가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F25CDAF-997B-4D6B-EAE5-57AD91A7098F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9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스마트 휴게소 도우미 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시연 동영상</a:t>
            </a:r>
            <a:endParaRPr lang="en-US" altLang="ko-KR" sz="3600" dirty="0">
              <a:solidFill>
                <a:srgbClr val="7030A0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D40AD8-C415-E2E7-59A3-06C20C4D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183696"/>
            <a:ext cx="20803644" cy="8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Thank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You!</a:t>
            </a:r>
            <a:endParaRPr lang="en-US" altLang="ko-KR" sz="3600" dirty="0">
              <a:solidFill>
                <a:srgbClr val="EA8C05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D40AD8-C415-E2E7-59A3-06C20C4D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183696"/>
            <a:ext cx="20803644" cy="8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2671E7-8B8D-777E-B70F-909FE6E40988}"/>
              </a:ext>
            </a:extLst>
          </p:cNvPr>
          <p:cNvSpPr/>
          <p:nvPr/>
        </p:nvSpPr>
        <p:spPr>
          <a:xfrm>
            <a:off x="578334" y="1500869"/>
            <a:ext cx="1154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b="1" dirty="0">
                <a:solidFill>
                  <a:srgbClr val="7030A0"/>
                </a:solidFill>
                <a:latin typeface="야놀자 야체 B"/>
                <a:ea typeface="야놀자 야체 B"/>
              </a:rPr>
              <a:t>GitHub</a:t>
            </a:r>
            <a:r>
              <a:rPr lang="ko-KR" altLang="en-US" sz="3600" b="1" dirty="0">
                <a:solidFill>
                  <a:srgbClr val="7030A0"/>
                </a:solidFill>
                <a:latin typeface="야놀자 야체 B"/>
                <a:ea typeface="야놀자 야체 B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latin typeface="야놀자 야체 B"/>
                <a:ea typeface="야놀자 야체 B"/>
              </a:rPr>
              <a:t>URL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: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https://github.com/waterbean0143/Hufs_OpenSW12</a:t>
            </a:r>
            <a:endParaRPr lang="en-US" altLang="ko-KR" sz="2000" b="1" dirty="0">
              <a:solidFill>
                <a:srgbClr val="EA8C05"/>
              </a:solidFill>
              <a:latin typeface="야놀자 야체 B"/>
              <a:ea typeface="야놀자 야체 B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871C82-3B9F-F63B-65E3-EB2396CA9C87}"/>
              </a:ext>
            </a:extLst>
          </p:cNvPr>
          <p:cNvGrpSpPr/>
          <p:nvPr/>
        </p:nvGrpSpPr>
        <p:grpSpPr>
          <a:xfrm>
            <a:off x="12346159" y="5195827"/>
            <a:ext cx="12192000" cy="1662173"/>
            <a:chOff x="358217" y="5182573"/>
            <a:chExt cx="11544301" cy="147740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6E11BE-3977-C5CC-4B0F-C486852BE268}"/>
                </a:ext>
              </a:extLst>
            </p:cNvPr>
            <p:cNvSpPr/>
            <p:nvPr/>
          </p:nvSpPr>
          <p:spPr>
            <a:xfrm>
              <a:off x="358217" y="5182573"/>
              <a:ext cx="11544301" cy="1477403"/>
            </a:xfrm>
            <a:prstGeom prst="rect">
              <a:avLst/>
            </a:prstGeom>
            <a:noFill/>
            <a:ln w="38100"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1EB089-F4E6-FD2C-80AC-557A4C8DA674}"/>
                </a:ext>
              </a:extLst>
            </p:cNvPr>
            <p:cNvSpPr/>
            <p:nvPr/>
          </p:nvSpPr>
          <p:spPr>
            <a:xfrm>
              <a:off x="864594" y="5282488"/>
              <a:ext cx="10528110" cy="990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자막 테스트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7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HUFS_DATA : </a:t>
            </a: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휴게소 도우미 앱 </a:t>
            </a:r>
            <a:endParaRPr lang="en-US" altLang="ko-KR" sz="3600" dirty="0">
              <a:solidFill>
                <a:srgbClr val="595959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D40AD8-C415-E2E7-59A3-06C20C4D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183696"/>
            <a:ext cx="20803644" cy="8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BF574-07A8-66EE-06FE-2F4EB2093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658"/>
          <a:stretch/>
        </p:blipFill>
        <p:spPr>
          <a:xfrm>
            <a:off x="673327" y="1507134"/>
            <a:ext cx="2318109" cy="359696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156BF6-7697-AA0E-7A20-C2F3FEF6CA9F}"/>
              </a:ext>
            </a:extLst>
          </p:cNvPr>
          <p:cNvGrpSpPr/>
          <p:nvPr/>
        </p:nvGrpSpPr>
        <p:grpSpPr>
          <a:xfrm>
            <a:off x="3140002" y="1531414"/>
            <a:ext cx="10421208" cy="338554"/>
            <a:chOff x="4879351" y="2051028"/>
            <a:chExt cx="10421208" cy="338554"/>
          </a:xfrm>
          <a:solidFill>
            <a:srgbClr val="5B9BD5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DCD50-2E67-4B9C-10A3-6B2C6468CB94}"/>
                </a:ext>
              </a:extLst>
            </p:cNvPr>
            <p:cNvSpPr txBox="1"/>
            <p:nvPr/>
          </p:nvSpPr>
          <p:spPr>
            <a:xfrm>
              <a:off x="5350694" y="2051028"/>
              <a:ext cx="994986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dirty="0"/>
                <a:t>공공 데이터와</a:t>
              </a:r>
              <a:r>
                <a:rPr lang="en-US" altLang="ko-KR" sz="1600" dirty="0"/>
                <a:t> OPEN API</a:t>
              </a:r>
              <a:r>
                <a:rPr lang="ko-KR" altLang="en-US" sz="1600" dirty="0"/>
                <a:t>를 활용해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지도 위에 휴게소음식의 종류와 가격 정보를 제공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F063F54-910D-8BDA-F98D-C909540B01E4}"/>
                </a:ext>
              </a:extLst>
            </p:cNvPr>
            <p:cNvSpPr/>
            <p:nvPr/>
          </p:nvSpPr>
          <p:spPr>
            <a:xfrm>
              <a:off x="4879351" y="2051028"/>
              <a:ext cx="324464" cy="324464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9053EE-0B6A-D5B5-0565-6F5D7697B961}"/>
              </a:ext>
            </a:extLst>
          </p:cNvPr>
          <p:cNvGrpSpPr/>
          <p:nvPr/>
        </p:nvGrpSpPr>
        <p:grpSpPr>
          <a:xfrm>
            <a:off x="3178007" y="2997837"/>
            <a:ext cx="4880239" cy="307777"/>
            <a:chOff x="3970545" y="4088945"/>
            <a:chExt cx="4880239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9F02D6-FD24-2F54-6A24-00C5A4223491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Android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Application</a:t>
              </a:r>
              <a:endParaRPr lang="ko-KR" altLang="en-US" sz="14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EE40D42-15A2-FDCF-D78C-D69014C134ED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7CAAF63-67F0-7552-5D48-A291AE44C46B}"/>
              </a:ext>
            </a:extLst>
          </p:cNvPr>
          <p:cNvGrpSpPr/>
          <p:nvPr/>
        </p:nvGrpSpPr>
        <p:grpSpPr>
          <a:xfrm>
            <a:off x="3135653" y="2534672"/>
            <a:ext cx="10421208" cy="338554"/>
            <a:chOff x="4879351" y="2051028"/>
            <a:chExt cx="10421208" cy="338554"/>
          </a:xfrm>
          <a:solidFill>
            <a:srgbClr val="5B9BD5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5063C1-F2CB-D50E-5C5A-87FAA930693A}"/>
                </a:ext>
              </a:extLst>
            </p:cNvPr>
            <p:cNvSpPr txBox="1"/>
            <p:nvPr/>
          </p:nvSpPr>
          <p:spPr>
            <a:xfrm>
              <a:off x="5350694" y="2051028"/>
              <a:ext cx="994986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H.W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Platform</a:t>
              </a:r>
              <a:endParaRPr lang="ko-KR" altLang="en-US" sz="1600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464DA7A-D141-3191-3D8C-E77617BFF811}"/>
                </a:ext>
              </a:extLst>
            </p:cNvPr>
            <p:cNvSpPr/>
            <p:nvPr/>
          </p:nvSpPr>
          <p:spPr>
            <a:xfrm>
              <a:off x="4879351" y="2051028"/>
              <a:ext cx="324464" cy="324464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5B31DF-D362-1ED2-D595-6227DDFA22CE}"/>
              </a:ext>
            </a:extLst>
          </p:cNvPr>
          <p:cNvGrpSpPr/>
          <p:nvPr/>
        </p:nvGrpSpPr>
        <p:grpSpPr>
          <a:xfrm>
            <a:off x="3178007" y="3440887"/>
            <a:ext cx="4880239" cy="307777"/>
            <a:chOff x="3970545" y="4088945"/>
            <a:chExt cx="4880239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462942-ADD9-E203-BCAF-C6B7A25A2D07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Android Studio / PC </a:t>
              </a:r>
              <a:r>
                <a:rPr lang="ko-KR" altLang="en-US" sz="1400" dirty="0"/>
                <a:t>개발환경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AA890B7-BFAC-E0DA-44C0-57500E702527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983BFF-18EE-6B75-50C5-19FAFBE375B7}"/>
              </a:ext>
            </a:extLst>
          </p:cNvPr>
          <p:cNvGrpSpPr/>
          <p:nvPr/>
        </p:nvGrpSpPr>
        <p:grpSpPr>
          <a:xfrm>
            <a:off x="3178007" y="3866683"/>
            <a:ext cx="10421208" cy="338554"/>
            <a:chOff x="4879351" y="2051028"/>
            <a:chExt cx="10421208" cy="338554"/>
          </a:xfrm>
          <a:solidFill>
            <a:srgbClr val="5B9BD5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89402A-0E33-0F23-F556-5F350B1D3FEF}"/>
                </a:ext>
              </a:extLst>
            </p:cNvPr>
            <p:cNvSpPr txBox="1"/>
            <p:nvPr/>
          </p:nvSpPr>
          <p:spPr>
            <a:xfrm>
              <a:off x="5350694" y="2051028"/>
              <a:ext cx="994986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Key Factor</a:t>
              </a:r>
              <a:endParaRPr lang="ko-KR" altLang="en-US" sz="160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805D1F5-39B6-C758-1C02-14F415BADA5C}"/>
                </a:ext>
              </a:extLst>
            </p:cNvPr>
            <p:cNvSpPr/>
            <p:nvPr/>
          </p:nvSpPr>
          <p:spPr>
            <a:xfrm>
              <a:off x="4879351" y="2051028"/>
              <a:ext cx="324464" cy="324464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EF0B1A-AAC1-F3AA-AA2B-87DB269B9519}"/>
              </a:ext>
            </a:extLst>
          </p:cNvPr>
          <p:cNvGrpSpPr/>
          <p:nvPr/>
        </p:nvGrpSpPr>
        <p:grpSpPr>
          <a:xfrm>
            <a:off x="3217602" y="4278529"/>
            <a:ext cx="4880239" cy="307777"/>
            <a:chOff x="3970545" y="4088945"/>
            <a:chExt cx="4880239" cy="3077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308BC0-20CF-4D11-FC00-33D75F647800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공공데이터 </a:t>
              </a:r>
              <a:r>
                <a:rPr lang="en-US" altLang="ko-KR" sz="1400" dirty="0"/>
                <a:t>/ https://www.data.go.kr/</a:t>
              </a:r>
              <a:endParaRPr lang="ko-KR" altLang="en-US" sz="14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1B8D15-918F-9A82-4343-FB453E0CBF71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4983F6-6F55-86C1-0EFB-416AB1418926}"/>
              </a:ext>
            </a:extLst>
          </p:cNvPr>
          <p:cNvGrpSpPr/>
          <p:nvPr/>
        </p:nvGrpSpPr>
        <p:grpSpPr>
          <a:xfrm>
            <a:off x="3205769" y="4739432"/>
            <a:ext cx="4880239" cy="307777"/>
            <a:chOff x="3970545" y="4088945"/>
            <a:chExt cx="4880239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0D39DB-3840-3995-D03D-23DEE229F05A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지도 </a:t>
              </a:r>
              <a:r>
                <a:rPr lang="en-US" altLang="ko-KR" sz="1400" dirty="0"/>
                <a:t>OPEN API / Kakao Developer API</a:t>
              </a:r>
              <a:endParaRPr lang="ko-KR" altLang="en-US" sz="14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CADF6EA-CD09-30FD-D800-BBED0F83EE91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4EA1456-6F33-03C9-9EBF-FF4813D0CD4E}"/>
              </a:ext>
            </a:extLst>
          </p:cNvPr>
          <p:cNvGrpSpPr/>
          <p:nvPr/>
        </p:nvGrpSpPr>
        <p:grpSpPr>
          <a:xfrm>
            <a:off x="3144966" y="2026731"/>
            <a:ext cx="10814466" cy="338554"/>
            <a:chOff x="4879351" y="2051028"/>
            <a:chExt cx="10522418" cy="338554"/>
          </a:xfrm>
          <a:solidFill>
            <a:srgbClr val="5B9BD5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ED92BB-B607-A527-640D-5DE9395936FB}"/>
                </a:ext>
              </a:extLst>
            </p:cNvPr>
            <p:cNvSpPr txBox="1"/>
            <p:nvPr/>
          </p:nvSpPr>
          <p:spPr>
            <a:xfrm>
              <a:off x="5350694" y="2051028"/>
              <a:ext cx="10051075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dirty="0"/>
                <a:t>핵심 기능 </a:t>
              </a:r>
              <a:r>
                <a:rPr lang="en-US" altLang="ko-KR" sz="1600" dirty="0"/>
                <a:t>= 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MAPVIEW (</a:t>
              </a:r>
              <a:r>
                <a:rPr lang="ko-KR" altLang="en-US" sz="1600" b="1" dirty="0">
                  <a:solidFill>
                    <a:srgbClr val="7030A0"/>
                  </a:solidFill>
                </a:rPr>
                <a:t>지도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)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OR 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LISTVIEW (</a:t>
              </a:r>
              <a:r>
                <a:rPr lang="ko-KR" altLang="en-US" sz="1600" b="1" dirty="0">
                  <a:solidFill>
                    <a:srgbClr val="7030A0"/>
                  </a:solidFill>
                </a:rPr>
                <a:t>휴게소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) </a:t>
              </a:r>
              <a:r>
                <a:rPr lang="en-US" altLang="ko-KR" sz="1600" dirty="0"/>
                <a:t>-&gt; 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DATAVIEW (</a:t>
              </a:r>
              <a:r>
                <a:rPr lang="ko-KR" altLang="en-US" sz="1600" b="1" dirty="0">
                  <a:solidFill>
                    <a:srgbClr val="7030A0"/>
                  </a:solidFill>
                </a:rPr>
                <a:t>음식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)</a:t>
              </a:r>
              <a:endParaRPr lang="ko-KR" altLang="en-US" sz="1600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B2B6147-FB48-B877-0CA7-50999A894233}"/>
                </a:ext>
              </a:extLst>
            </p:cNvPr>
            <p:cNvSpPr/>
            <p:nvPr/>
          </p:nvSpPr>
          <p:spPr>
            <a:xfrm>
              <a:off x="4879351" y="2051028"/>
              <a:ext cx="324464" cy="324464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8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공공데이터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SETTINGS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 </a:t>
            </a:r>
            <a:r>
              <a:rPr lang="ko-KR" altLang="en-US" sz="3600" dirty="0">
                <a:solidFill>
                  <a:srgbClr val="EA8C05"/>
                </a:solidFill>
                <a:latin typeface="야놀자 야체 B"/>
                <a:ea typeface="야놀자 야체 B"/>
              </a:rPr>
              <a:t> </a:t>
            </a:r>
            <a:endParaRPr lang="en-US" altLang="ko-KR" sz="3600" dirty="0">
              <a:solidFill>
                <a:srgbClr val="EA8C05"/>
              </a:solidFill>
              <a:latin typeface="야놀자 야체 B"/>
              <a:ea typeface="야놀자 야체 B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D40AD8-C415-E2E7-59A3-06C20C4D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183696"/>
            <a:ext cx="20803644" cy="8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165BE-560A-4FD6-9B88-8D09AE643353}"/>
              </a:ext>
            </a:extLst>
          </p:cNvPr>
          <p:cNvGrpSpPr/>
          <p:nvPr/>
        </p:nvGrpSpPr>
        <p:grpSpPr>
          <a:xfrm>
            <a:off x="922471" y="1619595"/>
            <a:ext cx="4880239" cy="307777"/>
            <a:chOff x="3970545" y="4088945"/>
            <a:chExt cx="488023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E8852A-EC44-D2A3-7214-5BB6C41AB343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4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8422DB-DE18-CED3-9A91-4AE19E8D11C3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335EB63-C31C-CC5A-ECB9-71E237F9C780}"/>
              </a:ext>
            </a:extLst>
          </p:cNvPr>
          <p:cNvSpPr txBox="1"/>
          <p:nvPr/>
        </p:nvSpPr>
        <p:spPr>
          <a:xfrm>
            <a:off x="1133006" y="1558041"/>
            <a:ext cx="14303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7030A0"/>
                </a:solidFill>
                <a:latin typeface="Arial Unicode MS"/>
                <a:ea typeface="JetBrains Mono"/>
              </a:rPr>
              <a:t>휴게소 음식 메뉴 리스트 공공데이터</a:t>
            </a:r>
            <a:r>
              <a:rPr lang="ko-KR" altLang="en-US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http://data.ex.co.kr/openapi/basicinfo/openApiInfoM?apiId=0502&amp;pn=-1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00D53-A1F0-4666-5E87-5AE02DAE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61" y="2222250"/>
            <a:ext cx="4880239" cy="28133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369BA-1D27-B635-B32A-99BEC102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81" y="2312372"/>
            <a:ext cx="4013218" cy="27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공공데이터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PARSING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 </a:t>
            </a:r>
            <a:r>
              <a:rPr lang="ko-KR" altLang="en-US" sz="3600" dirty="0">
                <a:solidFill>
                  <a:srgbClr val="EA8C05"/>
                </a:solidFill>
                <a:latin typeface="야놀자 야체 B"/>
                <a:ea typeface="야놀자 야체 B"/>
              </a:rPr>
              <a:t> </a:t>
            </a:r>
            <a:endParaRPr lang="en-US" altLang="ko-KR" sz="3600" dirty="0">
              <a:solidFill>
                <a:srgbClr val="EA8C05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02F37-23F2-4C9E-D901-66F807323568}"/>
              </a:ext>
            </a:extLst>
          </p:cNvPr>
          <p:cNvGrpSpPr/>
          <p:nvPr/>
        </p:nvGrpSpPr>
        <p:grpSpPr>
          <a:xfrm>
            <a:off x="6788129" y="1685306"/>
            <a:ext cx="4880239" cy="307777"/>
            <a:chOff x="3970545" y="4088945"/>
            <a:chExt cx="4880239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C169E2-D7AB-07F4-FD92-539ED0B2C87C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공공데이터에서 입력 받은 데이터 </a:t>
              </a:r>
              <a:r>
                <a:rPr lang="en-US" altLang="ko-KR" sz="1400" dirty="0"/>
                <a:t>XML </a:t>
              </a:r>
              <a:r>
                <a:rPr lang="ko-KR" altLang="en-US" sz="1400" dirty="0"/>
                <a:t>파일로 수신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555650B-E482-36A7-3748-98FAFDFCD154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FD4A69-A1A5-2C34-DDCA-36A424D18F9B}"/>
              </a:ext>
            </a:extLst>
          </p:cNvPr>
          <p:cNvGrpSpPr/>
          <p:nvPr/>
        </p:nvGrpSpPr>
        <p:grpSpPr>
          <a:xfrm>
            <a:off x="950141" y="1533649"/>
            <a:ext cx="2180856" cy="3520548"/>
            <a:chOff x="950141" y="1533648"/>
            <a:chExt cx="2180856" cy="47837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208F14F-5D6A-8859-5C79-3E7F51C7E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95" y="1533648"/>
              <a:ext cx="2152702" cy="47837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9D2E25C-6F90-9E3A-725E-DE074D1F01F8}"/>
                </a:ext>
              </a:extLst>
            </p:cNvPr>
            <p:cNvSpPr/>
            <p:nvPr/>
          </p:nvSpPr>
          <p:spPr>
            <a:xfrm>
              <a:off x="985127" y="2013868"/>
              <a:ext cx="1069519" cy="169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2B5FC9-1756-E904-E8B6-0A40A2E743F3}"/>
                </a:ext>
              </a:extLst>
            </p:cNvPr>
            <p:cNvSpPr/>
            <p:nvPr/>
          </p:nvSpPr>
          <p:spPr>
            <a:xfrm>
              <a:off x="950141" y="4310063"/>
              <a:ext cx="2180856" cy="17212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81EFB3D-499C-491F-37A0-3E1549E0F489}"/>
              </a:ext>
            </a:extLst>
          </p:cNvPr>
          <p:cNvSpPr/>
          <p:nvPr/>
        </p:nvSpPr>
        <p:spPr>
          <a:xfrm>
            <a:off x="978295" y="2060428"/>
            <a:ext cx="2152702" cy="1447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72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공공데이터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PARSING</a:t>
            </a:r>
            <a:r>
              <a:rPr lang="ko-KR" altLang="en-US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 </a:t>
            </a:r>
            <a:r>
              <a:rPr lang="ko-KR" altLang="en-US" sz="3600" dirty="0">
                <a:solidFill>
                  <a:srgbClr val="EA8C05"/>
                </a:solidFill>
                <a:latin typeface="야놀자 야체 B"/>
                <a:ea typeface="야놀자 야체 B"/>
              </a:rPr>
              <a:t> </a:t>
            </a:r>
            <a:endParaRPr lang="en-US" altLang="ko-KR" sz="3600" dirty="0">
              <a:solidFill>
                <a:srgbClr val="EA8C05"/>
              </a:solidFill>
              <a:latin typeface="야놀자 야체 B"/>
              <a:ea typeface="야놀자 야체 B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02F37-23F2-4C9E-D901-66F807323568}"/>
              </a:ext>
            </a:extLst>
          </p:cNvPr>
          <p:cNvGrpSpPr/>
          <p:nvPr/>
        </p:nvGrpSpPr>
        <p:grpSpPr>
          <a:xfrm>
            <a:off x="6788129" y="1685306"/>
            <a:ext cx="4880239" cy="307777"/>
            <a:chOff x="3970545" y="4088945"/>
            <a:chExt cx="4880239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C169E2-D7AB-07F4-FD92-539ED0B2C87C}"/>
                </a:ext>
              </a:extLst>
            </p:cNvPr>
            <p:cNvSpPr txBox="1"/>
            <p:nvPr/>
          </p:nvSpPr>
          <p:spPr>
            <a:xfrm>
              <a:off x="4181080" y="4088945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공공데이터에서 입력 받은 데이터 </a:t>
              </a:r>
              <a:r>
                <a:rPr lang="en-US" altLang="ko-KR" sz="1400" dirty="0"/>
                <a:t>XML </a:t>
              </a:r>
              <a:r>
                <a:rPr lang="ko-KR" altLang="en-US" sz="1400" dirty="0"/>
                <a:t>파일로 수신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555650B-E482-36A7-3748-98FAFDFCD154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25BCCB0-0876-B1F9-CE3A-518F93440167}"/>
              </a:ext>
            </a:extLst>
          </p:cNvPr>
          <p:cNvGrpSpPr/>
          <p:nvPr/>
        </p:nvGrpSpPr>
        <p:grpSpPr>
          <a:xfrm>
            <a:off x="6800311" y="2435954"/>
            <a:ext cx="4868057" cy="307777"/>
            <a:chOff x="3970545" y="4109548"/>
            <a:chExt cx="486805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030F12-AFDC-681E-0DF8-D3541B4200D9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 err="1"/>
                <a:t>ArrayList</a:t>
              </a:r>
              <a:r>
                <a:rPr lang="ko-KR" altLang="en-US" sz="1400" dirty="0"/>
                <a:t>화 된 </a:t>
              </a:r>
              <a:r>
                <a:rPr lang="en-US" altLang="ko-KR" sz="1400" dirty="0"/>
                <a:t>xml </a:t>
              </a:r>
              <a:r>
                <a:rPr lang="ko-KR" altLang="en-US" sz="1400" dirty="0"/>
                <a:t>데이터를 양식에 맞춰 출력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3B63D06-AD8D-BE27-17C2-530FBF138BD8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4FD45F-9489-0581-5AEB-A2790B08DFCB}"/>
              </a:ext>
            </a:extLst>
          </p:cNvPr>
          <p:cNvGrpSpPr/>
          <p:nvPr/>
        </p:nvGrpSpPr>
        <p:grpSpPr>
          <a:xfrm>
            <a:off x="3816699" y="1489426"/>
            <a:ext cx="2187688" cy="3497702"/>
            <a:chOff x="3816699" y="1489425"/>
            <a:chExt cx="2187688" cy="478378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D839F99-0761-442C-D248-F9B401F5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685" y="1489425"/>
              <a:ext cx="2152702" cy="4783783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503A7A-BDCC-EFFF-4809-9C480C911358}"/>
                </a:ext>
              </a:extLst>
            </p:cNvPr>
            <p:cNvSpPr/>
            <p:nvPr/>
          </p:nvSpPr>
          <p:spPr>
            <a:xfrm>
              <a:off x="4928036" y="1975494"/>
              <a:ext cx="1069519" cy="16986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EB17E7-3AF8-9A13-3A72-45353C1EBEC6}"/>
                </a:ext>
              </a:extLst>
            </p:cNvPr>
            <p:cNvSpPr/>
            <p:nvPr/>
          </p:nvSpPr>
          <p:spPr>
            <a:xfrm>
              <a:off x="3816699" y="2160274"/>
              <a:ext cx="2180856" cy="19799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0BAEF7-C75E-B5FB-5A7F-773E699431B4}"/>
              </a:ext>
            </a:extLst>
          </p:cNvPr>
          <p:cNvSpPr/>
          <p:nvPr/>
        </p:nvSpPr>
        <p:spPr>
          <a:xfrm>
            <a:off x="3781712" y="3557843"/>
            <a:ext cx="2152702" cy="12668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FD4A69-A1A5-2C34-DDCA-36A424D18F9B}"/>
              </a:ext>
            </a:extLst>
          </p:cNvPr>
          <p:cNvGrpSpPr/>
          <p:nvPr/>
        </p:nvGrpSpPr>
        <p:grpSpPr>
          <a:xfrm>
            <a:off x="950141" y="1533649"/>
            <a:ext cx="2180856" cy="3520548"/>
            <a:chOff x="950141" y="1533648"/>
            <a:chExt cx="2180856" cy="47837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208F14F-5D6A-8859-5C79-3E7F51C7E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95" y="1533648"/>
              <a:ext cx="2152702" cy="47837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9D2E25C-6F90-9E3A-725E-DE074D1F01F8}"/>
                </a:ext>
              </a:extLst>
            </p:cNvPr>
            <p:cNvSpPr/>
            <p:nvPr/>
          </p:nvSpPr>
          <p:spPr>
            <a:xfrm>
              <a:off x="985127" y="2013868"/>
              <a:ext cx="1069519" cy="169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2B5FC9-1756-E904-E8B6-0A40A2E743F3}"/>
                </a:ext>
              </a:extLst>
            </p:cNvPr>
            <p:cNvSpPr/>
            <p:nvPr/>
          </p:nvSpPr>
          <p:spPr>
            <a:xfrm>
              <a:off x="950141" y="4310063"/>
              <a:ext cx="2180856" cy="17212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81EFB3D-499C-491F-37A0-3E1549E0F489}"/>
              </a:ext>
            </a:extLst>
          </p:cNvPr>
          <p:cNvSpPr/>
          <p:nvPr/>
        </p:nvSpPr>
        <p:spPr>
          <a:xfrm>
            <a:off x="978295" y="2060428"/>
            <a:ext cx="2152702" cy="1447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4">
            <a:extLst>
              <a:ext uri="{FF2B5EF4-FFF2-40B4-BE49-F238E27FC236}">
                <a16:creationId xmlns:a16="http://schemas.microsoft.com/office/drawing/2014/main" id="{D2D09C0B-B338-316D-5720-5BB4AFD47E5F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7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MAPVIEW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1FF831-A8E5-65EF-E01C-5E736FAB0AED}"/>
              </a:ext>
            </a:extLst>
          </p:cNvPr>
          <p:cNvGrpSpPr/>
          <p:nvPr/>
        </p:nvGrpSpPr>
        <p:grpSpPr>
          <a:xfrm>
            <a:off x="6996363" y="1515154"/>
            <a:ext cx="4868057" cy="307777"/>
            <a:chOff x="3970545" y="4109548"/>
            <a:chExt cx="4868057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F034A-DB69-E9EA-757B-83DD21CA43E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Kakao API</a:t>
              </a:r>
              <a:r>
                <a:rPr lang="ko-KR" altLang="en-US" sz="1400" dirty="0"/>
                <a:t>를 활용해 </a:t>
              </a:r>
              <a:r>
                <a:rPr lang="en-US" altLang="ko-KR" sz="1400" dirty="0" err="1"/>
                <a:t>Mapview</a:t>
              </a:r>
              <a:r>
                <a:rPr lang="ko-KR" altLang="en-US" sz="1400" dirty="0"/>
                <a:t>를 통해 지도를 활성화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7E16E2-7867-A495-86C4-8F4071240376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836D38-04EE-59BC-943F-063169CDE28C}"/>
              </a:ext>
            </a:extLst>
          </p:cNvPr>
          <p:cNvGrpSpPr/>
          <p:nvPr/>
        </p:nvGrpSpPr>
        <p:grpSpPr>
          <a:xfrm>
            <a:off x="766596" y="1555595"/>
            <a:ext cx="2173068" cy="3535326"/>
            <a:chOff x="946492" y="1594430"/>
            <a:chExt cx="2173068" cy="48290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84914B-B25E-C61E-12B8-657A4891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492" y="1594430"/>
              <a:ext cx="2173068" cy="4829041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C5A655-4DCA-369A-24E0-AC4203CAF517}"/>
                </a:ext>
              </a:extLst>
            </p:cNvPr>
            <p:cNvSpPr/>
            <p:nvPr/>
          </p:nvSpPr>
          <p:spPr>
            <a:xfrm>
              <a:off x="950141" y="1740067"/>
              <a:ext cx="2152702" cy="43697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십자형 14">
            <a:extLst>
              <a:ext uri="{FF2B5EF4-FFF2-40B4-BE49-F238E27FC236}">
                <a16:creationId xmlns:a16="http://schemas.microsoft.com/office/drawing/2014/main" id="{708E2E3D-C335-8B1F-956B-568C860D990F}"/>
              </a:ext>
            </a:extLst>
          </p:cNvPr>
          <p:cNvSpPr/>
          <p:nvPr/>
        </p:nvSpPr>
        <p:spPr>
          <a:xfrm>
            <a:off x="3512714" y="3559495"/>
            <a:ext cx="479923" cy="479923"/>
          </a:xfrm>
          <a:prstGeom prst="plus">
            <a:avLst>
              <a:gd name="adj" fmla="val 33661"/>
            </a:avLst>
          </a:prstGeom>
          <a:solidFill>
            <a:srgbClr val="7030A0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1E40277-F327-75A6-9860-3176C7F96531}"/>
              </a:ext>
            </a:extLst>
          </p:cNvPr>
          <p:cNvGrpSpPr/>
          <p:nvPr/>
        </p:nvGrpSpPr>
        <p:grpSpPr>
          <a:xfrm>
            <a:off x="4255480" y="1555594"/>
            <a:ext cx="2266552" cy="4837784"/>
            <a:chOff x="864445" y="1533648"/>
            <a:chExt cx="2266552" cy="483778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24E35ED-D2DD-027F-81FE-5E721E9B09FC}"/>
                </a:ext>
              </a:extLst>
            </p:cNvPr>
            <p:cNvGrpSpPr/>
            <p:nvPr/>
          </p:nvGrpSpPr>
          <p:grpSpPr>
            <a:xfrm>
              <a:off x="864445" y="1533648"/>
              <a:ext cx="2266552" cy="4837784"/>
              <a:chOff x="864445" y="1533648"/>
              <a:chExt cx="2266552" cy="4837784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9407D78C-112B-D093-B59A-DB7415631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295" y="1533648"/>
                <a:ext cx="2152702" cy="4783783"/>
              </a:xfrm>
              <a:prstGeom prst="rect">
                <a:avLst/>
              </a:prstGeom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F3B33D-2A0C-0F7E-B156-18E996D77496}"/>
                  </a:ext>
                </a:extLst>
              </p:cNvPr>
              <p:cNvSpPr/>
              <p:nvPr/>
            </p:nvSpPr>
            <p:spPr>
              <a:xfrm>
                <a:off x="985127" y="2013868"/>
                <a:ext cx="1069519" cy="16986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078967-313F-7188-C2EB-8E45D8215215}"/>
                  </a:ext>
                </a:extLst>
              </p:cNvPr>
              <p:cNvSpPr/>
              <p:nvPr/>
            </p:nvSpPr>
            <p:spPr>
              <a:xfrm>
                <a:off x="864445" y="4312781"/>
                <a:ext cx="2238397" cy="205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C0B36DD-BF28-EE0A-D265-D7B335B2E4ED}"/>
                </a:ext>
              </a:extLst>
            </p:cNvPr>
            <p:cNvSpPr/>
            <p:nvPr/>
          </p:nvSpPr>
          <p:spPr>
            <a:xfrm>
              <a:off x="950141" y="2237738"/>
              <a:ext cx="2152702" cy="190245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5AA9CB-1B80-79C2-A860-8BD00BD53A21}"/>
              </a:ext>
            </a:extLst>
          </p:cNvPr>
          <p:cNvGrpSpPr/>
          <p:nvPr/>
        </p:nvGrpSpPr>
        <p:grpSpPr>
          <a:xfrm>
            <a:off x="7023607" y="2264833"/>
            <a:ext cx="4868057" cy="307777"/>
            <a:chOff x="3970545" y="4109548"/>
            <a:chExt cx="4868057" cy="3077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B8D0E7-B72F-73F0-C9BA-E3D3D660730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공공 데이터의 휴게소 이름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좌표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위도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경도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넘김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C128F95-79F4-F845-2DA3-AF222BB807B4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MAPVIEW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1FF831-A8E5-65EF-E01C-5E736FAB0AED}"/>
              </a:ext>
            </a:extLst>
          </p:cNvPr>
          <p:cNvGrpSpPr/>
          <p:nvPr/>
        </p:nvGrpSpPr>
        <p:grpSpPr>
          <a:xfrm>
            <a:off x="6996363" y="1515154"/>
            <a:ext cx="4868057" cy="307777"/>
            <a:chOff x="3970545" y="4109548"/>
            <a:chExt cx="4868057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F034A-DB69-E9EA-757B-83DD21CA43E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Kakao API</a:t>
              </a:r>
              <a:r>
                <a:rPr lang="ko-KR" altLang="en-US" sz="1400" dirty="0"/>
                <a:t>를 활용해 </a:t>
              </a:r>
              <a:r>
                <a:rPr lang="en-US" altLang="ko-KR" sz="1400" dirty="0" err="1"/>
                <a:t>Mapview</a:t>
              </a:r>
              <a:r>
                <a:rPr lang="ko-KR" altLang="en-US" sz="1400" dirty="0"/>
                <a:t>를 통해 지도를 활성화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7E16E2-7867-A495-86C4-8F4071240376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66146C9-FCAA-3082-B38E-C38D248C1AFE}"/>
              </a:ext>
            </a:extLst>
          </p:cNvPr>
          <p:cNvGrpSpPr/>
          <p:nvPr/>
        </p:nvGrpSpPr>
        <p:grpSpPr>
          <a:xfrm>
            <a:off x="7023607" y="2264833"/>
            <a:ext cx="4868057" cy="307777"/>
            <a:chOff x="3970545" y="4109548"/>
            <a:chExt cx="4868057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58228F-9E4F-A323-A318-CA9773FA6A7A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공공 데이터의 휴게소 이름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좌표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위도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경도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넘김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A26805A-70A3-A9CC-8C95-A13BFBCF46BE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3C9704B-D286-C048-526F-E7F892EEA8EC}"/>
              </a:ext>
            </a:extLst>
          </p:cNvPr>
          <p:cNvSpPr/>
          <p:nvPr/>
        </p:nvSpPr>
        <p:spPr>
          <a:xfrm>
            <a:off x="3343473" y="3594409"/>
            <a:ext cx="673434" cy="662261"/>
          </a:xfrm>
          <a:prstGeom prst="rightArrow">
            <a:avLst/>
          </a:prstGeom>
          <a:solidFill>
            <a:srgbClr val="7030A0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5E7D7C-1441-5E4A-F43B-93FC8F0ADAD7}"/>
              </a:ext>
            </a:extLst>
          </p:cNvPr>
          <p:cNvGrpSpPr/>
          <p:nvPr/>
        </p:nvGrpSpPr>
        <p:grpSpPr>
          <a:xfrm>
            <a:off x="561946" y="1537770"/>
            <a:ext cx="2547161" cy="4621832"/>
            <a:chOff x="561946" y="1537770"/>
            <a:chExt cx="2547161" cy="4621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836D38-04EE-59BC-943F-063169CDE28C}"/>
                </a:ext>
              </a:extLst>
            </p:cNvPr>
            <p:cNvGrpSpPr/>
            <p:nvPr/>
          </p:nvGrpSpPr>
          <p:grpSpPr>
            <a:xfrm>
              <a:off x="723159" y="1622182"/>
              <a:ext cx="2173068" cy="1702952"/>
              <a:chOff x="946492" y="1594430"/>
              <a:chExt cx="2173068" cy="482904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084914B-B25E-C61E-12B8-657A4891E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492" y="1594430"/>
                <a:ext cx="2173068" cy="4829041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9C5A655-4DCA-369A-24E0-AC4203CAF517}"/>
                  </a:ext>
                </a:extLst>
              </p:cNvPr>
              <p:cNvSpPr/>
              <p:nvPr/>
            </p:nvSpPr>
            <p:spPr>
              <a:xfrm>
                <a:off x="950141" y="1740067"/>
                <a:ext cx="2152702" cy="43697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24515-806C-76C3-3C6B-4FD796FEA4D7}"/>
                </a:ext>
              </a:extLst>
            </p:cNvPr>
            <p:cNvGrpSpPr/>
            <p:nvPr/>
          </p:nvGrpSpPr>
          <p:grpSpPr>
            <a:xfrm>
              <a:off x="712731" y="3896071"/>
              <a:ext cx="2180856" cy="2034830"/>
              <a:chOff x="950141" y="1533648"/>
              <a:chExt cx="2180856" cy="478378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A24F9D4-15E0-B07A-49D8-F333A0C209AE}"/>
                  </a:ext>
                </a:extLst>
              </p:cNvPr>
              <p:cNvGrpSpPr/>
              <p:nvPr/>
            </p:nvGrpSpPr>
            <p:grpSpPr>
              <a:xfrm>
                <a:off x="950141" y="1533648"/>
                <a:ext cx="2180856" cy="4783783"/>
                <a:chOff x="950141" y="1533648"/>
                <a:chExt cx="2180856" cy="4783783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59E3229-6AD8-8269-6B49-45EBC6DC4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295" y="1533648"/>
                  <a:ext cx="2152702" cy="4783783"/>
                </a:xfrm>
                <a:prstGeom prst="rect">
                  <a:avLst/>
                </a:prstGeom>
              </p:spPr>
            </p:pic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BE9CBB4-A61B-27CB-3D4F-CA4110BFCCE1}"/>
                    </a:ext>
                  </a:extLst>
                </p:cNvPr>
                <p:cNvSpPr/>
                <p:nvPr/>
              </p:nvSpPr>
              <p:spPr>
                <a:xfrm>
                  <a:off x="985127" y="2013868"/>
                  <a:ext cx="1069519" cy="169869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04103A5-358E-0B5C-1184-B80D68DF5FE9}"/>
                    </a:ext>
                  </a:extLst>
                </p:cNvPr>
                <p:cNvSpPr/>
                <p:nvPr/>
              </p:nvSpPr>
              <p:spPr>
                <a:xfrm>
                  <a:off x="950141" y="4310063"/>
                  <a:ext cx="2180856" cy="17212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C3429EA-5724-E2EC-7658-FE219AD9424D}"/>
                  </a:ext>
                </a:extLst>
              </p:cNvPr>
              <p:cNvSpPr/>
              <p:nvPr/>
            </p:nvSpPr>
            <p:spPr>
              <a:xfrm>
                <a:off x="950141" y="2237738"/>
                <a:ext cx="2152702" cy="190245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십자형 35">
              <a:extLst>
                <a:ext uri="{FF2B5EF4-FFF2-40B4-BE49-F238E27FC236}">
                  <a16:creationId xmlns:a16="http://schemas.microsoft.com/office/drawing/2014/main" id="{4CAFE3D1-4E97-454A-867F-8E985559A3A4}"/>
                </a:ext>
              </a:extLst>
            </p:cNvPr>
            <p:cNvSpPr/>
            <p:nvPr/>
          </p:nvSpPr>
          <p:spPr>
            <a:xfrm>
              <a:off x="1549120" y="3322538"/>
              <a:ext cx="479923" cy="479923"/>
            </a:xfrm>
            <a:prstGeom prst="plus">
              <a:avLst>
                <a:gd name="adj" fmla="val 33661"/>
              </a:avLst>
            </a:prstGeom>
            <a:solidFill>
              <a:srgbClr val="7030A0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DD1E22-2927-3C71-1413-7D5E917DBFA5}"/>
                </a:ext>
              </a:extLst>
            </p:cNvPr>
            <p:cNvSpPr/>
            <p:nvPr/>
          </p:nvSpPr>
          <p:spPr>
            <a:xfrm>
              <a:off x="561946" y="1537770"/>
              <a:ext cx="2547161" cy="3646689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7F22DC5-E4EB-2746-6854-3697C1C02D77}"/>
                </a:ext>
              </a:extLst>
            </p:cNvPr>
            <p:cNvSpPr/>
            <p:nvPr/>
          </p:nvSpPr>
          <p:spPr>
            <a:xfrm>
              <a:off x="675164" y="5274717"/>
              <a:ext cx="2218423" cy="8848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9C0020-AADB-1B94-0EB6-EC939A5123C0}"/>
              </a:ext>
            </a:extLst>
          </p:cNvPr>
          <p:cNvGrpSpPr/>
          <p:nvPr/>
        </p:nvGrpSpPr>
        <p:grpSpPr>
          <a:xfrm>
            <a:off x="4143024" y="1489350"/>
            <a:ext cx="2547161" cy="3695108"/>
            <a:chOff x="3909057" y="1541717"/>
            <a:chExt cx="2547161" cy="4810176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CA4B5DF3-7CEC-2FB4-5A30-9457CF5FB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9057" y="1541717"/>
              <a:ext cx="2547161" cy="4810176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754DB7E-AFBB-A3D8-39B7-9E7B53B3D9F0}"/>
                </a:ext>
              </a:extLst>
            </p:cNvPr>
            <p:cNvSpPr/>
            <p:nvPr/>
          </p:nvSpPr>
          <p:spPr>
            <a:xfrm>
              <a:off x="4634394" y="3767794"/>
              <a:ext cx="1096486" cy="8767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DF2A21-914B-4256-AEDA-407202BAFA24}"/>
              </a:ext>
            </a:extLst>
          </p:cNvPr>
          <p:cNvGrpSpPr/>
          <p:nvPr/>
        </p:nvGrpSpPr>
        <p:grpSpPr>
          <a:xfrm>
            <a:off x="7033301" y="3137136"/>
            <a:ext cx="4868057" cy="307777"/>
            <a:chOff x="3970545" y="4109548"/>
            <a:chExt cx="4868057" cy="3077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5914BA-7F22-8E7D-9217-86E5F7F52DF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Xml </a:t>
              </a:r>
              <a:r>
                <a:rPr lang="ko-KR" altLang="en-US" sz="1400" dirty="0"/>
                <a:t>공공데이터의 값과 위치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로 마커에 위치 표시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1DAAA2-72CD-7F09-46D1-F6A46469E0C9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67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MAPVIEW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1FF831-A8E5-65EF-E01C-5E736FAB0AED}"/>
              </a:ext>
            </a:extLst>
          </p:cNvPr>
          <p:cNvGrpSpPr/>
          <p:nvPr/>
        </p:nvGrpSpPr>
        <p:grpSpPr>
          <a:xfrm>
            <a:off x="6996363" y="1515154"/>
            <a:ext cx="4868057" cy="307777"/>
            <a:chOff x="3970545" y="4109548"/>
            <a:chExt cx="4868057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F034A-DB69-E9EA-757B-83DD21CA43E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Kakao API</a:t>
              </a:r>
              <a:r>
                <a:rPr lang="ko-KR" altLang="en-US" sz="1400" dirty="0"/>
                <a:t>를 활용해 </a:t>
              </a:r>
              <a:r>
                <a:rPr lang="en-US" altLang="ko-KR" sz="1400" dirty="0" err="1"/>
                <a:t>Mapview</a:t>
              </a:r>
              <a:r>
                <a:rPr lang="ko-KR" altLang="en-US" sz="1400" dirty="0"/>
                <a:t>를 통해 지도를 활성화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7E16E2-7867-A495-86C4-8F4071240376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66146C9-FCAA-3082-B38E-C38D248C1AFE}"/>
              </a:ext>
            </a:extLst>
          </p:cNvPr>
          <p:cNvGrpSpPr/>
          <p:nvPr/>
        </p:nvGrpSpPr>
        <p:grpSpPr>
          <a:xfrm>
            <a:off x="7023607" y="2264833"/>
            <a:ext cx="4868057" cy="307777"/>
            <a:chOff x="3970545" y="4109548"/>
            <a:chExt cx="4868057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58228F-9E4F-A323-A318-CA9773FA6A7A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공공 데이터의 휴게소 이름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좌표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위도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경도</a:t>
              </a:r>
              <a:r>
                <a:rPr lang="en-US" altLang="ko-KR" sz="1400" dirty="0"/>
                <a:t>) </a:t>
              </a:r>
              <a:r>
                <a:rPr lang="ko-KR" altLang="en-US" sz="1400" dirty="0"/>
                <a:t>넘김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A26805A-70A3-A9CC-8C95-A13BFBCF46BE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3C9704B-D286-C048-526F-E7F892EEA8EC}"/>
              </a:ext>
            </a:extLst>
          </p:cNvPr>
          <p:cNvSpPr/>
          <p:nvPr/>
        </p:nvSpPr>
        <p:spPr>
          <a:xfrm>
            <a:off x="3343473" y="3594409"/>
            <a:ext cx="673434" cy="662261"/>
          </a:xfrm>
          <a:prstGeom prst="rightArrow">
            <a:avLst/>
          </a:prstGeom>
          <a:solidFill>
            <a:srgbClr val="7030A0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5E7D7C-1441-5E4A-F43B-93FC8F0ADAD7}"/>
              </a:ext>
            </a:extLst>
          </p:cNvPr>
          <p:cNvGrpSpPr/>
          <p:nvPr/>
        </p:nvGrpSpPr>
        <p:grpSpPr>
          <a:xfrm>
            <a:off x="561946" y="1537770"/>
            <a:ext cx="2547161" cy="4621832"/>
            <a:chOff x="561946" y="1537770"/>
            <a:chExt cx="2547161" cy="4621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5836D38-04EE-59BC-943F-063169CDE28C}"/>
                </a:ext>
              </a:extLst>
            </p:cNvPr>
            <p:cNvGrpSpPr/>
            <p:nvPr/>
          </p:nvGrpSpPr>
          <p:grpSpPr>
            <a:xfrm>
              <a:off x="723159" y="1622182"/>
              <a:ext cx="2173068" cy="1702952"/>
              <a:chOff x="946492" y="1594430"/>
              <a:chExt cx="2173068" cy="482904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084914B-B25E-C61E-12B8-657A4891E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492" y="1594430"/>
                <a:ext cx="2173068" cy="4829041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9C5A655-4DCA-369A-24E0-AC4203CAF517}"/>
                  </a:ext>
                </a:extLst>
              </p:cNvPr>
              <p:cNvSpPr/>
              <p:nvPr/>
            </p:nvSpPr>
            <p:spPr>
              <a:xfrm>
                <a:off x="950141" y="1740067"/>
                <a:ext cx="2152702" cy="43697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24515-806C-76C3-3C6B-4FD796FEA4D7}"/>
                </a:ext>
              </a:extLst>
            </p:cNvPr>
            <p:cNvGrpSpPr/>
            <p:nvPr/>
          </p:nvGrpSpPr>
          <p:grpSpPr>
            <a:xfrm>
              <a:off x="712731" y="3896071"/>
              <a:ext cx="2180856" cy="2034830"/>
              <a:chOff x="950141" y="1533648"/>
              <a:chExt cx="2180856" cy="478378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A24F9D4-15E0-B07A-49D8-F333A0C209AE}"/>
                  </a:ext>
                </a:extLst>
              </p:cNvPr>
              <p:cNvGrpSpPr/>
              <p:nvPr/>
            </p:nvGrpSpPr>
            <p:grpSpPr>
              <a:xfrm>
                <a:off x="950141" y="1533648"/>
                <a:ext cx="2180856" cy="4783783"/>
                <a:chOff x="950141" y="1533648"/>
                <a:chExt cx="2180856" cy="4783783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59E3229-6AD8-8269-6B49-45EBC6DC4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295" y="1533648"/>
                  <a:ext cx="2152702" cy="4783783"/>
                </a:xfrm>
                <a:prstGeom prst="rect">
                  <a:avLst/>
                </a:prstGeom>
              </p:spPr>
            </p:pic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BE9CBB4-A61B-27CB-3D4F-CA4110BFCCE1}"/>
                    </a:ext>
                  </a:extLst>
                </p:cNvPr>
                <p:cNvSpPr/>
                <p:nvPr/>
              </p:nvSpPr>
              <p:spPr>
                <a:xfrm>
                  <a:off x="985127" y="2013868"/>
                  <a:ext cx="1069519" cy="169869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04103A5-358E-0B5C-1184-B80D68DF5FE9}"/>
                    </a:ext>
                  </a:extLst>
                </p:cNvPr>
                <p:cNvSpPr/>
                <p:nvPr/>
              </p:nvSpPr>
              <p:spPr>
                <a:xfrm>
                  <a:off x="950141" y="4310063"/>
                  <a:ext cx="2180856" cy="17212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C3429EA-5724-E2EC-7658-FE219AD9424D}"/>
                  </a:ext>
                </a:extLst>
              </p:cNvPr>
              <p:cNvSpPr/>
              <p:nvPr/>
            </p:nvSpPr>
            <p:spPr>
              <a:xfrm>
                <a:off x="950141" y="2237738"/>
                <a:ext cx="2152702" cy="190245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십자형 35">
              <a:extLst>
                <a:ext uri="{FF2B5EF4-FFF2-40B4-BE49-F238E27FC236}">
                  <a16:creationId xmlns:a16="http://schemas.microsoft.com/office/drawing/2014/main" id="{4CAFE3D1-4E97-454A-867F-8E985559A3A4}"/>
                </a:ext>
              </a:extLst>
            </p:cNvPr>
            <p:cNvSpPr/>
            <p:nvPr/>
          </p:nvSpPr>
          <p:spPr>
            <a:xfrm>
              <a:off x="1549120" y="3322538"/>
              <a:ext cx="479923" cy="479923"/>
            </a:xfrm>
            <a:prstGeom prst="plus">
              <a:avLst>
                <a:gd name="adj" fmla="val 33661"/>
              </a:avLst>
            </a:prstGeom>
            <a:solidFill>
              <a:srgbClr val="7030A0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DD1E22-2927-3C71-1413-7D5E917DBFA5}"/>
                </a:ext>
              </a:extLst>
            </p:cNvPr>
            <p:cNvSpPr/>
            <p:nvPr/>
          </p:nvSpPr>
          <p:spPr>
            <a:xfrm>
              <a:off x="561946" y="1537770"/>
              <a:ext cx="2547161" cy="3646689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7F22DC5-E4EB-2746-6854-3697C1C02D77}"/>
                </a:ext>
              </a:extLst>
            </p:cNvPr>
            <p:cNvSpPr/>
            <p:nvPr/>
          </p:nvSpPr>
          <p:spPr>
            <a:xfrm>
              <a:off x="675164" y="5274717"/>
              <a:ext cx="2218423" cy="8848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DA1FA53-0CD1-CF86-E8BD-EC0352891E69}"/>
              </a:ext>
            </a:extLst>
          </p:cNvPr>
          <p:cNvGrpSpPr/>
          <p:nvPr/>
        </p:nvGrpSpPr>
        <p:grpSpPr>
          <a:xfrm>
            <a:off x="4143024" y="1489350"/>
            <a:ext cx="2547161" cy="3695108"/>
            <a:chOff x="4143024" y="1489350"/>
            <a:chExt cx="2547161" cy="481017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69C0020-AADB-1B94-0EB6-EC939A5123C0}"/>
                </a:ext>
              </a:extLst>
            </p:cNvPr>
            <p:cNvGrpSpPr/>
            <p:nvPr/>
          </p:nvGrpSpPr>
          <p:grpSpPr>
            <a:xfrm>
              <a:off x="4143024" y="1489350"/>
              <a:ext cx="2547161" cy="4810176"/>
              <a:chOff x="3909057" y="1541717"/>
              <a:chExt cx="2547161" cy="4810176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CA4B5DF3-7CEC-2FB4-5A30-9457CF5FB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9057" y="1541717"/>
                <a:ext cx="2547161" cy="4810176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54DB7E-AFBB-A3D8-39B7-9E7B53B3D9F0}"/>
                  </a:ext>
                </a:extLst>
              </p:cNvPr>
              <p:cNvSpPr/>
              <p:nvPr/>
            </p:nvSpPr>
            <p:spPr>
              <a:xfrm>
                <a:off x="4634394" y="3767794"/>
                <a:ext cx="1096486" cy="87673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C509986-77EE-8EEF-751B-5F3FFBA51838}"/>
                </a:ext>
              </a:extLst>
            </p:cNvPr>
            <p:cNvGrpSpPr/>
            <p:nvPr/>
          </p:nvGrpSpPr>
          <p:grpSpPr>
            <a:xfrm>
              <a:off x="4809587" y="1998179"/>
              <a:ext cx="1197835" cy="1549168"/>
              <a:chOff x="4809587" y="1998179"/>
              <a:chExt cx="1197835" cy="1549168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CCB471D9-07E7-C502-4671-A162068FE2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18" b="37931"/>
              <a:stretch/>
            </p:blipFill>
            <p:spPr>
              <a:xfrm>
                <a:off x="4809587" y="2018093"/>
                <a:ext cx="1197835" cy="1529254"/>
              </a:xfrm>
              <a:prstGeom prst="rect">
                <a:avLst/>
              </a:prstGeom>
            </p:spPr>
          </p:pic>
          <p:sp>
            <p:nvSpPr>
              <p:cNvPr id="55" name="말풍선: 사각형 54">
                <a:extLst>
                  <a:ext uri="{FF2B5EF4-FFF2-40B4-BE49-F238E27FC236}">
                    <a16:creationId xmlns:a16="http://schemas.microsoft.com/office/drawing/2014/main" id="{617E467B-365E-4549-E56F-23F5D43011AD}"/>
                  </a:ext>
                </a:extLst>
              </p:cNvPr>
              <p:cNvSpPr/>
              <p:nvPr/>
            </p:nvSpPr>
            <p:spPr>
              <a:xfrm>
                <a:off x="4824212" y="1998179"/>
                <a:ext cx="1183210" cy="1529254"/>
              </a:xfrm>
              <a:prstGeom prst="wedgeRectCallout">
                <a:avLst>
                  <a:gd name="adj1" fmla="val -10099"/>
                  <a:gd name="adj2" fmla="val 716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DF2A21-914B-4256-AEDA-407202BAFA24}"/>
              </a:ext>
            </a:extLst>
          </p:cNvPr>
          <p:cNvGrpSpPr/>
          <p:nvPr/>
        </p:nvGrpSpPr>
        <p:grpSpPr>
          <a:xfrm>
            <a:off x="7033301" y="3137136"/>
            <a:ext cx="4868057" cy="307777"/>
            <a:chOff x="3970545" y="4109548"/>
            <a:chExt cx="4868057" cy="3077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5914BA-7F22-8E7D-9217-86E5F7F52DF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dirty="0"/>
                <a:t>Xml </a:t>
              </a:r>
              <a:r>
                <a:rPr lang="ko-KR" altLang="en-US" sz="1400" dirty="0"/>
                <a:t>공공데이터의 값과 위치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로 마커에 위치 표시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1DAAA2-72CD-7F09-46D1-F6A46469E0C9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025C90-C17D-9DE5-1A99-035DF21567DC}"/>
              </a:ext>
            </a:extLst>
          </p:cNvPr>
          <p:cNvGrpSpPr/>
          <p:nvPr/>
        </p:nvGrpSpPr>
        <p:grpSpPr>
          <a:xfrm>
            <a:off x="7033301" y="3925483"/>
            <a:ext cx="4868057" cy="307777"/>
            <a:chOff x="3970545" y="4109548"/>
            <a:chExt cx="4868057" cy="30777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3AB394-2C0E-6F95-9214-56C028209AC6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마커 클릭 시 해당 휴게소정보 조회 및 이동 가능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B9FF5DA-8877-0AC0-BD9C-0D56AD944FB2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1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6ABBDC-CBE5-37CC-F775-F9D6F358165D}"/>
              </a:ext>
            </a:extLst>
          </p:cNvPr>
          <p:cNvGrpSpPr/>
          <p:nvPr/>
        </p:nvGrpSpPr>
        <p:grpSpPr>
          <a:xfrm>
            <a:off x="320119" y="478972"/>
            <a:ext cx="778742" cy="798286"/>
            <a:chOff x="283600" y="487680"/>
            <a:chExt cx="1257817" cy="128938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FEF3CDA-D7BE-E6C7-C980-DC268392BD09}"/>
                </a:ext>
              </a:extLst>
            </p:cNvPr>
            <p:cNvSpPr/>
            <p:nvPr/>
          </p:nvSpPr>
          <p:spPr>
            <a:xfrm>
              <a:off x="531223" y="487680"/>
              <a:ext cx="1010194" cy="101019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E247A6-6ABF-C9F5-AF4F-A5AA9883B0AD}"/>
                </a:ext>
              </a:extLst>
            </p:cNvPr>
            <p:cNvGrpSpPr/>
            <p:nvPr/>
          </p:nvGrpSpPr>
          <p:grpSpPr>
            <a:xfrm>
              <a:off x="283600" y="616088"/>
              <a:ext cx="1160976" cy="1160976"/>
              <a:chOff x="2831438" y="900639"/>
              <a:chExt cx="1497875" cy="1497875"/>
            </a:xfrm>
            <a:solidFill>
              <a:srgbClr val="FFFFFF"/>
            </a:solidFill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FBD840E-1599-3038-A1E0-F6AA0A35DE65}"/>
                  </a:ext>
                </a:extLst>
              </p:cNvPr>
              <p:cNvSpPr/>
              <p:nvPr/>
            </p:nvSpPr>
            <p:spPr>
              <a:xfrm>
                <a:off x="3335383" y="1588879"/>
                <a:ext cx="278700" cy="2787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DCAB5821-37E3-03EE-4424-A318603DFB8F}"/>
                  </a:ext>
                </a:extLst>
              </p:cNvPr>
              <p:cNvSpPr/>
              <p:nvPr/>
            </p:nvSpPr>
            <p:spPr>
              <a:xfrm rot="427923">
                <a:off x="2969633" y="1223132"/>
                <a:ext cx="1010194" cy="1010194"/>
              </a:xfrm>
              <a:prstGeom prst="blockArc">
                <a:avLst>
                  <a:gd name="adj1" fmla="val 15360469"/>
                  <a:gd name="adj2" fmla="val 21414358"/>
                  <a:gd name="adj3" fmla="val 180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E3BE0BE7-4398-A4C5-B061-C717FDAA5046}"/>
                  </a:ext>
                </a:extLst>
              </p:cNvPr>
              <p:cNvSpPr/>
              <p:nvPr/>
            </p:nvSpPr>
            <p:spPr>
              <a:xfrm>
                <a:off x="2831438" y="900639"/>
                <a:ext cx="1497875" cy="1497875"/>
              </a:xfrm>
              <a:prstGeom prst="blockArc">
                <a:avLst>
                  <a:gd name="adj1" fmla="val 15948029"/>
                  <a:gd name="adj2" fmla="val 21564538"/>
                  <a:gd name="adj3" fmla="val 126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모서리가 둥근 직사각형 4">
            <a:extLst>
              <a:ext uri="{FF2B5EF4-FFF2-40B4-BE49-F238E27FC236}">
                <a16:creationId xmlns:a16="http://schemas.microsoft.com/office/drawing/2014/main" id="{605B2A3F-5CBA-CD06-A922-0F1127FBCE3D}"/>
              </a:ext>
            </a:extLst>
          </p:cNvPr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14D89-3991-4BB6-839D-8225326C3D02}"/>
              </a:ext>
            </a:extLst>
          </p:cNvPr>
          <p:cNvSpPr/>
          <p:nvPr/>
        </p:nvSpPr>
        <p:spPr>
          <a:xfrm>
            <a:off x="1244709" y="537366"/>
            <a:ext cx="1027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앱 기능 </a:t>
            </a:r>
            <a:r>
              <a:rPr lang="en-US" altLang="ko-KR" sz="3600" dirty="0">
                <a:solidFill>
                  <a:srgbClr val="595959"/>
                </a:solidFill>
                <a:latin typeface="야놀자 야체 B"/>
                <a:ea typeface="야놀자 야체 B"/>
              </a:rPr>
              <a:t>– </a:t>
            </a:r>
            <a:r>
              <a:rPr lang="en-US" altLang="ko-KR" sz="3600" dirty="0">
                <a:solidFill>
                  <a:srgbClr val="7030A0"/>
                </a:solidFill>
                <a:latin typeface="야놀자 야체 B"/>
                <a:ea typeface="야놀자 야체 B"/>
              </a:rPr>
              <a:t>DATALIST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B8B36C-0C76-97F2-643E-A33BCE4F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88" y="1183696"/>
            <a:ext cx="23379518" cy="87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1FF831-A8E5-65EF-E01C-5E736FAB0AED}"/>
              </a:ext>
            </a:extLst>
          </p:cNvPr>
          <p:cNvGrpSpPr/>
          <p:nvPr/>
        </p:nvGrpSpPr>
        <p:grpSpPr>
          <a:xfrm>
            <a:off x="6996363" y="1515154"/>
            <a:ext cx="4868057" cy="307777"/>
            <a:chOff x="3970545" y="4109548"/>
            <a:chExt cx="4868057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F034A-DB69-E9EA-757B-83DD21CA43EB}"/>
                </a:ext>
              </a:extLst>
            </p:cNvPr>
            <p:cNvSpPr txBox="1"/>
            <p:nvPr/>
          </p:nvSpPr>
          <p:spPr>
            <a:xfrm>
              <a:off x="4168898" y="4109548"/>
              <a:ext cx="4669704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dirty="0"/>
                <a:t>전체 휴게소 리스트 장소 이름으로 </a:t>
              </a:r>
              <a:r>
                <a:rPr lang="en-US" altLang="ko-KR" sz="1400" dirty="0"/>
                <a:t>LISTVIEW </a:t>
              </a:r>
              <a:r>
                <a:rPr lang="ko-KR" altLang="en-US" sz="1400" dirty="0"/>
                <a:t>제작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7E16E2-7867-A495-86C4-8F4071240376}"/>
                </a:ext>
              </a:extLst>
            </p:cNvPr>
            <p:cNvSpPr/>
            <p:nvPr/>
          </p:nvSpPr>
          <p:spPr>
            <a:xfrm>
              <a:off x="3970545" y="4123926"/>
              <a:ext cx="210535" cy="2105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A8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89D00B-5204-B728-E280-35E514A1AC06}"/>
              </a:ext>
            </a:extLst>
          </p:cNvPr>
          <p:cNvGrpSpPr/>
          <p:nvPr/>
        </p:nvGrpSpPr>
        <p:grpSpPr>
          <a:xfrm>
            <a:off x="747210" y="1634799"/>
            <a:ext cx="2092972" cy="3498631"/>
            <a:chOff x="747210" y="1634799"/>
            <a:chExt cx="2092972" cy="46510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5770C-846D-E5E2-9B77-FDC423BE2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10" y="1634799"/>
              <a:ext cx="2092972" cy="4651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D17FE4-B1F2-E42E-7F0C-F0E838309CF8}"/>
                </a:ext>
              </a:extLst>
            </p:cNvPr>
            <p:cNvSpPr/>
            <p:nvPr/>
          </p:nvSpPr>
          <p:spPr>
            <a:xfrm>
              <a:off x="747210" y="1780287"/>
              <a:ext cx="2092972" cy="457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4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334</Words>
  <Application>Microsoft Office PowerPoint</Application>
  <PresentationFormat>와이드스크린</PresentationFormat>
  <Paragraphs>55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bae soobin</cp:lastModifiedBy>
  <cp:revision>125</cp:revision>
  <dcterms:created xsi:type="dcterms:W3CDTF">2020-01-17T04:26:26Z</dcterms:created>
  <dcterms:modified xsi:type="dcterms:W3CDTF">2022-06-15T15:23:27Z</dcterms:modified>
</cp:coreProperties>
</file>