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3" r:id="rId5"/>
    <p:sldId id="272" r:id="rId6"/>
    <p:sldId id="273" r:id="rId7"/>
    <p:sldId id="266" r:id="rId8"/>
    <p:sldId id="269" r:id="rId9"/>
    <p:sldId id="274" r:id="rId10"/>
    <p:sldId id="275" r:id="rId11"/>
    <p:sldId id="278" r:id="rId12"/>
    <p:sldId id="276" r:id="rId13"/>
    <p:sldId id="279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7" r:id="rId35"/>
    <p:sldId id="305" r:id="rId36"/>
    <p:sldId id="306" r:id="rId37"/>
    <p:sldId id="268" r:id="rId38"/>
    <p:sldId id="296" r:id="rId39"/>
    <p:sldId id="30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F0"/>
    <a:srgbClr val="02F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4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1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dreamgonfly/phone-review-nlp/blob/master/phone_reviews_nlp.ipynb#Visualizing-word-vectors-with-t-SNE" TargetMode="External"/><Relationship Id="rId2" Type="http://schemas.openxmlformats.org/officeDocument/2006/relationships/hyperlink" Target="https://ronxin.github.io/wevi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197100" y="2994025"/>
            <a:ext cx="754788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3600" b="1" kern="0" dirty="0" err="1">
                <a:ln w="12700">
                  <a:noFill/>
                </a:ln>
                <a:solidFill>
                  <a:prstClr val="white"/>
                </a:solidFill>
              </a:rPr>
              <a:t>KoNLPy</a:t>
            </a:r>
            <a:r>
              <a:rPr lang="en-US" altLang="ko-KR" sz="3600" b="1" kern="0" dirty="0">
                <a:ln w="12700">
                  <a:noFill/>
                </a:ln>
                <a:solidFill>
                  <a:prstClr val="white"/>
                </a:solidFill>
              </a:rPr>
              <a:t>, </a:t>
            </a:r>
            <a:r>
              <a:rPr lang="en-US" altLang="ko-KR" sz="3600" b="1" kern="0" dirty="0" err="1">
                <a:ln w="12700">
                  <a:noFill/>
                </a:ln>
                <a:solidFill>
                  <a:prstClr val="white"/>
                </a:solidFill>
              </a:rPr>
              <a:t>WordCloud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29484" y="4206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40062" y="3977455"/>
            <a:ext cx="2276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17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 김수빈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0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329121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토큰화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(Tokenization)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7277A6-4247-4064-8884-11927B8A6223}"/>
              </a:ext>
            </a:extLst>
          </p:cNvPr>
          <p:cNvSpPr/>
          <p:nvPr/>
        </p:nvSpPr>
        <p:spPr>
          <a:xfrm>
            <a:off x="2072206" y="2816268"/>
            <a:ext cx="8047586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Don't be fooled by the dark sounding name,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Mr. </a:t>
            </a:r>
            <a:r>
              <a:rPr lang="en-US" altLang="ko-KR" sz="2000" dirty="0" err="1"/>
              <a:t>Jone's</a:t>
            </a:r>
            <a:r>
              <a:rPr lang="en-US" altLang="ko-KR" sz="2000" dirty="0"/>
              <a:t> Orphanage is as cheery as cheery goes for a pastry shop.</a:t>
            </a:r>
            <a:endParaRPr lang="ko-KR" altLang="en-US" sz="2000" dirty="0">
              <a:solidFill>
                <a:srgbClr val="0064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3CCB83-967D-4790-B297-81CF54E7EC39}"/>
              </a:ext>
            </a:extLst>
          </p:cNvPr>
          <p:cNvSpPr/>
          <p:nvPr/>
        </p:nvSpPr>
        <p:spPr>
          <a:xfrm>
            <a:off x="2081171" y="3039034"/>
            <a:ext cx="751676" cy="363071"/>
          </a:xfrm>
          <a:prstGeom prst="rect">
            <a:avLst/>
          </a:prstGeom>
          <a:noFill/>
          <a:ln w="28575">
            <a:solidFill>
              <a:srgbClr val="006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46685B-4245-459D-B342-7338E517A59B}"/>
              </a:ext>
            </a:extLst>
          </p:cNvPr>
          <p:cNvSpPr/>
          <p:nvPr/>
        </p:nvSpPr>
        <p:spPr>
          <a:xfrm>
            <a:off x="2525581" y="3651767"/>
            <a:ext cx="818254" cy="363071"/>
          </a:xfrm>
          <a:prstGeom prst="rect">
            <a:avLst/>
          </a:prstGeom>
          <a:noFill/>
          <a:ln w="28575">
            <a:solidFill>
              <a:srgbClr val="006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C44CA-B7CB-41C7-AB2C-513DCFBD28D3}"/>
              </a:ext>
            </a:extLst>
          </p:cNvPr>
          <p:cNvSpPr txBox="1"/>
          <p:nvPr/>
        </p:nvSpPr>
        <p:spPr>
          <a:xfrm>
            <a:off x="3899806" y="4909366"/>
            <a:ext cx="43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64F0"/>
                </a:solidFill>
              </a:rPr>
              <a:t>“</a:t>
            </a:r>
            <a:r>
              <a:rPr lang="en-US" altLang="ko-KR" sz="2400" dirty="0"/>
              <a:t> ’ </a:t>
            </a:r>
            <a:r>
              <a:rPr lang="en-US" altLang="ko-KR" sz="2400" dirty="0">
                <a:solidFill>
                  <a:srgbClr val="0064F0"/>
                </a:solidFill>
              </a:rPr>
              <a:t>”</a:t>
            </a:r>
            <a:r>
              <a:rPr lang="ko-KR" altLang="en-US" sz="2400" dirty="0">
                <a:solidFill>
                  <a:srgbClr val="0064F0"/>
                </a:solidFill>
              </a:rPr>
              <a:t>의 용도가 단어마다 다르다</a:t>
            </a:r>
            <a:r>
              <a:rPr lang="en-US" altLang="ko-KR" sz="2400" dirty="0">
                <a:solidFill>
                  <a:srgbClr val="0064F0"/>
                </a:solidFill>
              </a:rPr>
              <a:t>!</a:t>
            </a:r>
            <a:endParaRPr lang="ko-KR" altLang="en-US" sz="2400" dirty="0">
              <a:solidFill>
                <a:srgbClr val="006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토큰화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(Tokenization)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NLTK: </a:t>
            </a:r>
            <a:r>
              <a:rPr lang="en-US" altLang="ko-KR" sz="2000" dirty="0" err="1"/>
              <a:t>word_tokenize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WordPunctTokenizer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B99077-EDD7-41FE-B1FA-10086A98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86" y="4891313"/>
            <a:ext cx="8404182" cy="157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A15351-582B-440D-B48A-38F4FBB4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86" y="2953203"/>
            <a:ext cx="8404182" cy="155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3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토큰화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(Tokenization)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44546A">
                    <a:lumMod val="75000"/>
                  </a:srgbClr>
                </a:solidFill>
              </a:rPr>
              <a:t>케라스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: </a:t>
            </a:r>
            <a:r>
              <a:rPr lang="en-US" altLang="ko-KR" sz="2000" dirty="0" err="1"/>
              <a:t>text_to_word_sequence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1520081-3E3A-4D53-A894-E58090B4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86" y="3243488"/>
            <a:ext cx="8404183" cy="16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4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토큰화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(Tokenization)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368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구두점이나 특수문자를 단순 제외해서는 안된다</a:t>
            </a:r>
            <a:r>
              <a:rPr lang="en-US" altLang="ko-KR" sz="2000" dirty="0"/>
              <a:t>. (</a:t>
            </a:r>
            <a:r>
              <a:rPr lang="ko-KR" altLang="en-US" sz="2000" dirty="0"/>
              <a:t>문장 토큰화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 ex) Ph.D.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줄임말의</a:t>
            </a:r>
            <a:r>
              <a:rPr lang="ko-KR" altLang="en-US" sz="2000" dirty="0"/>
              <a:t> 원래 의미를 파악할 줄 알아야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 ex) we’re -&gt; we are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단어 내에 띄어쓰기가 있는 경우도 고려해야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rock ‘n’ roll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4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Problem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307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같은 단어도 그 형태가 여러가지이다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love, loves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이를 일반화 하지 않는다면 이후 단어의 의미를 학습하는데 성능이 저하된다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크기가 불필요하게 커진다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표제어 추출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(Lemmatization)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단어의 표제어 또는 </a:t>
            </a:r>
            <a:r>
              <a:rPr lang="en-US" altLang="ko-KR" sz="2000" dirty="0"/>
              <a:t>‘</a:t>
            </a:r>
            <a:r>
              <a:rPr lang="ko-KR" altLang="en-US" sz="2000" dirty="0"/>
              <a:t>기본 사전형 단어</a:t>
            </a:r>
            <a:r>
              <a:rPr lang="en-US" altLang="ko-KR" sz="2000" dirty="0"/>
              <a:t>’</a:t>
            </a:r>
            <a:r>
              <a:rPr lang="ko-KR" altLang="en-US" sz="2000" dirty="0"/>
              <a:t>를 추출하는 작업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단어들이 다른 형태를 가지더라도</a:t>
            </a:r>
            <a:r>
              <a:rPr lang="en-US" altLang="ko-KR" sz="2000" dirty="0"/>
              <a:t>, </a:t>
            </a:r>
            <a:r>
              <a:rPr lang="ko-KR" altLang="en-US" sz="2000" dirty="0"/>
              <a:t>그 뿌리 단어를 찾아가서 단어의 개수를 줄일 수 있는지 판단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am, are, is</a:t>
            </a:r>
            <a:r>
              <a:rPr lang="ko-KR" altLang="en-US" sz="2000" dirty="0"/>
              <a:t>는 다른 단어이지만 뿌리 단어는 </a:t>
            </a:r>
            <a:r>
              <a:rPr lang="en-US" altLang="ko-KR" sz="2000" dirty="0"/>
              <a:t>be</a:t>
            </a:r>
            <a:r>
              <a:rPr lang="ko-KR" altLang="en-US" sz="2000" dirty="0"/>
              <a:t>로 같다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0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329121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표제어 추출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(Lemmatization)</a:t>
            </a:r>
          </a:p>
        </p:txBody>
      </p:sp>
      <p:pic>
        <p:nvPicPr>
          <p:cNvPr id="3074" name="Picture 2" descr="2-3 텍스트 전처리_어간 추출(Stemming)과 표제어 추출(Lemmatization) : 네이버 블로그">
            <a:extLst>
              <a:ext uri="{FF2B5EF4-FFF2-40B4-BE49-F238E27FC236}">
                <a16:creationId xmlns:a16="http://schemas.microsoft.com/office/drawing/2014/main" id="{09AC72A0-A78C-4853-BE76-D6D7E7FB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490788"/>
            <a:ext cx="76200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EC1AAF-6BF7-4C0C-A77C-1A963061FD51}"/>
              </a:ext>
            </a:extLst>
          </p:cNvPr>
          <p:cNvSpPr/>
          <p:nvPr/>
        </p:nvSpPr>
        <p:spPr>
          <a:xfrm>
            <a:off x="2438400" y="4114800"/>
            <a:ext cx="457200" cy="252414"/>
          </a:xfrm>
          <a:prstGeom prst="rect">
            <a:avLst/>
          </a:prstGeom>
          <a:noFill/>
          <a:ln w="28575">
            <a:solidFill>
              <a:srgbClr val="006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DDB4-6616-4FCC-8273-27B2E00BCE8A}"/>
              </a:ext>
            </a:extLst>
          </p:cNvPr>
          <p:cNvSpPr txBox="1"/>
          <p:nvPr/>
        </p:nvSpPr>
        <p:spPr>
          <a:xfrm>
            <a:off x="3016702" y="4909367"/>
            <a:ext cx="615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64F0"/>
                </a:solidFill>
              </a:rPr>
              <a:t>‘doe’</a:t>
            </a:r>
            <a:r>
              <a:rPr lang="ko-KR" altLang="en-US" sz="2400" dirty="0">
                <a:solidFill>
                  <a:srgbClr val="0064F0"/>
                </a:solidFill>
              </a:rPr>
              <a:t>와 같이 의미를 알 수 없는 단어도 등장</a:t>
            </a:r>
          </a:p>
        </p:txBody>
      </p:sp>
    </p:spTree>
    <p:extLst>
      <p:ext uri="{BB962C8B-B14F-4D97-AF65-F5344CB8AC3E}">
        <p14:creationId xmlns:p14="http://schemas.microsoft.com/office/powerpoint/2010/main" val="20522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표제어 추출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(Lemmatization)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본래 단어의 품사를 알아야 정확한 결과를 얻을 수 있음</a:t>
            </a:r>
            <a:endParaRPr lang="en-US" altLang="ko-KR" sz="2000" dirty="0"/>
          </a:p>
        </p:txBody>
      </p:sp>
      <p:pic>
        <p:nvPicPr>
          <p:cNvPr id="9218" name="Picture 2" descr="2-3 텍스트 전처리_어간 추출(Stemming)과 표제어 추출(Lemmatization) : 네이버 블로그">
            <a:extLst>
              <a:ext uri="{FF2B5EF4-FFF2-40B4-BE49-F238E27FC236}">
                <a16:creationId xmlns:a16="http://schemas.microsoft.com/office/drawing/2014/main" id="{A9347234-1ADC-4535-921B-89ACC5D0B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285999" y="3068619"/>
            <a:ext cx="3810001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9540B-E628-4B59-9D4E-FAEE2D45947C}"/>
              </a:ext>
            </a:extLst>
          </p:cNvPr>
          <p:cNvSpPr txBox="1"/>
          <p:nvPr/>
        </p:nvSpPr>
        <p:spPr>
          <a:xfrm>
            <a:off x="6346373" y="3936524"/>
            <a:ext cx="3559628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WordNetLemmatizer</a:t>
            </a:r>
            <a:r>
              <a:rPr lang="ko-KR" altLang="en-US" dirty="0"/>
              <a:t>는 입력으로 단어의 품사를 알려줄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34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어간추출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(Stemming)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단어의 어간을 추출하는 작업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정해진 규칙으로 어미를 자른다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섬세한 작업이 아니기 때문에 결과 단어는 사전에 존재 하지 않을 수 있다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어간추출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(Stemming)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ex)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~</a:t>
            </a:r>
            <a:r>
              <a:rPr lang="en-US" altLang="ko-KR" sz="2000" dirty="0" err="1"/>
              <a:t>alize</a:t>
            </a:r>
            <a:r>
              <a:rPr lang="en-US" altLang="ko-KR" sz="2000" dirty="0"/>
              <a:t> -&gt; al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~</a:t>
            </a:r>
            <a:r>
              <a:rPr lang="en-US" altLang="ko-KR" sz="2000" dirty="0" err="1"/>
              <a:t>ance</a:t>
            </a:r>
            <a:r>
              <a:rPr lang="en-US" altLang="ko-KR" sz="2000" dirty="0"/>
              <a:t> -&gt;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~</a:t>
            </a:r>
            <a:r>
              <a:rPr lang="en-US" altLang="ko-KR" sz="2000" dirty="0" err="1"/>
              <a:t>ical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ic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5D8BCF-412F-4631-93D6-1FA97BF2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29000"/>
            <a:ext cx="4133850" cy="10953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DB9F56-5524-423A-B4D2-45FFF1A93673}"/>
              </a:ext>
            </a:extLst>
          </p:cNvPr>
          <p:cNvCxnSpPr/>
          <p:nvPr/>
        </p:nvCxnSpPr>
        <p:spPr>
          <a:xfrm>
            <a:off x="5003617" y="3997833"/>
            <a:ext cx="923653" cy="0"/>
          </a:xfrm>
          <a:prstGeom prst="straightConnector1">
            <a:avLst/>
          </a:prstGeom>
          <a:ln w="76200">
            <a:solidFill>
              <a:srgbClr val="0064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6272505" y="1966676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8342060" y="2519152"/>
            <a:ext cx="29490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Processing Words</a:t>
            </a: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6272505" y="444237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8342060" y="4994848"/>
            <a:ext cx="29490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Word Embeddings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4070013" y="1966676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817932" y="2566534"/>
            <a:ext cx="29490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Intro to NLP</a:t>
            </a: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4070013" y="444237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817932" y="5042230"/>
            <a:ext cx="294901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44546A">
                    <a:lumMod val="75000"/>
                  </a:srgbClr>
                </a:solidFill>
              </a:rPr>
              <a:t>WordCloud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어간추출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(Stemming)</a:t>
            </a:r>
          </a:p>
        </p:txBody>
      </p:sp>
      <p:pic>
        <p:nvPicPr>
          <p:cNvPr id="10242" name="Picture 2" descr="Stemming VS Lemmatization : 네이버 블로그">
            <a:extLst>
              <a:ext uri="{FF2B5EF4-FFF2-40B4-BE49-F238E27FC236}">
                <a16:creationId xmlns:a16="http://schemas.microsoft.com/office/drawing/2014/main" id="{4D941C0F-8B30-4099-8853-DDEB4748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408756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4546A">
                    <a:lumMod val="75000"/>
                  </a:srgbClr>
                </a:solidFill>
              </a:rPr>
              <a:t>불용어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800" b="1" dirty="0" err="1">
                <a:solidFill>
                  <a:srgbClr val="44546A">
                    <a:lumMod val="75000"/>
                  </a:srgbClr>
                </a:solidFill>
              </a:rPr>
              <a:t>Stopwords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3072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갖고 있는 데이터에서 유의미한 단어 토큰만을 선별하기 위한 작업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큰 의미가 없는 단어 토큰을 제거하는데 이를 불용어라고 한다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I, my, me, over, </a:t>
            </a:r>
            <a:r>
              <a:rPr lang="ko-KR" altLang="en-US" sz="2000" dirty="0"/>
              <a:t>조사</a:t>
            </a:r>
            <a:r>
              <a:rPr lang="en-US" altLang="ko-KR" sz="2000" dirty="0"/>
              <a:t>, </a:t>
            </a:r>
            <a:r>
              <a:rPr lang="ko-KR" altLang="en-US" sz="2000" dirty="0"/>
              <a:t>접미사 등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직접 정의 할 수도 있고 패키지 내에서 미리 정의된 불용어를 사용해도 된다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3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4546A">
                    <a:lumMod val="75000"/>
                  </a:srgbClr>
                </a:solidFill>
              </a:rPr>
              <a:t>불용어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800" b="1" dirty="0" err="1">
                <a:solidFill>
                  <a:srgbClr val="44546A">
                    <a:lumMod val="75000"/>
                  </a:srgbClr>
                </a:solidFill>
              </a:rPr>
              <a:t>Stopwords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NLTK </a:t>
            </a:r>
            <a:r>
              <a:rPr lang="ko-KR" altLang="en-US" sz="2000" dirty="0"/>
              <a:t>패키지로 </a:t>
            </a:r>
            <a:r>
              <a:rPr lang="en-US" altLang="ko-KR" sz="2000" dirty="0" err="1"/>
              <a:t>stopwords</a:t>
            </a:r>
            <a:r>
              <a:rPr lang="en-US" altLang="ko-KR" sz="2000" dirty="0"/>
              <a:t> </a:t>
            </a:r>
            <a:r>
              <a:rPr lang="ko-KR" altLang="en-US" sz="2000" dirty="0"/>
              <a:t>제거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314" name="Picture 2" descr="NLTK 패키지 활용한 텍스트 전처리 (3) 불용어 제거">
            <a:extLst>
              <a:ext uri="{FF2B5EF4-FFF2-40B4-BE49-F238E27FC236}">
                <a16:creationId xmlns:a16="http://schemas.microsoft.com/office/drawing/2014/main" id="{5C6A7DEE-0326-4204-9D02-1C988EA2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08" y="3318028"/>
            <a:ext cx="8404182" cy="15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4546A">
                    <a:lumMod val="75000"/>
                  </a:srgbClr>
                </a:solidFill>
              </a:rPr>
              <a:t>불용어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800" b="1" dirty="0" err="1">
                <a:solidFill>
                  <a:srgbClr val="44546A">
                    <a:lumMod val="75000"/>
                  </a:srgbClr>
                </a:solidFill>
              </a:rPr>
              <a:t>Stopwords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NLTK </a:t>
            </a:r>
            <a:r>
              <a:rPr lang="ko-KR" altLang="en-US" sz="2000" dirty="0"/>
              <a:t>패키지로 </a:t>
            </a:r>
            <a:r>
              <a:rPr lang="en-US" altLang="ko-KR" sz="2000" dirty="0" err="1"/>
              <a:t>stopwords</a:t>
            </a:r>
            <a:r>
              <a:rPr lang="en-US" altLang="ko-KR" sz="2000" dirty="0"/>
              <a:t> </a:t>
            </a:r>
            <a:r>
              <a:rPr lang="ko-KR" altLang="en-US" sz="2000" dirty="0"/>
              <a:t>제거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99EF4A7D-A767-4E40-8048-85D32A51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08" y="3318029"/>
            <a:ext cx="8404182" cy="14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8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한국어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NLP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의 어려움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영어는 대부분의 경우 단어 단위로 띄어쓰기가 이루어짐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때문에 띄어쓰기 토큰화와 단어 토큰화가 거의 동일함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합성어나 </a:t>
            </a:r>
            <a:r>
              <a:rPr lang="ko-KR" altLang="en-US" sz="2000" dirty="0" err="1"/>
              <a:t>줄임말에</a:t>
            </a:r>
            <a:r>
              <a:rPr lang="ko-KR" altLang="en-US" sz="2000" dirty="0"/>
              <a:t> 대한 예외 처리만 하면 됨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New York, he’s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6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한국어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NLP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의 어려움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631728" cy="430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한국어는 교착어다 </a:t>
            </a:r>
            <a:r>
              <a:rPr lang="en-US" altLang="ko-KR" sz="2000" dirty="0"/>
              <a:t>-&gt; </a:t>
            </a:r>
            <a:r>
              <a:rPr lang="ko-KR" altLang="en-US" sz="2000" dirty="0"/>
              <a:t>띄어쓰기 토큰화와 단어 토큰화가 다름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어절이 독립적인 단어로 구성되지 않는다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</a:t>
            </a:r>
            <a:r>
              <a:rPr lang="ko-KR" altLang="en-US" sz="2000" dirty="0"/>
              <a:t>조사가 띄어쓰기 없이 바로 붙는다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- '</a:t>
            </a:r>
            <a:r>
              <a:rPr lang="ko-KR" altLang="en-US" sz="2000" dirty="0"/>
              <a:t>그가</a:t>
            </a:r>
            <a:r>
              <a:rPr lang="en-US" altLang="ko-KR" sz="2000" dirty="0"/>
              <a:t>', '</a:t>
            </a:r>
            <a:r>
              <a:rPr lang="ko-KR" altLang="en-US" sz="2000" dirty="0"/>
              <a:t>그에게</a:t>
            </a:r>
            <a:r>
              <a:rPr lang="en-US" altLang="ko-KR" sz="2000" dirty="0"/>
              <a:t>', '</a:t>
            </a:r>
            <a:r>
              <a:rPr lang="ko-KR" altLang="en-US" sz="2000" dirty="0"/>
              <a:t>그를</a:t>
            </a:r>
            <a:r>
              <a:rPr lang="en-US" altLang="ko-KR" sz="2000" dirty="0"/>
              <a:t>', '</a:t>
            </a:r>
            <a:r>
              <a:rPr lang="ko-KR" altLang="en-US" sz="2000" dirty="0"/>
              <a:t>그와</a:t>
            </a:r>
            <a:r>
              <a:rPr lang="en-US" altLang="ko-KR" sz="2000" dirty="0"/>
              <a:t>', '</a:t>
            </a:r>
            <a:r>
              <a:rPr lang="ko-KR" altLang="en-US" sz="2000" dirty="0"/>
              <a:t>그는</a:t>
            </a:r>
            <a:r>
              <a:rPr lang="en-US" altLang="ko-KR" sz="2000" dirty="0"/>
              <a:t>’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띄어쓰기가 잘 지켜지지 않는다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</a:t>
            </a:r>
            <a:r>
              <a:rPr lang="ko-KR" altLang="en-US" sz="2000" dirty="0" err="1"/>
              <a:t>제가이렇게띄어쓰기를전혀하지않더라도글을이해할수있습니다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</a:t>
            </a:r>
            <a:r>
              <a:rPr lang="en-US" altLang="ko-KR" sz="2000" dirty="0" err="1"/>
              <a:t>Tobeornottobethatisthequestion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88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197100" y="2994025"/>
            <a:ext cx="754788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white"/>
                </a:solidFill>
              </a:rPr>
              <a:t>3. Word Embeddings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2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Representation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5933392" y="2847346"/>
            <a:ext cx="5742214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컴퓨터는 문자보다는 숫자를 더 잘 처리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문자의 의미를 숫자로 표현할 수 있도록 변환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주로 숫자로 이루어진 </a:t>
            </a:r>
            <a:r>
              <a:rPr lang="ko-KR" altLang="en-US" sz="2000" dirty="0" err="1"/>
              <a:t>백터</a:t>
            </a:r>
            <a:r>
              <a:rPr lang="en-US" altLang="ko-KR" sz="2000" dirty="0"/>
              <a:t>(vector)</a:t>
            </a:r>
            <a:r>
              <a:rPr lang="ko-KR" altLang="en-US" sz="2000" dirty="0"/>
              <a:t>의 형태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[0, 0, 0, 0, 1, 0, 0]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E492DC-493E-4B3C-B184-9DF3557AED0D}"/>
              </a:ext>
            </a:extLst>
          </p:cNvPr>
          <p:cNvSpPr/>
          <p:nvPr/>
        </p:nvSpPr>
        <p:spPr>
          <a:xfrm>
            <a:off x="2001137" y="3098504"/>
            <a:ext cx="2409634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/>
              <a:t>“</a:t>
            </a:r>
            <a:r>
              <a:rPr lang="ko-KR" altLang="en-US" sz="4400" b="1" dirty="0"/>
              <a:t>아이폰</a:t>
            </a:r>
            <a:r>
              <a:rPr lang="en-US" altLang="ko-KR" sz="4400" b="1" dirty="0"/>
              <a:t>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D727F6-8C18-4DA4-A628-8A8215547BB9}"/>
              </a:ext>
            </a:extLst>
          </p:cNvPr>
          <p:cNvCxnSpPr/>
          <p:nvPr/>
        </p:nvCxnSpPr>
        <p:spPr>
          <a:xfrm>
            <a:off x="4737257" y="3834546"/>
            <a:ext cx="923653" cy="0"/>
          </a:xfrm>
          <a:prstGeom prst="straightConnector1">
            <a:avLst/>
          </a:prstGeom>
          <a:ln w="76200">
            <a:solidFill>
              <a:srgbClr val="0064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6F27F0A5-FFC2-4F6A-9D11-D85BBF283221}"/>
              </a:ext>
            </a:extLst>
          </p:cNvPr>
          <p:cNvSpPr/>
          <p:nvPr/>
        </p:nvSpPr>
        <p:spPr>
          <a:xfrm>
            <a:off x="2165980" y="2814549"/>
            <a:ext cx="2079947" cy="167566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2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One-Hot Encoding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5" y="2203671"/>
            <a:ext cx="877868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sparse representation (</a:t>
            </a:r>
            <a:r>
              <a:rPr lang="ko-KR" altLang="en-US" sz="2000" dirty="0"/>
              <a:t>희소 표현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모든 단어 마다 고유의 인덱스 번호 부여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표현하고자 하는 단어의 인덱스의 값만 </a:t>
            </a:r>
            <a:r>
              <a:rPr lang="en-US" altLang="ko-KR" sz="2000" dirty="0"/>
              <a:t>1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인덱스에는 전부 </a:t>
            </a:r>
            <a:r>
              <a:rPr lang="en-US" altLang="ko-KR" sz="2000" dirty="0"/>
              <a:t>0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	ex) </a:t>
            </a:r>
            <a:r>
              <a:rPr lang="en-US" altLang="ko-KR" sz="2000" dirty="0"/>
              <a:t>[‘</a:t>
            </a:r>
            <a:r>
              <a:rPr lang="ko-KR" altLang="en-US" sz="2000" dirty="0"/>
              <a:t>사과’</a:t>
            </a:r>
            <a:r>
              <a:rPr lang="en-US" altLang="ko-KR" sz="2000" dirty="0"/>
              <a:t>, ‘</a:t>
            </a:r>
            <a:r>
              <a:rPr lang="ko-KR" altLang="en-US" sz="2000" dirty="0"/>
              <a:t>를’</a:t>
            </a:r>
            <a:r>
              <a:rPr lang="en-US" altLang="ko-KR" sz="2000" dirty="0"/>
              <a:t>, ‘</a:t>
            </a:r>
            <a:r>
              <a:rPr lang="ko-KR" altLang="en-US" sz="2000" dirty="0"/>
              <a:t>먹다’</a:t>
            </a:r>
            <a:r>
              <a:rPr lang="en-US" altLang="ko-KR" sz="2000" dirty="0"/>
              <a:t>]		 [ [1, 0, 0], [0, 1, 0], [0, 0, 1] ]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79750B-B930-493E-9BA4-3C0FE0AB3901}"/>
              </a:ext>
            </a:extLst>
          </p:cNvPr>
          <p:cNvCxnSpPr>
            <a:cxnSpLocks/>
          </p:cNvCxnSpPr>
          <p:nvPr/>
        </p:nvCxnSpPr>
        <p:spPr>
          <a:xfrm>
            <a:off x="5634173" y="4455032"/>
            <a:ext cx="923653" cy="0"/>
          </a:xfrm>
          <a:prstGeom prst="straightConnector1">
            <a:avLst/>
          </a:prstGeom>
          <a:ln w="76200">
            <a:solidFill>
              <a:srgbClr val="0064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2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44546A">
                    <a:lumMod val="75000"/>
                  </a:srgbClr>
                </a:solidFill>
              </a:rPr>
              <a:t>Problem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844000" cy="3020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단어의 개수가 늘어나면 벡터의 차원이 한없이 커진다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갖고 있는 코퍼스에 단어가 </a:t>
            </a:r>
            <a:r>
              <a:rPr lang="en-US" altLang="ko-KR" sz="2000" dirty="0"/>
              <a:t>10,000</a:t>
            </a:r>
            <a:r>
              <a:rPr lang="ko-KR" altLang="en-US" sz="2000" dirty="0"/>
              <a:t>개였다면 벡터의 차원 또한 </a:t>
            </a:r>
            <a:r>
              <a:rPr lang="en-US" altLang="ko-KR" sz="2000" dirty="0"/>
              <a:t>10,000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	ex) 10,000</a:t>
            </a:r>
            <a:r>
              <a:rPr lang="ko-KR" altLang="en-US" sz="2000" dirty="0"/>
              <a:t>개의 단어가 있고 “</a:t>
            </a:r>
            <a:r>
              <a:rPr lang="ko-KR" altLang="en-US" sz="2000" dirty="0" err="1"/>
              <a:t>강아지”라는</a:t>
            </a:r>
            <a:r>
              <a:rPr lang="ko-KR" altLang="en-US" sz="2000" dirty="0"/>
              <a:t> 단어의 인덱스가 </a:t>
            </a:r>
            <a:r>
              <a:rPr lang="en-US" altLang="ko-KR" sz="2000" dirty="0"/>
              <a:t>5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강아지 </a:t>
            </a:r>
            <a:r>
              <a:rPr lang="en-US" altLang="ko-KR" dirty="0"/>
              <a:t>= [ 0 0 0 0 1 0 0 0 0 0 0 0 ... </a:t>
            </a:r>
            <a:r>
              <a:rPr lang="ko-KR" altLang="en-US" dirty="0"/>
              <a:t>중략 </a:t>
            </a:r>
            <a:r>
              <a:rPr lang="en-US" altLang="ko-KR" dirty="0"/>
              <a:t>... 0 ]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이때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뒤의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의 수는 </a:t>
            </a:r>
            <a:r>
              <a:rPr lang="en-US" altLang="ko-KR" dirty="0">
                <a:solidFill>
                  <a:srgbClr val="FF0000"/>
                </a:solidFill>
              </a:rPr>
              <a:t>9995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D2C57-7AC1-47F2-AC6F-17C21E4B3DC1}"/>
              </a:ext>
            </a:extLst>
          </p:cNvPr>
          <p:cNvCxnSpPr>
            <a:cxnSpLocks/>
          </p:cNvCxnSpPr>
          <p:nvPr/>
        </p:nvCxnSpPr>
        <p:spPr>
          <a:xfrm>
            <a:off x="6532245" y="4098471"/>
            <a:ext cx="0" cy="717365"/>
          </a:xfrm>
          <a:prstGeom prst="straightConnector1">
            <a:avLst/>
          </a:prstGeom>
          <a:ln w="76200">
            <a:solidFill>
              <a:srgbClr val="0064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197100" y="2994025"/>
            <a:ext cx="754788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white"/>
                </a:solidFill>
              </a:rPr>
              <a:t>1. Intro to NLP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0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56113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Dense representation (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밀집 표현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DD616A-8B2E-466D-B47D-48AA806A45F3}"/>
              </a:ext>
            </a:extLst>
          </p:cNvPr>
          <p:cNvSpPr/>
          <p:nvPr/>
        </p:nvSpPr>
        <p:spPr>
          <a:xfrm>
            <a:off x="1949186" y="2203671"/>
            <a:ext cx="8844000" cy="350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벡터의 차원을 단어 집합의 크기가 아닌 사용자가 설정한 값으로 한다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만 가진 값이 아니라 실수 값을 가지게 된다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강아지 </a:t>
            </a:r>
            <a:r>
              <a:rPr lang="en-US" altLang="ko-KR" dirty="0"/>
              <a:t>= [ 0 0 0 0 1 0 0 0 0 0 0 0 ... </a:t>
            </a:r>
            <a:r>
              <a:rPr lang="ko-KR" altLang="en-US" dirty="0"/>
              <a:t>중략 </a:t>
            </a:r>
            <a:r>
              <a:rPr lang="en-US" altLang="ko-KR" dirty="0"/>
              <a:t>... 0 ]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이때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뒤의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의 수는 </a:t>
            </a:r>
            <a:r>
              <a:rPr lang="en-US" altLang="ko-KR" dirty="0">
                <a:solidFill>
                  <a:srgbClr val="FF0000"/>
                </a:solidFill>
              </a:rPr>
              <a:t>9995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강아지 </a:t>
            </a:r>
            <a:r>
              <a:rPr lang="en-US" altLang="ko-KR" dirty="0"/>
              <a:t>= [0.2 1.8 1.1 -2.1 1.1 2.8 ... </a:t>
            </a:r>
            <a:r>
              <a:rPr lang="ko-KR" altLang="en-US" dirty="0"/>
              <a:t>중략 </a:t>
            </a:r>
            <a:r>
              <a:rPr lang="en-US" altLang="ko-KR" dirty="0"/>
              <a:t>...]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벡터의 차원은 </a:t>
            </a:r>
            <a:r>
              <a:rPr lang="en-US" altLang="ko-KR" dirty="0">
                <a:solidFill>
                  <a:srgbClr val="FF0000"/>
                </a:solidFill>
              </a:rPr>
              <a:t>128 (</a:t>
            </a:r>
            <a:r>
              <a:rPr lang="ko-KR" altLang="en-US" dirty="0">
                <a:solidFill>
                  <a:srgbClr val="FF0000"/>
                </a:solidFill>
              </a:rPr>
              <a:t>사용자의 설정 값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이러한 형태로 단어를 표현하는 방법을 </a:t>
            </a:r>
            <a:r>
              <a:rPr lang="en-US" altLang="ko-KR" sz="2000" dirty="0"/>
              <a:t>Word Embedding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499808-10B1-4F02-9C49-85D5DD1CF773}"/>
              </a:ext>
            </a:extLst>
          </p:cNvPr>
          <p:cNvCxnSpPr>
            <a:cxnSpLocks/>
          </p:cNvCxnSpPr>
          <p:nvPr/>
        </p:nvCxnSpPr>
        <p:spPr>
          <a:xfrm>
            <a:off x="6532245" y="3984171"/>
            <a:ext cx="0" cy="717365"/>
          </a:xfrm>
          <a:prstGeom prst="straightConnector1">
            <a:avLst/>
          </a:prstGeom>
          <a:ln w="76200">
            <a:solidFill>
              <a:srgbClr val="0064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07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8D5BC5-30F4-481E-979C-D5CA9820CE80}"/>
              </a:ext>
            </a:extLst>
          </p:cNvPr>
          <p:cNvSpPr/>
          <p:nvPr/>
        </p:nvSpPr>
        <p:spPr>
          <a:xfrm>
            <a:off x="1949185" y="2203671"/>
            <a:ext cx="877868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Word2Vec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GloVe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LSA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FastText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9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Word2Vec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4490925" y="2203671"/>
            <a:ext cx="585594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i="1" dirty="0"/>
              <a:t>“You shall know a word by the company it keeps”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단어의 뜻을 알려면</a:t>
            </a:r>
            <a:r>
              <a:rPr lang="en-US" altLang="ko-KR" sz="2000" dirty="0"/>
              <a:t>, </a:t>
            </a:r>
            <a:r>
              <a:rPr lang="ko-KR" altLang="en-US" sz="2000" dirty="0"/>
              <a:t>그것의 주변을 봐라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- J. R. Firth 1957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2A72D-DE31-4117-82A8-CAD830CA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8" y="2400301"/>
            <a:ext cx="2210520" cy="2259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F0837B-CB07-44AC-8E82-85E75B155832}"/>
              </a:ext>
            </a:extLst>
          </p:cNvPr>
          <p:cNvSpPr txBox="1"/>
          <p:nvPr/>
        </p:nvSpPr>
        <p:spPr>
          <a:xfrm>
            <a:off x="2934378" y="5528288"/>
            <a:ext cx="632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64F0"/>
                </a:solidFill>
              </a:rPr>
              <a:t>주변 단어들을 통해 특정 단어의 의미를 학습</a:t>
            </a:r>
            <a:r>
              <a:rPr lang="en-US" altLang="ko-KR" sz="2400" dirty="0">
                <a:solidFill>
                  <a:srgbClr val="0064F0"/>
                </a:solidFill>
              </a:rPr>
              <a:t>!</a:t>
            </a:r>
            <a:endParaRPr lang="ko-KR" altLang="en-US" sz="2400" dirty="0">
              <a:solidFill>
                <a:srgbClr val="006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FA619-4D80-4FDF-A0BD-12E3E6060EDF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Word2Vec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CB4F9-5BC5-4783-9616-92BF1583A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58"/>
          <a:stretch/>
        </p:blipFill>
        <p:spPr>
          <a:xfrm>
            <a:off x="3162299" y="2837381"/>
            <a:ext cx="5867400" cy="771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05F768-83B9-4F21-9EF5-EC14F83D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2837381"/>
            <a:ext cx="586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5" y="2203671"/>
            <a:ext cx="8778685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Skip-gram: </a:t>
            </a:r>
            <a:r>
              <a:rPr lang="ko-KR" altLang="en-US" sz="2000" dirty="0"/>
              <a:t>중심 단어로부터 주변 단어 예측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CBOW(Continuous Bag of Words) : </a:t>
            </a:r>
            <a:r>
              <a:rPr lang="ko-KR" altLang="en-US" sz="2000" dirty="0"/>
              <a:t>주변 단어로부터 주변 단어 예측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Negative sampling: </a:t>
            </a:r>
            <a:r>
              <a:rPr lang="ko-KR" altLang="en-US" sz="2000" dirty="0"/>
              <a:t>학습 과정에서 </a:t>
            </a:r>
            <a:r>
              <a:rPr lang="ko-KR" altLang="en-US" sz="2000" dirty="0" err="1"/>
              <a:t>연산량이</a:t>
            </a:r>
            <a:r>
              <a:rPr lang="ko-KR" altLang="en-US" sz="2000" dirty="0"/>
              <a:t> 너무 많아지는 것을 보안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6C6F3-06CD-4CFA-8C36-F659CB37F858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Word2Vec -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알고리즘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5AADC-3C76-4FCB-BC98-81F0283E4492}"/>
              </a:ext>
            </a:extLst>
          </p:cNvPr>
          <p:cNvSpPr txBox="1"/>
          <p:nvPr/>
        </p:nvSpPr>
        <p:spPr>
          <a:xfrm>
            <a:off x="2868723" y="5528288"/>
            <a:ext cx="645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64F0"/>
                </a:solidFill>
              </a:rPr>
              <a:t>Skip-gram </a:t>
            </a:r>
            <a:r>
              <a:rPr lang="ko-KR" altLang="en-US" sz="2400" dirty="0">
                <a:solidFill>
                  <a:srgbClr val="0064F0"/>
                </a:solidFill>
              </a:rPr>
              <a:t>또는 </a:t>
            </a:r>
            <a:r>
              <a:rPr lang="en-US" altLang="ko-KR" sz="2400" dirty="0">
                <a:solidFill>
                  <a:srgbClr val="0064F0"/>
                </a:solidFill>
              </a:rPr>
              <a:t>CBOW + Negative sampling!</a:t>
            </a:r>
            <a:endParaRPr lang="ko-KR" altLang="en-US" sz="2400" dirty="0">
              <a:solidFill>
                <a:srgbClr val="006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6C6F3-06CD-4CFA-8C36-F659CB37F858}"/>
              </a:ext>
            </a:extLst>
          </p:cNvPr>
          <p:cNvSpPr/>
          <p:nvPr/>
        </p:nvSpPr>
        <p:spPr>
          <a:xfrm>
            <a:off x="1083353" y="1293262"/>
            <a:ext cx="484391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Word2Vec -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알고리즘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D1A05-3CD1-4596-9398-96551BFAA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38"/>
          <a:stretch/>
        </p:blipFill>
        <p:spPr>
          <a:xfrm>
            <a:off x="3200399" y="2065856"/>
            <a:ext cx="5791200" cy="1755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4486EF-ADEB-4859-B49A-031CE2B9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065856"/>
            <a:ext cx="5791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Word Embeddings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6C6F3-06CD-4CFA-8C36-F659CB37F858}"/>
              </a:ext>
            </a:extLst>
          </p:cNvPr>
          <p:cNvSpPr/>
          <p:nvPr/>
        </p:nvSpPr>
        <p:spPr>
          <a:xfrm>
            <a:off x="1083353" y="1293262"/>
            <a:ext cx="566034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>
                <a:solidFill>
                  <a:srgbClr val="44546A">
                    <a:lumMod val="75000"/>
                  </a:srgbClr>
                </a:solidFill>
              </a:rPr>
              <a:t>Word2Vec –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시각화해서 이해하기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A71A86-F910-4A7E-A704-93536733007A}"/>
              </a:ext>
            </a:extLst>
          </p:cNvPr>
          <p:cNvSpPr/>
          <p:nvPr/>
        </p:nvSpPr>
        <p:spPr>
          <a:xfrm>
            <a:off x="1949185" y="2203671"/>
            <a:ext cx="8778685" cy="1452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hlinkClick r:id="rId2"/>
              </a:rPr>
              <a:t>wevi</a:t>
            </a:r>
            <a:endParaRPr lang="en-US" altLang="ko-KR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3"/>
              </a:rPr>
              <a:t>t-SNE</a:t>
            </a:r>
            <a:r>
              <a:rPr lang="ko-KR" altLang="en-US" sz="2400" dirty="0">
                <a:hlinkClick r:id="rId3"/>
              </a:rPr>
              <a:t>를 이용한 단어 벡터 시각화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730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197100" y="2994025"/>
            <a:ext cx="754788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white"/>
                </a:solidFill>
              </a:rPr>
              <a:t>4. </a:t>
            </a:r>
            <a:r>
              <a:rPr lang="en-US" altLang="ko-KR" sz="3600" b="1" kern="0" dirty="0" err="1">
                <a:ln w="12700">
                  <a:noFill/>
                </a:ln>
                <a:solidFill>
                  <a:prstClr val="white"/>
                </a:solidFill>
              </a:rPr>
              <a:t>WordCloud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6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4146550" y="3105150"/>
            <a:ext cx="3898900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algn="ctr">
              <a:defRPr/>
            </a:pPr>
            <a:r>
              <a:rPr lang="ko-KR" altLang="en-US" sz="3600" b="1" kern="0">
                <a:ln w="12700">
                  <a:noFill/>
                </a:ln>
                <a:solidFill>
                  <a:prstClr val="white"/>
                </a:solidFill>
              </a:rPr>
              <a:t>실습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68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4146550" y="3105150"/>
            <a:ext cx="3898900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algn="ctr">
              <a:defRPr/>
            </a:pPr>
            <a:r>
              <a:rPr lang="ko-KR" altLang="en-US" sz="3600" b="1" kern="0" dirty="0">
                <a:ln w="12700">
                  <a:noFill/>
                </a:ln>
                <a:solidFill>
                  <a:prstClr val="white"/>
                </a:solidFill>
              </a:rPr>
              <a:t>감사합니다</a:t>
            </a:r>
            <a:r>
              <a:rPr lang="en-US" altLang="ko-KR" sz="3600" b="1" kern="0" dirty="0">
                <a:ln w="12700">
                  <a:noFill/>
                </a:ln>
                <a:solidFill>
                  <a:prstClr val="white"/>
                </a:solidFill>
              </a:rPr>
              <a:t>~!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Intro to NLP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817931" y="2271564"/>
            <a:ext cx="10567824" cy="2856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srgbClr val="0064F0"/>
                </a:solidFill>
              </a:rPr>
              <a:t>NLP?</a:t>
            </a:r>
          </a:p>
          <a:p>
            <a:pPr algn="ctr">
              <a:lnSpc>
                <a:spcPct val="200000"/>
              </a:lnSpc>
            </a:pPr>
            <a:endParaRPr lang="en-US" altLang="ko-KR" sz="2000" dirty="0">
              <a:solidFill>
                <a:srgbClr val="0064F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Natural Language Processing(</a:t>
            </a:r>
            <a:r>
              <a:rPr lang="ko-KR" altLang="en-US" sz="2000" dirty="0"/>
              <a:t>자연어 처리</a:t>
            </a:r>
            <a:r>
              <a:rPr lang="en-US" altLang="ko-KR" sz="2000" dirty="0"/>
              <a:t>)</a:t>
            </a:r>
            <a:r>
              <a:rPr lang="ko-KR" altLang="en-US" sz="2000" dirty="0"/>
              <a:t>의 줄임 말</a:t>
            </a:r>
            <a:endParaRPr lang="en-US" altLang="ko-KR" sz="2000" dirty="0"/>
          </a:p>
          <a:p>
            <a:pPr algn="ctr">
              <a:lnSpc>
                <a:spcPct val="200000"/>
              </a:lnSpc>
            </a:pPr>
            <a:r>
              <a:rPr lang="ko-KR" altLang="en-US" sz="2000" dirty="0"/>
              <a:t>우리가 일상생활에서 사용하는 언어의 의미를 분석하여 컴퓨터가 처리할 수 있도록 하는 일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Intro to NLP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2052570" y="5162860"/>
            <a:ext cx="1202598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/>
              <a:t>음성인식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터치가 아닌 음성 명령 시대로 전환하다? – Sciencetimes">
            <a:extLst>
              <a:ext uri="{FF2B5EF4-FFF2-40B4-BE49-F238E27FC236}">
                <a16:creationId xmlns:a16="http://schemas.microsoft.com/office/drawing/2014/main" id="{4873CFE8-005F-4B57-BE7C-AF174E64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65" y="2794053"/>
            <a:ext cx="3186302" cy="23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인공지능(AI) 챗봇(Chatbot), 컨택센터의 미래 - Buzz - NEXUS COMMUNITY">
            <a:extLst>
              <a:ext uri="{FF2B5EF4-FFF2-40B4-BE49-F238E27FC236}">
                <a16:creationId xmlns:a16="http://schemas.microsoft.com/office/drawing/2014/main" id="{F891764F-BEFE-4CD9-AD92-9FDC7D08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22" y="1952016"/>
            <a:ext cx="2533557" cy="321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7D458F-7ED9-4908-A49F-722DD42F053C}"/>
              </a:ext>
            </a:extLst>
          </p:cNvPr>
          <p:cNvSpPr/>
          <p:nvPr/>
        </p:nvSpPr>
        <p:spPr>
          <a:xfrm>
            <a:off x="5494700" y="5162860"/>
            <a:ext cx="1202598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챗봇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30" name="Picture 6" descr="펭수 감성분석 결과">
            <a:extLst>
              <a:ext uri="{FF2B5EF4-FFF2-40B4-BE49-F238E27FC236}">
                <a16:creationId xmlns:a16="http://schemas.microsoft.com/office/drawing/2014/main" id="{9C590251-E722-404C-9C05-920000D0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80" y="1976558"/>
            <a:ext cx="3186302" cy="318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52594-B618-41B2-9951-C2E4A24E2FCD}"/>
              </a:ext>
            </a:extLst>
          </p:cNvPr>
          <p:cNvSpPr/>
          <p:nvPr/>
        </p:nvSpPr>
        <p:spPr>
          <a:xfrm>
            <a:off x="8936832" y="5177141"/>
            <a:ext cx="1202598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감성분석</a:t>
            </a:r>
          </a:p>
        </p:txBody>
      </p:sp>
    </p:spTree>
    <p:extLst>
      <p:ext uri="{BB962C8B-B14F-4D97-AF65-F5344CB8AC3E}">
        <p14:creationId xmlns:p14="http://schemas.microsoft.com/office/powerpoint/2010/main" val="37196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Intro to NLP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5BD5B-B23B-441D-889D-1578111E7171}"/>
              </a:ext>
            </a:extLst>
          </p:cNvPr>
          <p:cNvSpPr/>
          <p:nvPr/>
        </p:nvSpPr>
        <p:spPr>
          <a:xfrm>
            <a:off x="840466" y="2116054"/>
            <a:ext cx="1721224" cy="812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3608C-FD60-4CA6-8E5B-9EC496DFD006}"/>
              </a:ext>
            </a:extLst>
          </p:cNvPr>
          <p:cNvSpPr/>
          <p:nvPr/>
        </p:nvSpPr>
        <p:spPr>
          <a:xfrm>
            <a:off x="840466" y="3751781"/>
            <a:ext cx="1721224" cy="812936"/>
          </a:xfrm>
          <a:prstGeom prst="rect">
            <a:avLst/>
          </a:prstGeom>
          <a:solidFill>
            <a:srgbClr val="0064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토큰화 및</a:t>
            </a:r>
            <a:endParaRPr lang="en-US" altLang="ko-KR" dirty="0"/>
          </a:p>
          <a:p>
            <a:pPr algn="ctr"/>
            <a:r>
              <a:rPr lang="ko-KR" altLang="en-US" dirty="0"/>
              <a:t>어간 추출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8CD3E-20F4-449D-A314-4223C8B7809D}"/>
              </a:ext>
            </a:extLst>
          </p:cNvPr>
          <p:cNvSpPr/>
          <p:nvPr/>
        </p:nvSpPr>
        <p:spPr>
          <a:xfrm>
            <a:off x="3485343" y="3751781"/>
            <a:ext cx="1721224" cy="812936"/>
          </a:xfrm>
          <a:prstGeom prst="rect">
            <a:avLst/>
          </a:prstGeom>
          <a:solidFill>
            <a:srgbClr val="0064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불용어</a:t>
            </a:r>
            <a:r>
              <a:rPr lang="ko-KR" altLang="en-US" dirty="0"/>
              <a:t> 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3A9CED-8511-4651-8BC9-3442BC8E6683}"/>
              </a:ext>
            </a:extLst>
          </p:cNvPr>
          <p:cNvSpPr/>
          <p:nvPr/>
        </p:nvSpPr>
        <p:spPr>
          <a:xfrm>
            <a:off x="6130220" y="3751781"/>
            <a:ext cx="1721224" cy="812936"/>
          </a:xfrm>
          <a:prstGeom prst="rect">
            <a:avLst/>
          </a:prstGeom>
          <a:solidFill>
            <a:srgbClr val="0064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단어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21034F-B67C-4CA9-AC46-C8470A84E9EE}"/>
              </a:ext>
            </a:extLst>
          </p:cNvPr>
          <p:cNvSpPr/>
          <p:nvPr/>
        </p:nvSpPr>
        <p:spPr>
          <a:xfrm>
            <a:off x="8775097" y="3751781"/>
            <a:ext cx="1721224" cy="812936"/>
          </a:xfrm>
          <a:prstGeom prst="rect">
            <a:avLst/>
          </a:prstGeom>
          <a:solidFill>
            <a:srgbClr val="0064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ADB823-E0CE-41A9-B73C-0C107CAAFD1A}"/>
              </a:ext>
            </a:extLst>
          </p:cNvPr>
          <p:cNvSpPr/>
          <p:nvPr/>
        </p:nvSpPr>
        <p:spPr>
          <a:xfrm>
            <a:off x="840466" y="5387508"/>
            <a:ext cx="1721224" cy="812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23D4E-3A57-4E38-827B-D2DC68269538}"/>
              </a:ext>
            </a:extLst>
          </p:cNvPr>
          <p:cNvSpPr/>
          <p:nvPr/>
        </p:nvSpPr>
        <p:spPr>
          <a:xfrm>
            <a:off x="3485343" y="5387508"/>
            <a:ext cx="1721224" cy="8129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도출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893C8B-78BC-42A5-AFED-449A2299A09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561690" y="4158249"/>
            <a:ext cx="9236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C42B86-7822-445B-8CF7-CD038BCC8D8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206567" y="4158249"/>
            <a:ext cx="9236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E8BF80-8A96-4AE4-B8D1-C921CDE5755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851444" y="4158249"/>
            <a:ext cx="92365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61FF60-2440-4D39-A4D1-B7CA4FD85CE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561690" y="5793976"/>
            <a:ext cx="923653" cy="0"/>
          </a:xfrm>
          <a:prstGeom prst="straightConnector1">
            <a:avLst/>
          </a:prstGeom>
          <a:ln w="28575">
            <a:solidFill>
              <a:srgbClr val="0064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4A6E24-BE80-475E-9CFF-DBDC4A813923}"/>
              </a:ext>
            </a:extLst>
          </p:cNvPr>
          <p:cNvSpPr/>
          <p:nvPr/>
        </p:nvSpPr>
        <p:spPr>
          <a:xfrm>
            <a:off x="597579" y="3478309"/>
            <a:ext cx="10124209" cy="1281946"/>
          </a:xfrm>
          <a:prstGeom prst="rect">
            <a:avLst/>
          </a:prstGeom>
          <a:noFill/>
          <a:ln w="38100">
            <a:solidFill>
              <a:srgbClr val="02F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9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BE232-005E-44EB-998B-733564EC0603}"/>
              </a:ext>
            </a:extLst>
          </p:cNvPr>
          <p:cNvCxnSpPr>
            <a:cxnSpLocks/>
          </p:cNvCxnSpPr>
          <p:nvPr/>
        </p:nvCxnSpPr>
        <p:spPr>
          <a:xfrm>
            <a:off x="9744984" y="3317875"/>
            <a:ext cx="2448000" cy="0"/>
          </a:xfrm>
          <a:prstGeom prst="line">
            <a:avLst/>
          </a:prstGeom>
          <a:ln w="9525">
            <a:gradFill flip="none" rotWithShape="1"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2197100" y="2994025"/>
            <a:ext cx="7547884" cy="6477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64F0"/>
              </a:gs>
              <a:gs pos="100000">
                <a:srgbClr val="02F07F"/>
              </a:gs>
            </a:gsLst>
            <a:lin ang="0" scaled="1"/>
            <a:tileRect/>
          </a:gra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white"/>
                </a:solidFill>
              </a:rPr>
              <a:t>2. Processing Words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1731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Packages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428938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NLTK (Natural Language Tool Kit)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7277A6-4247-4064-8884-11927B8A6223}"/>
              </a:ext>
            </a:extLst>
          </p:cNvPr>
          <p:cNvSpPr/>
          <p:nvPr/>
        </p:nvSpPr>
        <p:spPr>
          <a:xfrm>
            <a:off x="1949186" y="2698165"/>
            <a:ext cx="6553200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교육용으로 개발된 자연어 처리 및 문서 분석용 파이썬 패키지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주로 외국어 한정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1123D9-4615-447A-A428-A0BD263CA762}"/>
              </a:ext>
            </a:extLst>
          </p:cNvPr>
          <p:cNvSpPr/>
          <p:nvPr/>
        </p:nvSpPr>
        <p:spPr>
          <a:xfrm>
            <a:off x="1949186" y="4304823"/>
            <a:ext cx="428938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KoNLPy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31DED-9696-4326-9161-5FF6FA6C82B4}"/>
              </a:ext>
            </a:extLst>
          </p:cNvPr>
          <p:cNvSpPr/>
          <p:nvPr/>
        </p:nvSpPr>
        <p:spPr>
          <a:xfrm>
            <a:off x="1949186" y="4799317"/>
            <a:ext cx="6553200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한국어를 위한 자연어처리 패키지</a:t>
            </a:r>
          </a:p>
        </p:txBody>
      </p:sp>
      <p:pic>
        <p:nvPicPr>
          <p:cNvPr id="2050" name="Picture 2" descr="NLTK Tutorial —— A Python package - Clay-Technology World">
            <a:extLst>
              <a:ext uri="{FF2B5EF4-FFF2-40B4-BE49-F238E27FC236}">
                <a16:creationId xmlns:a16="http://schemas.microsoft.com/office/drawing/2014/main" id="{CB2FAE05-3E18-4BCA-BBD4-8503D56D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362" y="2203671"/>
            <a:ext cx="1476928" cy="160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oNLPy: 파이썬 한국어 NLP — KoNLPy 0.4.3 documentation">
            <a:extLst>
              <a:ext uri="{FF2B5EF4-FFF2-40B4-BE49-F238E27FC236}">
                <a16:creationId xmlns:a16="http://schemas.microsoft.com/office/drawing/2014/main" id="{D4FB0C18-6D0B-4F05-B661-89A3B50A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362" y="4304823"/>
            <a:ext cx="1476928" cy="1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679C26-843B-44F8-ACF1-5093C25C42AB}"/>
              </a:ext>
            </a:extLst>
          </p:cNvPr>
          <p:cNvSpPr/>
          <p:nvPr/>
        </p:nvSpPr>
        <p:spPr>
          <a:xfrm>
            <a:off x="478516" y="390525"/>
            <a:ext cx="11115905" cy="6477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Processing Words</a:t>
            </a:r>
            <a:endParaRPr lang="ko-KR" altLang="en-US" sz="3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E81CED6-4B9C-472E-AA1E-64FCC1FD8809}"/>
              </a:ext>
            </a:extLst>
          </p:cNvPr>
          <p:cNvSpPr/>
          <p:nvPr/>
        </p:nvSpPr>
        <p:spPr>
          <a:xfrm>
            <a:off x="597579" y="469105"/>
            <a:ext cx="485775" cy="485775"/>
          </a:xfrm>
          <a:prstGeom prst="ellipse">
            <a:avLst/>
          </a:prstGeom>
          <a:noFill/>
          <a:ln w="53975">
            <a:gradFill>
              <a:gsLst>
                <a:gs pos="0">
                  <a:srgbClr val="0064F0"/>
                </a:gs>
                <a:gs pos="100000">
                  <a:srgbClr val="02F07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1145C1-25F2-47DC-AB5C-4255644EDC57}"/>
              </a:ext>
            </a:extLst>
          </p:cNvPr>
          <p:cNvSpPr/>
          <p:nvPr/>
        </p:nvSpPr>
        <p:spPr>
          <a:xfrm>
            <a:off x="478516" y="1293262"/>
            <a:ext cx="11234967" cy="5564738"/>
          </a:xfrm>
          <a:prstGeom prst="round2SameRect">
            <a:avLst>
              <a:gd name="adj1" fmla="val 48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BBF6AD-4A71-4EA4-B988-DB11D73EE67F}"/>
              </a:ext>
            </a:extLst>
          </p:cNvPr>
          <p:cNvSpPr/>
          <p:nvPr/>
        </p:nvSpPr>
        <p:spPr>
          <a:xfrm>
            <a:off x="1083354" y="1293262"/>
            <a:ext cx="363613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토큰화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(Tokenization)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36482-4170-4922-91A6-B9979F0D9F7D}"/>
              </a:ext>
            </a:extLst>
          </p:cNvPr>
          <p:cNvSpPr/>
          <p:nvPr/>
        </p:nvSpPr>
        <p:spPr>
          <a:xfrm>
            <a:off x="1949186" y="2203671"/>
            <a:ext cx="840418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문장을 ‘</a:t>
            </a:r>
            <a:r>
              <a:rPr lang="ko-KR" altLang="en-US" sz="2000" dirty="0" err="1"/>
              <a:t>토큰’을</a:t>
            </a:r>
            <a:r>
              <a:rPr lang="ko-KR" altLang="en-US" sz="2000" dirty="0"/>
              <a:t> 기준으로 자르는 것</a:t>
            </a:r>
            <a:r>
              <a:rPr lang="en-US" altLang="ko-KR" sz="2000" dirty="0"/>
              <a:t>, </a:t>
            </a:r>
            <a:r>
              <a:rPr lang="ko-KR" altLang="en-US" sz="2000" dirty="0"/>
              <a:t>각 토큰은 개별적 의미를 갖는다</a:t>
            </a:r>
            <a:endParaRPr lang="en-US" altLang="ko-KR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7277A6-4247-4064-8884-11927B8A6223}"/>
              </a:ext>
            </a:extLst>
          </p:cNvPr>
          <p:cNvSpPr/>
          <p:nvPr/>
        </p:nvSpPr>
        <p:spPr>
          <a:xfrm>
            <a:off x="2288399" y="3415819"/>
            <a:ext cx="6553200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입력 </a:t>
            </a:r>
            <a:r>
              <a:rPr lang="en-US" altLang="ko-KR" sz="2000" dirty="0"/>
              <a:t>: Time is an illusion. Lunchtime double so!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0064F0"/>
                </a:solidFill>
              </a:rPr>
              <a:t>출력 </a:t>
            </a:r>
            <a:r>
              <a:rPr lang="en-US" altLang="ko-KR" sz="2000" dirty="0">
                <a:solidFill>
                  <a:srgbClr val="0064F0"/>
                </a:solidFill>
              </a:rPr>
              <a:t>: ‘Time’, ‘is’, ‘an’, ‘illusion’, ‘Lunchtime’, ‘double’, ‘so’</a:t>
            </a:r>
            <a:endParaRPr lang="ko-KR" altLang="en-US" sz="2000" dirty="0">
              <a:solidFill>
                <a:srgbClr val="0064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16151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14850</TotalTime>
  <Words>1054</Words>
  <Application>Microsoft Office PowerPoint</Application>
  <PresentationFormat>와이드스크린</PresentationFormat>
  <Paragraphs>210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김수빈</cp:lastModifiedBy>
  <cp:revision>84</cp:revision>
  <dcterms:created xsi:type="dcterms:W3CDTF">2021-01-21T03:27:49Z</dcterms:created>
  <dcterms:modified xsi:type="dcterms:W3CDTF">2021-02-04T09:35:17Z</dcterms:modified>
</cp:coreProperties>
</file>