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單元二</a:t>
            </a:r>
            <a:r>
              <a:rPr lang="en-US" altLang="zh-TW" dirty="0"/>
              <a:t>-</a:t>
            </a:r>
            <a:r>
              <a:rPr lang="zh-TW" altLang="en-US" dirty="0"/>
              <a:t>程式語言基礎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zh-TW" altLang="en-US" sz="2400" dirty="0"/>
              <a:t>尋找字元</a:t>
            </a:r>
            <a:r>
              <a:rPr lang="en-US" altLang="zh-TW" sz="2400" dirty="0"/>
              <a:t>(</a:t>
            </a:r>
            <a:r>
              <a:rPr lang="zh-TW" altLang="en-US" sz="2400" dirty="0"/>
              <a:t>使用</a:t>
            </a:r>
            <a:r>
              <a:rPr lang="en-US" altLang="zh-TW" sz="2400"/>
              <a:t>while)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1231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5179302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綜合練習</a:t>
            </a:r>
            <a:endParaRPr lang="en-US" altLang="zh-TW" sz="2800" dirty="0"/>
          </a:p>
          <a:p>
            <a:pPr lvl="1"/>
            <a:r>
              <a:rPr lang="zh-TW" altLang="en-US" sz="2400" dirty="0"/>
              <a:t>直角三角型</a:t>
            </a:r>
            <a:r>
              <a:rPr lang="en-US" altLang="zh-TW" sz="2400" dirty="0"/>
              <a:t> / </a:t>
            </a:r>
            <a:r>
              <a:rPr lang="zh-TW" altLang="en-US" sz="2400" dirty="0"/>
              <a:t>倒直角三角型</a:t>
            </a:r>
            <a:endParaRPr lang="en-US" altLang="zh-TW" sz="2400" dirty="0"/>
          </a:p>
          <a:p>
            <a:pPr lvl="1"/>
            <a:r>
              <a:rPr lang="zh-TW" altLang="en-US" sz="2600" dirty="0"/>
              <a:t>正三角型</a:t>
            </a:r>
            <a:endParaRPr lang="en-US" altLang="zh-TW" sz="2600" dirty="0"/>
          </a:p>
          <a:p>
            <a:pPr lvl="1"/>
            <a:r>
              <a:rPr lang="zh-TW" altLang="en-US" sz="2600" dirty="0"/>
              <a:t>菱形</a:t>
            </a:r>
            <a:endParaRPr lang="en-US" altLang="zh-TW" sz="2600" dirty="0"/>
          </a:p>
          <a:p>
            <a:pPr lvl="1"/>
            <a:r>
              <a:rPr lang="zh-TW" altLang="en-US" sz="2600" dirty="0"/>
              <a:t>矩形</a:t>
            </a:r>
            <a:endParaRPr lang="en-US" altLang="zh-TW" sz="2600" dirty="0"/>
          </a:p>
          <a:p>
            <a:pPr lvl="1"/>
            <a:r>
              <a:rPr lang="zh-TW" altLang="en-US" sz="2600" dirty="0"/>
              <a:t>內含對角線的矩形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363926F-26F2-4ACC-820B-60A51FB9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36" y="1656139"/>
            <a:ext cx="5658030" cy="44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/>
          <a:lstStyle/>
          <a:p>
            <a:r>
              <a:rPr lang="zh-TW" altLang="en-US" dirty="0"/>
              <a:t>變數與常數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zh-TW" altLang="en-US" sz="2400" dirty="0"/>
              <a:t>變數</a:t>
            </a:r>
            <a:endParaRPr lang="en-US" altLang="zh-TW" sz="2400" dirty="0"/>
          </a:p>
          <a:p>
            <a:pPr lvl="1"/>
            <a:r>
              <a:rPr lang="en-US" altLang="zh-TW" sz="2200" dirty="0"/>
              <a:t>$</a:t>
            </a:r>
          </a:p>
          <a:p>
            <a:pPr lvl="1"/>
            <a:r>
              <a:rPr lang="zh-TW" altLang="en-US" sz="2200" dirty="0"/>
              <a:t>在程式執行過程有可能被改變</a:t>
            </a:r>
            <a:endParaRPr lang="en-US" altLang="zh-TW" sz="2200" dirty="0"/>
          </a:p>
          <a:p>
            <a:pPr lvl="1"/>
            <a:r>
              <a:rPr lang="zh-TW" altLang="en-US" sz="2200" dirty="0"/>
              <a:t>在函式中宣告則為區域變數</a:t>
            </a:r>
            <a:r>
              <a:rPr lang="en-US" altLang="zh-TW" sz="2200" dirty="0"/>
              <a:t>;</a:t>
            </a:r>
          </a:p>
          <a:p>
            <a:r>
              <a:rPr lang="zh-TW" altLang="en-US" sz="2400" dirty="0"/>
              <a:t>常數</a:t>
            </a:r>
            <a:endParaRPr lang="en-US" altLang="zh-TW" sz="2400" dirty="0"/>
          </a:p>
          <a:p>
            <a:pPr lvl="1"/>
            <a:r>
              <a:rPr lang="en-US" altLang="zh-TW" sz="2200" dirty="0"/>
              <a:t>define(“”,””) / const;</a:t>
            </a:r>
          </a:p>
          <a:p>
            <a:pPr lvl="1"/>
            <a:r>
              <a:rPr lang="zh-TW" altLang="en-US" sz="2200" dirty="0"/>
              <a:t>在程式執行過程不能被改變</a:t>
            </a:r>
            <a:r>
              <a:rPr lang="en-US" altLang="zh-TW" sz="2200" dirty="0"/>
              <a:t>;</a:t>
            </a:r>
          </a:p>
          <a:p>
            <a:pPr lvl="1"/>
            <a:r>
              <a:rPr lang="zh-TW" altLang="en-US" sz="2200" dirty="0"/>
              <a:t>一律視為全域</a:t>
            </a:r>
            <a:r>
              <a:rPr lang="en-US" altLang="zh-TW" sz="2200" dirty="0"/>
              <a:t>;</a:t>
            </a:r>
          </a:p>
          <a:p>
            <a:pPr marL="457200" lvl="1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資料型態</a:t>
            </a:r>
            <a:endParaRPr lang="en-US" altLang="zh-TW" sz="2800" dirty="0"/>
          </a:p>
          <a:p>
            <a:pPr lvl="1"/>
            <a:r>
              <a:rPr lang="zh-TW" altLang="en-US" sz="2600" dirty="0"/>
              <a:t>數值</a:t>
            </a:r>
            <a:endParaRPr lang="en-US" altLang="zh-TW" sz="2600" dirty="0"/>
          </a:p>
          <a:p>
            <a:pPr lvl="2"/>
            <a:r>
              <a:rPr lang="zh-TW" altLang="en-US" sz="2400" dirty="0"/>
              <a:t>布林</a:t>
            </a:r>
            <a:r>
              <a:rPr lang="en-US" altLang="zh-TW" sz="2400" dirty="0"/>
              <a:t>-Boolean</a:t>
            </a:r>
          </a:p>
          <a:p>
            <a:pPr lvl="2"/>
            <a:r>
              <a:rPr lang="zh-TW" altLang="en-US" sz="2400" dirty="0"/>
              <a:t>整數</a:t>
            </a:r>
            <a:r>
              <a:rPr lang="en-US" altLang="zh-TW" sz="2400" dirty="0"/>
              <a:t>-integer</a:t>
            </a:r>
          </a:p>
          <a:p>
            <a:pPr lvl="2"/>
            <a:r>
              <a:rPr lang="zh-TW" altLang="en-US" sz="2400" dirty="0"/>
              <a:t>浮點數</a:t>
            </a:r>
            <a:r>
              <a:rPr lang="en-US" altLang="zh-TW" sz="2400" dirty="0"/>
              <a:t>-float/double</a:t>
            </a:r>
          </a:p>
          <a:p>
            <a:pPr lvl="1"/>
            <a:r>
              <a:rPr lang="zh-TW" altLang="en-US" sz="2600" dirty="0"/>
              <a:t>字元</a:t>
            </a:r>
            <a:r>
              <a:rPr lang="en-US" altLang="zh-TW" sz="2600" dirty="0"/>
              <a:t>/</a:t>
            </a:r>
            <a:r>
              <a:rPr lang="zh-TW" altLang="en-US" sz="2600" dirty="0"/>
              <a:t>字串</a:t>
            </a:r>
            <a:r>
              <a:rPr lang="en-US" altLang="zh-TW" sz="2600" dirty="0"/>
              <a:t>-string</a:t>
            </a:r>
          </a:p>
          <a:p>
            <a:pPr lvl="1"/>
            <a:r>
              <a:rPr lang="zh-TW" altLang="en-US" sz="2600" dirty="0"/>
              <a:t>陣列</a:t>
            </a:r>
            <a:r>
              <a:rPr lang="en-US" altLang="zh-TW" sz="2600" dirty="0"/>
              <a:t>-array</a:t>
            </a:r>
          </a:p>
          <a:p>
            <a:pPr lvl="1"/>
            <a:r>
              <a:rPr lang="zh-TW" altLang="en-US" sz="2600" dirty="0"/>
              <a:t>物件</a:t>
            </a:r>
            <a:r>
              <a:rPr lang="en-US" altLang="zh-TW" sz="2600" dirty="0"/>
              <a:t>-object</a:t>
            </a:r>
          </a:p>
          <a:p>
            <a:pPr lvl="1"/>
            <a:r>
              <a:rPr lang="zh-TW" altLang="en-US" sz="2600" dirty="0"/>
              <a:t>資源</a:t>
            </a:r>
            <a:r>
              <a:rPr lang="en-US" altLang="zh-TW" sz="2600" dirty="0"/>
              <a:t>-resource</a:t>
            </a:r>
          </a:p>
          <a:p>
            <a:pPr lvl="1"/>
            <a:r>
              <a:rPr lang="zh-TW" altLang="en-US" sz="2600" dirty="0"/>
              <a:t>空值</a:t>
            </a:r>
            <a:r>
              <a:rPr lang="en-US" altLang="zh-TW" sz="2600" dirty="0"/>
              <a:t>-NULL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/>
          <a:lstStyle/>
          <a:p>
            <a:r>
              <a:rPr lang="zh-TW" altLang="en-US" dirty="0"/>
              <a:t>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dirty="0"/>
              <a:t>一元運算子</a:t>
            </a:r>
            <a:endParaRPr lang="en-US" altLang="zh-TW" sz="2800" dirty="0"/>
          </a:p>
          <a:p>
            <a:pPr lvl="1"/>
            <a:r>
              <a:rPr lang="en-US" altLang="zh-TW" sz="2600" smtClean="0"/>
              <a:t>!(not)</a:t>
            </a:r>
            <a:r>
              <a:rPr lang="zh-TW" altLang="en-US" sz="2600" dirty="0" smtClean="0"/>
              <a:t>、</a:t>
            </a:r>
            <a:r>
              <a:rPr lang="en-US" altLang="zh-TW" sz="2600" dirty="0" smtClean="0"/>
              <a:t>++</a:t>
            </a:r>
            <a:endParaRPr lang="en-US" altLang="zh-TW" sz="2600" dirty="0"/>
          </a:p>
          <a:p>
            <a:pPr>
              <a:spcBef>
                <a:spcPts val="2800"/>
              </a:spcBef>
            </a:pPr>
            <a:r>
              <a:rPr lang="zh-TW" altLang="en-US" sz="2800" dirty="0"/>
              <a:t>二元運算子</a:t>
            </a:r>
            <a:endParaRPr lang="en-US" altLang="zh-TW" sz="2800" dirty="0"/>
          </a:p>
          <a:p>
            <a:pPr lvl="1"/>
            <a:r>
              <a:rPr lang="zh-TW" altLang="en-US" sz="2600" dirty="0"/>
              <a:t>算術運算子 </a:t>
            </a:r>
            <a:r>
              <a:rPr lang="en-US" altLang="zh-TW" sz="2600" dirty="0"/>
              <a:t>- + , - , * , </a:t>
            </a:r>
            <a:r>
              <a:rPr lang="en-US" altLang="zh-TW" sz="2600" dirty="0" smtClean="0"/>
              <a:t>/ , %</a:t>
            </a:r>
            <a:endParaRPr lang="en-US" altLang="zh-TW" sz="2600" dirty="0"/>
          </a:p>
          <a:p>
            <a:pPr lvl="1"/>
            <a:r>
              <a:rPr lang="zh-TW" altLang="en-US" sz="2600" dirty="0"/>
              <a:t>指派運算子 </a:t>
            </a:r>
            <a:r>
              <a:rPr lang="en-US" altLang="zh-TW" sz="2600" dirty="0"/>
              <a:t>- = , </a:t>
            </a:r>
            <a:r>
              <a:rPr lang="en-US" altLang="zh-TW" sz="2600" dirty="0" smtClean="0"/>
              <a:t>=&gt;(</a:t>
            </a:r>
            <a:r>
              <a:rPr lang="zh-TW" altLang="en-US" sz="2600" dirty="0" smtClean="0"/>
              <a:t>肥箭頭</a:t>
            </a:r>
            <a:r>
              <a:rPr lang="en-US" altLang="zh-TW" sz="2600" dirty="0" smtClean="0"/>
              <a:t>),</a:t>
            </a:r>
          </a:p>
          <a:p>
            <a:pPr lvl="1"/>
            <a:r>
              <a:rPr lang="zh-TW" altLang="en-US" sz="2600" dirty="0" smtClean="0"/>
              <a:t>比較</a:t>
            </a:r>
            <a:r>
              <a:rPr lang="zh-TW" altLang="en-US" sz="2600" dirty="0"/>
              <a:t>運算子 </a:t>
            </a:r>
            <a:r>
              <a:rPr lang="en-US" altLang="zh-TW" sz="2600" dirty="0"/>
              <a:t>- == , !=  ,&gt; , &gt;=</a:t>
            </a:r>
          </a:p>
          <a:p>
            <a:pPr lvl="1"/>
            <a:r>
              <a:rPr lang="zh-TW" altLang="en-US" sz="2600" dirty="0"/>
              <a:t>字串運算子 </a:t>
            </a:r>
            <a:r>
              <a:rPr lang="en-US" altLang="zh-TW" sz="2600" dirty="0"/>
              <a:t>- . </a:t>
            </a:r>
          </a:p>
          <a:p>
            <a:pPr lvl="1"/>
            <a:r>
              <a:rPr lang="zh-TW" altLang="en-US" sz="2600" dirty="0"/>
              <a:t>邏輯運算子 </a:t>
            </a:r>
            <a:r>
              <a:rPr lang="en-US" altLang="zh-TW" sz="2600" dirty="0"/>
              <a:t>-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&amp;&amp; , AND , || , OR , XOR , ! 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三元運算子</a:t>
            </a:r>
            <a:endParaRPr lang="en-US" altLang="zh-TW" sz="2800" dirty="0"/>
          </a:p>
          <a:p>
            <a:pPr lvl="1"/>
            <a:r>
              <a:rPr lang="en-US" altLang="zh-TW" sz="26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24425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en-US" altLang="zh-TW" sz="2600" dirty="0"/>
              <a:t>If….else / If….elseif…else</a:t>
            </a:r>
          </a:p>
          <a:p>
            <a:pPr lvl="1"/>
            <a:r>
              <a:rPr lang="en-US" altLang="zh-TW" sz="2600" dirty="0"/>
              <a:t>Switch</a:t>
            </a:r>
          </a:p>
          <a:p>
            <a:pPr lvl="1"/>
            <a:r>
              <a:rPr lang="zh-TW" altLang="en-US" sz="2600" dirty="0"/>
              <a:t>三元運算子</a:t>
            </a:r>
            <a:endParaRPr lang="en-US" altLang="zh-TW" sz="2600" dirty="0"/>
          </a:p>
          <a:p>
            <a:pPr>
              <a:spcBef>
                <a:spcPts val="2800"/>
              </a:spcBef>
            </a:pPr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en-US" altLang="zh-TW" sz="2400" dirty="0"/>
              <a:t>For loop</a:t>
            </a:r>
          </a:p>
          <a:p>
            <a:pPr lvl="1"/>
            <a:r>
              <a:rPr lang="en-US" altLang="zh-TW" sz="2400" dirty="0"/>
              <a:t>While / do…while</a:t>
            </a:r>
          </a:p>
          <a:p>
            <a:pPr lvl="1"/>
            <a:r>
              <a:rPr lang="en-US" altLang="zh-TW" sz="2400" dirty="0"/>
              <a:t>Foreach()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巢狀流程控制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判斷及格學生</a:t>
            </a:r>
            <a:endParaRPr lang="en-US" altLang="zh-TW" sz="2600" dirty="0"/>
          </a:p>
          <a:p>
            <a:pPr lvl="1"/>
            <a:r>
              <a:rPr lang="zh-TW" altLang="en-US" sz="2600" dirty="0"/>
              <a:t>判斷成績等級</a:t>
            </a:r>
            <a:endParaRPr lang="en-US" altLang="zh-TW" sz="2600" dirty="0"/>
          </a:p>
          <a:p>
            <a:pPr lvl="2"/>
            <a:r>
              <a:rPr lang="en-US" altLang="zh-TW" sz="2400" dirty="0"/>
              <a:t>100~90 -&gt; “A”</a:t>
            </a:r>
          </a:p>
          <a:p>
            <a:pPr lvl="2"/>
            <a:r>
              <a:rPr lang="en-US" altLang="zh-TW" sz="2400" dirty="0" smtClean="0"/>
              <a:t>75~90 </a:t>
            </a:r>
            <a:r>
              <a:rPr lang="en-US" altLang="zh-TW" sz="2400" dirty="0"/>
              <a:t>-&gt; “B”</a:t>
            </a:r>
          </a:p>
          <a:p>
            <a:pPr lvl="2"/>
            <a:r>
              <a:rPr lang="en-US" altLang="zh-TW" sz="2400" dirty="0" smtClean="0"/>
              <a:t>60~75 </a:t>
            </a:r>
            <a:r>
              <a:rPr lang="en-US" altLang="zh-TW" sz="2400" dirty="0"/>
              <a:t>-&gt;”C”</a:t>
            </a:r>
          </a:p>
          <a:p>
            <a:pPr lvl="2"/>
            <a:r>
              <a:rPr lang="en-US" altLang="zh-TW" sz="2400" dirty="0"/>
              <a:t>0~59 –&gt;”D”</a:t>
            </a:r>
          </a:p>
        </p:txBody>
      </p:sp>
    </p:spTree>
    <p:extLst>
      <p:ext uri="{BB962C8B-B14F-4D97-AF65-F5344CB8AC3E}">
        <p14:creationId xmlns:p14="http://schemas.microsoft.com/office/powerpoint/2010/main" val="7434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閏年判斷</a:t>
            </a:r>
            <a:endParaRPr lang="en-US" altLang="zh-TW" sz="2600" dirty="0"/>
          </a:p>
          <a:p>
            <a:pPr lvl="2"/>
            <a:r>
              <a:rPr lang="zh-TW" altLang="en-US" sz="2400" dirty="0"/>
              <a:t>起因為地球對太陽的公轉一年的真實時間大約是</a:t>
            </a:r>
            <a:r>
              <a:rPr lang="en-US" altLang="zh-TW" sz="2400" dirty="0"/>
              <a:t>365</a:t>
            </a:r>
            <a:r>
              <a:rPr lang="zh-TW" altLang="en-US" sz="2400" dirty="0"/>
              <a:t>天</a:t>
            </a:r>
            <a:r>
              <a:rPr lang="en-US" altLang="zh-TW" sz="2400" dirty="0"/>
              <a:t>5</a:t>
            </a:r>
            <a:r>
              <a:rPr lang="zh-TW" altLang="en-US" sz="2400" dirty="0"/>
              <a:t>小時</a:t>
            </a:r>
            <a:r>
              <a:rPr lang="en-US" altLang="zh-TW" sz="2400" dirty="0"/>
              <a:t>48</a:t>
            </a:r>
            <a:r>
              <a:rPr lang="zh-TW" altLang="en-US" sz="2400" dirty="0"/>
              <a:t>分</a:t>
            </a:r>
            <a:r>
              <a:rPr lang="en-US" altLang="zh-TW" sz="2400" dirty="0"/>
              <a:t>46</a:t>
            </a:r>
            <a:r>
              <a:rPr lang="zh-TW" altLang="en-US" sz="2400" dirty="0"/>
              <a:t>秒，因此以</a:t>
            </a:r>
            <a:r>
              <a:rPr lang="en-US" altLang="zh-TW" sz="2400" dirty="0"/>
              <a:t>365</a:t>
            </a:r>
            <a:r>
              <a:rPr lang="zh-TW" altLang="en-US" sz="2400" dirty="0"/>
              <a:t>天定為一年 的狀況下，每年會多出近六小時的時間，所以每隔四年設置一個閏年來消除這多出來的一天，</a:t>
            </a:r>
            <a:endParaRPr lang="en-US" altLang="zh-TW" sz="2400" dirty="0"/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不可整除，為平年。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不可整除，為閏年。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不可整除，為平年。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3200</a:t>
            </a:r>
            <a:r>
              <a:rPr lang="zh-TW" altLang="en-US" sz="2400" dirty="0"/>
              <a:t>不可整除，為閏年。</a:t>
            </a:r>
          </a:p>
          <a:p>
            <a:pPr lvl="2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536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依照學生成績等級給予評價</a:t>
            </a:r>
            <a:endParaRPr lang="en-US" altLang="zh-TW" sz="2600" dirty="0"/>
          </a:p>
          <a:p>
            <a:pPr lvl="2"/>
            <a:r>
              <a:rPr lang="en-US" altLang="zh-TW" sz="2200" dirty="0"/>
              <a:t>A-&gt;”</a:t>
            </a:r>
            <a:r>
              <a:rPr lang="zh-TW" altLang="en-US" sz="2200" dirty="0"/>
              <a:t>非常好，請努力保持</a:t>
            </a:r>
            <a:r>
              <a:rPr lang="en-US" altLang="zh-TW" sz="2200" dirty="0"/>
              <a:t>”</a:t>
            </a:r>
          </a:p>
          <a:p>
            <a:pPr lvl="2"/>
            <a:r>
              <a:rPr lang="en-US" altLang="zh-TW" sz="2200" dirty="0"/>
              <a:t>B-&gt;”</a:t>
            </a:r>
            <a:r>
              <a:rPr lang="zh-TW" altLang="en-US" sz="2200" dirty="0"/>
              <a:t>可圈可點，但還有進步的空間</a:t>
            </a:r>
            <a:endParaRPr lang="en-US" altLang="zh-TW" sz="2200" dirty="0"/>
          </a:p>
          <a:p>
            <a:pPr lvl="2"/>
            <a:r>
              <a:rPr lang="en-US" altLang="zh-TW" sz="2200" dirty="0"/>
              <a:t>C-&gt;”</a:t>
            </a:r>
            <a:r>
              <a:rPr lang="zh-TW" altLang="en-US" sz="2200" dirty="0"/>
              <a:t>一般水平，需要更多的努力</a:t>
            </a:r>
            <a:r>
              <a:rPr lang="en-US" altLang="zh-TW" sz="2200" dirty="0"/>
              <a:t>”</a:t>
            </a:r>
          </a:p>
          <a:p>
            <a:pPr lvl="2"/>
            <a:r>
              <a:rPr lang="en-US" altLang="zh-TW" sz="2200" dirty="0"/>
              <a:t>D-&gt;”</a:t>
            </a:r>
            <a:r>
              <a:rPr lang="zh-TW" altLang="en-US" sz="2200" dirty="0"/>
              <a:t>用心不足，請加強</a:t>
            </a:r>
            <a:r>
              <a:rPr lang="en-US" altLang="zh-TW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8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zh-TW" altLang="en-US" sz="2400" dirty="0"/>
              <a:t>九九乘法表</a:t>
            </a:r>
            <a:endParaRPr lang="en-US" altLang="zh-TW" sz="2400" dirty="0"/>
          </a:p>
        </p:txBody>
      </p:sp>
      <p:pic>
        <p:nvPicPr>
          <p:cNvPr id="5" name="圖片 4" descr="一張含有 個人, 建築物, 文件 的圖片&#10;&#10;自動產生的描述">
            <a:extLst>
              <a:ext uri="{FF2B5EF4-FFF2-40B4-BE49-F238E27FC236}">
                <a16:creationId xmlns:a16="http://schemas.microsoft.com/office/drawing/2014/main" id="{01679B63-EAA6-4CFA-9CF5-F5ECAB6D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" y="4427213"/>
            <a:ext cx="4640148" cy="1708854"/>
          </a:xfrm>
          <a:prstGeom prst="rect">
            <a:avLst/>
          </a:prstGeom>
        </p:spPr>
      </p:pic>
      <p:pic>
        <p:nvPicPr>
          <p:cNvPr id="7" name="圖片 6" descr="一張含有 建築物, 文字 的圖片&#10;&#10;自動產生的描述">
            <a:extLst>
              <a:ext uri="{FF2B5EF4-FFF2-40B4-BE49-F238E27FC236}">
                <a16:creationId xmlns:a16="http://schemas.microsoft.com/office/drawing/2014/main" id="{F9668E65-A29C-4D73-A631-F7C49455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92" y="2743958"/>
            <a:ext cx="4640148" cy="1683254"/>
          </a:xfrm>
          <a:prstGeom prst="rect">
            <a:avLst/>
          </a:prstGeom>
        </p:spPr>
      </p:pic>
      <p:pic>
        <p:nvPicPr>
          <p:cNvPr id="11" name="圖片 10" descr="一張含有 牆, 白色 的圖片&#10;&#10;自動產生的描述">
            <a:extLst>
              <a:ext uri="{FF2B5EF4-FFF2-40B4-BE49-F238E27FC236}">
                <a16:creationId xmlns:a16="http://schemas.microsoft.com/office/drawing/2014/main" id="{ECC37D14-1A92-4044-9CB2-49134FD6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540" y="2743958"/>
            <a:ext cx="4512715" cy="33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657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786</TotalTime>
  <Words>408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單元二-程式語言基礎</vt:lpstr>
      <vt:lpstr>變數與常數</vt:lpstr>
      <vt:lpstr>資料型態</vt:lpstr>
      <vt:lpstr>運算子</vt:lpstr>
      <vt:lpstr>流程控制</vt:lpstr>
      <vt:lpstr>基礎練習</vt:lpstr>
      <vt:lpstr>基礎練習</vt:lpstr>
      <vt:lpstr>基礎練習</vt:lpstr>
      <vt:lpstr>基礎練習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56</cp:revision>
  <dcterms:created xsi:type="dcterms:W3CDTF">2018-10-16T15:27:59Z</dcterms:created>
  <dcterms:modified xsi:type="dcterms:W3CDTF">2020-09-18T02:40:31Z</dcterms:modified>
</cp:coreProperties>
</file>