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100" d="100"/>
          <a:sy n="100" d="100"/>
        </p:scale>
        <p:origin x="1512" y="67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presProps" Target="presProps.xml"  /><Relationship Id="rId4" Type="http://schemas.openxmlformats.org/officeDocument/2006/relationships/slide" Target="slides/slide1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4B223990-6A4E-4F58-8D12-85BE9B4DE259}" type="datetime1">
              <a:rPr lang="ko-KR" altLang="en-US"/>
              <a:pPr>
                <a:defRPr/>
              </a:pPr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330B8DD1-499B-47EF-868A-0C76B0849C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D353AC62-9B00-4771-ABB5-6D7CD6F02389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7014391F-DF8F-44E9-91BF-E00F80E5D75E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764573A-BC1A-4315-A907-2B4AFC367B03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6420DDC-8783-444B-B311-F98C6893757F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AF0BD63-BCEA-4386-BCC3-9D6D416BB1CB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CF7B5427-00C5-4A62-96B6-DAF0B29FD855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F02487E-27A8-4996-9162-B17C1EDD7A81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F24451B8-4ED2-48F5-9883-B829A84780E8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B721BE4A-E299-47B5-A20A-692179D22B8F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16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442D688D-B019-4308-8F66-9704B2357AC1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17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6C170CB-1D0F-4BA0-90B9-46116166CBAF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18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C740225D-7414-4C4A-8104-A015A9B932DF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19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E10BCFE-0B32-47E3-999D-7B028BE600A8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70818EEF-7492-400B-9C03-B28B8D75737E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20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068A0910-785D-4E05-A3AE-387F8E779B7F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21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DE6DCE16-FB0B-4072-A327-51B95E15A7B8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22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8A868D52-C671-42D1-B194-B76006A23F37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23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C5CE3B5A-8E27-4244-BD16-B4F8573AB650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24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DC4AF8AD-B46C-4EB5-BA8B-ECCB1FD3E5BC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25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78EBBDEC-0FDA-46E7-B792-1DDE5E1CC40B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26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FA07B8A-D0EC-4408-B479-CD4CA810A654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27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2C8FC185-2B37-462C-B8EA-F296758B7798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28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D1B57A98-AAEB-4724-9992-B449604131A5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29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865F200E-701E-47D0-BB2F-32DD3015A198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3C3197F5-0FD8-4E46-9A54-C5E640E2A5DE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30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A97EC660-F655-40BE-978B-BD9651B82A8F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31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68A7737B-FF08-4B0D-BEC8-9332D50F1E59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32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64F48F0B-6445-4D75-9BE1-1C6C1484D1C9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33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DD73F529-DB40-493C-B5E3-BC1A14A29251}" type="slidenum">
              <a:rPr lang="en-US" altLang="en-US">
                <a:ea typeface="굴림"/>
                <a:cs typeface="Arial"/>
              </a:rPr>
              <a:pPr algn="r" eaLnBrk="1" hangingPunct="1">
                <a:spcBef>
                  <a:spcPct val="0"/>
                </a:spcBef>
                <a:defRPr/>
              </a:pPr>
              <a:t>34</a:t>
            </a:fld>
            <a:endParaRPr lang="en-US" altLang="en-US"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B6BEDA3A-6916-4AAF-8EBE-E7806D853A00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6975B420-672F-4A14-89F8-D47F571EE2AD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CA7C8D0D-8AA8-41CD-8AB0-E19E30E1CC33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7F5FAC0-364F-437D-A4F8-84032C5980EB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B6BEDA3A-6916-4AAF-8EBE-E7806D853A00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63FAAD9B-CF68-4A28-A9DA-A7B749152FAE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</a:rPr>
              <a:t/>
            </a:r>
            <a:endParaRPr lang="en-US" altLang="ko-KR">
              <a:latin typeface="Arial"/>
              <a:ea typeface="굴림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57032D4-2149-4E27-BA25-E920C4357D64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FC7E86-E7E2-4213-9CAF-A03BFF92CD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CCEF57-7435-415E-B91B-6DF5CF30D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1EB25-9F99-46B0-97AD-65AEC5FBB8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4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B0706A-B867-4F07-8AAA-2AC609416C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AAD94D-1554-42D6-8F5E-8B17282F06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FE6C9-50E6-429E-A4F4-6ECF92EC13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6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39098F-6EB7-47DA-9E3A-5BBD02C2F7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41104D-BA71-4AFC-9FF9-CA9F0EB691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D4578-D828-44E0-8131-45A547ADB0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3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EEE61E-AC25-483E-9872-B16836604E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33FB90-7DF9-46CC-9AC4-81C8CA0FC1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0334C-63DD-40D3-B915-BA7EBBB7031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5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51133A-5A43-495A-81A4-D1ABF87507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1ECEE8-0A8A-4AF4-9A84-CB480E4A31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A5491-0AD0-406F-99AB-892126F56A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2D4151-B5E0-4910-9EB1-8F1F767F67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1625C-C544-4C88-9F6C-355C7AB8D5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EA6DB-F560-4A49-BC0C-653CBEA574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9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D67E5E-30FC-409E-851B-0A3A8D884C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064CD0-FBC9-48D1-8302-D1FC18D208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6F5B-DB91-444B-BC4A-A27FC86454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6C4D99-9CF7-4947-B43F-082F1797A9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E4716B-6029-4FAD-98CA-B37438A327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BECA2-E6B6-4CB6-ADA8-DC76EB73BC6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2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547DEAB-E291-4311-9920-F90A36A9E0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6B77ABD-397E-42D7-A9B8-E3D228036C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7D039-75B8-4901-8672-FC14863991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8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D5EB30-834E-4763-92F5-C3FD6D7C4F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FC700A-CE8B-424A-8C9E-670A4579D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1B9D4-4A01-4005-B7D4-7F5B0FEA573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4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8E4444-2ECA-4BFE-BDDF-A80B7A5634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9F74FA-E38C-4111-85B0-D9309D98C8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B3622-E023-4743-BCB2-3E525D33EF9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516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1A8B5E-ED8C-403D-9ABA-B31F07B6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2F3E34-49F0-4CB1-8207-186A6F2CD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3981B0-8711-4B67-AA93-A07B946444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B7B189-08BB-44EA-BF0A-DFF4AF1952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B87DE310-F8F5-46B2-8EFC-5041F6F655D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1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026B6F9A-3849-4A1E-8F69-476991725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A9B02430-0515-4823-9159-675471C38D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7C3277-E2E4-496B-A958-3B0CD5CC0CCE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BB2FE37-CC09-4B33-8660-E707620DE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59EF968C-187F-4465-BEFC-E89747AA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5AB18170-D87E-4669-B0E4-DD71FB1161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263D075-D0F9-4B53-8C11-2DFE6421E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8ED7D-972B-40B8-A883-F62CFCAD6DF8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20B4AC5-9249-424A-BA70-5FCD2038D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8.11  Error Correction with Row and Column (RAC) Parity   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DE6B648-E85E-433B-AE8A-5AB7AA4DD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error correction </a:t>
            </a:r>
            <a:r>
              <a:rPr lang="en-US" altLang="ko-KR">
                <a:ea typeface="굴림" panose="020B0600000101010101" pitchFamily="50" charset="-127"/>
              </a:rPr>
              <a:t>works? Assume that one of the bits in Figure 8.7 (below) is changed during transmission: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the receiver arranges the bits into an array and parity bits are recalculated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two of the calculations will disagree with the parity bits received, as Figure 8.8 illustrates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 single bit error will cause two calculated parity bits to disagree with the parity bit received</a:t>
            </a: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FFD96E9D-9489-475A-941F-706AD25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8928" r="2940" b="39307"/>
          <a:stretch>
            <a:fillRect/>
          </a:stretch>
        </p:blipFill>
        <p:spPr bwMode="auto">
          <a:xfrm>
            <a:off x="838200" y="3962400"/>
            <a:ext cx="74707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50CFAA1B-3169-4AB0-8AA0-DB467E6D6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0F40A74C-7C5E-4500-B35F-608EA82A2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D5195F-D243-46BF-9932-C8287A286F83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3804C05-1919-4322-8610-FB9EBD78D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8.12  The 16-Bit Checksum Used in the Internet     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F47E2E0-AD33-4C35-881B-DB8522614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particular coding scheme plays a key role in the Internet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Known as 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 checksum</a:t>
            </a:r>
            <a:r>
              <a:rPr lang="en-US" altLang="ko-KR">
                <a:ea typeface="굴림" panose="020B0600000101010101" pitchFamily="50" charset="-127"/>
              </a:rPr>
              <a:t>, the code consists of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16</a:t>
            </a:r>
            <a:r>
              <a:rPr lang="en-US" altLang="ko-KR">
                <a:ea typeface="굴림" panose="020B0600000101010101" pitchFamily="50" charset="-127"/>
              </a:rPr>
              <a:t>-bit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complement</a:t>
            </a:r>
            <a:r>
              <a:rPr lang="en-US" altLang="ko-KR">
                <a:ea typeface="굴림" panose="020B0600000101010101" pitchFamily="50" charset="-127"/>
              </a:rPr>
              <a:t> checksum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Internet checksum does not impose a fixed size on a dataword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algorithm allows a message to be arbitrarily long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and computes a checksum over the entire message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Internet checksum treats data in a message as a series of 16-bit integers, as Figure 8.9 below illustrates</a:t>
            </a: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178180B1-AF87-4CB1-9215-EFA3215F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8000" r="2556" b="48000"/>
          <a:stretch>
            <a:fillRect/>
          </a:stretch>
        </p:blipFill>
        <p:spPr bwMode="auto">
          <a:xfrm>
            <a:off x="685800" y="45720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B8F26D-35AC-4ADF-BC8A-3E013C4D6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8.12  The 16-Bit Checksum Used in the Internet      </a:t>
            </a: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F9E52864-7403-48D0-9111-F6C496484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E79AF84A-4EDC-4B41-ABCB-290098C909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4719DC-7720-4E56-B3DC-AFA065480D27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9F2ED57E-6DC7-44B2-9053-A484FB19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182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5C0A7575-F0C7-4888-BDF4-E400EA5BCD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00A464B3-3190-4181-AD2B-4468311E5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1071C4-E48B-49DB-BC3F-5F7F668170DD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D4C5011-3A8D-48C8-8A72-E3CDCEC2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8.13  Cyclic Redundancy Codes (CRC)   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DEDE273-BE0C-4848-ADDF-8F60E6565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form of channel coding known as a Cyclic Redundancy Code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CRC</a:t>
            </a:r>
            <a:r>
              <a:rPr lang="en-US" altLang="ko-KR">
                <a:ea typeface="굴림" panose="020B0600000101010101" pitchFamily="50" charset="-127"/>
              </a:rPr>
              <a:t>) is used in high-speed data networks</a:t>
            </a:r>
          </a:p>
          <a:p>
            <a:r>
              <a:rPr lang="en-US" altLang="ko-KR">
                <a:ea typeface="굴림" panose="020B0600000101010101" pitchFamily="50" charset="-127"/>
              </a:rPr>
              <a:t>Key properties of CRC are summarized below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889D52B3-D63B-4974-83A1-33B1C3FC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 b="10448"/>
          <a:stretch>
            <a:fillRect/>
          </a:stretch>
        </p:blipFill>
        <p:spPr bwMode="auto">
          <a:xfrm>
            <a:off x="1066800" y="2362200"/>
            <a:ext cx="67818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8.13  Cyclic Redundancy Codes (CRC) </a:t>
            </a:r>
            <a:endParaRPr lang="en-GB" altLang="ko-KR">
              <a:latin typeface="Arial"/>
              <a:ea typeface="굴림"/>
              <a:cs typeface="+mn-cs"/>
            </a:endParaRPr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latin typeface="Arial"/>
                <a:ea typeface="굴림"/>
                <a:cs typeface="+mn-cs"/>
              </a:rPr>
              <a:t>© Pearson Education Inc., Upper Saddle River, NJ. All rights reserved.</a:t>
            </a:r>
            <a:endParaRPr lang="en-US" altLang="ko-KR" sz="1400">
              <a:latin typeface="Arial"/>
              <a:ea typeface="굴림"/>
              <a:cs typeface="+mn-cs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45FEC00D-2736-4A54-B9FA-6A8B588DA5D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en-US" sz="140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 rotWithShape="1">
          <a:blip r:embed="rId3"/>
          <a:srcRect t="1560" b="9380"/>
          <a:stretch>
            <a:fillRect/>
          </a:stretch>
        </p:blipFill>
        <p:spPr>
          <a:xfrm>
            <a:off x="699293" y="1071562"/>
            <a:ext cx="7745413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A49A43C3-A395-41A8-9B10-126FACBB6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BB194EB6-B7C2-4ADF-8415-8763A5BF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5658AF-58FC-4DFF-A100-C03E7287E1C9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DE84273-4BD2-4CA3-9CE0-BB86AE3B7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8.14  An Efficient Hardware Implementation of CRC    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0D77E70-257A-4508-9C02-954AE455F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52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CRC hardware is arranged as a shift register with exclusive or (xor)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gates</a:t>
            </a:r>
            <a:r>
              <a:rPr lang="en-US" altLang="ko-KR">
                <a:ea typeface="굴림" panose="020B0600000101010101" pitchFamily="50" charset="-127"/>
              </a:rPr>
              <a:t> between some of the bits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8.13 illustrates the hardware needed for the 3-bit CRC computation from Figure 8.12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768B1469-99D8-431D-A120-21AB0F03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0" b="15218"/>
          <a:stretch>
            <a:fillRect/>
          </a:stretch>
        </p:blipFill>
        <p:spPr bwMode="auto">
          <a:xfrm>
            <a:off x="609600" y="3048000"/>
            <a:ext cx="79883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B6912E88-A178-403F-892B-7F34EAF0139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DC80DF3B-EDFE-4D8D-8446-AEFF13D7A33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137F9D6-C6DE-450D-8D8F-7DE1F9F8DD1D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7946E9A-FB93-43A7-8517-9A30C4A4A9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9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Transmission Modes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2E02F1F7-AA0C-40DA-AC7C-B1ADCEB7D8AF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CADA4078-4486-4638-AE28-F7DC328DB40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EE4D49-B54B-48D3-BFE8-75D00293E47E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7699195-51DE-41FC-900D-69CCA4850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9.1  Introduction   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6C22A41-12D4-4A51-9F2F-20541478D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continues the discussion by focusing on the ways data is transmitted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introduces common terminology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the advantages and disadvantages of parallelism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the important concepts of synchronous and asynchronous communication</a:t>
            </a:r>
          </a:p>
          <a:p>
            <a:pPr>
              <a:buFontTx/>
              <a:buNone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DAE988DC-5515-4DCE-9187-221241D6AC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9.2  A Taxonomy of Transmission Modes </a:t>
            </a:r>
          </a:p>
        </p:txBody>
      </p:sp>
      <p:sp>
        <p:nvSpPr>
          <p:cNvPr id="22531" name="Footer Placeholder 1">
            <a:extLst>
              <a:ext uri="{FF2B5EF4-FFF2-40B4-BE49-F238E27FC236}">
                <a16:creationId xmlns:a16="http://schemas.microsoft.com/office/drawing/2014/main" id="{19123046-5973-4FAD-B8D5-2AE67888783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8961A049-5625-4C50-B63E-CE1A43F5EE7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029AAB-273A-46CB-A415-FAB7AFC86CD3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6627228B-56E9-4CB4-B475-29CC88A1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074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5">
            <a:extLst>
              <a:ext uri="{FF2B5EF4-FFF2-40B4-BE49-F238E27FC236}">
                <a16:creationId xmlns:a16="http://schemas.microsoft.com/office/drawing/2014/main" id="{FE84AC1E-C196-4007-BD03-B083E730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57788"/>
            <a:ext cx="7991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We use the term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transmission mode </a:t>
            </a:r>
            <a:r>
              <a:rPr lang="en-US" altLang="ko-KR">
                <a:ea typeface="굴림" panose="020B0600000101010101" pitchFamily="50" charset="-127"/>
              </a:rPr>
              <a:t>to refer to the manner in which data is sent over the underlying medium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93422414-4517-4475-BC23-5862C39497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9.3  Parallel Transmission </a:t>
            </a:r>
          </a:p>
        </p:txBody>
      </p:sp>
      <p:sp>
        <p:nvSpPr>
          <p:cNvPr id="23555" name="Footer Placeholder 1">
            <a:extLst>
              <a:ext uri="{FF2B5EF4-FFF2-40B4-BE49-F238E27FC236}">
                <a16:creationId xmlns:a16="http://schemas.microsoft.com/office/drawing/2014/main" id="{CE68E349-DACD-4326-8A80-EE0E3111B753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3556" name="Slide Number Placeholder 2">
            <a:extLst>
              <a:ext uri="{FF2B5EF4-FFF2-40B4-BE49-F238E27FC236}">
                <a16:creationId xmlns:a16="http://schemas.microsoft.com/office/drawing/2014/main" id="{CE7B9BF3-9DA2-45F0-9DDC-890915136A3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5BB7829-4969-4710-95F5-69A1B183339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E31AFC44-ADA4-4C70-AC51-D237622E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962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>
              <a:latin typeface="Arial"/>
              <a:ea typeface="굴림"/>
              <a:cs typeface="+mn-cs"/>
            </a:endParaRPr>
          </a:p>
          <a:p>
            <a:pPr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PPTs are from lecture slides of</a:t>
            </a:r>
            <a:endParaRPr lang="en-US" altLang="ko-KR">
              <a:latin typeface="Arial"/>
              <a:ea typeface="굴림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     Computer Networks and Internets, 6th Ed.</a:t>
            </a:r>
            <a:br>
              <a:rPr lang="en-US" altLang="ko-KR">
                <a:latin typeface="Arial"/>
                <a:ea typeface="굴림"/>
                <a:cs typeface="+mn-cs"/>
              </a:rPr>
            </a:br>
            <a:r>
              <a:rPr lang="en-US" altLang="ko-KR">
                <a:latin typeface="Arial"/>
                <a:ea typeface="굴림"/>
                <a:cs typeface="+mn-cs"/>
              </a:rPr>
              <a:t>            by Douglas E. Comer</a:t>
            </a:r>
            <a:r>
              <a:rPr lang="en-GB" altLang="ko-KR">
                <a:latin typeface="Arial"/>
                <a:ea typeface="굴림"/>
                <a:cs typeface="+mn-cs"/>
              </a:rPr>
              <a:t>, Pearson</a:t>
            </a:r>
            <a:endParaRPr lang="en-GB" altLang="ko-KR">
              <a:latin typeface="Arial"/>
              <a:ea typeface="굴림"/>
              <a:cs typeface="+mn-cs"/>
            </a:endParaRPr>
          </a:p>
          <a:p>
            <a:pPr>
              <a:defRPr/>
            </a:pPr>
            <a:endParaRPr lang="en-GB" altLang="ko-KR">
              <a:latin typeface="Arial"/>
              <a:ea typeface="굴림"/>
              <a:cs typeface="+mn-cs"/>
            </a:endParaRPr>
          </a:p>
        </p:txBody>
      </p:sp>
      <p:sp>
        <p:nvSpPr>
          <p:cNvPr id="13316" name="슬라이드 번호 개체 틀 1"/>
          <p:cNvSpPr>
            <a:spLocks noGrp="1"/>
          </p:cNvSpPr>
          <p:nvPr>
            <p:ph type="sldNum" sz="quarter" idx="11"/>
          </p:nvPr>
        </p:nvSpPr>
        <p:spPr>
          <a:noFill/>
          <a:ln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18D3BE3-9389-4D1A-8D83-A7D2D6005037}" type="slidenum">
              <a:rPr kumimoji="0" lang="en-US" altLang="en-US" sz="14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CCE1CE85-CFCA-4B79-9496-A7B8EA7D677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9.4  Serial Transmission </a:t>
            </a:r>
          </a:p>
        </p:txBody>
      </p:sp>
      <p:sp>
        <p:nvSpPr>
          <p:cNvPr id="24579" name="Footer Placeholder 1">
            <a:extLst>
              <a:ext uri="{FF2B5EF4-FFF2-40B4-BE49-F238E27FC236}">
                <a16:creationId xmlns:a16="http://schemas.microsoft.com/office/drawing/2014/main" id="{004AFDD5-CEAF-48B4-9B62-44FC0F8A72B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B0193260-6D4B-46E7-878D-47BAC725BCB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ABB6F11-699F-42CF-B07E-C6C5103DA104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1DA1AA9F-44CB-475E-800F-663017DC7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882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6EF28AFA-5F51-49BA-8ABE-37A306CA187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DA8DEE83-CFC1-4213-B43D-80788770273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03B719-FBD4-4EDE-8CE4-DDEF0E5896BB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379C48F-21C4-4AC6-9D03-C2667CF988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9.7  Asynchronous Transmission    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B9C33BE-7173-4E86-A42F-3ACB4828F2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It is asynchronous if the system allows the physical medium to be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idle</a:t>
            </a:r>
            <a:r>
              <a:rPr lang="en-US" altLang="ko-KR">
                <a:ea typeface="굴림" panose="020B0600000101010101" pitchFamily="50" charset="-127"/>
              </a:rPr>
              <a:t> for an arbitrary time between two transmissions</a:t>
            </a:r>
          </a:p>
          <a:p>
            <a:r>
              <a:rPr lang="en-US" altLang="ko-KR">
                <a:ea typeface="굴림" panose="020B0600000101010101" pitchFamily="50" charset="-127"/>
              </a:rPr>
              <a:t>The asynchronous style of communication is well-suited to applications that generate data at random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(e.g., a user typing on a keyboard or a user that clicks on a link)</a:t>
            </a:r>
          </a:p>
          <a:p>
            <a:r>
              <a:rPr lang="en-US" altLang="ko-KR">
                <a:ea typeface="굴림" panose="020B0600000101010101" pitchFamily="50" charset="-127"/>
              </a:rPr>
              <a:t>The disadvantage of asynchrony arises from the lack of coordination between sender and receiver</a:t>
            </a:r>
          </a:p>
          <a:p>
            <a:r>
              <a:rPr lang="en-US" altLang="ko-KR">
                <a:ea typeface="굴림" panose="020B0600000101010101" pitchFamily="50" charset="-127"/>
              </a:rPr>
              <a:t>Asynchronous technologies usually arrange for a sender to transmit a few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extra bits </a:t>
            </a:r>
            <a:r>
              <a:rPr lang="en-US" altLang="ko-KR">
                <a:ea typeface="굴림" panose="020B0600000101010101" pitchFamily="50" charset="-127"/>
              </a:rPr>
              <a:t>before each data item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to inform the receiver that a data transfer is starting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extra bits allow the receiver to synchronize with the incoming signal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extra bits are known as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preamble</a:t>
            </a:r>
            <a:r>
              <a:rPr lang="en-US" altLang="ko-KR">
                <a:ea typeface="굴림" panose="020B0600000101010101" pitchFamily="50" charset="-127"/>
              </a:rPr>
              <a:t> 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start bits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4D6B3C5F-E6FF-41BB-B6F9-B1E9D5A838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9.9  Synchronous Transmission </a:t>
            </a:r>
          </a:p>
        </p:txBody>
      </p:sp>
      <p:sp>
        <p:nvSpPr>
          <p:cNvPr id="26627" name="Footer Placeholder 1">
            <a:extLst>
              <a:ext uri="{FF2B5EF4-FFF2-40B4-BE49-F238E27FC236}">
                <a16:creationId xmlns:a16="http://schemas.microsoft.com/office/drawing/2014/main" id="{19C329B6-A0A5-4E40-8749-2422763EDD0D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3165D5C7-E453-4466-BF27-2FDC5D9C019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3EF3112-CC2C-4576-9121-7D091048152B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33947F33-FE45-4556-9594-E6665985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359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40C0CC4B-56A7-4A9B-8604-699EC5D06E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9.10  Bytes, Blocks, and Frames </a:t>
            </a:r>
          </a:p>
        </p:txBody>
      </p:sp>
      <p:sp>
        <p:nvSpPr>
          <p:cNvPr id="27651" name="Footer Placeholder 1">
            <a:extLst>
              <a:ext uri="{FF2B5EF4-FFF2-40B4-BE49-F238E27FC236}">
                <a16:creationId xmlns:a16="http://schemas.microsoft.com/office/drawing/2014/main" id="{7A7EB86F-835F-4CF1-898F-0A1354BCF01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7652" name="Slide Number Placeholder 2">
            <a:extLst>
              <a:ext uri="{FF2B5EF4-FFF2-40B4-BE49-F238E27FC236}">
                <a16:creationId xmlns:a16="http://schemas.microsoft.com/office/drawing/2014/main" id="{0A69B381-5021-4696-A2CD-2E5C904DFFB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A07B16-F810-4F75-8826-6B72248241F7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47987B00-4C3D-43F8-989F-4B223F65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1295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2828FA1D-65E5-4879-AF69-6CE84D80E50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D72058E6-B30A-4125-8592-4E7A578BE99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BF26108-66F5-4162-9CA6-76DD0E1384A0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5A4288D-DB31-4D92-BF77-34767381A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9.11  Isochronous Transmission    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E689D8A-C26F-4A65-B73D-1C36CDAB5C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Isochronous 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 designed to provide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steady bit flow </a:t>
            </a:r>
            <a:r>
              <a:rPr lang="en-US" altLang="ko-KR">
                <a:ea typeface="굴림" panose="020B0600000101010101" pitchFamily="50" charset="-127"/>
              </a:rPr>
              <a:t>for multimedia applications</a:t>
            </a:r>
          </a:p>
          <a:p>
            <a:r>
              <a:rPr lang="en-US" altLang="ko-KR">
                <a:ea typeface="굴림" panose="020B0600000101010101" pitchFamily="50" charset="-127"/>
              </a:rPr>
              <a:t>Delivering such data at a steady rate is essential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because variations in delay known as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jitter</a:t>
            </a:r>
            <a:r>
              <a:rPr lang="en-US" altLang="ko-KR">
                <a:ea typeface="굴림" panose="020B0600000101010101" pitchFamily="50" charset="-127"/>
              </a:rPr>
              <a:t> can disrupt reception (cause pops or clicks in audio/make video freeze for a short time)</a:t>
            </a:r>
          </a:p>
          <a:p>
            <a:r>
              <a:rPr lang="en-US" altLang="ko-KR">
                <a:ea typeface="굴림" panose="020B0600000101010101" pitchFamily="50" charset="-127"/>
              </a:rPr>
              <a:t>Isochronous network is designed to accept and send data at a fixed rate,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Network interface is such that data must be handed to the network for transmission at exactly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R</a:t>
            </a:r>
            <a:r>
              <a:rPr lang="en-US" altLang="ko-KR">
                <a:ea typeface="굴림" panose="020B0600000101010101" pitchFamily="50" charset="-127"/>
              </a:rPr>
              <a:t> bits per second</a:t>
            </a:r>
          </a:p>
          <a:p>
            <a:r>
              <a:rPr lang="en-US" altLang="ko-KR">
                <a:ea typeface="굴림" panose="020B0600000101010101" pitchFamily="50" charset="-127"/>
              </a:rPr>
              <a:t>For example, an isochronous mechanism designed to transfer voice operates at a rate of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64,000</a:t>
            </a:r>
            <a:r>
              <a:rPr lang="en-US" altLang="ko-KR">
                <a:ea typeface="굴림" panose="020B0600000101010101" pitchFamily="50" charset="-127"/>
              </a:rPr>
              <a:t> bits per second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sender must generate digitized audio continuously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receiver must be able to accept and play the stream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2E7D3819-FF48-40E1-A66B-18FF8351C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9.12  Simplex, Half-Duplex, and Full-Duplex Transmission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29699" name="Footer Placeholder 1">
            <a:extLst>
              <a:ext uri="{FF2B5EF4-FFF2-40B4-BE49-F238E27FC236}">
                <a16:creationId xmlns:a16="http://schemas.microsoft.com/office/drawing/2014/main" id="{B472E7DF-16B0-4627-A970-64B5AB8BC66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FB78F805-71AF-462A-87F2-8EA8FFCA599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B280FB-3C76-44BC-A01D-975F41DA3CF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1A56E670-5651-4D8D-992D-525BDB33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6C52F122-9827-41AE-B2CF-018A92E0AE2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1EDB0FED-E07B-46ED-ABC5-12666394208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DFC02E-922F-4086-BB0E-739A8C06589B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9A66548-C07A-48D1-8F6F-F18E60ABD6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10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Modulation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Modems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9B60EDBD-E1DA-4244-9007-BAA838988AD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D5E9D09B-1870-41A0-9F24-81261AC1B63E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E22931D-D498-4C6E-B8B8-659C10FD733C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72B0B16-AAFA-4562-AC62-E585845586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10.1  Introduction    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A97DC7B0-270A-48F4-98EB-2EE47EE7C0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focuses on the use of high-frequency signals to carry information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how information is used to change a high-frequency electromagnetic wave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why the technique is important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describes how analog and digital inputs are used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>
            <a:extLst>
              <a:ext uri="{FF2B5EF4-FFF2-40B4-BE49-F238E27FC236}">
                <a16:creationId xmlns:a16="http://schemas.microsoft.com/office/drawing/2014/main" id="{C50467F9-55B5-4764-A0EA-D4021F24B9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10.3  Analog Modulation Schemes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32771" name="Footer Placeholder 1">
            <a:extLst>
              <a:ext uri="{FF2B5EF4-FFF2-40B4-BE49-F238E27FC236}">
                <a16:creationId xmlns:a16="http://schemas.microsoft.com/office/drawing/2014/main" id="{6DAFEBA5-ECAC-4AA2-8EC1-E9893865AE0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00FC475D-DFEF-47AC-AE02-CBC6E96F0A6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1D376F6-8082-447B-9493-C9E9E18CD9BC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BD5478D9-5982-42FC-8C9D-F557538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549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>
            <a:extLst>
              <a:ext uri="{FF2B5EF4-FFF2-40B4-BE49-F238E27FC236}">
                <a16:creationId xmlns:a16="http://schemas.microsoft.com/office/drawing/2014/main" id="{FEE8116B-844B-45C4-9EDE-125275AE6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10.4  Amplitude Modulation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33795" name="Footer Placeholder 1">
            <a:extLst>
              <a:ext uri="{FF2B5EF4-FFF2-40B4-BE49-F238E27FC236}">
                <a16:creationId xmlns:a16="http://schemas.microsoft.com/office/drawing/2014/main" id="{34ED98FA-1362-49B4-889C-6B9D70FF01AB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BC7DD0FD-854E-4DFB-9DAB-7A4F804AC80A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783D5E5-C4CE-431B-A278-A594DD011C9F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B87A9EE6-A3C5-40B7-A97A-9C64A555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008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36697519-3C23-420C-8830-6608A2F71F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D0BCBE56-E92B-4B10-B58A-C093E7A87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78AA55-ECA7-4F40-9177-2A70A022286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E92A031A-F528-4BE9-A696-0DB0B6F8A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8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Reliability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Channel Coding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0EC5721C-F70E-46B4-AA0D-076908F1CB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10.5  Frequency Modulation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34819" name="Footer Placeholder 1">
            <a:extLst>
              <a:ext uri="{FF2B5EF4-FFF2-40B4-BE49-F238E27FC236}">
                <a16:creationId xmlns:a16="http://schemas.microsoft.com/office/drawing/2014/main" id="{0A5C44CA-3EEB-44D9-A640-D0A2031342A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A1255880-5EB6-4A26-A7DD-832B5B4CFCD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BAF1C8-A975-4407-B81F-6C932B68F4C9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6E728BFE-24BF-4E32-82B6-96677583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269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>
            <a:extLst>
              <a:ext uri="{FF2B5EF4-FFF2-40B4-BE49-F238E27FC236}">
                <a16:creationId xmlns:a16="http://schemas.microsoft.com/office/drawing/2014/main" id="{AF9C5FA0-1D75-4541-9E17-3B14F692C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51071"/>
          <a:stretch>
            <a:fillRect/>
          </a:stretch>
        </p:blipFill>
        <p:spPr bwMode="auto">
          <a:xfrm>
            <a:off x="304800" y="1143000"/>
            <a:ext cx="8291513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1349BA8A-5EF7-4EFE-9A14-B928F8AED56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52571400-D281-4A46-9557-090E0DE9FEFE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DF07E0B-6343-4E48-A345-02F2356621F9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5C6644D-4CEC-416C-93B5-7DB5F3BDD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10.6  Phase Modulation (PM)   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6A3A140-F8CC-4FE5-AF66-14F285EFE3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One of the properties of a sine wave is its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phase</a:t>
            </a:r>
            <a:r>
              <a:rPr lang="en-US" altLang="ko-KR">
                <a:ea typeface="굴림" panose="020B0600000101010101" pitchFamily="50" charset="-127"/>
              </a:rPr>
              <a:t>, 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offset</a:t>
            </a:r>
            <a:r>
              <a:rPr lang="en-US" altLang="ko-KR">
                <a:ea typeface="굴림" panose="020B0600000101010101" pitchFamily="50" charset="-127"/>
              </a:rPr>
              <a:t> from a reference time at which the sine wave begins</a:t>
            </a:r>
          </a:p>
          <a:p>
            <a:r>
              <a:rPr lang="en-US" altLang="ko-KR">
                <a:ea typeface="굴림" panose="020B0600000101010101" pitchFamily="50" charset="-127"/>
              </a:rPr>
              <a:t>It is possible to use changes in phase to represent a signal</a:t>
            </a:r>
          </a:p>
          <a:p>
            <a:r>
              <a:rPr lang="en-US" altLang="ko-KR">
                <a:ea typeface="굴림" panose="020B0600000101010101" pitchFamily="50" charset="-127"/>
              </a:rPr>
              <a:t>We use the term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phase shift </a:t>
            </a:r>
            <a:r>
              <a:rPr lang="en-US" altLang="ko-KR">
                <a:ea typeface="굴림" panose="020B0600000101010101" pitchFamily="50" charset="-127"/>
              </a:rPr>
              <a:t>to characterize such changes</a:t>
            </a:r>
          </a:p>
          <a:p>
            <a:r>
              <a:rPr lang="en-US" altLang="ko-KR">
                <a:ea typeface="굴림" panose="020B0600000101010101" pitchFamily="50" charset="-127"/>
              </a:rPr>
              <a:t>If phase changes after cycle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k</a:t>
            </a:r>
            <a:r>
              <a:rPr lang="en-US" altLang="ko-KR">
                <a:ea typeface="굴림" panose="020B0600000101010101" pitchFamily="50" charset="-127"/>
              </a:rPr>
              <a:t>, the next sine wave will start slightly later than the time at which cycle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 k </a:t>
            </a:r>
            <a:r>
              <a:rPr lang="en-US" altLang="ko-KR">
                <a:ea typeface="굴림" panose="020B0600000101010101" pitchFamily="50" charset="-127"/>
              </a:rPr>
              <a:t>completes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slight delay resembles a change in frequency</a:t>
            </a:r>
          </a:p>
          <a:p>
            <a:r>
              <a:rPr lang="en-US" altLang="ko-KR">
                <a:ea typeface="굴림" panose="020B0600000101010101" pitchFamily="50" charset="-127"/>
              </a:rPr>
              <a:t>PM can be thought of as a special form of frequency modulation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However, phase shifts are important when a digital signal is used to modulate a carrier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865CDA8E-0670-4363-93F3-8C345BEB7C7E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52B73058-AEB4-49C8-B815-51F07771032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70F1031-DB14-46A1-BC91-B48251BB1011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4E9830D-BD1C-4D01-AD26-A035E4B1A2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10.8  Modulation, Digital Input, and Shift Keying    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8C5E846-6204-4B7A-8729-304315F074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can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digital</a:t>
            </a:r>
            <a:r>
              <a:rPr lang="en-US" altLang="ko-KR">
                <a:ea typeface="굴림" panose="020B0600000101010101" pitchFamily="50" charset="-127"/>
              </a:rPr>
              <a:t> input be used in modulation?</a:t>
            </a:r>
          </a:p>
          <a:p>
            <a:r>
              <a:rPr lang="en-US" altLang="ko-KR">
                <a:ea typeface="굴림" panose="020B0600000101010101" pitchFamily="50" charset="-127"/>
              </a:rPr>
              <a:t>Modifications to the modulation schemes described above are needed: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instead of modulation that is proportional to a continuous signal, digital schemes use discrete values</a:t>
            </a:r>
          </a:p>
          <a:p>
            <a:r>
              <a:rPr lang="en-US" altLang="ko-KR">
                <a:ea typeface="굴림" panose="020B0600000101010101" pitchFamily="50" charset="-127"/>
              </a:rPr>
              <a:t>To distinguish between analog and digital modulation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we use the term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shift keying </a:t>
            </a:r>
            <a:r>
              <a:rPr lang="en-US" altLang="ko-KR">
                <a:ea typeface="굴림" panose="020B0600000101010101" pitchFamily="50" charset="-127"/>
              </a:rPr>
              <a:t>rather than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modulation</a:t>
            </a:r>
          </a:p>
          <a:p>
            <a:r>
              <a:rPr lang="en-US" altLang="ko-KR">
                <a:ea typeface="굴림" panose="020B0600000101010101" pitchFamily="50" charset="-127"/>
              </a:rPr>
              <a:t>Shift keying operates similar to analog modulation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instead of a continuum of possible values, digital shift keying has a fixed set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 example, AM allows the amplitude of a carrier to vary by arbitrarily small amounts in response to a change in the signal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 contrast, amplitude shift keying uses a fixed set of possible amplitudes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10.4 illustrates concept for ASK and FSK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1">
            <a:extLst>
              <a:ext uri="{FF2B5EF4-FFF2-40B4-BE49-F238E27FC236}">
                <a16:creationId xmlns:a16="http://schemas.microsoft.com/office/drawing/2014/main" id="{CD918A4E-297C-44A7-B283-1FC6FE28A26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F3D0C04D-4CE3-4EC4-AAE6-CCB81AFF0BC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DCFA0E1-028B-4194-BA67-8F7ADA6E2615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57588D95-F5C0-419C-A170-CAE99BDF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0"/>
          <a:stretch>
            <a:fillRect/>
          </a:stretch>
        </p:blipFill>
        <p:spPr bwMode="auto">
          <a:xfrm>
            <a:off x="3581400" y="228600"/>
            <a:ext cx="51768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80DD23E6-90F4-4DDD-BF1D-14D36DEF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30480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  <a:cs typeface="Arial" panose="020B0604020202020204" pitchFamily="34" charset="0"/>
              </a:rPr>
              <a:t>Figure 10.4 </a:t>
            </a: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Illustration of 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a carrier wave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a digital input signal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amplitude shift keying</a:t>
            </a:r>
          </a:p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frequency shift keying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>
            <a:extLst>
              <a:ext uri="{FF2B5EF4-FFF2-40B4-BE49-F238E27FC236}">
                <a16:creationId xmlns:a16="http://schemas.microsoft.com/office/drawing/2014/main" id="{2E45322C-8C9C-45F4-BA8E-158B6738AF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10.9  Phase Shift Keying (PSK)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38915" name="Footer Placeholder 1">
            <a:extLst>
              <a:ext uri="{FF2B5EF4-FFF2-40B4-BE49-F238E27FC236}">
                <a16:creationId xmlns:a16="http://schemas.microsoft.com/office/drawing/2014/main" id="{110409EE-DD35-4D39-8AED-5F8DB76A318B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8EB587A3-F078-44FC-AAEC-D0F24B3C4B7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DB9678C-7BD3-45D8-BFCD-FA247B016E4A}" type="slidenum">
              <a:rPr lang="ko-KR" altLang="en-US" sz="1400">
                <a:ea typeface="굴림" panose="020B0600000101010101" pitchFamily="50" charset="-127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E3F663C-4394-4910-914E-C71205D7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812800"/>
            <a:ext cx="8489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Figure 10.5 illustrates how phase shifts affects a sine wave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There are three (abrupt) phase changes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A phase shift is measured by the angle of the change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The left most portion of sine wave changes its phase by </a:t>
            </a:r>
            <a:r>
              <a:rPr lang="en-US" altLang="ko-KR" sz="1800">
                <a:solidFill>
                  <a:srgbClr val="FF3300"/>
                </a:solidFill>
                <a:latin typeface="Lucida Grande" pitchFamily="-48" charset="0"/>
                <a:ea typeface="굴림" panose="020B0600000101010101" pitchFamily="50" charset="-127"/>
                <a:cs typeface="Arial" panose="020B0604020202020204" pitchFamily="34" charset="0"/>
              </a:rPr>
              <a:t>π</a:t>
            </a:r>
            <a:r>
              <a:rPr lang="en-US" altLang="ko-KR" sz="1800">
                <a:solidFill>
                  <a:srgbClr val="FF33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/2 </a:t>
            </a:r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radians or </a:t>
            </a:r>
            <a:r>
              <a:rPr lang="en-US" altLang="ko-KR" sz="1800">
                <a:solidFill>
                  <a:srgbClr val="FF33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180</a:t>
            </a:r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  <a:cs typeface="Arial" panose="020B0604020202020204" pitchFamily="34" charset="0"/>
              </a:rPr>
              <a:t>The second phase change corresponds to a 180 shift</a:t>
            </a:r>
          </a:p>
        </p:txBody>
      </p:sp>
      <p:pic>
        <p:nvPicPr>
          <p:cNvPr id="38918" name="Picture 2">
            <a:extLst>
              <a:ext uri="{FF2B5EF4-FFF2-40B4-BE49-F238E27FC236}">
                <a16:creationId xmlns:a16="http://schemas.microsoft.com/office/drawing/2014/main" id="{A51E8622-56AB-40AF-AEF4-D4BDF0E3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59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latin typeface="Arial"/>
                <a:ea typeface="굴림"/>
                <a:cs typeface="+mn-cs"/>
              </a:rPr>
              <a:t>© Pearson Education Inc., Upper Saddle River, NJ. All rights reserved.</a:t>
            </a:r>
            <a:endParaRPr lang="en-US" altLang="ko-KR" sz="1400">
              <a:latin typeface="Arial"/>
              <a:ea typeface="굴림"/>
              <a:cs typeface="+mn-cs"/>
            </a:endParaRP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DE0FA74B-E7F3-4040-8A29-0B4E5D74AFF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Assignment </a:t>
            </a:r>
            <a:endParaRPr lang="en-US" altLang="ko-KR">
              <a:latin typeface="Arial"/>
              <a:ea typeface="굴림"/>
              <a:cs typeface="+mn-cs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1. How</a:t>
            </a:r>
            <a:r>
              <a:rPr lang="ko-KR" altLang="en-US">
                <a:latin typeface="Arial"/>
                <a:ea typeface="굴림"/>
                <a:cs typeface="+mn-cs"/>
              </a:rPr>
              <a:t> </a:t>
            </a:r>
            <a:r>
              <a:rPr lang="en-US" altLang="ko-KR">
                <a:latin typeface="Arial"/>
                <a:ea typeface="굴림"/>
                <a:cs typeface="+mn-cs"/>
              </a:rPr>
              <a:t>CRC and checksum are produced in the real protocol?</a:t>
            </a:r>
            <a:endParaRPr lang="en-US" altLang="ko-KR">
              <a:latin typeface="Arial"/>
              <a:ea typeface="굴림"/>
              <a:cs typeface="+mn-cs"/>
            </a:endParaRPr>
          </a:p>
          <a:p>
            <a:pPr>
              <a:buFontTx/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Arial"/>
                <a:ea typeface="굴림"/>
                <a:cs typeface="+mn-cs"/>
              </a:rPr>
              <a:t>    Why is CRC located at the tail of the packet? </a:t>
            </a:r>
            <a:endParaRPr lang="en-US" altLang="ko-KR">
              <a:solidFill>
                <a:srgbClr val="000000"/>
              </a:solidFill>
              <a:latin typeface="Arial"/>
              <a:ea typeface="굴림"/>
              <a:cs typeface="+mn-cs"/>
            </a:endParaRPr>
          </a:p>
          <a:p>
            <a:pPr>
              <a:buFontTx/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Arial"/>
                <a:ea typeface="굴림"/>
                <a:cs typeface="+mn-cs"/>
              </a:rPr>
              <a:t>    Why is Checksum located at the header of the packet? </a:t>
            </a:r>
            <a:endParaRPr lang="en-US" altLang="ko-KR">
              <a:solidFill>
                <a:srgbClr val="000000"/>
              </a:solidFill>
              <a:latin typeface="Arial"/>
              <a:ea typeface="굴림"/>
              <a:cs typeface="+mn-cs"/>
            </a:endParaRPr>
          </a:p>
          <a:p>
            <a:pPr>
              <a:buFontTx/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Arial"/>
                <a:ea typeface="굴림"/>
                <a:cs typeface="+mn-cs"/>
              </a:rPr>
              <a:t> </a:t>
            </a:r>
            <a:endParaRPr lang="en-US" altLang="ko-KR">
              <a:solidFill>
                <a:srgbClr val="000000"/>
              </a:solidFill>
              <a:latin typeface="Arial"/>
              <a:ea typeface="굴림"/>
              <a:cs typeface="+mn-cs"/>
            </a:endParaRPr>
          </a:p>
          <a:p>
            <a:pPr>
              <a:lnSpc>
                <a:spcPts val="2200"/>
              </a:lnSpc>
              <a:buNone/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2. What can a RAC scheme achieve that a single parity bit scheme cannot?</a:t>
            </a:r>
            <a:endParaRPr lang="en-US" altLang="ko-KR">
              <a:latin typeface="Arial"/>
              <a:ea typeface="굴림"/>
              <a:cs typeface="+mn-cs"/>
            </a:endParaRPr>
          </a:p>
          <a:p>
            <a:pPr>
              <a:lnSpc>
                <a:spcPts val="2200"/>
              </a:lnSpc>
              <a:buNone/>
              <a:defRPr/>
            </a:pPr>
            <a:endParaRPr lang="en-US" altLang="ko-KR">
              <a:latin typeface="Arial"/>
              <a:ea typeface="굴림"/>
              <a:cs typeface="+mn-cs"/>
            </a:endParaRP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/>
              </a:rPr>
              <a:t>Send your results to me by email. (</a:t>
            </a:r>
            <a:r>
              <a:rPr lang="en-US" altLang="ko-KR">
                <a:latin typeface="Arial"/>
                <a:ea typeface="굴림"/>
                <a:cs typeface="+mn-cs"/>
              </a:rPr>
              <a:t>Due date: 4.5. )</a:t>
            </a:r>
            <a:endParaRPr lang="en-US" altLang="ko-KR"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/>
              </a:rPr>
              <a:t>This assignment will be used to check your attendance.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>
              <a:latin typeface="Arial"/>
              <a:ea typeface="굴림"/>
              <a:cs typeface="+mn-cs"/>
            </a:endParaRPr>
          </a:p>
          <a:p>
            <a:pPr eaLnBrk="1" hangingPunct="1">
              <a:defRPr/>
            </a:pPr>
            <a:endParaRPr lang="en-US" altLang="ko-KR"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21E1627F-13CE-48A1-BFF7-EE2495B66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2009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D40DCF95-2A95-4E4F-94F6-FF5E9B9DD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DF5D5B-D4CF-4961-AEB4-4C955D02838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34543E8A-6C64-4653-BE35-08D1F9C2E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  Introduction    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D7D7F30-1A5E-44FF-9B21-8E561A976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continues the discussion by examining errors that can occur during transmission and techniques that can be used to control errors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concepts presented here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are fundamental to computer networking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and are used in communication protocols at many layers of the stack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>
            <a:extLst>
              <a:ext uri="{FF2B5EF4-FFF2-40B4-BE49-F238E27FC236}">
                <a16:creationId xmlns:a16="http://schemas.microsoft.com/office/drawing/2014/main" id="{BEC172EE-6189-4AC1-8BFE-607FF62F9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586F08A5-8E99-42E0-9ADF-AB1AC9FFA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08AE46-B5D3-498B-9736-3A8A3C8D15A1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7789BB-219F-4E5E-8C5F-20E59424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45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:a16="http://schemas.microsoft.com/office/drawing/2014/main" id="{6A79286D-5CA9-4227-BB44-60D17D33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880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500">
                <a:solidFill>
                  <a:schemeClr val="tx2"/>
                </a:solidFill>
                <a:ea typeface="굴림" panose="020B0600000101010101" pitchFamily="50" charset="-127"/>
              </a:rPr>
              <a:t>8.3  Effect of Transmission Errors on Data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>
            <a:extLst>
              <a:ext uri="{FF2B5EF4-FFF2-40B4-BE49-F238E27FC236}">
                <a16:creationId xmlns:a16="http://schemas.microsoft.com/office/drawing/2014/main" id="{F53C047B-26A5-4264-A90E-62514116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Handling Channel Errors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7171" name="Footer Placeholder 1">
            <a:extLst>
              <a:ext uri="{FF2B5EF4-FFF2-40B4-BE49-F238E27FC236}">
                <a16:creationId xmlns:a16="http://schemas.microsoft.com/office/drawing/2014/main" id="{F58F0BF8-2CAD-42CD-B679-F21472CCC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7172" name="Slide Number Placeholder 2">
            <a:extLst>
              <a:ext uri="{FF2B5EF4-FFF2-40B4-BE49-F238E27FC236}">
                <a16:creationId xmlns:a16="http://schemas.microsoft.com/office/drawing/2014/main" id="{94F8234F-FA8B-4BC4-98F5-E0A380763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95D630-E837-41B9-B522-2779B50E10A6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09777FA0-E123-4BBC-92F6-D7D28333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>
            <a:fillRect/>
          </a:stretch>
        </p:blipFill>
        <p:spPr bwMode="auto">
          <a:xfrm>
            <a:off x="609600" y="1143000"/>
            <a:ext cx="83058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2D66DBDC-8EFA-4100-A48F-8FC39E9FD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888C4E59-3475-4BF4-8218-B2A662BD6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0FA74B-E7F3-4040-8A29-0B4E5D74AFF7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FA5DA4C-54C5-4A74-8029-CA158A8A8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8.6  An Example Block Error Code: Single Parity Checking    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1E83704-228C-4588-A80B-8461E1C25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can additional information be used to detect errors?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consider a single parity checking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SPC</a:t>
            </a:r>
            <a:r>
              <a:rPr lang="en-US" altLang="ko-KR">
                <a:ea typeface="굴림" panose="020B0600000101010101" pitchFamily="50" charset="-127"/>
              </a:rPr>
              <a:t>) mechanism</a:t>
            </a:r>
          </a:p>
          <a:p>
            <a:r>
              <a:rPr lang="en-US" altLang="ko-KR">
                <a:ea typeface="굴림" panose="020B0600000101010101" pitchFamily="50" charset="-127"/>
              </a:rPr>
              <a:t>One form of SPC defines a block to be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8-bit</a:t>
            </a:r>
            <a:r>
              <a:rPr lang="en-US" altLang="ko-KR">
                <a:ea typeface="굴림" panose="020B0600000101010101" pitchFamily="50" charset="-127"/>
              </a:rPr>
              <a:t> unit of data (i.e., a single byte)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On the sending side, an encoder adds an extra bit, called a parity bit, to each byte before 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receiver uses parity bit to check whether bits in the byte are correct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Before parity can be used, the sender and receiver must be configured for either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even parity </a:t>
            </a:r>
            <a:r>
              <a:rPr lang="en-US" altLang="ko-KR">
                <a:ea typeface="굴림" panose="020B0600000101010101" pitchFamily="50" charset="-127"/>
              </a:rPr>
              <a:t>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odd parity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8.4 lists examples of data bytes and the value of the parity bit that is sent when using even or odd parity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>
            <a:extLst>
              <a:ext uri="{FF2B5EF4-FFF2-40B4-BE49-F238E27FC236}">
                <a16:creationId xmlns:a16="http://schemas.microsoft.com/office/drawing/2014/main" id="{80C9BD6B-9B73-49AB-B19C-A351B140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8.6  An Example Block Error Code: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Single Parity Checking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9219" name="Footer Placeholder 1">
            <a:extLst>
              <a:ext uri="{FF2B5EF4-FFF2-40B4-BE49-F238E27FC236}">
                <a16:creationId xmlns:a16="http://schemas.microsoft.com/office/drawing/2014/main" id="{A7BA1A0D-78BD-4F25-A9C1-88315E48B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220" name="Slide Number Placeholder 2">
            <a:extLst>
              <a:ext uri="{FF2B5EF4-FFF2-40B4-BE49-F238E27FC236}">
                <a16:creationId xmlns:a16="http://schemas.microsoft.com/office/drawing/2014/main" id="{B03A1AAD-72CA-4AFF-B95A-D83B7FA8C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04A8B8-08FF-44B7-8BCD-A0BF2E9A9CD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732F4C68-80DE-4DB4-8F23-CDFF54BF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343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FE6EE11A-34EC-4C8F-9AB5-17B88C68C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0A092453-3186-422A-A93B-5A2C8DFE6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E3ACFE-998B-40DF-B62D-A5E63DF5A3A5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CFA59DF-1BE7-4C26-B2F6-EF94F350D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8.11  Error Correction with Row and Column (RAC) Parity    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0675E19-3F6A-416A-888F-7659DAF6E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Imagine an array of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3-rows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4-columns</a:t>
            </a:r>
            <a:r>
              <a:rPr lang="en-US" altLang="ko-KR">
                <a:ea typeface="굴림" panose="020B0600000101010101" pitchFamily="50" charset="-127"/>
              </a:rPr>
              <a:t>, with a parity bit added for each row and for each column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Figure 8.7 illustrates the arrangement, which is known as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Row and Column</a:t>
            </a:r>
            <a:r>
              <a:rPr lang="en-US" altLang="ko-KR">
                <a:ea typeface="굴림" panose="020B0600000101010101" pitchFamily="50" charset="-127"/>
              </a:rPr>
              <a:t> (RAC) code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Example RAC has n= 20, which means that it is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(20, 12)</a:t>
            </a:r>
            <a:r>
              <a:rPr lang="en-US" altLang="ko-KR">
                <a:ea typeface="굴림" panose="020B0600000101010101" pitchFamily="50" charset="-127"/>
              </a:rPr>
              <a:t> code</a:t>
            </a:r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8A3A9C58-579D-4FFD-9A2B-FC0F6DBE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5589" r="6003" b="11320"/>
          <a:stretch>
            <a:fillRect/>
          </a:stretch>
        </p:blipFill>
        <p:spPr bwMode="auto">
          <a:xfrm>
            <a:off x="1143000" y="3048000"/>
            <a:ext cx="64738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1619</ep:Words>
  <ep:PresentationFormat>화면 슬라이드 쇼(4:3)</ep:PresentationFormat>
  <ep:Paragraphs>195</ep:Paragraphs>
  <ep:Slides>35</ep:Slides>
  <ep:Notes>35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Default Design</vt:lpstr>
      <vt:lpstr>컴퓨터 네트워크  Computer Networks and Internets, 6e</vt:lpstr>
      <vt:lpstr>슬라이드 2</vt:lpstr>
      <vt:lpstr>Chapter 8     Reliability  and  Channel Coding</vt:lpstr>
      <vt:lpstr>8.1  Introduction</vt:lpstr>
      <vt:lpstr>슬라이드 5</vt:lpstr>
      <vt:lpstr>Handling Channel Errors</vt:lpstr>
      <vt:lpstr>8.6  An Example Block Error Code: Single Parity Checking</vt:lpstr>
      <vt:lpstr>8.6  An Example Block Error Code:  Single Parity Checking</vt:lpstr>
      <vt:lpstr>8.11  Error Correction with Row and Column (RAC) Parity</vt:lpstr>
      <vt:lpstr>8.11  Error Correction with Row and Column (RAC) Parity</vt:lpstr>
      <vt:lpstr>8.12  The 16-Bit Checksum Used in the Internet</vt:lpstr>
      <vt:lpstr>8.12  The 16-Bit Checksum Used in the Internet</vt:lpstr>
      <vt:lpstr>8.13  Cyclic Redundancy Codes (CRC)</vt:lpstr>
      <vt:lpstr>8.13  Cyclic Redundancy Codes (CRC)</vt:lpstr>
      <vt:lpstr>8.14  An Efficient Hardware Implementation of CRC</vt:lpstr>
      <vt:lpstr>Chapter 9     Transmission Modes</vt:lpstr>
      <vt:lpstr>9.1  Introduction</vt:lpstr>
      <vt:lpstr>9.2  A Taxonomy of Transmission Modes</vt:lpstr>
      <vt:lpstr>9.3  Parallel Transmission</vt:lpstr>
      <vt:lpstr>9.4  Serial Transmission</vt:lpstr>
      <vt:lpstr>9.7  Asynchronous Transmission</vt:lpstr>
      <vt:lpstr>9.9  Synchronous Transmission</vt:lpstr>
      <vt:lpstr>9.10  Bytes, Blocks, and Frames</vt:lpstr>
      <vt:lpstr>9.11  Isochronous Transmission</vt:lpstr>
      <vt:lpstr>9.12  Simplex, Half-Duplex, and Full-Duplex Transmission</vt:lpstr>
      <vt:lpstr>Chapter 10     Modulation  and  Modems</vt:lpstr>
      <vt:lpstr>10.1  Introduction</vt:lpstr>
      <vt:lpstr>10.3  Analog Modulation Schemes</vt:lpstr>
      <vt:lpstr>10.4  Amplitude Modulation</vt:lpstr>
      <vt:lpstr>10.5  Frequency Modulation</vt:lpstr>
      <vt:lpstr>10.6  Phase Modulation (PM)</vt:lpstr>
      <vt:lpstr>10.8  Modulation, Digital Input, and Shift Keying</vt:lpstr>
      <vt:lpstr>슬라이드 33</vt:lpstr>
      <vt:lpstr>10.9  Phase Shift Keying (PSK)</vt:lpstr>
      <vt:lpstr>Assignment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2006-08-29T10:36:33.000</dcterms:created>
  <dc:creator>10256</dc:creator>
  <cp:lastModifiedBy>K. Cho</cp:lastModifiedBy>
  <dcterms:modified xsi:type="dcterms:W3CDTF">2020-03-24T05:41:09.940</dcterms:modified>
  <cp:revision>284</cp:revision>
  <dc:title>Chapter 1 - Introduction</dc:title>
  <cp:version/>
</cp:coreProperties>
</file>