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84" r:id="rId3"/>
  </p:sldMasterIdLst>
  <p:notesMasterIdLst>
    <p:notesMasterId r:id="rId27"/>
  </p:notesMasterIdLst>
  <p:sldIdLst>
    <p:sldId id="266" r:id="rId4"/>
    <p:sldId id="371" r:id="rId5"/>
    <p:sldId id="408" r:id="rId6"/>
    <p:sldId id="372" r:id="rId7"/>
    <p:sldId id="374" r:id="rId8"/>
    <p:sldId id="400" r:id="rId9"/>
    <p:sldId id="375" r:id="rId10"/>
    <p:sldId id="401" r:id="rId11"/>
    <p:sldId id="376" r:id="rId12"/>
    <p:sldId id="377" r:id="rId13"/>
    <p:sldId id="379" r:id="rId14"/>
    <p:sldId id="380" r:id="rId15"/>
    <p:sldId id="381" r:id="rId16"/>
    <p:sldId id="382" r:id="rId17"/>
    <p:sldId id="402" r:id="rId18"/>
    <p:sldId id="384" r:id="rId19"/>
    <p:sldId id="385" r:id="rId20"/>
    <p:sldId id="410" r:id="rId21"/>
    <p:sldId id="387" r:id="rId22"/>
    <p:sldId id="411" r:id="rId23"/>
    <p:sldId id="412" r:id="rId24"/>
    <p:sldId id="281" r:id="rId25"/>
    <p:sldId id="38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86" d="100"/>
          <a:sy n="86" d="100"/>
        </p:scale>
        <p:origin x="1553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D00991-7DAA-4C7A-BF45-BE71C842C5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5FE306-947A-4DE6-8255-E12E0DEF3C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9BBB087-8912-4B00-8B7D-35B44A1A3E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8F08201-94D9-40BA-A0A8-067EB51088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5346063-EFE7-467A-B087-0A9806155D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FDE9EE0A-BC8C-487D-9329-21DA4A86B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3A127082-492B-44E5-B477-B65FCC64AB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9F667BC-4D18-4D81-9B7D-6F8B0D13E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707FED-22B7-4BF4-8395-5463F8989A6D}" type="slidenum">
              <a:rPr lang="ko-KR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047DF24-C429-46CC-9A3E-17DCC6FC1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7977C9E-53DC-43EF-9AFF-BB48CF0AB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00C309E0-B663-4B78-99DA-DF1898CE69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352BE9B2-3E7E-4472-BFDF-DFF3BBEA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CA96521D-0B70-4EC7-8B25-2959AFD4CCE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35DD90-AE2D-4CB9-8FA2-1DF2FBB1B859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411D50A3-F643-47B3-8B00-9551FCF90D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D0967A7C-1375-4F18-9719-00E62774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EF8AD7AE-550C-4B94-B3D3-14767E01356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66C911-C98A-4545-8456-7D6382FBE8C9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A06688D1-975C-4A3C-AFAC-9AD4F62223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F6CECAEE-DA7C-4D60-9BBF-6F683873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A77DCAF9-3A4C-4B6C-A4D5-F46D54092C5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E6BFF2-DD66-4E0E-8724-AB3938967601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048367B4-1EC2-4A9B-BA3B-87F0A5D585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B757D169-9BD2-4B9D-8DD1-32AF4BB5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B0F18E37-0518-4F89-A11C-3CA317FCAC5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F0BB2F-1195-4DAA-A20D-6BC2E66D6ADC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A1E8E58D-B1B0-42E4-B61C-6D81B27450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F3C9ED4C-4B09-410F-B6FE-345E3A84D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D645B38A-8A82-4AED-821E-AE166854C76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2759CF-E69B-4BA8-A1E8-66086D308EDB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625C6827-0DF7-4D6C-A8DE-1092F830A8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11E2617A-F0BD-493C-9079-C184FE0F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D6C5234-6B2B-44E6-9464-245AA29064E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231B11E-20E2-493A-8E8E-BDDFC45647DB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A1D5AB1A-B93F-493F-B988-9D70F77DD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3741ACB4-EBA4-4309-8347-CDBA9C66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76E66ED6-2D1C-469E-94EE-C88CCD2D457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9AF971-601E-4306-918A-1495B5EFAE88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DEA21A5E-0620-4D83-BFDC-B7FDA4436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236BFCAC-25A0-4B39-A5DB-502ACBCD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C1366EEA-8D99-4DDA-B4FC-ED8CC62D573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861C80-28D5-4B83-87B6-6C70C5BBACED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833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BA337918-E928-43C1-9684-25C8659765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BFB560D0-ACF4-4320-B503-49C2EFC4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04FD33EE-0043-4FB0-9A54-A579AEA2FC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6D8325-46A8-4008-B504-B189AB7A7E80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12E3272-E3BE-49BA-B575-80F4EE9D5C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111D73E0-B89A-4280-9D2E-494F33B9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3D3A21B1-1FA7-4540-A9E8-34D17D31EF5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8FF47B-6B50-4A5C-BA43-8F8364C35C11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4AE6B94-DEA1-4055-8364-1E26F2F73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F05703-EA2D-4E33-B3B7-C8D91A08502F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40A9324-DEA5-4ACA-9DC0-29B7ABCA5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6C99377-6B38-45F9-8643-BE856CB41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418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4AE6B94-DEA1-4055-8364-1E26F2F73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F05703-EA2D-4E33-B3B7-C8D91A08502F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40A9324-DEA5-4ACA-9DC0-29B7ABCA5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6C99377-6B38-45F9-8643-BE856CB41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03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E0B7A68-2695-47B5-8BF5-2D4188119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44E1B747-A2E3-4822-BF72-92FB979B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62501DD0-D078-4FAF-9348-E1CCEE2DF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C9AF3A-78F8-44EC-A476-887A0804F1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4AE6B94-DEA1-4055-8364-1E26F2F73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F05703-EA2D-4E33-B3B7-C8D91A08502F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40A9324-DEA5-4ACA-9DC0-29B7ABCA5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6C99377-6B38-45F9-8643-BE856CB41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75732342-2403-481F-BE30-04055020D1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2A5C687-F3C6-45EE-8ECA-9414CAB1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8699BE3-7C01-49DA-A1FD-70BCAF1C5B8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16637C-F855-4483-9392-C932FA1EC786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923C49-17FF-4E91-927D-D07D1C9DF2C7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BE28B208-FA60-4A8E-9B67-918B2D0CFE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A474484F-43E7-4A79-9168-168BB9CC2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EFBA9CC-7B42-4B36-AB90-3A364E4D6BA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B548DF-B0ED-413A-A897-862094A89631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020FBDE0-FC70-4133-94A6-9BBA2DA65A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08F42968-2C55-4DAE-80F5-F2E6DB9B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978D5F6E-0745-43AF-A67B-84352896A15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C0C07E-7A56-4668-BA60-55CBE410074C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C2BCF50-1972-4AFA-9CA0-460F84F67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01DFFC29-A09E-45E3-BDCE-FECF64F1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DDC3C4E-3CBC-40F2-815F-6C87EBA95C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E8CE7C-670D-457C-9969-7C0905D39379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28D0C034-0D4D-4390-84B9-C627622000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F3864A4B-2628-474E-91D3-9AF1B160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2A863136-0103-40BB-A8A9-F05073E5137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ABCDE6-0A09-4063-988C-6ED7C07836F8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9960D4-BDAA-44F7-965D-087CDA03F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C06ADC-1474-4E76-9F98-26F13FF102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5DC5F-1D16-430C-9565-CF2FFD1DE4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25D5F4-4819-4135-8A34-2E8F125D48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B725DA-862A-4DC5-872F-895C9C004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34FF9-D28B-4DE5-AB71-FF41D43F34D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10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8F7CEE-0ACA-4EA9-9787-9A98DB1558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CE201D-1814-4211-AEA0-6B075C3BBF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5F45E-713F-4C28-B3C0-B6CD5F0E61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6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46BF56-C4E6-4C90-8122-36C94FC48F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56195E-444D-4A12-838A-B8D548D323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250AD-01C1-4BED-B125-7FC4816DD2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76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65EAEA-78D3-48B0-A46B-573B6BEBD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F51546-EEDE-4228-9B07-1BBC115711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940C2-4329-4327-8D7F-426E7C5043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531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04DE13-3E8E-40CD-910F-52D4C53F29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D71036-8880-4FC1-AFCE-529284D678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6595B-3216-4E68-B4AA-A7C3B216DD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9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9CCA3-0DDA-4D39-BD94-9F4A913496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4BBD5E-C33F-434E-8120-0684AAB01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70DF-4C23-4463-BDF6-A97CEF7930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61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2DAC2C-9682-463D-B5D6-AD0F16C229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88D4F62-4DE3-4188-B9D4-50B8590A3D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227B9-E84F-4508-9116-CF867D484A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4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3FFCB2-FBCE-469A-BF3B-6828D795A2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8D2F5A-1772-4C9A-B61A-B87A6436E0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B29AB-3534-47CA-947F-C6BEE12601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98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E51EB5B-460A-452C-9D20-C5E181900D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9DDFB45-8C71-451D-BBF4-3BA2D9152F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A4522-CBA9-4C3D-A233-3974E18DB8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94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C0A9FE-92C5-4EBA-B481-B90BF9BA83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B158B8-CB50-4648-BCAA-8A2B061E6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F4C0-1F5C-48D9-80CE-AC4C511B5AF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8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9D3BD4-034A-40A9-BD69-8D315C1CE2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7F2F07-00FD-4D51-ABC2-7F2E489FB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473AB-D707-4817-A9B8-08799F219DF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5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2BF5DC-3284-4F71-A296-7660690B0E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EF398D-95CF-46EE-89AC-951FA447B2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1CFB6-617B-4202-A230-015715FA48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9236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6A7915-D6A2-4E02-A05A-787F33958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6C154C-1D2E-465A-A847-B1B0712D04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DBB34-AB7A-4A8D-A9C0-06B4F2A8600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98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A6D211-2BA8-43E8-AE85-EFAB52BAE0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BF1529-8581-4BE7-8BA6-43F7C3A3B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9DB74-D463-4C5B-BB34-90751F452E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7AFB7F-F8E8-4FDB-A333-00C074D7A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F36D00-EF4E-474F-AC01-5147D98C64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0F3C0-C5F5-4406-8D9F-3E2D0E4D33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9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8E9920-0C5A-49E3-B931-2B200D2C2B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A79368-FC50-4E8C-AC3F-A94748379E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B60B-1A2D-4A46-ADDA-DE56CD365A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31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3A85CA-3053-47D4-8697-A599922D24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19AF0E-7059-47E6-94EA-BFCF5409D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85881-C60A-4050-BD5A-96271C7D91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8588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A119EB-6078-42B5-BD78-43A83404DB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4FF163-672B-4562-8CE2-B6351C01A7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1E4C0-FB52-4D8F-8DA6-F50BDC04A2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4204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309618A-1FCB-414F-B829-9F0800608F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95EE07-0F01-4B28-8CD4-F817274E5E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FADC4-2E92-4B5C-BF96-244EFED265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574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EB179D-41E7-4032-AFCD-CB49DE8DD2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4B6B3A-335B-4178-9A15-AFD2A17DD5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72AF0-9508-4DE9-815E-5545910AB8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455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B2F72FD-B511-4081-A5DF-C1EF7A2F4C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FA6CCD-EBE5-4DFA-99FC-9098ABC5DC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2A3F1-CC4B-4F9D-969C-5E7CD17B8A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72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E10CCD-4BCD-4FBF-95BD-6622E98D7A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723D6F-1FEB-4A3F-9F3B-D359426F99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BA851-1CAD-43A3-908A-CD7578C48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547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4E0F65-6B71-434C-A0C1-D46D61C8F4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3A8DFF-2A9A-452B-92D6-3B5C361249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FC6A-3718-4443-A15B-F9DAEF363D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788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1472D8-F436-4F19-844E-CE523AAEF6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A9578E-E0E3-4ECA-A465-37D87C8330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84D3B-639B-4E40-BA98-74EF663904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333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22D969-78EE-4871-96E3-350788A81E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DE6EF1-756A-4534-820A-11F1E9CA88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BDF2-B03B-4582-808A-E02A5ACFCA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72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1DE062-A0A6-4B48-A318-5111908DC7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EE7CCF-3939-4365-A645-E61848A1A6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A513A-9180-4A2A-B3B7-23414EE771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9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21C34F-45D0-4651-A455-F45ECB89A9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E7312B-BC41-4400-8F1A-EC760335B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F5464-3691-4602-9FF4-5E925FC5B2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675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60D2AE-5FAE-482D-8B8A-68FD1551F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CC71D05-69F2-4BF4-B7E2-664AE7CD93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B06BA-DC6B-4D7C-BD21-BD65D2BFB4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61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51D7B5-5F6A-4050-BB65-B74BF8D316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85B4BF-A48C-4B83-9784-DAE99D58F9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E99FE-EE98-40FF-8DCD-A5BBA02960A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9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937902A-4CE4-47AE-8DC4-12F8578D3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EF9A7CE-9693-46E0-84AC-57CCAB6C46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4F4C-3503-4223-814C-5A817418335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08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6F6C6B-2BE6-4929-BA40-9D3EE3D6A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B33EB5-E261-4053-A680-9134A61D86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A9087-FB28-442D-8860-2214A31124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55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2C628C-5A11-47FC-B676-CF280BC8A0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69AA32-E7FF-4B94-B001-274577F07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6ABB0-F7B6-447F-A2F3-73EA56C8845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BB61C2-454E-4C94-BC5A-969F3A6B3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7D0951-B3C5-43D0-822D-CE41C9046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5D0453D-DADF-45A3-9EC2-88017699C9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693FE9-402F-4D06-A4ED-7B8D8251C1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69F3E331-3FE5-4C00-AAB0-951AFA10C2F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8D5963-E799-4851-A299-655CCD2B2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65E816-ED0C-41BE-9E5A-549C76912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391DDA-D444-4828-BA9C-945D2A84A5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FD4A00-0B24-46A0-8DCE-1A4FCE9EC1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DA56DD4-CFEE-429D-BB4F-4A0FB301DD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25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28CF4D0-29FE-4673-B3F7-C7855091A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604481-24CF-411B-9050-ABD8B009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0B88BDA-C038-4365-83A4-4065CE9ED6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5D2FD46-7133-43B1-B8E6-E314378C0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07666A0-6381-4804-B1C3-EC838EC80C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560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749792D0-36C9-4428-A253-4333704CB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B0395F-0A36-467D-BFC1-5FF2E99C6ED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9EBE50E-1991-464D-933C-C0003501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557338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156B6EB-52FE-4741-9E08-101A7BC5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7B568215-2225-4FE3-B7FA-EFBEB699491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C662BBD-8328-4D0F-8B6B-0CAD93AD6AFD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527449-E0A9-45D7-A200-E88BA86863CC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18FE36AD-EEE4-4F51-B863-99D5FBE49E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13.3  Packet Switching    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0432E09-EDA6-4AFC-B82D-405E3FA821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133600"/>
            <a:ext cx="8686800" cy="62865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Packet switching provides statistical TDM sharing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70C4EBF4-23A5-4F25-AF75-99DDF16F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67"/>
          <a:stretch>
            <a:fillRect/>
          </a:stretch>
        </p:blipFill>
        <p:spPr bwMode="auto">
          <a:xfrm>
            <a:off x="838200" y="3124200"/>
            <a:ext cx="72151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슬라이드 번호 개체 틀 1">
            <a:extLst>
              <a:ext uri="{FF2B5EF4-FFF2-40B4-BE49-F238E27FC236}">
                <a16:creationId xmlns:a16="http://schemas.microsoft.com/office/drawing/2014/main" id="{65F9A8AD-1B58-49B5-8C67-E166E5F65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957D2D-511E-488E-9278-84D54207A09F}" type="slidenum">
              <a:rPr lang="ko-KR" altLang="en-US" sz="1400"/>
              <a:pPr eaLnBrk="1" hangingPunct="1"/>
              <a:t>10</a:t>
            </a:fld>
            <a:endParaRPr lang="en-US" altLang="ko-KR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07A834DB-83C3-4ED4-A321-B65871744B2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CCD64261-DAAB-46A5-9AED-FAD68DF43B1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AFAA306-EABD-49B6-AC54-5492DB276761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B90D7AA-9C97-43B5-B564-36DDDF2180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2800" b="1">
                <a:ea typeface="굴림" panose="020B0600000101010101" pitchFamily="50" charset="-127"/>
              </a:rPr>
              <a:t>Categories Of Packet Switched Networks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F3EDE9C9-F157-4928-8227-A5B3E52445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22860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 </a:t>
            </a:r>
            <a:r>
              <a:rPr lang="en-US" altLang="ko-KR">
                <a:ea typeface="굴림" panose="020B0600000101010101" pitchFamily="50" charset="-127"/>
              </a:rPr>
              <a:t>Packet switching technologies are commonly classified according to the distance they span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LAN, MAN, WAN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PAN, SAN(storage), CAN(chip)</a:t>
            </a:r>
          </a:p>
          <a:p>
            <a:r>
              <a:rPr lang="en-US" altLang="ko-KR">
                <a:ea typeface="굴림" panose="020B0600000101010101" pitchFamily="50" charset="-127"/>
              </a:rPr>
              <a:t>Below summarizes the terminology used</a:t>
            </a:r>
          </a:p>
        </p:txBody>
      </p:sp>
      <p:pic>
        <p:nvPicPr>
          <p:cNvPr id="12294" name="Picture 2">
            <a:extLst>
              <a:ext uri="{FF2B5EF4-FFF2-40B4-BE49-F238E27FC236}">
                <a16:creationId xmlns:a16="http://schemas.microsoft.com/office/drawing/2014/main" id="{CB1018D9-697E-41B2-B372-6CE5E421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8"/>
          <a:stretch>
            <a:fillRect/>
          </a:stretch>
        </p:blipFill>
        <p:spPr bwMode="auto">
          <a:xfrm>
            <a:off x="762000" y="3505200"/>
            <a:ext cx="7620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슬라이드 번호 개체 틀 1">
            <a:extLst>
              <a:ext uri="{FF2B5EF4-FFF2-40B4-BE49-F238E27FC236}">
                <a16:creationId xmlns:a16="http://schemas.microsoft.com/office/drawing/2014/main" id="{EDDF261D-529F-47C9-AD3D-A6C21F0992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264E88-F582-4470-B3E7-38D829C640F7}" type="slidenum">
              <a:rPr lang="ko-KR" altLang="en-US" sz="1400"/>
              <a:pPr eaLnBrk="1" hangingPunct="1"/>
              <a:t>11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>
            <a:extLst>
              <a:ext uri="{FF2B5EF4-FFF2-40B4-BE49-F238E27FC236}">
                <a16:creationId xmlns:a16="http://schemas.microsoft.com/office/drawing/2014/main" id="{3CB1F750-64E2-484A-8215-4D72E1355D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13.5  Standards for Packet Format and Identification </a:t>
            </a:r>
          </a:p>
        </p:txBody>
      </p:sp>
      <p:sp>
        <p:nvSpPr>
          <p:cNvPr id="13315" name="Footer Placeholder 1">
            <a:extLst>
              <a:ext uri="{FF2B5EF4-FFF2-40B4-BE49-F238E27FC236}">
                <a16:creationId xmlns:a16="http://schemas.microsoft.com/office/drawing/2014/main" id="{AC22C0CE-BD29-4F5A-8CC6-ECD45C84C684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306B1D1D-8167-4E6F-8832-3DBFD46DFB8C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C8A8A6C-CD1F-4F64-ABBA-9C3E5BDA7C26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60C65795-5B60-4464-AD70-B89F0124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5"/>
          <a:stretch>
            <a:fillRect/>
          </a:stretch>
        </p:blipFill>
        <p:spPr bwMode="auto">
          <a:xfrm>
            <a:off x="457200" y="1555750"/>
            <a:ext cx="84582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슬라이드 번호 개체 틀 1">
            <a:extLst>
              <a:ext uri="{FF2B5EF4-FFF2-40B4-BE49-F238E27FC236}">
                <a16:creationId xmlns:a16="http://schemas.microsoft.com/office/drawing/2014/main" id="{575BCE4E-6301-4D89-A00A-4F73F793E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3AE6A5-FD2A-4D8B-9E40-48A79EA54003}" type="slidenum">
              <a:rPr lang="ko-KR" altLang="en-US" sz="1400"/>
              <a:pPr eaLnBrk="1" hangingPunct="1"/>
              <a:t>12</a:t>
            </a:fld>
            <a:endParaRPr lang="en-US" altLang="ko-KR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C61C7C59-F1CE-4355-8D5B-DBA18D169A0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7330BC27-05B3-4E3A-B619-FB079779FD48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C94454-EC6B-4496-AD0A-8A9A3D20D498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C262DAC-CAF5-4A57-A244-2592ECDA63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13.6  IEEE 802 Model and Standards   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B3ADBAE-6E7C-4156-9386-9C8AEA3E34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2590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IEEE  Project 802 (LAN/MAN standards committee)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divides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Layer 2 </a:t>
            </a:r>
            <a:r>
              <a:rPr lang="en-US" altLang="ko-KR">
                <a:ea typeface="굴림" panose="020B0600000101010101" pitchFamily="50" charset="-127"/>
              </a:rPr>
              <a:t>of the protocol stack into two conceptual sub-layers,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Logical Link Control</a:t>
            </a:r>
            <a:r>
              <a:rPr lang="en-US" altLang="ko-KR">
                <a:ea typeface="굴림" panose="020B0600000101010101" pitchFamily="50" charset="-127"/>
              </a:rPr>
              <a:t> (LLC)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sublayer specifies addressing and the use of addresses for demultiplexing as described later in the chapter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Media Access Control</a:t>
            </a:r>
            <a:r>
              <a:rPr lang="en-US" altLang="ko-KR">
                <a:ea typeface="굴림" panose="020B0600000101010101" pitchFamily="50" charset="-127"/>
              </a:rPr>
              <a:t> (MAC)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sublayer specifies how multiple computers share underlying medium</a:t>
            </a: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179AF92C-D805-4E85-9F08-31A0B3E9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>
            <a:fillRect/>
          </a:stretch>
        </p:blipFill>
        <p:spPr bwMode="auto">
          <a:xfrm>
            <a:off x="533400" y="4343400"/>
            <a:ext cx="79105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슬라이드 번호 개체 틀 1">
            <a:extLst>
              <a:ext uri="{FF2B5EF4-FFF2-40B4-BE49-F238E27FC236}">
                <a16:creationId xmlns:a16="http://schemas.microsoft.com/office/drawing/2014/main" id="{27DBB681-03C8-42F6-B3B9-AD16211EC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790EFB-95BD-4A95-A395-6D7D400BEA64}" type="slidenum">
              <a:rPr lang="ko-KR" altLang="en-US" sz="1400"/>
              <a:pPr eaLnBrk="1" hangingPunct="1"/>
              <a:t>13</a:t>
            </a:fld>
            <a:endParaRPr lang="en-US" altLang="ko-KR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>
            <a:extLst>
              <a:ext uri="{FF2B5EF4-FFF2-40B4-BE49-F238E27FC236}">
                <a16:creationId xmlns:a16="http://schemas.microsoft.com/office/drawing/2014/main" id="{46A18492-2419-4177-85B5-1D33216141C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5363" name="Slide Number Placeholder 2">
            <a:extLst>
              <a:ext uri="{FF2B5EF4-FFF2-40B4-BE49-F238E27FC236}">
                <a16:creationId xmlns:a16="http://schemas.microsoft.com/office/drawing/2014/main" id="{98682323-7027-4114-9BE3-43E81D3EB444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62F28BA-F512-4442-A50D-1BAA38050D0A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8A9AD43-F7DB-4F42-A792-BE566604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4"/>
          <a:stretch>
            <a:fillRect/>
          </a:stretch>
        </p:blipFill>
        <p:spPr bwMode="auto">
          <a:xfrm>
            <a:off x="3810000" y="0"/>
            <a:ext cx="4060825" cy="63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>
            <a:extLst>
              <a:ext uri="{FF2B5EF4-FFF2-40B4-BE49-F238E27FC236}">
                <a16:creationId xmlns:a16="http://schemas.microsoft.com/office/drawing/2014/main" id="{239AFBD0-EE7D-4383-BB82-7349468C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2667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Figure 13.6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b="1"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Examples of the identifiers IEEE has assigned to various LAN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standards</a:t>
            </a:r>
          </a:p>
        </p:txBody>
      </p:sp>
      <p:sp>
        <p:nvSpPr>
          <p:cNvPr id="15366" name="슬라이드 번호 개체 틀 1">
            <a:extLst>
              <a:ext uri="{FF2B5EF4-FFF2-40B4-BE49-F238E27FC236}">
                <a16:creationId xmlns:a16="http://schemas.microsoft.com/office/drawing/2014/main" id="{9561DE51-0F59-4051-ABD9-0FBFE4BE2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ED6574-B8F0-4950-9B18-793598C1272D}" type="slidenum">
              <a:rPr lang="ko-KR" altLang="en-US" sz="1400"/>
              <a:pPr eaLnBrk="1" hangingPunct="1"/>
              <a:t>14</a:t>
            </a:fld>
            <a:endParaRPr lang="en-US" altLang="ko-KR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6730D822-3410-457E-8115-BCE902E1CEBE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9CC51F28-C0B3-4C4B-883D-B6D0907FF01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1A09F24-E119-4052-B5AF-9A4E31773171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FAD92C0-DEC4-47ED-B58F-FD8A464C39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Standards Define</a:t>
            </a:r>
            <a:r>
              <a:rPr lang="en-US" altLang="ko-KR">
                <a:ea typeface="굴림" panose="020B0600000101010101" pitchFamily="50" charset="-127"/>
              </a:rPr>
              <a:t>    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02A2FDB3-0428-4865-8A8F-FF844CD1D6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Network topology (shape)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Endpoint addressing scheme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Frame (packet) format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Media access mechanism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Physical layer aspects and wiring</a:t>
            </a:r>
          </a:p>
        </p:txBody>
      </p:sp>
      <p:sp>
        <p:nvSpPr>
          <p:cNvPr id="16390" name="슬라이드 번호 개체 틀 1">
            <a:extLst>
              <a:ext uri="{FF2B5EF4-FFF2-40B4-BE49-F238E27FC236}">
                <a16:creationId xmlns:a16="http://schemas.microsoft.com/office/drawing/2014/main" id="{C71DB76D-0494-40C4-BCDE-CBE170A4D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7884C3-289F-454C-B837-5ABD07263C4E}" type="slidenum">
              <a:rPr lang="ko-KR" altLang="en-US" sz="1400"/>
              <a:pPr eaLnBrk="1" hangingPunct="1"/>
              <a:t>15</a:t>
            </a:fld>
            <a:endParaRPr lang="en-US" altLang="ko-KR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>
            <a:extLst>
              <a:ext uri="{FF2B5EF4-FFF2-40B4-BE49-F238E27FC236}">
                <a16:creationId xmlns:a16="http://schemas.microsoft.com/office/drawing/2014/main" id="{E3CEF44E-523F-4815-9B32-F2D7CF8286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13.8  LAN Topologies</a:t>
            </a:r>
          </a:p>
        </p:txBody>
      </p:sp>
      <p:sp>
        <p:nvSpPr>
          <p:cNvPr id="17411" name="Footer Placeholder 1">
            <a:extLst>
              <a:ext uri="{FF2B5EF4-FFF2-40B4-BE49-F238E27FC236}">
                <a16:creationId xmlns:a16="http://schemas.microsoft.com/office/drawing/2014/main" id="{DB61EAC8-10FE-4DDD-A008-DA0B76FF486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003147BC-09B5-4005-B229-B2F3D4E21B6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1125523-F593-4F26-9658-FA6D8B07EB69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D64B836C-F374-46F6-A949-27C5EC8E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/>
          <a:stretch>
            <a:fillRect/>
          </a:stretch>
        </p:blipFill>
        <p:spPr bwMode="auto">
          <a:xfrm>
            <a:off x="1676400" y="762000"/>
            <a:ext cx="58674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슬라이드 번호 개체 틀 1">
            <a:extLst>
              <a:ext uri="{FF2B5EF4-FFF2-40B4-BE49-F238E27FC236}">
                <a16:creationId xmlns:a16="http://schemas.microsoft.com/office/drawing/2014/main" id="{49E69D7C-9295-4D6B-B977-CB3CF71FA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44975D-AC88-4577-9E73-B2B6993292B1}" type="slidenum">
              <a:rPr lang="ko-KR" altLang="en-US" sz="1400"/>
              <a:pPr eaLnBrk="1" hangingPunct="1"/>
              <a:t>16</a:t>
            </a:fld>
            <a:endParaRPr lang="en-US" altLang="ko-KR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F21DE8B1-6EA2-44FC-A209-D09549A00FF3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819C65F9-85D3-4BCD-9268-4D0282183CD4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5DFDBE-505E-4662-8023-230DA5A086A2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6B5316C-5FF0-4EEF-A04B-B975552E63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219200"/>
          </a:xfrm>
        </p:spPr>
        <p:txBody>
          <a:bodyPr/>
          <a:lstStyle/>
          <a:p>
            <a:pPr marL="342900" indent="-342900" eaLnBrk="1" hangingPunct="1"/>
            <a:r>
              <a:rPr lang="en-US" altLang="ko-KR">
                <a:ea typeface="굴림" panose="020B0600000101010101" pitchFamily="50" charset="-127"/>
              </a:rPr>
              <a:t>13.8  LAN Topologies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  13.8.5  The Reason for Multiple Topologies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57C978A-8422-4B92-9CBC-F7E4C91168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Each topology has advantages and disadvantages</a:t>
            </a:r>
          </a:p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ring</a:t>
            </a:r>
            <a:r>
              <a:rPr lang="en-US" altLang="ko-KR">
                <a:ea typeface="굴림" panose="020B0600000101010101" pitchFamily="50" charset="-127"/>
              </a:rPr>
              <a:t> makes it easy for computers to coordinate access and to detect whether the network is operating correctly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However, an entire ring network is disabled if one of the cables is cut</a:t>
            </a:r>
          </a:p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star</a:t>
            </a:r>
            <a:r>
              <a:rPr lang="en-US" altLang="ko-KR">
                <a:ea typeface="굴림" panose="020B0600000101010101" pitchFamily="50" charset="-127"/>
              </a:rPr>
              <a:t> helps protect the network from damage to a single cable because each cable connects only one machine</a:t>
            </a:r>
          </a:p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bus</a:t>
            </a:r>
            <a:r>
              <a:rPr lang="en-US" altLang="ko-KR">
                <a:ea typeface="굴림" panose="020B0600000101010101" pitchFamily="50" charset="-127"/>
              </a:rPr>
              <a:t> requires fewer wires than a star, but has the same disadvantage as a ring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network is disabled if someone accidentally cuts the main cable</a:t>
            </a:r>
          </a:p>
          <a:p>
            <a:r>
              <a:rPr lang="en-US" altLang="ko-KR">
                <a:ea typeface="굴림" panose="020B0600000101010101" pitchFamily="50" charset="-127"/>
              </a:rPr>
              <a:t>Later chapters that describe specific network technologies provide additional details about differences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8438" name="슬라이드 번호 개체 틀 1">
            <a:extLst>
              <a:ext uri="{FF2B5EF4-FFF2-40B4-BE49-F238E27FC236}">
                <a16:creationId xmlns:a16="http://schemas.microsoft.com/office/drawing/2014/main" id="{4BDA5984-7C54-4A30-8001-DD2324B35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950E05-1A8C-4AFE-83BE-374E10D2E6AD}" type="slidenum">
              <a:rPr lang="ko-KR" altLang="en-US" sz="1400"/>
              <a:pPr eaLnBrk="1" hangingPunct="1"/>
              <a:t>17</a:t>
            </a:fld>
            <a:endParaRPr lang="en-US" altLang="ko-KR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7C630EA-50AE-4021-B233-260D583B5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0CCEB8-C756-48BD-B7D8-478472CCD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457200" indent="-457200" defTabSz="232257" eaLnBrk="1" latinLnBrk="1" hangingPunct="1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altLang="ko-KR" kern="1200" dirty="0">
                <a:solidFill>
                  <a:srgbClr val="000000"/>
                </a:solidFill>
                <a:ea typeface="굴림"/>
              </a:rPr>
              <a:t>Name the two sublayers of Layer 2 protocol defined by IEEE, and give the purpose of each.</a:t>
            </a:r>
          </a:p>
          <a:p>
            <a:pPr defTabSz="232257" eaLnBrk="1" latinLnBrk="1" hangingPunct="1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altLang="ko-KR" kern="1200" dirty="0">
                <a:solidFill>
                  <a:srgbClr val="000000"/>
                </a:solidFill>
                <a:ea typeface="굴림"/>
              </a:rPr>
              <a:t>What are the characteristics of LANs </a:t>
            </a:r>
            <a:r>
              <a:rPr lang="en-US" altLang="ko-KR" kern="1200">
                <a:solidFill>
                  <a:srgbClr val="000000"/>
                </a:solidFill>
                <a:ea typeface="굴림"/>
              </a:rPr>
              <a:t>and WANs</a:t>
            </a:r>
            <a:r>
              <a:rPr lang="en-US" altLang="ko-KR" kern="1200" dirty="0">
                <a:solidFill>
                  <a:srgbClr val="000000"/>
                </a:solidFill>
                <a:ea typeface="굴림"/>
              </a:rPr>
              <a:t>?</a:t>
            </a:r>
            <a:endParaRPr lang="en-US" altLang="ko-KR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lvl="0" indent="0" algn="just" latinLnBrk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US" altLang="ko-KR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dirty="0">
                <a:solidFill>
                  <a:srgbClr val="000000"/>
                </a:solidFill>
                <a:ea typeface="굴림"/>
                <a:cs typeface="Arial"/>
              </a:rPr>
              <a:t>Due date: 4.18. )</a:t>
            </a:r>
          </a:p>
          <a:p>
            <a:pPr marL="0" lvl="0" indent="0" algn="just" latinLnBrk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US" altLang="ko-KR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45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49160358-E22E-4636-A25F-78EA7152B2C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0A4334DE-83F8-4C8D-B4D3-A22E43574CC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50D2237-831F-4164-AAB3-E4539D57AEA1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2DDF3C9-114C-42D7-A9DB-BA7ACE5332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IEEE Standard For Addressing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23B4DE0-FE74-487C-8BCA-DE50A8C5BC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214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IEEE Media Access Control address(MAC address)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Informally called an </a:t>
            </a:r>
            <a:r>
              <a:rPr lang="en-US" altLang="ko-KR" i="1">
                <a:ea typeface="굴림" panose="020B0600000101010101" pitchFamily="50" charset="-127"/>
              </a:rPr>
              <a:t>Ethernet address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Assigned to </a:t>
            </a:r>
            <a:r>
              <a:rPr lang="en-US" altLang="ko-KR" i="1">
                <a:ea typeface="굴림" panose="020B0600000101010101" pitchFamily="50" charset="-127"/>
              </a:rPr>
              <a:t>Network Interface Card 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NIC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there is a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3-byte Organizationally Unique ID</a:t>
            </a:r>
            <a:r>
              <a:rPr lang="en-US" altLang="ko-KR">
                <a:ea typeface="굴림" panose="020B0600000101010101" pitchFamily="50" charset="-127"/>
              </a:rPr>
              <a:t> (OUI)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OUI identifies the equipment vendor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3-byte block that identifies a particular  NIC</a:t>
            </a: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1BF72802-D648-44BA-9449-68FE2701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 bwMode="auto">
          <a:xfrm>
            <a:off x="533400" y="3292475"/>
            <a:ext cx="77724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슬라이드 번호 개체 틀 1">
            <a:extLst>
              <a:ext uri="{FF2B5EF4-FFF2-40B4-BE49-F238E27FC236}">
                <a16:creationId xmlns:a16="http://schemas.microsoft.com/office/drawing/2014/main" id="{53F47A15-ECAA-4414-87F1-73347F029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5CA7F1-F0F0-4B8B-90A8-80E12D80289A}" type="slidenum">
              <a:rPr lang="ko-KR" altLang="en-US" sz="1400"/>
              <a:pPr eaLnBrk="1" hangingPunct="1"/>
              <a:t>19</a:t>
            </a:fld>
            <a:endParaRPr lang="en-US" altLang="ko-K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7B664733-6758-4272-BC5D-40A7874123E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EF3EA883-09A3-4CAC-9BA2-9A38F5F2DF0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085C0-2E98-4168-8A49-14DE4BFC5A2F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047E55C9-716B-475E-A27E-E2FAA76FB2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4724400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PART III 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Packet Switching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Network Technologies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An overview of packet switching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and packet technologies that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use wired and wireless media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01" name="슬라이드 번호 개체 틀 1">
            <a:extLst>
              <a:ext uri="{FF2B5EF4-FFF2-40B4-BE49-F238E27FC236}">
                <a16:creationId xmlns:a16="http://schemas.microsoft.com/office/drawing/2014/main" id="{B20F74FB-557D-4A1B-BD3F-00229762D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535C2B-FF88-41F6-A5E1-E1E8A6C84C85}" type="slidenum">
              <a:rPr lang="ko-KR" altLang="en-US" sz="1400"/>
              <a:pPr eaLnBrk="1" hangingPunct="1"/>
              <a:t>2</a:t>
            </a:fld>
            <a:endParaRPr lang="en-US" altLang="ko-K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2F4A6A-AFB9-45C2-8174-9D68735FB8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32544"/>
            <a:ext cx="7772400" cy="503783"/>
          </a:xfrm>
        </p:spPr>
        <p:txBody>
          <a:bodyPr/>
          <a:lstStyle/>
          <a:p>
            <a:pPr eaLnBrk="1" hangingPunct="1"/>
            <a:br>
              <a:rPr lang="en-US" altLang="ko-KR" sz="4000" dirty="0">
                <a:ea typeface="ＭＳ Ｐゴシック" panose="020B0600070205080204" pitchFamily="34" charset="-128"/>
              </a:rPr>
            </a:br>
            <a:r>
              <a:rPr lang="en-US" altLang="ko-KR" sz="4000" dirty="0">
                <a:ea typeface="ＭＳ Ｐゴシック" panose="020B0600070205080204" pitchFamily="34" charset="-128"/>
              </a:rPr>
              <a:t>Review (Solving Problems)</a:t>
            </a:r>
          </a:p>
        </p:txBody>
      </p:sp>
      <p:pic>
        <p:nvPicPr>
          <p:cNvPr id="25603" name="Picture 19" descr="underline_base">
            <a:extLst>
              <a:ext uri="{FF2B5EF4-FFF2-40B4-BE49-F238E27FC236}">
                <a16:creationId xmlns:a16="http://schemas.microsoft.com/office/drawing/2014/main" id="{1F957C47-47D5-420D-B051-D62E6D009CD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9025"/>
            <a:ext cx="61896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직사각형 1">
            <a:extLst>
              <a:ext uri="{FF2B5EF4-FFF2-40B4-BE49-F238E27FC236}">
                <a16:creationId xmlns:a16="http://schemas.microsoft.com/office/drawing/2014/main" id="{6A1830F1-4038-4A7A-B8F1-BA6902F9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84313"/>
            <a:ext cx="6858000" cy="466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+mn-cs"/>
              </a:rPr>
              <a:t>Show the rate at which two digital voice data are sent using the PCM in the same digital  telephone system?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 How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CRC and checksum are produced in the real protocol?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    Why is CRC located at the tail of the packet?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    Why is Checksum located at the header of the packet?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3. What can a RAC scheme achieve that a single parity bit scheme cannot?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93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2F4A6A-AFB9-45C2-8174-9D68735FB8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26" y="68577"/>
            <a:ext cx="7772400" cy="503783"/>
          </a:xfrm>
        </p:spPr>
        <p:txBody>
          <a:bodyPr/>
          <a:lstStyle/>
          <a:p>
            <a:pPr eaLnBrk="1" hangingPunct="1"/>
            <a:br>
              <a:rPr lang="en-US" altLang="ko-KR" sz="4000" dirty="0">
                <a:ea typeface="ＭＳ Ｐゴシック" panose="020B0600070205080204" pitchFamily="34" charset="-128"/>
              </a:rPr>
            </a:br>
            <a:r>
              <a:rPr lang="en-US" altLang="ko-KR" sz="4000" dirty="0">
                <a:ea typeface="ＭＳ Ｐゴシック" panose="020B0600070205080204" pitchFamily="34" charset="-128"/>
              </a:rPr>
              <a:t>Review</a:t>
            </a:r>
          </a:p>
        </p:txBody>
      </p:sp>
      <p:pic>
        <p:nvPicPr>
          <p:cNvPr id="25603" name="Picture 19" descr="underline_base">
            <a:extLst>
              <a:ext uri="{FF2B5EF4-FFF2-40B4-BE49-F238E27FC236}">
                <a16:creationId xmlns:a16="http://schemas.microsoft.com/office/drawing/2014/main" id="{1F957C47-47D5-420D-B051-D62E6D009CD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90342"/>
            <a:ext cx="61896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직사각형 1">
            <a:extLst>
              <a:ext uri="{FF2B5EF4-FFF2-40B4-BE49-F238E27FC236}">
                <a16:creationId xmlns:a16="http://schemas.microsoft.com/office/drawing/2014/main" id="{6A1830F1-4038-4A7A-B8F1-BA6902F9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26" y="1416468"/>
            <a:ext cx="8353548" cy="66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 The fundamental abstraction used to collect protocols into a unified whole is known as a (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50" charset="-127"/>
              </a:rPr>
              <a:t>           )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All aspects of a communication problem can be partitioned into pieces that work together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each piece is known as a 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50" charset="-127"/>
              </a:rPr>
              <a:t>(   )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Internet protocols use a (     )-layer reference model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How can a pair of applications that run on two independent computers coordinate to guarantee that they request a connection at the same time?</a:t>
            </a:r>
          </a:p>
          <a:p>
            <a:pPr>
              <a:buNone/>
            </a:pPr>
            <a:r>
              <a:rPr lang="en-US" altLang="ko-KR" dirty="0">
                <a:ea typeface="굴림" panose="020B0600000101010101" pitchFamily="50" charset="-127"/>
              </a:rPr>
              <a:t>=&gt;The answer lies in a form of interaction known as the (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50" charset="-127"/>
              </a:rPr>
              <a:t>  )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(      )  </a:t>
            </a:r>
            <a:r>
              <a:rPr lang="en-US" altLang="ko-KR" dirty="0">
                <a:ea typeface="굴림" panose="020B0600000101010101" pitchFamily="50" charset="-127"/>
              </a:rPr>
              <a:t>starts first and 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50" charset="-127"/>
              </a:rPr>
              <a:t>awaits</a:t>
            </a:r>
            <a:r>
              <a:rPr lang="en-US" altLang="ko-KR" dirty="0">
                <a:ea typeface="굴림" panose="020B0600000101010101" pitchFamily="50" charset="-127"/>
              </a:rPr>
              <a:t> contact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(      ) </a:t>
            </a:r>
            <a:r>
              <a:rPr lang="en-US" altLang="ko-KR" dirty="0">
                <a:ea typeface="굴림" panose="020B0600000101010101" pitchFamily="50" charset="-127"/>
              </a:rPr>
              <a:t> starts second and 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50" charset="-127"/>
              </a:rPr>
              <a:t>initiates</a:t>
            </a:r>
            <a:r>
              <a:rPr lang="en-US" altLang="ko-KR" dirty="0">
                <a:ea typeface="굴림" panose="020B0600000101010101" pitchFamily="50" charset="-127"/>
              </a:rPr>
              <a:t> the connection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 Explain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the multiplexing method used in ADSL.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4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2">
            <a:extLst>
              <a:ext uri="{FF2B5EF4-FFF2-40B4-BE49-F238E27FC236}">
                <a16:creationId xmlns:a16="http://schemas.microsoft.com/office/drawing/2014/main" id="{6F3382CB-D903-4723-A4C2-8CB527B4B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12173-48F6-4446-AA34-F0DC96087FDD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75EE5D25-0580-4763-B8E0-2347A1BE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43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2">
            <a:extLst>
              <a:ext uri="{FF2B5EF4-FFF2-40B4-BE49-F238E27FC236}">
                <a16:creationId xmlns:a16="http://schemas.microsoft.com/office/drawing/2014/main" id="{10D8927F-361F-403F-829E-97FF193EA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Headers and Layers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2F4A6A-AFB9-45C2-8174-9D68735FB8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7772400" cy="503783"/>
          </a:xfrm>
        </p:spPr>
        <p:txBody>
          <a:bodyPr/>
          <a:lstStyle/>
          <a:p>
            <a:pPr eaLnBrk="1" hangingPunct="1"/>
            <a:br>
              <a:rPr lang="en-US" altLang="ko-KR" sz="4000" dirty="0">
                <a:ea typeface="ＭＳ Ｐゴシック" panose="020B0600070205080204" pitchFamily="34" charset="-128"/>
              </a:rPr>
            </a:br>
            <a:r>
              <a:rPr lang="en-US" altLang="ko-KR" sz="4000" dirty="0">
                <a:ea typeface="ＭＳ Ｐゴシック" panose="020B0600070205080204" pitchFamily="34" charset="-128"/>
              </a:rPr>
              <a:t>Review</a:t>
            </a:r>
          </a:p>
        </p:txBody>
      </p:sp>
      <p:pic>
        <p:nvPicPr>
          <p:cNvPr id="25603" name="Picture 19" descr="underline_base">
            <a:extLst>
              <a:ext uri="{FF2B5EF4-FFF2-40B4-BE49-F238E27FC236}">
                <a16:creationId xmlns:a16="http://schemas.microsoft.com/office/drawing/2014/main" id="{1F957C47-47D5-420D-B051-D62E6D009CD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9025"/>
            <a:ext cx="61896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직사각형 1">
            <a:extLst>
              <a:ext uri="{FF2B5EF4-FFF2-40B4-BE49-F238E27FC236}">
                <a16:creationId xmlns:a16="http://schemas.microsoft.com/office/drawing/2014/main" id="{6A1830F1-4038-4A7A-B8F1-BA6902F9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84311"/>
            <a:ext cx="7489452" cy="313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0" latinLnBrk="1" hangingPunct="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800" dirty="0">
                <a:solidFill>
                  <a:srgbClr val="000000"/>
                </a:solidFill>
                <a:ea typeface="굴림" charset="-127"/>
              </a:rPr>
              <a:t>H</a:t>
            </a:r>
            <a:r>
              <a:rPr lang="en-US" altLang="ko-KR" sz="1800" dirty="0">
                <a:ea typeface="굴림" panose="020B0600000101010101" pitchFamily="50" charset="-127"/>
              </a:rPr>
              <a:t>ow many times the signal can change per second, which is defined as the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(        )</a:t>
            </a:r>
          </a:p>
          <a:p>
            <a:pPr marL="342900" indent="-342900" algn="just" eaLnBrk="0" latinLnBrk="1" hangingPunct="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the use of high-frequency signals to carry information </a:t>
            </a:r>
          </a:p>
          <a:p>
            <a:pPr marL="342900" indent="-342900" algn="just" eaLnBrk="0" latinLnBrk="1" hangingPunct="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asynchronous vs. synchronous communication</a:t>
            </a:r>
          </a:p>
          <a:p>
            <a:pPr marL="342900" indent="-342900" algn="just" eaLnBrk="0" latinLnBrk="1" hangingPunct="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Full duplex vs. half duplex</a:t>
            </a:r>
          </a:p>
          <a:p>
            <a:pPr marL="342900" indent="-342900" algn="just" eaLnBrk="0" latinLnBrk="1" hangingPunct="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Multiplexing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500AA34-D3A8-4027-9FBA-E6ACD5EA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36" y="4471483"/>
            <a:ext cx="6592927" cy="259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7C630EA-50AE-4021-B233-260D583B5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Solving Problems    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0CCEB8-C756-48BD-B7D8-478472CCD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0" indent="0" defTabSz="232257" eaLnBrk="1" latinLnBrk="1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ko-KR" kern="1200" dirty="0">
                <a:solidFill>
                  <a:srgbClr val="000000"/>
                </a:solidFill>
                <a:ea typeface="굴림"/>
              </a:rPr>
              <a:t>1. </a:t>
            </a:r>
            <a:r>
              <a:rPr lang="en-US" altLang="ko-KR" sz="1800" kern="1200" dirty="0">
                <a:solidFill>
                  <a:srgbClr val="000000"/>
                </a:solidFill>
                <a:ea typeface="굴림"/>
              </a:rPr>
              <a:t>A</a:t>
            </a:r>
            <a:r>
              <a:rPr lang="en-US" altLang="ko-KR" kern="12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kern="1200" dirty="0">
                <a:solidFill>
                  <a:srgbClr val="000000"/>
                </a:solidFill>
                <a:ea typeface="굴림"/>
              </a:rPr>
              <a:t>synchronous TDM combining 10 digital sources, each of 800bps. Each output slot carries 8 bits from each source, but one extra bit(framing bit) is added to each frame.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2. Compare the throughput of the following transmissions.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  a) parallel vs. serial  	  	b) FDM  vs. TDM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  c) full-duplex vs. half-duplex		d) synchronous vs. asynchronous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3. Explain</a:t>
            </a:r>
            <a:r>
              <a:rPr lang="ko-KR" altLang="en-US" sz="1600" dirty="0">
                <a:ea typeface="굴림"/>
              </a:rPr>
              <a:t> </a:t>
            </a:r>
            <a:r>
              <a:rPr lang="en-US" altLang="ko-KR" sz="1600" dirty="0">
                <a:ea typeface="굴림"/>
              </a:rPr>
              <a:t>the multiplexing method used in ADSL.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2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EBD629D3-955B-4F4F-8890-72F23B6EC0AC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35040300-BDE0-4C6C-B8CE-7CD4655607E0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13706E3-F078-4790-ACAC-73DCE7F5F2F3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89CE60C0-1C49-485A-A04C-96598F79D3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Chapter 13  </a:t>
            </a:r>
            <a:b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Local Area Networks: </a:t>
            </a:r>
            <a:b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Packets, Frames, and Topologies</a:t>
            </a:r>
          </a:p>
        </p:txBody>
      </p:sp>
      <p:sp>
        <p:nvSpPr>
          <p:cNvPr id="5125" name="슬라이드 번호 개체 틀 1">
            <a:extLst>
              <a:ext uri="{FF2B5EF4-FFF2-40B4-BE49-F238E27FC236}">
                <a16:creationId xmlns:a16="http://schemas.microsoft.com/office/drawing/2014/main" id="{CE97377A-5AA4-4323-8D52-7D76369DE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3021BD-DA94-4C69-A1DA-3F45E6E125F9}" type="slidenum">
              <a:rPr lang="ko-KR" altLang="en-US" sz="1400"/>
              <a:pPr eaLnBrk="1" hangingPunct="1"/>
              <a:t>4</a:t>
            </a:fld>
            <a:endParaRPr lang="en-US" altLang="ko-KR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779E08D-E09B-4698-B153-765044065598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7C630EA-50AE-4021-B233-260D583B5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13.1  Introduction    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0CCEB8-C756-48BD-B7D8-478472CCD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begins the part of the text that examines packet switching and computer network technologies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explains the IEEE standards model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concentrates on the concepts of hardware addressing and frame identification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 </a:t>
            </a:r>
          </a:p>
          <a:p>
            <a:r>
              <a:rPr lang="en-US" altLang="ko-KR">
                <a:ea typeface="굴림" panose="020B0600000101010101" pitchFamily="50" charset="-127"/>
              </a:rPr>
              <a:t>Later chapters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expand the discussion by considering the use of packets in Wide Area Networks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cover a variety of wired and wireless networking technologies that accept and deliver packets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C3CD41-7C20-4947-B6F2-0A73520575A1}" type="slidenum">
              <a:rPr lang="ko-KR" altLang="en-US" sz="1400"/>
              <a:pPr eaLnBrk="1" hangingPunct="1"/>
              <a:t>5</a:t>
            </a:fld>
            <a:endParaRPr lang="en-US" altLang="ko-K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C4B9E7C2-5BFB-4096-8DB1-92DF40BC13E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A490CBE3-A34C-41F6-BAA8-501C30BDD68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62C9B84-4C09-4A83-BBA0-B305DC7CACC5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A41D00B-F8B8-4F3E-86EF-527A16E831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>
                <a:ea typeface="굴림" panose="020B0600000101010101" pitchFamily="50" charset="-127"/>
              </a:rPr>
              <a:t>Networks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4ED80F3-7EFA-4AB3-854C-F093AF3FB2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Distinct from physical communication systems</a:t>
            </a:r>
          </a:p>
          <a:p>
            <a:r>
              <a:rPr lang="en-US" altLang="ko-KR">
                <a:ea typeface="굴림" panose="020B0600000101010101" pitchFamily="50" charset="-127"/>
              </a:rPr>
              <a:t>Attach multiple endpoints </a:t>
            </a:r>
          </a:p>
          <a:p>
            <a:r>
              <a:rPr lang="en-US" altLang="ko-KR">
                <a:ea typeface="굴림" panose="020B0600000101010101" pitchFamily="50" charset="-127"/>
              </a:rPr>
              <a:t>Two broad categories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Circuit switched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Packet switched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174" name="슬라이드 번호 개체 틀 1">
            <a:extLst>
              <a:ext uri="{FF2B5EF4-FFF2-40B4-BE49-F238E27FC236}">
                <a16:creationId xmlns:a16="http://schemas.microsoft.com/office/drawing/2014/main" id="{55257887-1D8C-4335-89A6-0766CFEC5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5B964C-83C9-48A7-86E5-3750030B28AF}" type="slidenum">
              <a:rPr lang="ko-KR" altLang="en-US" sz="1400"/>
              <a:pPr eaLnBrk="1" hangingPunct="1"/>
              <a:t>6</a:t>
            </a:fld>
            <a:endParaRPr lang="en-US" altLang="ko-KR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72F287AA-D10A-4D35-9F8F-F2ED6791D53D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A6AA9B1B-E3C5-4811-8D9C-6F475001E01B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DEAA80-2034-4229-B922-C6088684D73C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8BB8AD2-CB10-48C1-A86E-AD2EE3CF2B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>
                <a:ea typeface="굴림" panose="020B0600000101010101" pitchFamily="50" charset="-127"/>
              </a:rPr>
              <a:t>Circuit Switched Networks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C2A80A2F-9D14-4826-B740-4F118976B3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Provide point-to-point communication between pairs of endpoints</a:t>
            </a:r>
          </a:p>
          <a:p>
            <a:r>
              <a:rPr lang="en-US" altLang="ko-KR">
                <a:ea typeface="굴림" panose="020B0600000101010101" pitchFamily="50" charset="-127"/>
              </a:rPr>
              <a:t>Establish path between sender and receiver</a:t>
            </a:r>
          </a:p>
          <a:p>
            <a:r>
              <a:rPr lang="en-US" altLang="ko-KR">
                <a:ea typeface="굴림" panose="020B0600000101010101" pitchFamily="50" charset="-127"/>
              </a:rPr>
              <a:t>Separate steps for circuit creation, use, and termination</a:t>
            </a:r>
          </a:p>
          <a:p>
            <a:r>
              <a:rPr lang="en-US" altLang="ko-KR">
                <a:ea typeface="굴림" panose="020B0600000101010101" pitchFamily="50" charset="-127"/>
              </a:rPr>
              <a:t>Performance equivalent to an isolated physical path</a:t>
            </a:r>
          </a:p>
          <a:p>
            <a:r>
              <a:rPr lang="en-US" altLang="ko-KR">
                <a:ea typeface="굴림" panose="020B0600000101010101" pitchFamily="50" charset="-127"/>
              </a:rPr>
              <a:t>Circuit can be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Permanent/ provisioned (left in place for long periods)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Switched (created on demand)</a:t>
            </a:r>
          </a:p>
          <a:p>
            <a:r>
              <a:rPr lang="en-US" altLang="ko-KR">
                <a:ea typeface="굴림" panose="020B0600000101010101" pitchFamily="50" charset="-127"/>
              </a:rPr>
              <a:t>Concept: user leases piece of underlying infrastructure for a time period</a:t>
            </a:r>
          </a:p>
        </p:txBody>
      </p:sp>
      <p:sp>
        <p:nvSpPr>
          <p:cNvPr id="8198" name="슬라이드 번호 개체 틀 1">
            <a:extLst>
              <a:ext uri="{FF2B5EF4-FFF2-40B4-BE49-F238E27FC236}">
                <a16:creationId xmlns:a16="http://schemas.microsoft.com/office/drawing/2014/main" id="{32D1E491-2265-4379-935B-A751FB6A1D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27D63F-7800-4632-8EE2-BD3C73754807}" type="slidenum">
              <a:rPr lang="ko-KR" altLang="en-US" sz="1400"/>
              <a:pPr eaLnBrk="1" hangingPunct="1"/>
              <a:t>7</a:t>
            </a:fld>
            <a:endParaRPr lang="en-US" altLang="ko-KR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B957312D-414A-4E77-9430-DA47ED68332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FB1A661B-3F5A-482A-AAB4-E06EFE6C6D6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5499843-A8B5-4D5B-895C-617B9F2DF07F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AE83494-EF52-4A49-9DEE-B61C8A15CF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>
                <a:ea typeface="굴림" panose="020B0600000101010101" pitchFamily="50" charset="-127"/>
              </a:rPr>
              <a:t>Packet Switched Networks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51EF0AB-4A4A-4444-A9D8-E15DD4DA07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Form the basis for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Multiplex communication over shared media</a:t>
            </a:r>
          </a:p>
          <a:p>
            <a:r>
              <a:rPr lang="en-US" altLang="ko-KR">
                <a:ea typeface="굴림" panose="020B0600000101010101" pitchFamily="50" charset="-127"/>
              </a:rPr>
              <a:t>All data divided into packets (maximum size fixed)</a:t>
            </a:r>
          </a:p>
          <a:p>
            <a:r>
              <a:rPr lang="en-US" altLang="ko-KR">
                <a:ea typeface="굴림" panose="020B0600000101010101" pitchFamily="50" charset="-127"/>
              </a:rPr>
              <a:t>After sending one packet, sender allows others a chance to transmit before sending a second packet</a:t>
            </a:r>
          </a:p>
          <a:p>
            <a:r>
              <a:rPr lang="en-US" altLang="ko-KR">
                <a:ea typeface="굴림" panose="020B0600000101010101" pitchFamily="50" charset="-127"/>
              </a:rPr>
              <a:t>Arbitrary, asynchronous communication</a:t>
            </a:r>
          </a:p>
          <a:p>
            <a:r>
              <a:rPr lang="en-US" altLang="ko-KR">
                <a:ea typeface="굴림" panose="020B0600000101010101" pitchFamily="50" charset="-127"/>
              </a:rPr>
              <a:t>No set-up required before communication begins</a:t>
            </a:r>
          </a:p>
          <a:p>
            <a:r>
              <a:rPr lang="en-US" altLang="ko-KR">
                <a:ea typeface="굴림" panose="020B0600000101010101" pitchFamily="50" charset="-127"/>
              </a:rPr>
              <a:t>Performance varies due to statistical multiplexing</a:t>
            </a:r>
          </a:p>
          <a:p>
            <a:r>
              <a:rPr lang="en-US" altLang="ko-KR">
                <a:ea typeface="굴림" panose="020B0600000101010101" pitchFamily="50" charset="-127"/>
              </a:rPr>
              <a:t>Concept: underlying infrastructure is shared among users</a:t>
            </a:r>
          </a:p>
        </p:txBody>
      </p:sp>
      <p:sp>
        <p:nvSpPr>
          <p:cNvPr id="9222" name="슬라이드 번호 개체 틀 1">
            <a:extLst>
              <a:ext uri="{FF2B5EF4-FFF2-40B4-BE49-F238E27FC236}">
                <a16:creationId xmlns:a16="http://schemas.microsoft.com/office/drawing/2014/main" id="{E086DE27-7AAC-423C-8AB2-F15B2AF0F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DA3AB5-6909-4B06-AF6F-280879A6D9B7}" type="slidenum">
              <a:rPr lang="ko-KR" altLang="en-US" sz="1400"/>
              <a:pPr eaLnBrk="1" hangingPunct="1"/>
              <a:t>8</a:t>
            </a:fld>
            <a:endParaRPr lang="en-US" altLang="ko-KR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id="{CBE8CB9E-BD09-4D26-8C3D-6D725B8DB4C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13.2  Circuit Switching </a:t>
            </a:r>
          </a:p>
        </p:txBody>
      </p:sp>
      <p:sp>
        <p:nvSpPr>
          <p:cNvPr id="10243" name="Footer Placeholder 1">
            <a:extLst>
              <a:ext uri="{FF2B5EF4-FFF2-40B4-BE49-F238E27FC236}">
                <a16:creationId xmlns:a16="http://schemas.microsoft.com/office/drawing/2014/main" id="{B4BD058C-4EE3-4767-93CB-B2521A9E1F72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8FCA591E-372D-49AC-821F-F194A9C4024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302173-917D-4488-8B5E-E1EBA91B9B5A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10245" name="Picture 4">
            <a:extLst>
              <a:ext uri="{FF2B5EF4-FFF2-40B4-BE49-F238E27FC236}">
                <a16:creationId xmlns:a16="http://schemas.microsoft.com/office/drawing/2014/main" id="{84EEC1AA-7016-4F85-A278-372F9F59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6088"/>
            <a:ext cx="777240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1">
            <a:extLst>
              <a:ext uri="{FF2B5EF4-FFF2-40B4-BE49-F238E27FC236}">
                <a16:creationId xmlns:a16="http://schemas.microsoft.com/office/drawing/2014/main" id="{9522A39E-9380-470C-BD0C-B022041A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903288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Circuit switching provides 1-to-1 dedicated connections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10247" name="슬라이드 번호 개체 틀 1">
            <a:extLst>
              <a:ext uri="{FF2B5EF4-FFF2-40B4-BE49-F238E27FC236}">
                <a16:creationId xmlns:a16="http://schemas.microsoft.com/office/drawing/2014/main" id="{82A08A59-6CBD-46F7-A614-C466EB173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62FC1F-9C11-4D23-A1B9-06ABA2125121}" type="slidenum">
              <a:rPr lang="ko-KR" altLang="en-US" sz="1400"/>
              <a:pPr eaLnBrk="1" hangingPunct="1"/>
              <a:t>9</a:t>
            </a:fld>
            <a:endParaRPr lang="en-US" altLang="ko-K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1139</Words>
  <Application>Microsoft Office PowerPoint</Application>
  <PresentationFormat>화면 슬라이드 쇼(4:3)</PresentationFormat>
  <Paragraphs>205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함초롬바탕</vt:lpstr>
      <vt:lpstr>Arial</vt:lpstr>
      <vt:lpstr>Times New Roman</vt:lpstr>
      <vt:lpstr>Default Design</vt:lpstr>
      <vt:lpstr>2_Default Design</vt:lpstr>
      <vt:lpstr>1_Default Design</vt:lpstr>
      <vt:lpstr>컴퓨터 네트워크  Computer Networks and Internets, 6e</vt:lpstr>
      <vt:lpstr>PART III      Packet Switching  and  Network Technologies  An overview of packet switching and packet technologies that use wired and wireless media</vt:lpstr>
      <vt:lpstr>Solving Problems    </vt:lpstr>
      <vt:lpstr>Chapter 13     Local Area Networks:  Packets, Frames, and Topologies</vt:lpstr>
      <vt:lpstr>13.1  Introduction    </vt:lpstr>
      <vt:lpstr>Networks</vt:lpstr>
      <vt:lpstr>Circuit Switched Networks</vt:lpstr>
      <vt:lpstr>Packet Switched Networks</vt:lpstr>
      <vt:lpstr>13.2  Circuit Switching </vt:lpstr>
      <vt:lpstr>13.3  Packet Switching    </vt:lpstr>
      <vt:lpstr>Categories Of Packet Switched Networks</vt:lpstr>
      <vt:lpstr>13.5  Standards for Packet Format and Identification </vt:lpstr>
      <vt:lpstr>13.6  IEEE 802 Model and Standards    </vt:lpstr>
      <vt:lpstr>PowerPoint 프레젠테이션</vt:lpstr>
      <vt:lpstr>Standards Define    </vt:lpstr>
      <vt:lpstr>13.8  LAN Topologies</vt:lpstr>
      <vt:lpstr>13.8  LAN Topologies   13.8.5  The Reason for Multiple Topologies </vt:lpstr>
      <vt:lpstr>Assignment</vt:lpstr>
      <vt:lpstr>IEEE Standard For Addressing</vt:lpstr>
      <vt:lpstr> Review (Solving Problems)</vt:lpstr>
      <vt:lpstr> Review</vt:lpstr>
      <vt:lpstr>PowerPoint 프레젠테이션</vt:lpstr>
      <vt:lpstr>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김 산</cp:lastModifiedBy>
  <cp:revision>299</cp:revision>
  <dcterms:created xsi:type="dcterms:W3CDTF">2006-08-29T10:36:33Z</dcterms:created>
  <dcterms:modified xsi:type="dcterms:W3CDTF">2020-04-12T05:19:15Z</dcterms:modified>
</cp:coreProperties>
</file>