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83" r:id="rId3"/>
  </p:sldMasterIdLst>
  <p:notesMasterIdLst>
    <p:notesMasterId r:id="rId44"/>
  </p:notesMasterIdLst>
  <p:sldIdLst>
    <p:sldId id="266" r:id="rId4"/>
    <p:sldId id="371" r:id="rId5"/>
    <p:sldId id="372" r:id="rId6"/>
    <p:sldId id="409" r:id="rId7"/>
    <p:sldId id="387" r:id="rId8"/>
    <p:sldId id="388" r:id="rId9"/>
    <p:sldId id="389" r:id="rId10"/>
    <p:sldId id="390" r:id="rId11"/>
    <p:sldId id="326" r:id="rId12"/>
    <p:sldId id="270" r:id="rId13"/>
    <p:sldId id="281" r:id="rId14"/>
    <p:sldId id="306" r:id="rId15"/>
    <p:sldId id="307" r:id="rId16"/>
    <p:sldId id="342" r:id="rId17"/>
    <p:sldId id="403" r:id="rId18"/>
    <p:sldId id="351" r:id="rId19"/>
    <p:sldId id="353" r:id="rId20"/>
    <p:sldId id="392" r:id="rId21"/>
    <p:sldId id="394" r:id="rId22"/>
    <p:sldId id="407" r:id="rId23"/>
    <p:sldId id="398" r:id="rId24"/>
    <p:sldId id="399" r:id="rId25"/>
    <p:sldId id="354" r:id="rId26"/>
    <p:sldId id="356" r:id="rId27"/>
    <p:sldId id="359" r:id="rId28"/>
    <p:sldId id="405" r:id="rId29"/>
    <p:sldId id="360" r:id="rId30"/>
    <p:sldId id="410" r:id="rId31"/>
    <p:sldId id="413" r:id="rId32"/>
    <p:sldId id="412" r:id="rId33"/>
    <p:sldId id="361" r:id="rId34"/>
    <p:sldId id="362" r:id="rId35"/>
    <p:sldId id="406" r:id="rId36"/>
    <p:sldId id="363" r:id="rId37"/>
    <p:sldId id="364" r:id="rId38"/>
    <p:sldId id="365" r:id="rId39"/>
    <p:sldId id="367" r:id="rId40"/>
    <p:sldId id="368" r:id="rId41"/>
    <p:sldId id="369" r:id="rId42"/>
    <p:sldId id="41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81" d="100"/>
          <a:sy n="81" d="100"/>
        </p:scale>
        <p:origin x="151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D00991-7DAA-4C7A-BF45-BE71C842C5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5FE306-947A-4DE6-8255-E12E0DEF3C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9BBB087-8912-4B00-8B7D-35B44A1A3E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8F08201-94D9-40BA-A0A8-067EB51088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5346063-EFE7-467A-B087-0A9806155D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DE9EE0A-BC8C-487D-9329-21DA4A86B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3A127082-492B-44E5-B477-B65FCC64AB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9F667BC-4D18-4D81-9B7D-6F8B0D13E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707FED-22B7-4BF4-8395-5463F8989A6D}" type="slidenum">
              <a:rPr lang="ko-KR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47DF24-C429-46CC-9A3E-17DCC6FC1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7977C9E-53DC-43EF-9AFF-BB48CF0AB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DE1D08FD-786C-418A-A637-0ACBA063DF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B062D120-B119-453A-8147-374ADD01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5044536-341A-4699-930E-34418ED58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1254F0-7B93-42AD-AAC0-E4EC9F55C854}" type="slidenum">
              <a:rPr lang="ko-KR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4DB3889F-F354-43E7-9B61-68C8F1D70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129CA3E1-F676-4155-A56A-96C5B0C0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23A17AAC-797B-42D0-B7C0-39F874E60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07B5D0-541B-4CEF-A501-5908826C71FD}" type="slidenum">
              <a:rPr lang="ko-KR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C46D7889-2A59-42BB-BC28-518895F0D3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150BE245-A487-4FC9-87D8-333F281F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0B0A84C4-2C93-4255-8F1A-2EBA3FF86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62B6EC-93E8-4BF7-8EA5-393673BD58FF}" type="slidenum">
              <a:rPr lang="ko-KR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E4272A06-2C59-43A0-AB28-642B17C728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326C4DD-97F0-4B0C-AFBA-9864A2EE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C4C58011-33A6-413C-9897-9B7372EA6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8EFA58-8252-4A48-8888-09ACAA48B849}" type="slidenum">
              <a:rPr lang="ko-KR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75187DD-AF67-48CE-B690-5B8471EDE9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11C62802-9027-43FF-98E7-2AE61E0F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A990A792-28C5-4465-8E6F-DA3AEA637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832AD3-E803-4D05-838D-CF6C4AB00F82}" type="slidenum">
              <a:rPr lang="ko-KR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B6E8EC1-E255-478E-A770-94311088F7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EA248920-7C51-474D-A2A4-A089AEA1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71AB5714-4B7A-4157-B57B-E32C61E72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634575-D78E-4215-AB1D-2EB9D820D430}" type="slidenum">
              <a:rPr lang="ko-KR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4BEA138B-40FF-4D38-9136-914D271686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52C34D2E-E3F4-4D14-BF10-111414B0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353BAE79-3049-4EF9-8E8C-CA3F4C138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6AA973-9DDD-458B-8142-90FF47A14599}" type="slidenum">
              <a:rPr lang="ko-KR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77EF3BF1-4E4F-449C-9C21-F2A02BF491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A1EC1FF8-03CC-4DF2-B8E6-D266BAD1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F639F665-C689-4E96-A43A-32DDC9B15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61CB73-EDDE-42DC-BE53-452C4A31FACB}" type="slidenum">
              <a:rPr lang="ko-KR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678BC883-5630-4DFB-8839-6F06EDD40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6C6BB18-8D02-4A4A-A1F0-9B5B540A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443A7BE0-B350-4243-8991-63A0004D0CD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76279A-464A-46EF-AD25-6799F5756868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C5BAE248-33D8-4CD0-A6F0-5E154D2C4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7E19860B-1745-4243-BD5E-6950F521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97CF9244-1EA8-4A3F-B0E3-55BC545BC87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CC7F3BF-88C7-4196-AACC-D86C19F706B4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12E3272-E3BE-49BA-B575-80F4EE9D5C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111D73E0-B89A-4280-9D2E-494F33B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3D3A21B1-1FA7-4540-A9E8-34D17D31EF5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8FF47B-6B50-4A5C-BA43-8F8364C35C1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715F2B0A-9579-427A-A7EC-DF3A60629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6CA41A3-B182-4C73-A297-7C92B670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2A73705-F6A5-4945-ACFB-1F8849C3C4B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ECB512-89AD-4A14-A231-72F933DA8874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05690E35-2641-491E-91F9-078CE2469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EB02AC7E-AABE-4315-A56B-35BB30A2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FEFC92DA-94C1-4DC2-80DB-5DC372C1627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6794D3-644C-4437-A1DD-0B69EFF32C2F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CB2E610-623C-41F4-8A89-64F1ECB7BF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77484484-8771-4A31-BD4D-C8BB15F0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305D0435-131A-4371-958A-2DD416B3DC4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3BE6E1-0792-4002-A004-1E8540831A1D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833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290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28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C588E2EA-DCDB-4E12-85BC-960BF2D9D7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2AEFF25F-30B2-4900-A5D6-C425EA76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FDC9B59C-CD9D-43D2-8042-45AB5087AB3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DFFA70-4213-4F33-A896-EB225149373F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49A954E4-F6E3-4701-8BDA-C25A60C2A8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7D38525E-796E-44D6-B2F7-8E1DCA32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D3A80D5B-E92C-4BEF-A93C-DFFE219DA9F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AB6CB1-5A1E-4605-A21F-007C1B6D5E48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C7104605-1BCE-456A-A5F2-6B0524694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F8F0DF37-07F3-4CE6-A713-5FF1BE6E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ADB01C9F-378F-4FCE-BF77-2D8AF29B095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82C145-F238-42C0-A3E1-BC4C08EAA93F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444DE65A-B0CD-4B16-9A49-BC568627B2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BE064C01-26B9-40FD-9F59-65FEDC9BF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67451048-5FB8-4D86-9EDA-B1451C74C79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3FCBF0-32C4-43A4-B33E-3891C593155D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75732342-2403-481F-BE30-04055020D1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2A5C687-F3C6-45EE-8ECA-9414CAB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8699BE3-7C01-49DA-A1FD-70BCAF1C5B8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16637C-F855-4483-9392-C932FA1EC786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D6347C59-3FC9-4E11-BF98-F6E80C5C3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B63F7DC6-3A38-449E-8B9C-96CD94DB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4E125602-4BDA-4B85-9DC2-34B6B662CB1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E3F3F9-B9F6-4635-928D-CFC423E18366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B9A04AE-2B0E-4D81-ADBF-F9FC663D2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FA101D6-5281-4A42-A9D0-EA7CC254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BB36BC34-5F77-488B-8971-8F69872E665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395463-7824-47DC-B62B-B43C3BEBEDAB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ADB52B36-8435-4F93-B94F-2943160D06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A503D09B-624F-471C-9360-2B7E2D8D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245D37E-2414-45BB-8500-DB4422C6FFE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1E8EFF-A04E-4FFF-ADF0-DA7948AB2F0F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18B93235-17AE-4D2C-AA90-FB58F864A4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CAE3DB9E-A10C-4BCE-82FA-DC9DDD52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82373F55-DF99-4CD4-BFA6-A1C9134C4AA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F81BE9-9307-48C8-B7AC-7226A9A557B4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87B7C0F4-AB24-4ADB-9467-84C5204BA3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79ACF2C8-D974-4186-BAF4-73C1A706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3C072501-5316-41E6-9908-7DBFF5E749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8F9741-1FE8-439A-8603-73754FE0A314}" type="slidenum"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ko-KR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DE1D08FD-786C-418A-A637-0ACBA063DF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B062D120-B119-453A-8147-374ADD01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5044536-341A-4699-930E-34418ED58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254F0-7B93-42AD-AAC0-E4EC9F55C8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2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BA337918-E928-43C1-9684-25C8659765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BFB560D0-ACF4-4320-B503-49C2EFC4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4FD33EE-0043-4FB0-9A54-A579AEA2FC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6D8325-46A8-4008-B504-B189AB7A7E80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0B6C82D-18A6-442B-9975-BC70DCAB5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135EA081-1873-488F-AEC2-EC459064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3AEC9CE-3ACA-40D2-8ACD-28AF52D13921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16606-6999-4E30-816D-E2E230E6BF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A7099E32-4C05-4422-8BA3-55593EB235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7FA4109-E20C-4B2C-92ED-6DE25230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BCEF725-6770-42FA-9CF2-849A8792101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6ADD57-4ACA-404C-B329-8C8E23A0BA6A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5430A270-F6A4-481B-8EE0-C93B566E6A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23FA6A70-0133-4D27-8BA8-16B4FF55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9E1A656-AE1E-410B-9327-AE33BA1E39C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F8E2D3-40E7-4BB7-AA7A-C892267040C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515287D7-452A-436B-8F9B-DBBA05D2B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6516A1A7-C1F5-486C-84DB-992D9EC5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A15AC80-6B2B-4875-AA37-3D03DF05F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A7B57B-039F-4305-9E18-18FC032B6293}" type="slidenum">
              <a:rPr lang="ko-KR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9960D4-BDAA-44F7-965D-087CDA03F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C06ADC-1474-4E76-9F98-26F13FF102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5DC5F-1D16-430C-9565-CF2FFD1DE4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25D5F4-4819-4135-8A34-2E8F125D48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B725DA-862A-4DC5-872F-895C9C004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34FF9-D28B-4DE5-AB71-FF41D43F34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1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8F7CEE-0ACA-4EA9-9787-9A98DB1558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E201D-1814-4211-AEA0-6B075C3BBF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5F45E-713F-4C28-B3C0-B6CD5F0E61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6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9DDA1D-A02F-4A46-81B7-367D7F7E07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F4E9B0-F55E-4DEA-BD5C-0865D35C94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23A18-76A0-4945-BB20-E2B9749CB25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63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A61DB4-0650-4C10-B4D1-A992C75B7B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690DDF-B6A3-4D96-B96B-1AE3E468F1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C4EE1-134B-43E8-A1EF-DF9874CF89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04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A6EA7D-E17B-495B-8B93-8303CE2ED4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B2409B-9A12-4634-A286-1A1A2088B7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D82AE-1997-4762-AFE0-381A31B968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64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4BF5-C1A4-4E17-9F8E-F3D6FAE2DC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271775-A6D3-43AE-8B28-4515E867C4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0AFC6-AC83-45B1-9EDC-08DBD84B5AA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0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119B0F-9C21-4A81-9D1B-C729E2D20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077ECC-D502-431A-8A89-5DF5094AF9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D6F19-2CC4-48F3-AA79-85D009AA68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87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237263-B217-4664-AD2A-AE17C7168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B6CB35-C162-47EF-8473-62CA970690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2709-3E60-402D-848D-66FCF1C800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30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7BF686-889E-4C07-90CE-62469FF19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5165CE1-BD4D-461C-83D3-B6B83D11C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0112B-6CFC-4D9C-8878-4D16879084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2086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E56E1D-0597-4674-ACFF-5B1704A76D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22C558-4825-4C3E-9D3C-8A66931A8F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43A40-D869-4E33-A64A-1DCF9BA62C0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9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9D3BD4-034A-40A9-BD69-8D315C1CE2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F2F07-00FD-4D51-ABC2-7F2E489FB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473AB-D707-4817-A9B8-08799F219DF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5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1283D-D493-4565-AE8B-EB16E0CB80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DF036-324D-4570-A111-B2A6B2B397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794BD-ACA7-491F-9633-FD034488B5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423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7A7F33-1DDF-46DB-80A0-0C0133D6E4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CD6B40-3858-487B-855F-509E3C2D8C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B4D8C-46CA-45AB-B351-80C86C44B6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526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60EE63-4E3A-4D0A-990E-92BE0FFB5A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9322A1-B59A-4686-942A-0C1C6BB30B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00A82-13DD-4DAB-8930-D7C9E70F1F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852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FDC952-0579-4223-B703-E224F7CD4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794050-992A-46C9-84E0-4F1925157D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BDFD4-47E0-43B2-B41D-1E6633298F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104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C387DD-16F4-4623-B1E2-8F25FA41A9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A97C39-DDEF-498E-B84F-5FA9E10DF9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E243F-C95F-4BFC-AA8A-DE886443D0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871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BF6FC9-8867-4056-9BFA-F361A690D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6E5FB5-389B-44F1-BB83-2356E25AAA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A4CCA-A65A-44EE-B385-9A2250C489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252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CBEA6-D03E-454B-A3F1-714BDECD5F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B38E20-3994-4184-B643-6721E79EAE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39182-FAD4-470A-88A1-70B5BF5269D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076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8B4C50-1D48-43EA-A7B5-FD26A714E9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D852DD8-4A83-4385-B556-59E3DC9792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186A7-FD58-4F7F-BB30-28652900E2F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641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F31B5F-DB2D-421B-B584-7EC6D5F454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260DCC-2ED6-4EB4-920E-A43CD1789A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D69EC-D666-46E7-8C24-2D460629F1D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757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308D8B-BD72-4F7A-A173-6B7B1F2495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3BB636E-AF67-4183-9CED-87742A6FDA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DA777-03B9-465E-856D-F76E016D05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9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E10CCD-4BCD-4FBF-95BD-6622E98D7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723D6F-1FEB-4A3F-9F3B-D359426F99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A851-1CAD-43A3-908A-CD7578C48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547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FAD4D3-D47F-41BF-B879-EA31B1F983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25649-7C30-4A06-8F85-0D49FC8315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BC7C4-F090-4DE6-BF8B-41D0C649E9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64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D2559C-0FF4-41F5-B576-6D9591203B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767914-5409-4A33-BADB-1839FFB368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9FB92-F206-45EB-8358-1D8B57D3F82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407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CAD2AF-4534-40A7-B7D2-D5A474E29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7ADDE3-6E3C-4CAB-9F0E-C79BB4C7F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C7C8F-4672-4FA9-B88C-17F19394A90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829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88F25-E564-43B3-B289-AD208F0709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FF90BB-E8E1-487E-94D3-864F9C6616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3377E-0F01-4F06-B3ED-ED67EBB690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1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21C34F-45D0-4651-A455-F45ECB89A9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E7312B-BC41-4400-8F1A-EC760335B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F5464-3691-4602-9FF4-5E925FC5B2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75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60D2AE-5FAE-482D-8B8A-68FD1551F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CC71D05-69F2-4BF4-B7E2-664AE7CD93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B06BA-DC6B-4D7C-BD21-BD65D2BFB4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61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51D7B5-5F6A-4050-BB65-B74BF8D316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85B4BF-A48C-4B83-9784-DAE99D58F9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E99FE-EE98-40FF-8DCD-A5BBA02960A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9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937902A-4CE4-47AE-8DC4-12F8578D3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EF9A7CE-9693-46E0-84AC-57CCAB6C46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4F4C-3503-4223-814C-5A81741833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08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6F6C6B-2BE6-4929-BA40-9D3EE3D6A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B33EB5-E261-4053-A680-9134A61D86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A9087-FB28-442D-8860-2214A31124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5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2C628C-5A11-47FC-B676-CF280BC8A0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69AA32-E7FF-4B94-B001-274577F07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6ABB0-F7B6-447F-A2F3-73EA56C884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BB61C2-454E-4C94-BC5A-969F3A6B3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7D0951-B3C5-43D0-822D-CE41C9046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5D0453D-DADF-45A3-9EC2-88017699C9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693FE9-402F-4D06-A4ED-7B8D8251C1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69F3E331-3FE5-4C00-AAB0-951AFA10C2F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7264FD6-71BE-4A59-9095-DB25CF86B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605145A-2648-46E5-8ACB-6C9A6AF15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07AA63-F08B-452C-AD78-C693A8D70E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BE0CF6-BEB1-417E-814A-82A25A3E57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99798DB2-B2C2-48EC-B8A9-2B0678D8B5E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2A63A63-12A4-41EA-A48B-99CD801A3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1B1E56-473D-43F2-BE9A-D156F3F8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3CC144-2772-412E-B823-061EFC7342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5C974E-520F-40E3-8A7A-59939FEB49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fld id="{E27CC295-D89A-49F8-9FEB-6597DE9906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98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749792D0-36C9-4428-A253-4333704CB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B0395F-0A36-467D-BFC1-5FF2E99C6ED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9EBE50E-1991-464D-933C-C0003501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57338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156B6EB-52FE-4741-9E08-101A7BC5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C726B2C7-6980-421D-9811-E8293A478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03D262-4100-47DB-BE25-D8F00C9E920E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CAED9B4-39B7-4E8B-914A-DF6BFADED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MAC Protocols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FCD2866-D1CE-405E-8DBE-742688AB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Control access to shared medium</a:t>
            </a:r>
          </a:p>
          <a:p>
            <a:r>
              <a:rPr lang="en-US" altLang="ko-KR">
                <a:ea typeface="굴림" panose="020B0600000101010101" pitchFamily="50" charset="-127"/>
              </a:rPr>
              <a:t>Two types of channel allocation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Static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Dynamic</a:t>
            </a:r>
          </a:p>
          <a:p>
            <a:r>
              <a:rPr lang="en-US" altLang="ko-KR">
                <a:ea typeface="굴림" panose="020B0600000101010101" pitchFamily="50" charset="-127"/>
              </a:rPr>
              <a:t>General principle: </a:t>
            </a:r>
            <a:r>
              <a:rPr lang="en-US" altLang="ko-KR" i="1">
                <a:ea typeface="굴림" panose="020B0600000101010101" pitchFamily="50" charset="-127"/>
              </a:rPr>
              <a:t>Static channel allocation suffices when the set of communicating entities is known in advance and does not change; most networks require a form of dynamic channel allocation.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8D1BF59F-8EAA-4703-B54B-11114F435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2A51D1-4071-4378-A7A6-99A895B7B664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42631711-D50E-453B-9613-844CD90C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" b="11539"/>
          <a:stretch>
            <a:fillRect/>
          </a:stretch>
        </p:blipFill>
        <p:spPr bwMode="auto">
          <a:xfrm>
            <a:off x="2133600" y="0"/>
            <a:ext cx="67818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8">
            <a:extLst>
              <a:ext uri="{FF2B5EF4-FFF2-40B4-BE49-F238E27FC236}">
                <a16:creationId xmlns:a16="http://schemas.microsoft.com/office/drawing/2014/main" id="{11E276F4-E10C-4302-B33D-15A848F0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7975"/>
            <a:ext cx="2514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Fig. 14.1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 Taxonomy of Mechanisms for Multi-Access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9A770F4D-26A0-4A8F-8F52-1B94F414C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8C5C9E-1DD5-46CC-806A-BF207ECFF6C7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EBD8BE5-F2CC-4E8A-A6F0-6F7CBED61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14.4  Channelization Protocols   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34B42A5-1185-49C3-B7EC-61FCFADFC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Channelization protocols extend the multiplexing techniques </a:t>
            </a:r>
          </a:p>
          <a:p>
            <a:r>
              <a:rPr lang="en-US" altLang="ko-KR">
                <a:ea typeface="굴림" panose="020B0600000101010101" pitchFamily="50" charset="-127"/>
              </a:rPr>
              <a:t>May be static or dynamic 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4CE8592E-8902-426F-A934-DBD8216C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5"/>
          <a:stretch>
            <a:fillRect/>
          </a:stretch>
        </p:blipFill>
        <p:spPr bwMode="auto">
          <a:xfrm>
            <a:off x="1600200" y="2362200"/>
            <a:ext cx="5715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467C047-7E49-4B04-9812-A436546E25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2A7474-15F2-44AC-ACCC-DB09E269323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C419B1E-3217-46FA-A38E-3067F04A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14.5  Controlled Access Protocols   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0B9D665-790F-4873-ABBC-15C575593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Controlled access protocols provide a distributed version of statistical multiplexing</a:t>
            </a:r>
          </a:p>
          <a:p>
            <a:r>
              <a:rPr lang="en-US" altLang="ko-KR">
                <a:ea typeface="굴림" panose="020B0600000101010101" pitchFamily="50" charset="-127"/>
              </a:rPr>
              <a:t>All three have been used in practice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   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ABCE76E9-AAD8-4D40-B96A-9966B48D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838200" y="2171700"/>
            <a:ext cx="7162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642D1DA-310D-4607-B75B-13FB313A7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14.6  Random Access Protocols    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B4269E8A-D637-4D64-A453-AA5414092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4C7702-AE61-4B51-BABF-AC8C741B4CA5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76E6879D-334B-4B4C-BF8A-848A141D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EDBDF72-DC91-4499-8B45-3BAF33C7F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ko-KR" b="1">
                <a:ea typeface="굴림" panose="020B0600000101010101" pitchFamily="50" charset="-127"/>
              </a:rPr>
              <a:t>CSMA/CD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6A34F94E-2162-4F88-9087-0F8D2B66E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0AF04D-B682-44AD-BB81-DAD1CAE3DEC9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23D4CA7-6A2F-4F0D-86F7-F356B51816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Used in original Ethernet (1973)</a:t>
            </a:r>
          </a:p>
          <a:p>
            <a:r>
              <a:rPr lang="en-US" altLang="ko-KR">
                <a:ea typeface="굴림" panose="020B0600000101010101" pitchFamily="50" charset="-127"/>
              </a:rPr>
              <a:t>Provides access to shared medium</a:t>
            </a:r>
          </a:p>
          <a:p>
            <a:r>
              <a:rPr lang="en-US" altLang="ko-KR">
                <a:ea typeface="굴림" panose="020B0600000101010101" pitchFamily="50" charset="-127"/>
              </a:rPr>
              <a:t>Principle features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Carrier Sense (CS)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Multiple Access (MA)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Collision Detection (CD)</a:t>
            </a:r>
          </a:p>
          <a:p>
            <a:r>
              <a:rPr lang="en-US" altLang="ko-KR">
                <a:ea typeface="굴림" panose="020B0600000101010101" pitchFamily="50" charset="-127"/>
              </a:rPr>
              <a:t>Uses binary exponential backoff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D4A365-37D5-4851-91FB-3BB521D41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ko-KR">
                <a:ea typeface="굴림" panose="020B0600000101010101" pitchFamily="50" charset="-127"/>
              </a:rPr>
              <a:t>14.6  Random Access Protocols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14.6.3  CSMA/CA    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0364ED4B-54A0-4774-B063-B986F76FE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BDE1E5-A1B5-4E1A-9BB9-2BE470E80EFC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E3C373B-F2EC-4FF0-A59A-FBF91BF6F8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CSMA/CD does not work as well in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wireless LANs</a:t>
            </a:r>
            <a:r>
              <a:rPr lang="en-US" altLang="ko-KR">
                <a:ea typeface="굴림" panose="020B0600000101010101" pitchFamily="50" charset="-127"/>
              </a:rPr>
              <a:t> (Wi-Fi)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because a transmitter used in a wireless LAN has a limited range</a:t>
            </a:r>
          </a:p>
          <a:p>
            <a:r>
              <a:rPr lang="en-US" altLang="ko-KR">
                <a:ea typeface="굴림" panose="020B0600000101010101" pitchFamily="50" charset="-127"/>
              </a:rPr>
              <a:t>A receiver that is more </a:t>
            </a:r>
            <a:r>
              <a:rPr lang="el-GR" altLang="ko-KR">
                <a:solidFill>
                  <a:srgbClr val="FF0000"/>
                </a:solidFill>
              </a:rPr>
              <a:t>δ</a:t>
            </a:r>
            <a:r>
              <a:rPr lang="en-US" altLang="ko-KR">
                <a:ea typeface="굴림" panose="020B0600000101010101" pitchFamily="50" charset="-127"/>
              </a:rPr>
              <a:t> than away from the transmitter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will not receive a signal, and will not be able to detect a carrier</a:t>
            </a:r>
          </a:p>
          <a:p>
            <a:r>
              <a:rPr lang="en-US" altLang="ko-KR">
                <a:ea typeface="굴림" panose="020B0600000101010101" pitchFamily="50" charset="-127"/>
              </a:rPr>
              <a:t>Consider three computers with wireless LAN hardware positioned as Figure 14.6 (below) illustrates 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FB8FF188-E79B-41D6-A026-0140BA07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" b="10526"/>
          <a:stretch>
            <a:fillRect/>
          </a:stretch>
        </p:blipFill>
        <p:spPr bwMode="auto">
          <a:xfrm>
            <a:off x="685800" y="3962400"/>
            <a:ext cx="746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1382C8-8E32-4748-89C8-4C516605C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ko-KR">
                <a:ea typeface="굴림" panose="020B0600000101010101" pitchFamily="50" charset="-127"/>
              </a:rPr>
              <a:t>14.6  Random Access Protocols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14.6.3  CSMA/CA    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009C58A-B3DD-45DC-AF36-290CBD048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A61B96-9B3B-45E4-9A96-74FD549F5435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3A96649-9655-4F61-B23C-F8F6F601DC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idea is that if both the sender and receiver transmit a message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all computers within range of either will know a packet transmission is beginning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14.7 (below) illustrates the sequence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398263DC-5C89-473D-A6FF-6862C3B3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b="3575"/>
          <a:stretch>
            <a:fillRect/>
          </a:stretch>
        </p:blipFill>
        <p:spPr bwMode="auto">
          <a:xfrm>
            <a:off x="1066800" y="3048000"/>
            <a:ext cx="704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>
            <a:extLst>
              <a:ext uri="{FF2B5EF4-FFF2-40B4-BE49-F238E27FC236}">
                <a16:creationId xmlns:a16="http://schemas.microsoft.com/office/drawing/2014/main" id="{579B75CD-2794-4B2C-B548-50B62F306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06EC28-F2A0-4AF7-BA28-B66F30885802}" type="slidenum">
              <a:rPr lang="en-US" altLang="ko-KR" sz="140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571607-D402-40E0-B79D-1FFA18A36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Wireless Networks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048286AC-A03E-44FB-A593-1DB2C257130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700213"/>
            <a:ext cx="6911975" cy="413067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>
            <a:extLst>
              <a:ext uri="{FF2B5EF4-FFF2-40B4-BE49-F238E27FC236}">
                <a16:creationId xmlns:a16="http://schemas.microsoft.com/office/drawing/2014/main" id="{7605F397-337E-470E-BC74-2C18A6EBC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B25ACF-CCAC-4021-8359-44EF2813096E}" type="slidenum">
              <a:rPr lang="en-US" altLang="ko-KR" sz="140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2BCA214-4C59-41E5-8A16-3E3332A53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 Wireless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LAN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03788F57-F40E-46EC-89F5-BF389D81FB9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060575"/>
            <a:ext cx="6699250" cy="3948113"/>
          </a:xfrm>
          <a:noFill/>
        </p:spPr>
      </p:pic>
      <p:sp>
        <p:nvSpPr>
          <p:cNvPr id="34821" name="TextBox 1">
            <a:extLst>
              <a:ext uri="{FF2B5EF4-FFF2-40B4-BE49-F238E27FC236}">
                <a16:creationId xmlns:a16="http://schemas.microsoft.com/office/drawing/2014/main" id="{05A9E1E4-76B2-4C6C-BCF8-8C8C60C88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981075"/>
            <a:ext cx="568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- Ad hoc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- Infrastructure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7B664733-6758-4272-BC5D-40A7874123E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EF3EA883-09A3-4CAC-9BA2-9A38F5F2DF0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085C0-2E98-4168-8A49-14DE4BFC5A2F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47E55C9-716B-475E-A27E-E2FAA76FB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4724400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PART III 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Packet Switching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Network Technologies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An overview of packet switching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and packet technologies that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use wired and wireless media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01" name="슬라이드 번호 개체 틀 1">
            <a:extLst>
              <a:ext uri="{FF2B5EF4-FFF2-40B4-BE49-F238E27FC236}">
                <a16:creationId xmlns:a16="http://schemas.microsoft.com/office/drawing/2014/main" id="{B20F74FB-557D-4A1B-BD3F-00229762D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535C2B-FF88-41F6-A5E1-E1E8A6C84C85}" type="slidenum">
              <a:rPr lang="ko-KR" altLang="en-US" sz="1400"/>
              <a:pPr eaLnBrk="1" hangingPunct="1"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>
            <a:extLst>
              <a:ext uri="{FF2B5EF4-FFF2-40B4-BE49-F238E27FC236}">
                <a16:creationId xmlns:a16="http://schemas.microsoft.com/office/drawing/2014/main" id="{113989D4-5037-4A7A-8529-B4E4353A5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E25DDA-8592-4D17-9ECB-088F6DECFE69}" type="slidenum">
              <a:rPr lang="en-US" altLang="ko-KR" sz="1400">
                <a:solidFill>
                  <a:srgbClr val="000000"/>
                </a:solidFill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494744C-9FEF-4C45-8C7C-061E138EE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868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Wireless PAN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730CE6-ABC3-4C6F-97C5-EC5C5C5EF5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125538"/>
          <a:ext cx="8686800" cy="4587875"/>
        </p:xfrm>
        <a:graphic>
          <a:graphicData uri="http://schemas.openxmlformats.org/drawingml/2006/table">
            <a:tbl>
              <a:tblPr/>
              <a:tblGrid>
                <a:gridCol w="1535112">
                  <a:extLst>
                    <a:ext uri="{9D8B030D-6E8A-4147-A177-3AD203B41FA5}">
                      <a16:colId xmlns:a16="http://schemas.microsoft.com/office/drawing/2014/main" val="1121535484"/>
                    </a:ext>
                  </a:extLst>
                </a:gridCol>
                <a:gridCol w="7151688">
                  <a:extLst>
                    <a:ext uri="{9D8B030D-6E8A-4147-A177-3AD203B41FA5}">
                      <a16:colId xmlns:a16="http://schemas.microsoft.com/office/drawing/2014/main" val="189477019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Type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Purpose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2985"/>
                  </a:ext>
                </a:extLst>
              </a:tr>
              <a:tr h="1038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Blutooth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Communication over a short distance between a small peripheral device such as a headset or mouse and a system such as a cell phone or a computer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94358"/>
                  </a:ext>
                </a:extLst>
              </a:tr>
              <a:tr h="1038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Infrared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Line-of-sight communication between a small device, often a hand-held controller, and a nearby system such as a computer or entertainment center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308636"/>
                  </a:ext>
                </a:extLst>
              </a:tr>
              <a:tr h="1038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ZigBee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Communication over distances about as large as a residence, which allows electrical appliances to connect to the Smart Grid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11230"/>
                  </a:ext>
                </a:extLst>
              </a:tr>
              <a:tr h="1038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ISM wireless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Communication using frequencies set aside for industrial, Scientific, and Medical devices, an environment where electromagnetic interference may be present 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161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>
            <a:extLst>
              <a:ext uri="{FF2B5EF4-FFF2-40B4-BE49-F238E27FC236}">
                <a16:creationId xmlns:a16="http://schemas.microsoft.com/office/drawing/2014/main" id="{34845A6A-A368-4820-8B00-CA450D3AF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24BB34-0ADC-40F5-B63C-DC7388B57412}" type="slidenum">
              <a:rPr lang="en-US" altLang="ko-KR" sz="140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31BE18D-1062-4AD0-BF30-18A471B9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Wireless MAN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DC3478C-9B0A-4482-999C-202EE3B36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802.16 : Broadband Wireless Access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		Wimax (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World-wide Interoperability for Microwave Access)</a:t>
            </a:r>
            <a:endParaRPr lang="en-US" altLang="ko-KR">
              <a:ea typeface="굴림" panose="020B0600000101010101" pitchFamily="50" charset="-127"/>
            </a:endParaRPr>
          </a:p>
          <a:p>
            <a:pPr eaLnBrk="1" hangingPunct="1"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802.16e =&gt; Wibro (Mobile + Wimax)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>
            <a:extLst>
              <a:ext uri="{FF2B5EF4-FFF2-40B4-BE49-F238E27FC236}">
                <a16:creationId xmlns:a16="http://schemas.microsoft.com/office/drawing/2014/main" id="{3304825C-1B7A-45D6-A48B-25F751345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BC1DEA-1B06-4476-9E8A-6821AA563276}" type="slidenum">
              <a:rPr lang="en-US" altLang="ko-KR" sz="1400">
                <a:latin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1490250-01CB-469F-B425-26A33FA8A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Wireless WAN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3B837E2-884D-4585-97D9-EAEB0EC14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Wireless WAN technologies can be divided into two categories: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Cellular communication systems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Satellite communication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9704EF37-D41D-4ED3-85EA-290EDAE8E7E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FD2486E-6C0B-4783-A5BD-7B50777F714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F4B7849-7628-4DDC-B99B-D5F556AF75B1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9219D17-4AE2-4E88-AD25-A90120F963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15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Wired LAN Technology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(Ethernet and 802.3) </a:t>
            </a:r>
          </a:p>
        </p:txBody>
      </p:sp>
      <p:sp>
        <p:nvSpPr>
          <p:cNvPr id="38917" name="슬라이드 번호 개체 틀 1">
            <a:extLst>
              <a:ext uri="{FF2B5EF4-FFF2-40B4-BE49-F238E27FC236}">
                <a16:creationId xmlns:a16="http://schemas.microsoft.com/office/drawing/2014/main" id="{531FF1A6-E190-4432-8748-3BB3C224F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EC921F-290B-41D5-B4B9-DA8CBF1EF5F7}" type="slidenum">
              <a:rPr lang="ko-KR" altLang="en-US" sz="1400"/>
              <a:pPr eaLnBrk="1" hangingPunct="1"/>
              <a:t>23</a:t>
            </a:fld>
            <a:endParaRPr lang="en-US" altLang="ko-KR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1F9B94F4-0358-44A0-B195-17F7BB78972D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83591BE6-AC3C-4158-886B-AF20B855BFD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9B8DCC3-7958-46AE-A557-A1617A26421F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0A472AFA-B676-48D9-B7AD-A940E161F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Wired LAN Technologie</a:t>
            </a:r>
            <a:r>
              <a:rPr lang="en-US" altLang="ko-KR">
                <a:ea typeface="굴림" panose="020B0600000101010101" pitchFamily="50" charset="-127"/>
              </a:rPr>
              <a:t>   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C474A24-6759-42A8-B6A5-BC85A9192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Explosion of technologies and products during 1980s</a:t>
            </a:r>
          </a:p>
          <a:p>
            <a:r>
              <a:rPr lang="en-US" altLang="ko-KR">
                <a:ea typeface="굴림" panose="020B0600000101010101" pitchFamily="50" charset="-127"/>
              </a:rPr>
              <a:t>Consolidation during the 1990s</a:t>
            </a:r>
          </a:p>
          <a:p>
            <a:r>
              <a:rPr lang="en-US" altLang="ko-KR">
                <a:ea typeface="굴림" panose="020B0600000101010101" pitchFamily="50" charset="-127"/>
              </a:rPr>
              <a:t>Currently: one de facto wired LAN standard : Ethernet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Invented at Xerox PARC in 1973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Standardized by Digital, Intel, and Xerox (DIX) in 1978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Although the hardware devices, cabling, and media used with Ethernet have changed dramatically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many of the fundamentals remain constant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One of the most interesting aspects of Ethernet evolution concerns the way newer versions of Ethernet remain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backward compatible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9942" name="슬라이드 번호 개체 틀 1">
            <a:extLst>
              <a:ext uri="{FF2B5EF4-FFF2-40B4-BE49-F238E27FC236}">
                <a16:creationId xmlns:a16="http://schemas.microsoft.com/office/drawing/2014/main" id="{A0DBD176-4F2B-42D6-9223-10833D22C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EE70D3-0D35-496D-AEEA-D2C1DC175F54}" type="slidenum">
              <a:rPr lang="ko-KR" altLang="en-US" sz="1400"/>
              <a:pPr eaLnBrk="1" hangingPunct="1"/>
              <a:t>24</a:t>
            </a:fld>
            <a:endParaRPr lang="en-US" altLang="ko-KR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>
            <a:extLst>
              <a:ext uri="{FF2B5EF4-FFF2-40B4-BE49-F238E27FC236}">
                <a16:creationId xmlns:a16="http://schemas.microsoft.com/office/drawing/2014/main" id="{52E6F030-C4C2-4658-A8D4-66B3D72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15.3  Ethernet Frame Format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33BAD7D-A499-4D99-8BF0-14B7295E1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692150"/>
            <a:ext cx="8686800" cy="2665413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As the figure shows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Ethernet frame consists of a fixed-length header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variable-length payload, and a fixed-length CRC</a:t>
            </a:r>
          </a:p>
          <a:p>
            <a:r>
              <a:rPr lang="en-US" altLang="ko-KR">
                <a:ea typeface="굴림" panose="020B0600000101010101" pitchFamily="50" charset="-127"/>
              </a:rPr>
              <a:t>The main reason that older versions of Ethernet have remained compatible with newer versions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arises from the frame format, which has remained constant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0964" name="Footer Placeholder 1">
            <a:extLst>
              <a:ext uri="{FF2B5EF4-FFF2-40B4-BE49-F238E27FC236}">
                <a16:creationId xmlns:a16="http://schemas.microsoft.com/office/drawing/2014/main" id="{300F5A30-005B-401F-9B3C-AFB91D093812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65" name="Slide Number Placeholder 2">
            <a:extLst>
              <a:ext uri="{FF2B5EF4-FFF2-40B4-BE49-F238E27FC236}">
                <a16:creationId xmlns:a16="http://schemas.microsoft.com/office/drawing/2014/main" id="{C7E98D53-FCA4-4EB5-AD49-CA0A5DBD1E0E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CB8E3B-95A9-4616-AE6B-D9D86BC5A0DE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0966" name="Picture 4">
            <a:extLst>
              <a:ext uri="{FF2B5EF4-FFF2-40B4-BE49-F238E27FC236}">
                <a16:creationId xmlns:a16="http://schemas.microsoft.com/office/drawing/2014/main" id="{A1900F32-5140-4339-8109-98D79379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2125"/>
            <a:ext cx="806608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슬라이드 번호 개체 틀 1">
            <a:extLst>
              <a:ext uri="{FF2B5EF4-FFF2-40B4-BE49-F238E27FC236}">
                <a16:creationId xmlns:a16="http://schemas.microsoft.com/office/drawing/2014/main" id="{CCFAA231-CB2E-45EC-9C0E-8E8E226ED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068CF-547C-4662-943A-F4FAF4EF51F2}" type="slidenum">
              <a:rPr lang="ko-KR" altLang="en-US" sz="1400"/>
              <a:pPr eaLnBrk="1" hangingPunct="1"/>
              <a:t>25</a:t>
            </a:fld>
            <a:endParaRPr lang="en-US" altLang="ko-KR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>
            <a:extLst>
              <a:ext uri="{FF2B5EF4-FFF2-40B4-BE49-F238E27FC236}">
                <a16:creationId xmlns:a16="http://schemas.microsoft.com/office/drawing/2014/main" id="{4B4CE848-D6A5-45FC-AE98-E953A93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panose="020B0600000101010101" pitchFamily="50" charset="-127"/>
              </a:rPr>
              <a:t>Ethernet Address Filtering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A9DACC6-E472-43D9-AE18-99E9AA46F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86800" cy="439102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Recall: station accepts a copy of the frame if </a:t>
            </a:r>
            <a:r>
              <a:rPr lang="en-US" altLang="ko-KR" i="1">
                <a:ea typeface="굴림" panose="020B0600000101010101" pitchFamily="50" charset="-127"/>
              </a:rPr>
              <a:t>destination address </a:t>
            </a:r>
            <a:r>
              <a:rPr lang="en-US" altLang="ko-KR">
                <a:ea typeface="굴림" panose="020B0600000101010101" pitchFamily="50" charset="-127"/>
              </a:rPr>
              <a:t>matches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station’s unicast address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broadcast address (all 1s)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multicast address to which station is listening</a:t>
            </a:r>
          </a:p>
          <a:p>
            <a:r>
              <a:rPr lang="en-US" altLang="ko-KR">
                <a:ea typeface="굴림" panose="020B0600000101010101" pitchFamily="50" charset="-127"/>
              </a:rPr>
              <a:t>Other frames are ignored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Promiscuous mode </a:t>
            </a:r>
            <a:r>
              <a:rPr lang="en-US" altLang="ko-KR">
                <a:ea typeface="굴림" panose="020B0600000101010101" pitchFamily="50" charset="-127"/>
              </a:rPr>
              <a:t>allows a station to receive all frames regardless of address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Basis of protocol analyzer software such as </a:t>
            </a:r>
            <a:r>
              <a:rPr lang="en-US" altLang="ko-KR" i="1">
                <a:ea typeface="굴림" panose="020B0600000101010101" pitchFamily="50" charset="-127"/>
              </a:rPr>
              <a:t>Wireshark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8B621E9E-7D96-4B27-8C57-3832CC10619F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1989" name="Slide Number Placeholder 2">
            <a:extLst>
              <a:ext uri="{FF2B5EF4-FFF2-40B4-BE49-F238E27FC236}">
                <a16:creationId xmlns:a16="http://schemas.microsoft.com/office/drawing/2014/main" id="{85D6ACA8-66AD-4D51-9779-3E2A975488E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A9B36E-1BCC-4254-A04A-CC2112AE95A8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990" name="슬라이드 번호 개체 틀 1">
            <a:extLst>
              <a:ext uri="{FF2B5EF4-FFF2-40B4-BE49-F238E27FC236}">
                <a16:creationId xmlns:a16="http://schemas.microsoft.com/office/drawing/2014/main" id="{E9FD2CF5-A073-4D5B-B324-30B4595F2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7BDD99-3754-4EA3-82A4-96CD2609D8DB}" type="slidenum">
              <a:rPr lang="ko-KR" altLang="en-US" sz="1400"/>
              <a:pPr eaLnBrk="1" hangingPunct="1"/>
              <a:t>26</a:t>
            </a:fld>
            <a:endParaRPr lang="en-US" altLang="ko-KR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>
            <a:extLst>
              <a:ext uri="{FF2B5EF4-FFF2-40B4-BE49-F238E27FC236}">
                <a16:creationId xmlns:a16="http://schemas.microsoft.com/office/drawing/2014/main" id="{FC66EF9C-EE50-4AD9-8FB3-007CAAB9D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altLang="ko-KR" sz="3500">
                <a:ea typeface="굴림" panose="020B0600000101010101" pitchFamily="50" charset="-127"/>
              </a:rPr>
              <a:t>15.4  Ethernet Type Field and Demultiplexing </a:t>
            </a:r>
          </a:p>
        </p:txBody>
      </p:sp>
      <p:sp>
        <p:nvSpPr>
          <p:cNvPr id="43011" name="Footer Placeholder 1">
            <a:extLst>
              <a:ext uri="{FF2B5EF4-FFF2-40B4-BE49-F238E27FC236}">
                <a16:creationId xmlns:a16="http://schemas.microsoft.com/office/drawing/2014/main" id="{83FDB2A6-767F-4A8D-BBF6-4B4FE58298F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43012" name="Slide Number Placeholder 2">
            <a:extLst>
              <a:ext uri="{FF2B5EF4-FFF2-40B4-BE49-F238E27FC236}">
                <a16:creationId xmlns:a16="http://schemas.microsoft.com/office/drawing/2014/main" id="{C337F1C8-EF65-4A26-B6C8-37032D13DB3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02CB6D-3F61-4F8E-B3E4-AD9E0EBE40CA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5D17B536-E134-4F8C-8136-8AAB5B50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7138"/>
            <a:ext cx="6934200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1">
            <a:extLst>
              <a:ext uri="{FF2B5EF4-FFF2-40B4-BE49-F238E27FC236}">
                <a16:creationId xmlns:a16="http://schemas.microsoft.com/office/drawing/2014/main" id="{C5C36599-E7BD-46E0-8329-AFCD3F86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1173163"/>
            <a:ext cx="7489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Performed when frame arrives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Usually handled by protocol software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Frame type field examined and frame passed to appropriate protocol module; unrecognized types are discarded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43015" name="슬라이드 번호 개체 틀 1">
            <a:extLst>
              <a:ext uri="{FF2B5EF4-FFF2-40B4-BE49-F238E27FC236}">
                <a16:creationId xmlns:a16="http://schemas.microsoft.com/office/drawing/2014/main" id="{D0F47744-2C8A-44CC-9DBB-AA766151D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1FDBB0-C37D-4529-AA61-64931AED42B4}" type="slidenum">
              <a:rPr lang="ko-KR" altLang="en-US" sz="1400"/>
              <a:pPr eaLnBrk="1" hangingPunct="1"/>
              <a:t>27</a:t>
            </a:fld>
            <a:endParaRPr lang="en-US" altLang="ko-KR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07BA2-5D3B-47E7-9F81-58C47B0B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05063"/>
            <a:ext cx="8503096" cy="2536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698A15-4252-4B6C-B3DD-50A498F0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27" y="577447"/>
            <a:ext cx="9972228" cy="28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5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2B49D-A4DA-4E72-B814-9212F506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9"/>
            <a:ext cx="9144000" cy="67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EBD629D3-955B-4F4F-8890-72F23B6EC0A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35040300-BDE0-4C6C-B8CE-7CD4655607E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13706E3-F078-4790-ACAC-73DCE7F5F2F3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89CE60C0-1C49-485A-A04C-96598F79D3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Chapter 13 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Local Area Networks: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Packets, Frames, and Topologies</a:t>
            </a:r>
          </a:p>
        </p:txBody>
      </p:sp>
      <p:sp>
        <p:nvSpPr>
          <p:cNvPr id="5125" name="슬라이드 번호 개체 틀 1">
            <a:extLst>
              <a:ext uri="{FF2B5EF4-FFF2-40B4-BE49-F238E27FC236}">
                <a16:creationId xmlns:a16="http://schemas.microsoft.com/office/drawing/2014/main" id="{CE97377A-5AA4-4323-8D52-7D76369DE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3021BD-DA94-4C69-A1DA-3F45E6E125F9}" type="slidenum">
              <a:rPr lang="ko-KR" altLang="en-US" sz="1400"/>
              <a:pPr eaLnBrk="1" hangingPunct="1"/>
              <a:t>3</a:t>
            </a:fld>
            <a:endParaRPr lang="en-US" altLang="ko-KR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9F0EA9-52EC-40D3-8D83-6AFFCA4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7"/>
            <a:ext cx="9144000" cy="59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>
            <a:extLst>
              <a:ext uri="{FF2B5EF4-FFF2-40B4-BE49-F238E27FC236}">
                <a16:creationId xmlns:a16="http://schemas.microsoft.com/office/drawing/2014/main" id="{737B9A92-901D-4E15-AB35-FCF825F75E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15.5  IEEE's Version of Ethernet (802.3) </a:t>
            </a:r>
          </a:p>
        </p:txBody>
      </p:sp>
      <p:sp>
        <p:nvSpPr>
          <p:cNvPr id="44035" name="Footer Placeholder 1">
            <a:extLst>
              <a:ext uri="{FF2B5EF4-FFF2-40B4-BE49-F238E27FC236}">
                <a16:creationId xmlns:a16="http://schemas.microsoft.com/office/drawing/2014/main" id="{FC24CC30-AB4C-4026-ABAE-9DD3D873ABD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4036" name="Slide Number Placeholder 2">
            <a:extLst>
              <a:ext uri="{FF2B5EF4-FFF2-40B4-BE49-F238E27FC236}">
                <a16:creationId xmlns:a16="http://schemas.microsoft.com/office/drawing/2014/main" id="{FFE0CFC8-7210-44F2-B911-82517299856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AFD5E6-EE68-4173-8AAC-8CED13D18DF9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6A248413-A2C3-4BF9-A9D4-EB621DBB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133600"/>
            <a:ext cx="87328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Box 1">
            <a:extLst>
              <a:ext uri="{FF2B5EF4-FFF2-40B4-BE49-F238E27FC236}">
                <a16:creationId xmlns:a16="http://schemas.microsoft.com/office/drawing/2014/main" id="{14ED9958-7D60-48C7-A7F1-E640D8C6C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704137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Standardized in 1983 as IEEE standard 802.3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Not widely adopted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Header </a:t>
            </a:r>
            <a:r>
              <a:rPr lang="en-US" altLang="ko-KR" sz="2000" i="1">
                <a:ea typeface="굴림" panose="020B0600000101010101" pitchFamily="50" charset="-127"/>
              </a:rPr>
              <a:t>type </a:t>
            </a:r>
            <a:r>
              <a:rPr lang="en-US" altLang="ko-KR" sz="2000">
                <a:ea typeface="굴림" panose="020B0600000101010101" pitchFamily="50" charset="-127"/>
              </a:rPr>
              <a:t>field reinterpreted as a </a:t>
            </a:r>
            <a:r>
              <a:rPr lang="en-US" altLang="ko-KR" sz="2000" i="1">
                <a:ea typeface="굴림" panose="020B0600000101010101" pitchFamily="50" charset="-127"/>
              </a:rPr>
              <a:t>frame length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Eight bytes of payload occupied by </a:t>
            </a:r>
            <a:r>
              <a:rPr lang="en-US" altLang="ko-KR" sz="2000" i="1">
                <a:ea typeface="굴림" panose="020B0600000101010101" pitchFamily="50" charset="-127"/>
              </a:rPr>
              <a:t>LLC / SNAP header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44039" name="슬라이드 번호 개체 틀 1">
            <a:extLst>
              <a:ext uri="{FF2B5EF4-FFF2-40B4-BE49-F238E27FC236}">
                <a16:creationId xmlns:a16="http://schemas.microsoft.com/office/drawing/2014/main" id="{539CA485-F8A1-4E57-ACFA-0140F5BD9D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DDAAD-C29D-4DB3-B1B8-9AD79436A051}" type="slidenum">
              <a:rPr lang="ko-KR" altLang="en-US" sz="1400"/>
              <a:pPr eaLnBrk="1" hangingPunct="1"/>
              <a:t>31</a:t>
            </a:fld>
            <a:endParaRPr lang="en-US" altLang="ko-KR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9DCF817D-FCDD-480C-B136-AE10D8824EB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90BC0FA3-E02B-4B03-B2F4-F8538D38DD5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0333E3-3A04-4E4F-BB23-D89030C0FEF2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224195D5-339B-48A3-85FF-6EBCC5D202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15.6  LAN Connections and Network Interface Cards    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AA1DA45-75B5-43C8-864B-770B272908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 </a:t>
            </a:r>
            <a:r>
              <a:rPr lang="en-US" altLang="ko-KR">
                <a:ea typeface="굴림" panose="020B0600000101010101" pitchFamily="50" charset="-127"/>
              </a:rPr>
              <a:t>NIC appears to be an I/O device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it is connected in the same manner as a disk or video device</a:t>
            </a:r>
          </a:p>
          <a:p>
            <a:r>
              <a:rPr lang="en-US" altLang="ko-KR">
                <a:ea typeface="굴림" panose="020B0600000101010101" pitchFamily="50" charset="-127"/>
              </a:rPr>
              <a:t>A NIC handles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address recognition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CRC computation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frame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 recognition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sending/receiving frames</a:t>
            </a:r>
          </a:p>
          <a:p>
            <a:r>
              <a:rPr lang="en-US" altLang="ko-KR">
                <a:ea typeface="굴림" panose="020B0600000101010101" pitchFamily="50" charset="-127"/>
              </a:rPr>
              <a:t>A NIC consists of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circuit board </a:t>
            </a:r>
            <a:r>
              <a:rPr lang="en-US" altLang="ko-KR">
                <a:ea typeface="굴림" panose="020B0600000101010101" pitchFamily="50" charset="-127"/>
              </a:rPr>
              <a:t>with a plug on one side.</a:t>
            </a:r>
          </a:p>
          <a:p>
            <a:r>
              <a:rPr lang="en-US" altLang="ko-KR">
                <a:ea typeface="굴림" panose="020B0600000101010101" pitchFamily="50" charset="-127"/>
              </a:rPr>
              <a:t>Most computers come with a NIC already installed</a:t>
            </a:r>
          </a:p>
          <a:p>
            <a:r>
              <a:rPr lang="en-US" altLang="ko-KR">
                <a:ea typeface="굴림" panose="020B0600000101010101" pitchFamily="50" charset="-127"/>
              </a:rPr>
              <a:t>The NIC is independent from the rest of the computer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a user can choose to replace the NIC without making other changes</a:t>
            </a:r>
          </a:p>
          <a:p>
            <a:pPr lvl="1" eaLnBrk="1" hangingPunct="1"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062" name="슬라이드 번호 개체 틀 1">
            <a:extLst>
              <a:ext uri="{FF2B5EF4-FFF2-40B4-BE49-F238E27FC236}">
                <a16:creationId xmlns:a16="http://schemas.microsoft.com/office/drawing/2014/main" id="{5F4E477D-7D00-4AE0-AA17-81DD2D36B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71E7-2053-4FC1-8C24-D3D00B1A1730}" type="slidenum">
              <a:rPr lang="ko-KR" altLang="en-US" sz="1400"/>
              <a:pPr eaLnBrk="1" hangingPunct="1"/>
              <a:t>32</a:t>
            </a:fld>
            <a:endParaRPr lang="en-US" altLang="ko-KR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0EA0D74A-1C91-48CD-B59C-43B758F77B63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944E7633-3D1F-44CD-8BCD-9903CBD7159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46898E-D300-4B93-B374-723E9A163BB0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4D3C8E3-229C-4070-B177-9E89AF59E3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Ethernet Wiring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F8E3057-53FC-429A-BF71-57343DD518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20788"/>
            <a:ext cx="8686800" cy="39370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 </a:t>
            </a:r>
            <a:r>
              <a:rPr lang="en-US" altLang="ko-KR">
                <a:ea typeface="굴림" panose="020B0600000101010101" pitchFamily="50" charset="-127"/>
              </a:rPr>
              <a:t>Evolved through three generations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Thicknet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Thinnet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Twisted pair</a:t>
            </a:r>
          </a:p>
          <a:p>
            <a:r>
              <a:rPr lang="en-US" altLang="ko-KR">
                <a:ea typeface="굴림" panose="020B0600000101010101" pitchFamily="50" charset="-127"/>
              </a:rPr>
              <a:t>dIllustrate a range of possible network wiring schemes</a:t>
            </a:r>
          </a:p>
        </p:txBody>
      </p:sp>
      <p:sp>
        <p:nvSpPr>
          <p:cNvPr id="46086" name="슬라이드 번호 개체 틀 1">
            <a:extLst>
              <a:ext uri="{FF2B5EF4-FFF2-40B4-BE49-F238E27FC236}">
                <a16:creationId xmlns:a16="http://schemas.microsoft.com/office/drawing/2014/main" id="{10120396-4BB8-4266-BE9A-0B7071776A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3AC7F0-8C5A-42CA-8B02-D001FE83CE07}" type="slidenum">
              <a:rPr lang="ko-KR" altLang="en-US" sz="1400"/>
              <a:pPr eaLnBrk="1" hangingPunct="1"/>
              <a:t>33</a:t>
            </a:fld>
            <a:endParaRPr lang="en-US" altLang="ko-KR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>
            <a:extLst>
              <a:ext uri="{FF2B5EF4-FFF2-40B4-BE49-F238E27FC236}">
                <a16:creationId xmlns:a16="http://schemas.microsoft.com/office/drawing/2014/main" id="{E26373E4-0FA3-4BF5-85EE-C5E839E4AB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219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15.7  Ethernet Evolution and Thicknet Wiring </a:t>
            </a:r>
          </a:p>
        </p:txBody>
      </p:sp>
      <p:sp>
        <p:nvSpPr>
          <p:cNvPr id="47107" name="Footer Placeholder 1">
            <a:extLst>
              <a:ext uri="{FF2B5EF4-FFF2-40B4-BE49-F238E27FC236}">
                <a16:creationId xmlns:a16="http://schemas.microsoft.com/office/drawing/2014/main" id="{A67AB67A-0C13-4303-BA13-33F0D81169B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47108" name="Slide Number Placeholder 2">
            <a:extLst>
              <a:ext uri="{FF2B5EF4-FFF2-40B4-BE49-F238E27FC236}">
                <a16:creationId xmlns:a16="http://schemas.microsoft.com/office/drawing/2014/main" id="{704D9365-7AA6-4E84-B88D-8409DBBD44F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B35C70D-A7EA-4E3B-A64B-6A0F73299114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31DAB503-2993-4892-8C12-C3D407B2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010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슬라이드 번호 개체 틀 1">
            <a:extLst>
              <a:ext uri="{FF2B5EF4-FFF2-40B4-BE49-F238E27FC236}">
                <a16:creationId xmlns:a16="http://schemas.microsoft.com/office/drawing/2014/main" id="{794E06B9-03BF-4215-9FE6-062587739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EB794C-14AC-4CAD-BB53-78E97928409C}" type="slidenum">
              <a:rPr lang="ko-KR" altLang="en-US" sz="1400"/>
              <a:pPr eaLnBrk="1" hangingPunct="1"/>
              <a:t>34</a:t>
            </a:fld>
            <a:endParaRPr lang="en-US" altLang="ko-KR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726A485E-ADBE-4BFD-B8FB-F13016A5063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E39F8028-34A8-40C0-9F58-54CDC49B1AC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B7DB1F-C8E5-4308-9791-8E861C9FB95C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CA04A9B-E0BD-405A-AAE4-51CD5E40F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15.8  Thinnet Ethernet Wiring    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12DB2FA-A5C1-439D-960B-24B93F87C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second generation of Ethernet used a thinner coaxial cable that was more flexible than Thicknet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Formally named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10Base2</a:t>
            </a:r>
            <a:r>
              <a:rPr lang="en-US" altLang="ko-KR">
                <a:ea typeface="굴림" panose="020B0600000101010101" pitchFamily="50" charset="-127"/>
              </a:rPr>
              <a:t> and informally known as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Thinwire Ethernet</a:t>
            </a:r>
            <a:r>
              <a:rPr lang="en-US" altLang="ko-KR">
                <a:ea typeface="굴림" panose="020B0600000101010101" pitchFamily="50" charset="-127"/>
              </a:rPr>
              <a:t>  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Thinnet</a:t>
            </a:r>
          </a:p>
          <a:p>
            <a:r>
              <a:rPr lang="en-US" altLang="ko-KR">
                <a:ea typeface="굴림" panose="020B0600000101010101" pitchFamily="50" charset="-127"/>
              </a:rPr>
              <a:t>Thinnet integrates a transceiver directly on the NIC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runs a coaxial cable from one computer to another</a:t>
            </a:r>
          </a:p>
          <a:p>
            <a:r>
              <a:rPr lang="en-US" altLang="ko-KR">
                <a:ea typeface="굴림" panose="020B0600000101010101" pitchFamily="50" charset="-127"/>
              </a:rPr>
              <a:t>Disadvantage: user can disconnect the network</a:t>
            </a:r>
          </a:p>
        </p:txBody>
      </p:sp>
      <p:pic>
        <p:nvPicPr>
          <p:cNvPr id="48134" name="Picture 2">
            <a:extLst>
              <a:ext uri="{FF2B5EF4-FFF2-40B4-BE49-F238E27FC236}">
                <a16:creationId xmlns:a16="http://schemas.microsoft.com/office/drawing/2014/main" id="{AE3187BB-2577-461B-8252-B321E5AA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8"/>
          <a:stretch>
            <a:fillRect/>
          </a:stretch>
        </p:blipFill>
        <p:spPr bwMode="auto">
          <a:xfrm>
            <a:off x="609600" y="3886200"/>
            <a:ext cx="80152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슬라이드 번호 개체 틀 1">
            <a:extLst>
              <a:ext uri="{FF2B5EF4-FFF2-40B4-BE49-F238E27FC236}">
                <a16:creationId xmlns:a16="http://schemas.microsoft.com/office/drawing/2014/main" id="{965CF320-9E8E-4916-A422-3D197EE9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BC2AF3-1440-4FB3-9ACF-E4CA35599C09}" type="slidenum">
              <a:rPr lang="ko-KR" altLang="en-US" sz="1400"/>
              <a:pPr eaLnBrk="1" hangingPunct="1"/>
              <a:t>35</a:t>
            </a:fld>
            <a:endParaRPr lang="en-US" altLang="ko-KR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>
            <a:extLst>
              <a:ext uri="{FF2B5EF4-FFF2-40B4-BE49-F238E27FC236}">
                <a16:creationId xmlns:a16="http://schemas.microsoft.com/office/drawing/2014/main" id="{57033759-A570-4170-B552-56AE402703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295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15.9  Twisted Pair Ethernet Wiring and Hubs </a:t>
            </a:r>
          </a:p>
        </p:txBody>
      </p:sp>
      <p:sp>
        <p:nvSpPr>
          <p:cNvPr id="49155" name="Footer Placeholder 1">
            <a:extLst>
              <a:ext uri="{FF2B5EF4-FFF2-40B4-BE49-F238E27FC236}">
                <a16:creationId xmlns:a16="http://schemas.microsoft.com/office/drawing/2014/main" id="{5A5CE5F9-9605-4E54-9204-D2CF7A94279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9156" name="Slide Number Placeholder 2">
            <a:extLst>
              <a:ext uri="{FF2B5EF4-FFF2-40B4-BE49-F238E27FC236}">
                <a16:creationId xmlns:a16="http://schemas.microsoft.com/office/drawing/2014/main" id="{46A9B9D7-AB64-47CB-B237-2F28E7AAADAC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6D1822-C34A-4B72-B43E-632A5C3E8F84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9157" name="Picture 2">
            <a:extLst>
              <a:ext uri="{FF2B5EF4-FFF2-40B4-BE49-F238E27FC236}">
                <a16:creationId xmlns:a16="http://schemas.microsoft.com/office/drawing/2014/main" id="{33C43205-01AA-42E5-AF27-335CDCB8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335213"/>
            <a:ext cx="8855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1">
            <a:extLst>
              <a:ext uri="{FF2B5EF4-FFF2-40B4-BE49-F238E27FC236}">
                <a16:creationId xmlns:a16="http://schemas.microsoft.com/office/drawing/2014/main" id="{971A8D88-EA83-45D5-866E-58C548116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83629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Unshielded or shielded twisted pairs using RJ45 connectors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Topology is physical star, but logical bus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000">
                <a:ea typeface="굴림" panose="020B0600000101010101" pitchFamily="50" charset="-127"/>
              </a:rPr>
              <a:t>Hub is known as “bus in a box”</a:t>
            </a:r>
            <a:endParaRPr lang="ko-KR" altLang="en-US" sz="3300">
              <a:ea typeface="굴림" panose="020B0600000101010101" pitchFamily="50" charset="-127"/>
            </a:endParaRPr>
          </a:p>
        </p:txBody>
      </p:sp>
      <p:sp>
        <p:nvSpPr>
          <p:cNvPr id="49159" name="슬라이드 번호 개체 틀 1">
            <a:extLst>
              <a:ext uri="{FF2B5EF4-FFF2-40B4-BE49-F238E27FC236}">
                <a16:creationId xmlns:a16="http://schemas.microsoft.com/office/drawing/2014/main" id="{0447F68D-70D6-48D5-A44C-F5D5757A7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406CE3-0520-412D-93D1-CA4EC0C4693D}" type="slidenum">
              <a:rPr lang="ko-KR" altLang="en-US" sz="1400"/>
              <a:pPr eaLnBrk="1" hangingPunct="1"/>
              <a:t>36</a:t>
            </a:fld>
            <a:endParaRPr lang="en-US" altLang="ko-KR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>
            <a:extLst>
              <a:ext uri="{FF2B5EF4-FFF2-40B4-BE49-F238E27FC236}">
                <a16:creationId xmlns:a16="http://schemas.microsoft.com/office/drawing/2014/main" id="{E7277F6F-B04E-4E7E-8EF2-494FC3D6F96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D0C46F5B-0CEB-4AB3-BBB6-21A92973261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103C6CF-6718-4F85-8114-E4C2B3C53225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4B61DF54-1AD0-41B0-85A1-328A9937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25"/>
          <a:stretch>
            <a:fillRect/>
          </a:stretch>
        </p:blipFill>
        <p:spPr bwMode="auto">
          <a:xfrm>
            <a:off x="1828800" y="1066800"/>
            <a:ext cx="60864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5">
            <a:extLst>
              <a:ext uri="{FF2B5EF4-FFF2-40B4-BE49-F238E27FC236}">
                <a16:creationId xmlns:a16="http://schemas.microsoft.com/office/drawing/2014/main" id="{4FD6E692-FA44-491E-AB5C-6450C280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Figure 15.7 Illustration of various LAN wiring schemes that have been used in an office building (Part I)</a:t>
            </a:r>
          </a:p>
        </p:txBody>
      </p:sp>
      <p:sp>
        <p:nvSpPr>
          <p:cNvPr id="50182" name="슬라이드 번호 개체 틀 1">
            <a:extLst>
              <a:ext uri="{FF2B5EF4-FFF2-40B4-BE49-F238E27FC236}">
                <a16:creationId xmlns:a16="http://schemas.microsoft.com/office/drawing/2014/main" id="{A68E4D9E-5924-4F72-8FA8-31C5E7085F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12A8AD-9DAA-4E28-8429-785542B09F74}" type="slidenum">
              <a:rPr lang="ko-KR" altLang="en-US" sz="1400"/>
              <a:pPr eaLnBrk="1" hangingPunct="1"/>
              <a:t>37</a:t>
            </a:fld>
            <a:endParaRPr lang="en-US" altLang="ko-KR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>
            <a:extLst>
              <a:ext uri="{FF2B5EF4-FFF2-40B4-BE49-F238E27FC236}">
                <a16:creationId xmlns:a16="http://schemas.microsoft.com/office/drawing/2014/main" id="{E30785E1-85EB-4ACE-AA30-52A36D8421B2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03" name="Slide Number Placeholder 2">
            <a:extLst>
              <a:ext uri="{FF2B5EF4-FFF2-40B4-BE49-F238E27FC236}">
                <a16:creationId xmlns:a16="http://schemas.microsoft.com/office/drawing/2014/main" id="{6305D20C-6A2E-4005-9E95-9433CD6A5C0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FA2DBA-017E-4747-BD23-6D779290F82E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39557E71-7901-4AC1-BBDE-CD0B2F3C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2" b="10883"/>
          <a:stretch>
            <a:fillRect/>
          </a:stretch>
        </p:blipFill>
        <p:spPr bwMode="auto">
          <a:xfrm>
            <a:off x="1143000" y="1905000"/>
            <a:ext cx="685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5">
            <a:extLst>
              <a:ext uri="{FF2B5EF4-FFF2-40B4-BE49-F238E27FC236}">
                <a16:creationId xmlns:a16="http://schemas.microsoft.com/office/drawing/2014/main" id="{2057A2C8-5B50-4139-B4F6-34E8DBD88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Figure 15.7 Illustration of various LAN wiring schemes that have been used in an office building (Part II)</a:t>
            </a:r>
          </a:p>
        </p:txBody>
      </p:sp>
      <p:sp>
        <p:nvSpPr>
          <p:cNvPr id="51206" name="슬라이드 번호 개체 틀 1">
            <a:extLst>
              <a:ext uri="{FF2B5EF4-FFF2-40B4-BE49-F238E27FC236}">
                <a16:creationId xmlns:a16="http://schemas.microsoft.com/office/drawing/2014/main" id="{A81B128F-DF22-4C05-B97F-C2D15974C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B50F8-42AE-487F-9451-CDA5EDD899D1}" type="slidenum">
              <a:rPr lang="ko-KR" altLang="en-US" sz="1400"/>
              <a:pPr eaLnBrk="1" hangingPunct="1"/>
              <a:t>38</a:t>
            </a:fld>
            <a:endParaRPr lang="en-US" altLang="ko-KR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>
            <a:extLst>
              <a:ext uri="{FF2B5EF4-FFF2-40B4-BE49-F238E27FC236}">
                <a16:creationId xmlns:a16="http://schemas.microsoft.com/office/drawing/2014/main" id="{EEE87EBF-8C70-4D4D-B0C9-153382C983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524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15.12  Variants of Twisted Pair Ethernet and Speeds </a:t>
            </a:r>
          </a:p>
        </p:txBody>
      </p:sp>
      <p:sp>
        <p:nvSpPr>
          <p:cNvPr id="52227" name="Footer Placeholder 1">
            <a:extLst>
              <a:ext uri="{FF2B5EF4-FFF2-40B4-BE49-F238E27FC236}">
                <a16:creationId xmlns:a16="http://schemas.microsoft.com/office/drawing/2014/main" id="{F72A5C38-ADAD-4436-9691-EFE26D8C8EB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952D5ED9-2F73-41BB-9D09-FD467865BCF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4E30091-328E-42D2-89F2-79EEF141B5D8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2229" name="Picture 2">
            <a:extLst>
              <a:ext uri="{FF2B5EF4-FFF2-40B4-BE49-F238E27FC236}">
                <a16:creationId xmlns:a16="http://schemas.microsoft.com/office/drawing/2014/main" id="{FB1C8E25-E70F-4975-94C5-885C4D87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슬라이드 번호 개체 틀 1">
            <a:extLst>
              <a:ext uri="{FF2B5EF4-FFF2-40B4-BE49-F238E27FC236}">
                <a16:creationId xmlns:a16="http://schemas.microsoft.com/office/drawing/2014/main" id="{486D210E-888F-47D4-BFCD-3282F7C6B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B1F55B-9FB7-4046-9042-3EBB621B6D38}" type="slidenum">
              <a:rPr lang="ko-KR" altLang="en-US" sz="1400"/>
              <a:pPr eaLnBrk="1" hangingPunct="1"/>
              <a:t>39</a:t>
            </a:fld>
            <a:endParaRPr lang="en-US" altLang="ko-KR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C726B2C7-6980-421D-9811-E8293A478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03D262-4100-47DB-BE25-D8F00C9E920E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CAED9B4-39B7-4E8B-914A-DF6BFADED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686800" cy="5478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굴림" panose="020B0600000101010101" pitchFamily="50" charset="-127"/>
              </a:rPr>
              <a:t>Review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FCD2866-D1CE-405E-8DBE-742688AB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672" y="764704"/>
            <a:ext cx="8686800" cy="5639760"/>
          </a:xfrm>
        </p:spPr>
        <p:txBody>
          <a:bodyPr/>
          <a:lstStyle/>
          <a:p>
            <a:pPr lvl="0"/>
            <a:r>
              <a:rPr lang="en-US" altLang="ko-KR" dirty="0">
                <a:ea typeface="굴림" panose="020B0600000101010101" pitchFamily="50" charset="-127"/>
              </a:rPr>
              <a:t>Packet Switching =&gt; </a:t>
            </a:r>
            <a:r>
              <a:rPr lang="en-US" altLang="ko-KR" dirty="0" err="1">
                <a:ea typeface="굴림" panose="020B0600000101010101" pitchFamily="50" charset="-127"/>
              </a:rPr>
              <a:t>Netwok</a:t>
            </a:r>
            <a:r>
              <a:rPr lang="en-US" altLang="ko-KR" dirty="0">
                <a:ea typeface="굴림" panose="020B0600000101010101" pitchFamily="50" charset="-127"/>
              </a:rPr>
              <a:t>(LAN) ; shared media</a:t>
            </a: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endParaRPr lang="en-US" altLang="ko-KR" dirty="0">
              <a:ea typeface="굴림" panose="020B0600000101010101" pitchFamily="50" charset="-127"/>
            </a:endParaRPr>
          </a:p>
          <a:p>
            <a:pPr lvl="0"/>
            <a:r>
              <a:rPr lang="en-US" altLang="ko-KR" dirty="0">
                <a:ea typeface="굴림" panose="020B0600000101010101" pitchFamily="50" charset="-127"/>
              </a:rPr>
              <a:t>LAN standard</a:t>
            </a:r>
          </a:p>
          <a:p>
            <a:pPr marL="0" lv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Network topology (shape)</a:t>
            </a:r>
          </a:p>
          <a:p>
            <a:pPr lvl="0"/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16B4F7-C366-49C5-993E-F2B0978E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 bwMode="auto">
          <a:xfrm>
            <a:off x="323528" y="3584584"/>
            <a:ext cx="7722091" cy="156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61ACCC-A41A-44CB-9713-275E7C45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8"/>
          <a:stretch>
            <a:fillRect/>
          </a:stretch>
        </p:blipFill>
        <p:spPr bwMode="auto">
          <a:xfrm>
            <a:off x="395536" y="1240422"/>
            <a:ext cx="7430829" cy="245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57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굴림" charset="-127"/>
              </a:rPr>
              <a:t>What are the fields in an Ethernet frame? Explain each field(size and content).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ea typeface="굴림" charset="-127"/>
              </a:rPr>
              <a:t>An Ethernet MAC sublayer receives 24bytes of data from the upper layer. What is the size of an Ethernet frame containing the data?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ea typeface="굴림" charset="-127"/>
              </a:rPr>
              <a:t>Capture Ethernet frames using “Wireshark” and find out  the composition of an Ethernet frame.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ko-KR" sz="2000" dirty="0">
              <a:ea typeface="굴림" charset="-127"/>
            </a:endParaRP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4.25. )</a:t>
            </a: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49160358-E22E-4636-A25F-78EA7152B2C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0A4334DE-83F8-4C8D-B4D3-A22E43574CC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50D2237-831F-4164-AAB3-E4539D57AEA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2DDF3C9-114C-42D7-A9DB-BA7ACE5332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50" charset="-127"/>
              </a:rPr>
              <a:t>IEEE Standard For Addressing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23B4DE0-FE74-487C-8BCA-DE50A8C5BC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214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IEEE Media Access Control address(MAC address)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Informally called an </a:t>
            </a:r>
            <a:r>
              <a:rPr lang="en-US" altLang="ko-KR" i="1">
                <a:ea typeface="굴림" panose="020B0600000101010101" pitchFamily="50" charset="-127"/>
              </a:rPr>
              <a:t>Ethernet address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Assigned to </a:t>
            </a:r>
            <a:r>
              <a:rPr lang="en-US" altLang="ko-KR" i="1">
                <a:ea typeface="굴림" panose="020B0600000101010101" pitchFamily="50" charset="-127"/>
              </a:rPr>
              <a:t>Network Interface Card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NIC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there is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3-byte Organizationally Unique ID</a:t>
            </a:r>
            <a:r>
              <a:rPr lang="en-US" altLang="ko-KR">
                <a:ea typeface="굴림" panose="020B0600000101010101" pitchFamily="50" charset="-127"/>
              </a:rPr>
              <a:t> (OUI)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OUI identifies the equipment vendor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3-byte block that identifies a particular  NIC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1BF72802-D648-44BA-9449-68FE2701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 bwMode="auto">
          <a:xfrm>
            <a:off x="533400" y="3292475"/>
            <a:ext cx="77724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슬라이드 번호 개체 틀 1">
            <a:extLst>
              <a:ext uri="{FF2B5EF4-FFF2-40B4-BE49-F238E27FC236}">
                <a16:creationId xmlns:a16="http://schemas.microsoft.com/office/drawing/2014/main" id="{53F47A15-ECAA-4414-87F1-73347F029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5CA7F1-F0F0-4B8B-90A8-80E12D80289A}" type="slidenum">
              <a:rPr lang="ko-KR" altLang="en-US" sz="1400"/>
              <a:pPr eaLnBrk="1" hangingPunct="1"/>
              <a:t>5</a:t>
            </a:fld>
            <a:endParaRPr lang="en-US" altLang="ko-K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C37BE06F-2BF0-45BC-BDE4-331666B1BE3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EC6F8465-0601-4F05-B8A9-756B165A2E9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34D5E-0401-4F51-B235-16B08943EC43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47F0F36-97DD-4319-88F8-9BB4EA953F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13.10  Unicast, Broadcast, and Multicast Addresses   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67128365-4A15-4A16-875C-CF0AD2F04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137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IEEE addressing supports three types of addresses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that correspond to three types of packet delivery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13.9 (below) provides a summary</a:t>
            </a:r>
          </a:p>
          <a:p>
            <a:pPr eaLnBrk="1" hangingPunct="1">
              <a:buFontTx/>
              <a:buNone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9942" name="Picture 2">
            <a:extLst>
              <a:ext uri="{FF2B5EF4-FFF2-40B4-BE49-F238E27FC236}">
                <a16:creationId xmlns:a16="http://schemas.microsoft.com/office/drawing/2014/main" id="{DC09A0B8-9800-4E68-9D67-AB2331A6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0"/>
          <a:stretch>
            <a:fillRect/>
          </a:stretch>
        </p:blipFill>
        <p:spPr bwMode="auto">
          <a:xfrm>
            <a:off x="762000" y="2438400"/>
            <a:ext cx="7315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슬라이드 번호 개체 틀 1">
            <a:extLst>
              <a:ext uri="{FF2B5EF4-FFF2-40B4-BE49-F238E27FC236}">
                <a16:creationId xmlns:a16="http://schemas.microsoft.com/office/drawing/2014/main" id="{28F00C7F-2A49-4ECF-8EF3-764FFB10F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DFA7A-2AC4-4F25-B889-C68473C80D2D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7539012-C1B9-40CF-8C23-221C98D563B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158C4C5A-5381-4C1C-BEAC-3A3D7C1A375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4D0FB15-4B4E-4D6C-9640-94FC0A3A6F6F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0BA01A4-F870-46E9-9D99-013737573A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13.12  Frames and Framing   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DC793B1-311E-4518-B077-7835F570B7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concept of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framing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 synchronous communication systems it is used as a mechanism that allows a receiver to know where a message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begins</a:t>
            </a:r>
            <a:r>
              <a:rPr lang="en-US" altLang="ko-KR" dirty="0">
                <a:ea typeface="굴림" panose="020B0600000101010101" pitchFamily="50" charset="-127"/>
              </a:rPr>
              <a:t> and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ends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more general terms,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framing</a:t>
            </a:r>
            <a:r>
              <a:rPr lang="en-US" altLang="ko-KR" dirty="0">
                <a:ea typeface="굴림" panose="020B0600000101010101" pitchFamily="50" charset="-127"/>
              </a:rPr>
              <a:t> refers to the structure added to a sequence of bits or bytes that allows a sender and receiver to agree on the exact format of the message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a packet-switched network, each frame corresponds to a packet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frame consists of two conceptual parts: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Header</a:t>
            </a:r>
            <a:r>
              <a:rPr lang="en-US" altLang="ko-KR" dirty="0">
                <a:ea typeface="굴림" panose="020B0600000101010101" pitchFamily="50" charset="-127"/>
              </a:rPr>
              <a:t> that contains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metadata</a:t>
            </a:r>
            <a:r>
              <a:rPr lang="en-US" altLang="ko-KR" dirty="0">
                <a:ea typeface="굴림" panose="020B0600000101010101" pitchFamily="50" charset="-127"/>
              </a:rPr>
              <a:t>, such as an address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contains information used to process the frame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Payload</a:t>
            </a:r>
            <a:r>
              <a:rPr lang="en-US" altLang="ko-KR" dirty="0">
                <a:ea typeface="굴림" panose="020B0600000101010101" pitchFamily="50" charset="-127"/>
              </a:rPr>
              <a:t> that contains the data being sent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contains the message being sent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and is usually much larger than the frame header</a:t>
            </a:r>
          </a:p>
        </p:txBody>
      </p:sp>
      <p:sp>
        <p:nvSpPr>
          <p:cNvPr id="21510" name="슬라이드 번호 개체 틀 1">
            <a:extLst>
              <a:ext uri="{FF2B5EF4-FFF2-40B4-BE49-F238E27FC236}">
                <a16:creationId xmlns:a16="http://schemas.microsoft.com/office/drawing/2014/main" id="{26C9145B-256F-4C85-B01D-13F10C286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E5785D-B434-46DA-B8EE-6B92799CC1C7}" type="slidenum">
              <a:rPr lang="ko-KR" altLang="en-US" sz="1400"/>
              <a:pPr eaLnBrk="1" hangingPunct="1"/>
              <a:t>7</a:t>
            </a:fld>
            <a:endParaRPr lang="en-US" altLang="ko-K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CFCDEED9-C578-4DB7-BAD2-A6B3BAE2CD0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97D55009-F5FC-4A47-A125-D913C55A23DD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332A69F-D0F7-4417-ACF8-4DBF26C98D3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E9DACA3-62AC-47C2-B6E2-AEB9018BD5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13.12  Frames and Framing   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6654C31-A2A8-47E9-BA5E-24B0B5E44E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0582" y="1354262"/>
            <a:ext cx="8686800" cy="21604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Circuit hardware(leased circuit) either provides a stream of bits or a stream of bytes (characters)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Sender and receiver must agree on framing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SOH, EOT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7A824385-F2D4-4407-83F3-AE7AA615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45238"/>
          <a:stretch>
            <a:fillRect/>
          </a:stretch>
        </p:blipFill>
        <p:spPr bwMode="auto">
          <a:xfrm>
            <a:off x="259115" y="3802187"/>
            <a:ext cx="8829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슬라이드 번호 개체 틀 1">
            <a:extLst>
              <a:ext uri="{FF2B5EF4-FFF2-40B4-BE49-F238E27FC236}">
                <a16:creationId xmlns:a16="http://schemas.microsoft.com/office/drawing/2014/main" id="{2673DFD0-B320-499A-9EDE-66B0DBEB4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528772-8F99-46AD-BB26-3FE868FB6F7B}" type="slidenum">
              <a:rPr lang="ko-KR" altLang="en-US" sz="1400"/>
              <a:pPr eaLnBrk="1" hangingPunct="1"/>
              <a:t>8</a:t>
            </a:fld>
            <a:endParaRPr lang="en-US" altLang="ko-KR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F073BDC2-61D8-4DB0-9196-D2D9C8859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A8FAF-EA50-4D23-AAE9-188511906217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C709575-D0AD-4465-9750-5E2142E28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14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The IEEE MAC Sub-Layer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1594</Words>
  <Application>Microsoft Office PowerPoint</Application>
  <PresentationFormat>화면 슬라이드 쇼(4:3)</PresentationFormat>
  <Paragraphs>310</Paragraphs>
  <Slides>40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함초롬바탕</vt:lpstr>
      <vt:lpstr>Arial</vt:lpstr>
      <vt:lpstr>Times New Roman</vt:lpstr>
      <vt:lpstr>Default Design</vt:lpstr>
      <vt:lpstr>1_Default Design</vt:lpstr>
      <vt:lpstr>2_Default Design</vt:lpstr>
      <vt:lpstr>컴퓨터 네트워크  Computer Networks and Internets, 6e</vt:lpstr>
      <vt:lpstr>PART III      Packet Switching  and  Network Technologies  An overview of packet switching and packet technologies that use wired and wireless media</vt:lpstr>
      <vt:lpstr>Chapter 13     Local Area Networks:  Packets, Frames, and Topologies</vt:lpstr>
      <vt:lpstr>Review</vt:lpstr>
      <vt:lpstr>IEEE Standard For Addressing</vt:lpstr>
      <vt:lpstr>13.10  Unicast, Broadcast, and Multicast Addresses    </vt:lpstr>
      <vt:lpstr>13.12  Frames and Framing    </vt:lpstr>
      <vt:lpstr>13.12  Frames and Framing    </vt:lpstr>
      <vt:lpstr>Chapter 14     The IEEE MAC Sub-Layer</vt:lpstr>
      <vt:lpstr>MAC Protocols</vt:lpstr>
      <vt:lpstr>PowerPoint 프레젠테이션</vt:lpstr>
      <vt:lpstr>14.4  Channelization Protocols    </vt:lpstr>
      <vt:lpstr>14.5  Controlled Access Protocols    </vt:lpstr>
      <vt:lpstr>14.6  Random Access Protocols    </vt:lpstr>
      <vt:lpstr>CSMA/CD</vt:lpstr>
      <vt:lpstr>14.6  Random Access Protocols  14.6.3  CSMA/CA    </vt:lpstr>
      <vt:lpstr>14.6  Random Access Protocols  14.6.3  CSMA/CA    </vt:lpstr>
      <vt:lpstr>Wireless Networks</vt:lpstr>
      <vt:lpstr> Wireless LAN</vt:lpstr>
      <vt:lpstr>Wireless PAN</vt:lpstr>
      <vt:lpstr>Wireless MAN</vt:lpstr>
      <vt:lpstr>Wireless WAN</vt:lpstr>
      <vt:lpstr>Chapter 15     Wired LAN Technology  (Ethernet and 802.3) </vt:lpstr>
      <vt:lpstr>Wired LAN Technologie    </vt:lpstr>
      <vt:lpstr>15.3  Ethernet Frame Format </vt:lpstr>
      <vt:lpstr>Ethernet Address Filtering</vt:lpstr>
      <vt:lpstr>15.4  Ethernet Type Field and Demultiplexing </vt:lpstr>
      <vt:lpstr>PowerPoint 프레젠테이션</vt:lpstr>
      <vt:lpstr>PowerPoint 프레젠테이션</vt:lpstr>
      <vt:lpstr>PowerPoint 프레젠테이션</vt:lpstr>
      <vt:lpstr>15.5  IEEE's Version of Ethernet (802.3) </vt:lpstr>
      <vt:lpstr>15.6  LAN Connections and Network Interface Cards    </vt:lpstr>
      <vt:lpstr>Ethernet Wiring</vt:lpstr>
      <vt:lpstr>15.7  Ethernet Evolution and Thicknet Wiring </vt:lpstr>
      <vt:lpstr>15.8  Thinnet Ethernet Wiring    </vt:lpstr>
      <vt:lpstr>15.9  Twisted Pair Ethernet Wiring and Hubs </vt:lpstr>
      <vt:lpstr>PowerPoint 프레젠테이션</vt:lpstr>
      <vt:lpstr>PowerPoint 프레젠테이션</vt:lpstr>
      <vt:lpstr>15.12  Variants of Twisted Pair Ethernet and Speeds 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김 산</cp:lastModifiedBy>
  <cp:revision>303</cp:revision>
  <dcterms:created xsi:type="dcterms:W3CDTF">2006-08-29T10:36:33Z</dcterms:created>
  <dcterms:modified xsi:type="dcterms:W3CDTF">2020-04-19T10:29:49Z</dcterms:modified>
</cp:coreProperties>
</file>