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66" r:id="rId3"/>
    <p:sldId id="376" r:id="rId4"/>
    <p:sldId id="416" r:id="rId5"/>
    <p:sldId id="413" r:id="rId6"/>
    <p:sldId id="412" r:id="rId7"/>
    <p:sldId id="379" r:id="rId8"/>
    <p:sldId id="414" r:id="rId9"/>
    <p:sldId id="381" r:id="rId10"/>
    <p:sldId id="383" r:id="rId11"/>
    <p:sldId id="384" r:id="rId12"/>
    <p:sldId id="388" r:id="rId13"/>
    <p:sldId id="389" r:id="rId14"/>
    <p:sldId id="390" r:id="rId15"/>
    <p:sldId id="394" r:id="rId16"/>
    <p:sldId id="395" r:id="rId17"/>
    <p:sldId id="397" r:id="rId18"/>
    <p:sldId id="415" r:id="rId19"/>
    <p:sldId id="398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8" r:id="rId33"/>
    <p:sldId id="417" r:id="rId34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3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D7FBC-840A-44EF-A745-0A7C4E7243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9BAB82-A9B4-4CF3-A8F4-9082BB0DD8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37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C447578-4E13-4765-A96D-539C170F2DB3}" type="datetimeFigureOut">
              <a:rPr lang="ko-KR" altLang="en-US"/>
              <a:pPr>
                <a:defRPr/>
              </a:pPr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D329C-CB51-4D64-9022-6AE32FD1D0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7BE216-B89F-4F9E-A7AD-220D65EB18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B31FAA-EAA9-4DE1-8631-B367CA282ED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69181F4-B5EC-4749-82B2-430333E978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1E5B569-E79B-4D50-B775-443711E1E5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1338" y="0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5A8A076-138F-4663-BC53-C7F9E1EA70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FAC7129A-8BF2-4776-AA8B-D34D5331D8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13352D0-4D1B-46D9-B419-AAB7DA85A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39F76B8-EE90-4D58-8244-463D99820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anose="020B0600000101010101" pitchFamily="50" charset="-127"/>
              </a:defRPr>
            </a:lvl1pPr>
          </a:lstStyle>
          <a:p>
            <a:fld id="{1F251165-CD1E-4663-AC71-4B4AEA267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095EFA8-6296-43BA-8874-2CC884978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FDEA3D-7149-4B6C-85E4-F2131FC06CAE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7D73B28-E420-43ED-B909-944F0DBC5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0B762DD-1226-41A2-BC88-6CED98717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6351EC4-133B-4D73-A875-4A6379C11F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90B215F-1AD5-4FF2-8E3C-02DE23B1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913246B-6E6F-4C53-AC92-A55F87950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1EC1B1-ECEE-4D3C-B21E-E4CE868A0E69}" type="slidenum">
              <a:rPr lang="ko-KR" altLang="en-US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BCD6936-61CE-4E9D-9714-044B2445B7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2F75CE5F-3773-4AB9-AAC8-C70627AA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7FD6F5C-6886-4ED4-B719-5AC9CDCB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4053D9-8D95-463D-B4C2-23CA97635B2F}" type="slidenum">
              <a:rPr lang="ko-KR" altLang="en-US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F01A231-2DFB-4342-B1A0-9FADA282F2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DF752EE-A386-44CF-A430-F825C3BE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49BE305-E9E4-45EF-B82C-AA33B8C31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D9E6CC-99BA-4EE5-8120-E7C9A10A69E9}" type="slidenum">
              <a:rPr lang="ko-KR" altLang="en-US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606D7DBB-6A99-47FB-BD37-697531437E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7314AE71-6248-45E0-AD3D-FE456E4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3C221E2-DC0E-43A5-86BC-157B340CE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9986C-E00E-438D-B92F-38D08F56155C}" type="slidenum">
              <a:rPr lang="ko-KR" altLang="en-US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51DF5C2-1955-4ACE-9BFB-4E87F9BDE2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1CF92A55-7B49-4328-B01C-9133D3B9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9AAA661B-F031-4FA4-B29D-663C8520B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F16335-1CBA-4A17-AC44-5E8429681A33}" type="slidenum">
              <a:rPr lang="ko-KR" altLang="en-US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63379B9E-DD9C-42C5-A105-D9A813326B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1F53F61C-36A5-42DC-8468-0F5D0C16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844949B-0F45-4981-B88B-12CDDF866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596408-9813-4ABC-BC06-F5C98A24F533}" type="slidenum">
              <a:rPr lang="ko-KR" altLang="en-US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310E952-2A68-432D-AA81-8EEDD282AA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5750C876-740D-47BE-B044-623134B7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01E27E1-A1AA-4C1B-8D78-6453612E8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C97156-5C41-4BB8-B9BD-757253DED5C5}" type="slidenum">
              <a:rPr lang="ko-KR" altLang="en-US"/>
              <a:pPr>
                <a:spcBef>
                  <a:spcPct val="0"/>
                </a:spcBef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D45B456C-CDF5-4C6A-BAC6-C1D0178863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5F4FB0A7-EA4B-48B9-993A-05DA6E9F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E058CED-9228-4487-A7E9-90067CFF7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201769-A378-4909-AB3F-3389C27FCF82}" type="slidenum">
              <a:rPr lang="ko-KR" altLang="en-US"/>
              <a:pPr>
                <a:spcBef>
                  <a:spcPct val="0"/>
                </a:spcBef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9C8ABF2-C7DE-4829-AF57-1E17FCEBE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E64B2D9-7735-462F-A1F3-F5854F54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6018F89-2DC5-4999-B098-5478FD7B4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CB378C-B8EA-4864-944A-E8AC2A38B3D2}" type="slidenum">
              <a:rPr lang="ko-KR" altLang="en-US"/>
              <a:pPr>
                <a:spcBef>
                  <a:spcPct val="0"/>
                </a:spcBef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6F7A43F9-0AC3-472E-A60E-EBCAE98FCD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B76C8A53-E65D-4EEC-A01A-A1E37730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DF7A6A7-8C16-4652-BE67-BD31CC0A9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13F20-8A3E-43E0-B514-58EA0C44E4DC}" type="slidenum">
              <a:rPr lang="ko-KR" altLang="en-US"/>
              <a:pPr>
                <a:spcBef>
                  <a:spcPct val="0"/>
                </a:spcBef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AC6DC4A-D468-476C-B02F-389DC6E5D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2F398CF-1700-4184-918B-E21BC13F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CDA52FF5-3620-43BA-9711-3538FCDCA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4B26B-BCDB-4B12-A5FF-342193179CB1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A078AD1B-5C0A-4B21-AFFC-426D22A0C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50BB4484-78E8-45A2-BBEA-A235F4CB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03B8ED1-805D-4511-B3C2-B29A14FA7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86B8E2-DB4B-481D-9A0F-E1712B3A6BA6}" type="slidenum">
              <a:rPr lang="ko-KR" altLang="en-US"/>
              <a:pPr>
                <a:spcBef>
                  <a:spcPct val="0"/>
                </a:spcBef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A6E7B6E0-C44B-44E1-8659-FF70618971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47A39196-4619-4480-950B-0385EAC0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649D67DF-8E76-4CF6-9461-98006E15A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461E17-3444-4A19-92DB-35F63543C5D6}" type="slidenum">
              <a:rPr lang="ko-KR" altLang="en-US"/>
              <a:pPr>
                <a:spcBef>
                  <a:spcPct val="0"/>
                </a:spcBef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A856EA5E-D903-4947-9F89-D083EFF7F2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AF0FF06-0618-4561-9493-EA20F871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85C7B5D3-5365-485D-B966-2F3F1AD0E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08FD77-B4A6-4801-8D23-E56F0BEED806}" type="slidenum">
              <a:rPr lang="ko-KR" altLang="en-US"/>
              <a:pPr>
                <a:spcBef>
                  <a:spcPct val="0"/>
                </a:spcBef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F57E9C8-CE6F-4803-B62D-3CE47E2D6A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8D4795D8-3096-4E9F-9409-CDC459F6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105010BF-55F5-46FC-81E7-0824F14DA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66855-2DE3-4173-AD8B-3940C74F2282}" type="slidenum">
              <a:rPr lang="ko-KR" altLang="en-US"/>
              <a:pPr>
                <a:spcBef>
                  <a:spcPct val="0"/>
                </a:spcBef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03D4893E-B777-491C-B7BD-8FC4F5B0CF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3AE19063-158C-4C70-98E6-A59273A2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A51D900A-58CF-4989-B4DC-F20236E66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A8C6D-5866-40F9-93DF-EFDA1A45033C}" type="slidenum">
              <a:rPr lang="ko-KR" altLang="en-US"/>
              <a:pPr>
                <a:spcBef>
                  <a:spcPct val="0"/>
                </a:spcBef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AAFA42E-B875-450F-B327-A2FA9E70E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C0E1522A-95A2-47EF-9AE6-B234E961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6632A46-317D-4345-9BA3-136CA5254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A76CC0-433D-4DFC-B8D1-5783AA9A75CA}" type="slidenum">
              <a:rPr lang="ko-KR" altLang="en-US"/>
              <a:pPr>
                <a:spcBef>
                  <a:spcPct val="0"/>
                </a:spcBef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117262BA-C5CD-46C1-8F44-78AD2C3E6C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05C2518-03F1-4523-A04B-EDB7FC80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D7F37D0F-818E-4CCE-A0DA-81B114AA5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CE5EE6-3680-4FDE-9DB3-A422C4D27E75}" type="slidenum">
              <a:rPr lang="ko-KR" altLang="en-US"/>
              <a:pPr>
                <a:spcBef>
                  <a:spcPct val="0"/>
                </a:spcBef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A33C825-FFB4-426B-A6E8-4BB2DCB2E0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3374C761-1032-422B-853C-F67D54FE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73DC9855-B1C5-479D-B3C0-07F56C378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9AB6F2-6C76-4CD4-86AC-28248E730B24}" type="slidenum">
              <a:rPr lang="ko-KR" altLang="en-US"/>
              <a:pPr>
                <a:spcBef>
                  <a:spcPct val="0"/>
                </a:spcBef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FD28F67E-EF12-41B8-BC53-2B27C8E3EA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5E79E5D-FD61-487E-A9B7-3FD6095B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EBDD50E6-7F9F-41C0-982C-04A9CCB85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5C402-574E-49C5-B4E4-012430A3F4C9}" type="slidenum">
              <a:rPr lang="ko-KR" altLang="en-US"/>
              <a:pPr>
                <a:spcBef>
                  <a:spcPct val="0"/>
                </a:spcBef>
              </a:pPr>
              <a:t>28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3246880-B4DF-469B-9151-78B04EC16A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D39FA59-22BB-4E98-9AD1-EF386429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6B761E6-D660-4978-AFB2-6A09E7464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4AEFA4-5B24-4F5D-A441-39B6C6ADE023}" type="slidenum">
              <a:rPr lang="ko-KR" altLang="en-US"/>
              <a:pPr>
                <a:spcBef>
                  <a:spcPct val="0"/>
                </a:spcBef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17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E75C201-5D45-43CF-A322-EF792AC4F8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14568597-11DC-488F-BA86-555165D3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1FAF862-8326-44FB-8021-3FC08E04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C85BD9-AA4F-4361-9A39-F7F32B5D6A0A}" type="slidenum">
              <a:rPr lang="ko-KR" altLang="en-US"/>
              <a:pPr>
                <a:spcBef>
                  <a:spcPct val="0"/>
                </a:spcBef>
              </a:pPr>
              <a:t>30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1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29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5BD8CE3-A506-4C2B-B76C-E0430C31C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65B4CA4-7019-4FC0-82F8-833EBEFA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33E2340-EDFB-4A57-B194-ECFA1554692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923C49-17FF-4E91-927D-D07D1C9DF2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2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820E18EA-4270-4EF8-BBEE-5E66780DF8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6BC0AF24-4EB0-4C51-A804-8E4F7CFC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8100C10-2CA8-4FC6-9671-BC1D265F8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F66BAE-713C-4AC1-B1CD-C2AA54D96A1A}" type="slidenum">
              <a:rPr lang="ko-KR" altLang="en-US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AF908752-54E1-455F-9B45-4964C31EC4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EADB80C4-F90B-4275-9EB1-F21ADC98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DB2326FA-4B22-44E3-957A-5982B614A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142536-67C6-4595-9BA2-539F21BF83FB}" type="slidenum">
              <a:rPr lang="ko-KR" altLang="en-US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EAA9688-1D90-4659-A33F-C2AC90057A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A7BB6233-EA6C-4B39-A59C-EC7E1330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A04ED6A-A582-4E17-9427-389E85D90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9BC741-98CF-4AB9-8A94-8BA579ABA190}" type="slidenum">
              <a:rPr lang="ko-KR" altLang="en-US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99870483-322E-466C-A10F-369B374BB8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EBD7009-C39F-4D8D-9693-89407DBC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669CE6A-06BF-4B79-A24E-BD1B84E02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49BD14-1DB1-42A5-B0D7-2E1380648D59}" type="slidenum">
              <a:rPr lang="ko-KR" altLang="en-US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8FD8BB-57EA-4827-84F7-53FEDAF60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8D9D84-2305-478C-9BA9-86D01DC6B5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2F63C-EBA8-4B6F-9FF8-C2878A06A1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89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F9E4AD-301C-488E-BC55-4AF6E2DE79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9EC1DE-D3A3-4601-95B5-659269BE76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88F3D-02B0-48DF-BBC2-D5BA6F2BA0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86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366D07-19E0-4E86-9321-32EBF72CE9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E56732-2C20-4A49-803D-64AB5B921D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1D0A4F-8757-44E0-AB93-D5374BDB9E8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90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9960D4-BDAA-44F7-965D-087CDA03FD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C06ADC-1474-4E76-9F98-26F13FF102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5DC5F-1D16-430C-9565-CF2FFD1DE4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57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9D3BD4-034A-40A9-BD69-8D315C1CE2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7F2F07-00FD-4D51-ABC2-7F2E489FB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473AB-D707-4817-A9B8-08799F219DF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3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E10CCD-4BCD-4FBF-95BD-6622E98D7A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723D6F-1FEB-4A3F-9F3B-D359426F99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BA851-1CAD-43A3-908A-CD7578C489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197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21C34F-45D0-4651-A455-F45ECB89A9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E7312B-BC41-4400-8F1A-EC760335B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F5464-3691-4602-9FF4-5E925FC5B2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89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60D2AE-5FAE-482D-8B8A-68FD1551F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CC71D05-69F2-4BF4-B7E2-664AE7CD93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B06BA-DC6B-4D7C-BD21-BD65D2BFB4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959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51D7B5-5F6A-4050-BB65-B74BF8D316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85B4BF-A48C-4B83-9784-DAE99D58F9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E99FE-EE98-40FF-8DCD-A5BBA02960A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3348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937902A-4CE4-47AE-8DC4-12F8578D3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EF9A7CE-9693-46E0-84AC-57CCAB6C46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4F4C-3503-4223-814C-5A817418335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95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6F6C6B-2BE6-4929-BA40-9D3EE3D6A4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B33EB5-E261-4053-A680-9134A61D86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A9087-FB28-442D-8860-2214A31124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62795A-F32D-4839-AC84-8F7CE98765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3270A-1A09-4476-B2F1-0CC1FCD331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682A3-A1C2-4B8C-A18E-0642D291AD4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6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2C628C-5A11-47FC-B676-CF280BC8A0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69AA32-E7FF-4B94-B001-274577F07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6ABB0-F7B6-447F-A2F3-73EA56C8845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984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25D5F4-4819-4135-8A34-2E8F125D48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B725DA-862A-4DC5-872F-895C9C004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34FF9-D28B-4DE5-AB71-FF41D43F34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18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8F7CEE-0ACA-4EA9-9787-9A98DB1558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CE201D-1814-4211-AEA0-6B075C3BBF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5F45E-713F-4C28-B3C0-B6CD5F0E61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7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B94599-AF76-47BF-8EEC-84B124310E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3FA81E-2DDD-4A02-89CA-D434E0779A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5E9374-7F05-4095-AAD5-B6651A829EE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34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A8B58E-8763-4237-B93A-23F7573AE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2F03B2-F67D-41F8-A6F4-FE4872C855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1C57B-FACD-4FD6-A259-0CF6733DFDA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15CF69-38D7-4EB6-BB20-D5AADF2D75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1CA9C4-C97A-4E86-8167-944C72618C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38EAE-B654-43BC-87B3-87BF8179EAD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94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7AAE85-503F-4628-B401-EA15DF38F3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476528-DC1F-443A-B26C-8E99A76445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DEA9B-476D-4401-A92E-5978CBEDB7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2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E3941ED-005A-448C-A3AD-31F9807C2F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9748D9D-C9C1-4F19-B753-8E032AEB93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B0788-4762-4094-BA03-CC2965303A6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A92827-D1C3-4A53-8C95-8F945EE15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7C23A1-967A-43B9-807E-382773602A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AB5ED-3923-4D9F-921A-8BF3B3791EA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600D8E-CB06-459B-9D2B-9E085C5004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29002C-AE9D-415F-9863-7F44252B3D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22A4A-23FA-4B8E-AA09-B55B8F8F7F0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6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2D1FF3-D7EC-4C79-9343-D3CA1CD8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26E7A3D-8EBB-4B45-8905-8655143BB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96B31F-2309-4A06-B564-6D5A8CFD2F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2009 Pearson Education Inc., Upper Saddle River, NJ. All rights reserved.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5A4944-F1C9-4ED9-818C-2AC681FBA1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panose="020B0600000101010101" pitchFamily="50" charset="-127"/>
              </a:defRPr>
            </a:lvl1pPr>
          </a:lstStyle>
          <a:p>
            <a:fld id="{70706C5D-DA41-4C8B-A507-0C75418F404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BB61C2-454E-4C94-BC5A-969F3A6B3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7D0951-B3C5-43D0-822D-CE41C9046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5D0453D-DADF-45A3-9EC2-88017699C9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panose="020B0600000101010101" pitchFamily="50" charset="-127"/>
              </a:defRPr>
            </a:lvl1pPr>
          </a:lstStyle>
          <a:p>
            <a:r>
              <a:rPr lang="ko-KR" altLang="en-US"/>
              <a:t>컴퓨터 네트워크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693FE9-402F-4D06-A4ED-7B8D8251C1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69F3E331-3FE5-4C00-AAB0-951AFA10C2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0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F55DF590-C874-4571-9E0C-E5A254BC6A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CF8A7C20-B307-4B3E-88D4-9B98C82D0A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9022E-085B-4291-AB7E-F4CC78D86F2E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9EC853B-C7A5-4770-9C2F-0DAE296B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1631950"/>
            <a:ext cx="7807325" cy="2143125"/>
          </a:xfrm>
        </p:spPr>
        <p:txBody>
          <a:bodyPr/>
          <a:lstStyle/>
          <a:p>
            <a:pPr defTabSz="457200" eaLnBrk="1" hangingPunct="1"/>
            <a:r>
              <a:rPr lang="ko-KR" altLang="en-US">
                <a:latin typeface="Times New Roman" panose="02020603050405020304" pitchFamily="18" charset="0"/>
                <a:ea typeface="굴림" panose="020B0600000101010101" pitchFamily="50" charset="-127"/>
              </a:rPr>
              <a:t>컴퓨터 네트워크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Computer Networks and Internets, 6e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2434EAF8-4347-4BBA-A678-09242DB2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4572000"/>
            <a:ext cx="78089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9989E420-69B3-4FFE-B363-E23960C7D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2A0E197D-7FA8-4FC2-91CF-DE6B9C97E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C82E4E-2155-40CC-AE3B-E49C4E4D1C75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38B50CC-9FC7-46DE-964A-9204D221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17.5  Bridges and Bridging    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6BEC007B-6CFC-4D5F-BE39-99BD54DB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Originally sold as stand-alone device to extend two LAN segments</a:t>
            </a:r>
          </a:p>
          <a:p>
            <a:r>
              <a:rPr lang="en-US" altLang="ko-KR">
                <a:ea typeface="굴림" panose="020B0600000101010101" pitchFamily="50" charset="-127"/>
              </a:rPr>
              <a:t>Operates at layer 2</a:t>
            </a:r>
          </a:p>
          <a:p>
            <a:r>
              <a:rPr lang="en-US" altLang="ko-KR">
                <a:ea typeface="굴림" panose="020B0600000101010101" pitchFamily="50" charset="-127"/>
              </a:rPr>
              <a:t>Can connect two or more segments</a:t>
            </a:r>
          </a:p>
          <a:p>
            <a:r>
              <a:rPr lang="en-US" altLang="ko-KR">
                <a:ea typeface="굴림" panose="020B0600000101010101" pitchFamily="50" charset="-127"/>
              </a:rPr>
              <a:t>Listens in </a:t>
            </a:r>
            <a:r>
              <a:rPr lang="en-US" altLang="ko-KR" i="1">
                <a:ea typeface="굴림" panose="020B0600000101010101" pitchFamily="50" charset="-127"/>
              </a:rPr>
              <a:t>promiscuous mode </a:t>
            </a:r>
            <a:r>
              <a:rPr lang="en-US" altLang="ko-KR">
                <a:ea typeface="굴림" panose="020B0600000101010101" pitchFamily="50" charset="-127"/>
              </a:rPr>
              <a:t>on each segment and sends copy of each frame to other segments</a:t>
            </a:r>
          </a:p>
          <a:p>
            <a:r>
              <a:rPr lang="en-US" altLang="ko-KR">
                <a:ea typeface="굴림" panose="020B0600000101010101" pitchFamily="50" charset="-127"/>
              </a:rPr>
              <a:t>Does not copy noise, collisions, or frames that are incorrectly formed</a:t>
            </a:r>
          </a:p>
          <a:p>
            <a:r>
              <a:rPr lang="en-US" altLang="ko-KR">
                <a:ea typeface="굴림" panose="020B0600000101010101" pitchFamily="50" charset="-127"/>
              </a:rPr>
              <a:t>Makes connected segments appear to be a single, large LAN</a:t>
            </a:r>
          </a:p>
          <a:p>
            <a:r>
              <a:rPr lang="en-US" altLang="ko-KR">
                <a:ea typeface="굴림" panose="020B0600000101010101" pitchFamily="50" charset="-127"/>
              </a:rPr>
              <a:t>Uses </a:t>
            </a:r>
            <a:r>
              <a:rPr lang="en-US" altLang="ko-KR" i="1">
                <a:ea typeface="굴림" panose="020B0600000101010101" pitchFamily="50" charset="-127"/>
              </a:rPr>
              <a:t>source MAC address </a:t>
            </a:r>
            <a:r>
              <a:rPr lang="en-US" altLang="ko-KR">
                <a:ea typeface="굴림" panose="020B0600000101010101" pitchFamily="50" charset="-127"/>
              </a:rPr>
              <a:t>in frames to learn computer locations automatically, and uses </a:t>
            </a:r>
            <a:r>
              <a:rPr lang="en-US" altLang="ko-KR" i="1">
                <a:ea typeface="굴림" panose="020B0600000101010101" pitchFamily="50" charset="-127"/>
              </a:rPr>
              <a:t>destination MAC address </a:t>
            </a:r>
            <a:r>
              <a:rPr lang="en-US" altLang="ko-KR">
                <a:ea typeface="굴림" panose="020B0600000101010101" pitchFamily="50" charset="-127"/>
              </a:rPr>
              <a:t>to filter frames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>
            <a:extLst>
              <a:ext uri="{FF2B5EF4-FFF2-40B4-BE49-F238E27FC236}">
                <a16:creationId xmlns:a16="http://schemas.microsoft.com/office/drawing/2014/main" id="{9CA06370-ACBA-4A2E-A486-573B48F7EE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8435" name="Slide Number Placeholder 2">
            <a:extLst>
              <a:ext uri="{FF2B5EF4-FFF2-40B4-BE49-F238E27FC236}">
                <a16:creationId xmlns:a16="http://schemas.microsoft.com/office/drawing/2014/main" id="{0FFCC56E-1E5D-496B-9C7A-85FD50CEB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1C98E-38A7-403C-A325-F0D3CA0F70EA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E89E5486-C8D0-4693-8A2C-C65B387D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3"/>
          <a:stretch>
            <a:fillRect/>
          </a:stretch>
        </p:blipFill>
        <p:spPr bwMode="auto">
          <a:xfrm>
            <a:off x="762000" y="3276600"/>
            <a:ext cx="6838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>
            <a:extLst>
              <a:ext uri="{FF2B5EF4-FFF2-40B4-BE49-F238E27FC236}">
                <a16:creationId xmlns:a16="http://schemas.microsoft.com/office/drawing/2014/main" id="{C43FA96F-4997-490A-AD5B-5827A7C3C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17.6  Learning Bridges and Frame Filtering    </a:t>
            </a: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C6865E95-D3BB-4890-A025-BC4DAEF2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b="44897"/>
          <a:stretch>
            <a:fillRect/>
          </a:stretch>
        </p:blipFill>
        <p:spPr bwMode="auto">
          <a:xfrm>
            <a:off x="1905000" y="1219200"/>
            <a:ext cx="69167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6">
            <a:extLst>
              <a:ext uri="{FF2B5EF4-FFF2-40B4-BE49-F238E27FC236}">
                <a16:creationId xmlns:a16="http://schemas.microsoft.com/office/drawing/2014/main" id="{487CE7A9-55E3-4EAC-9447-1E4ADB11E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Fig 17.3</a:t>
            </a:r>
          </a:p>
        </p:txBody>
      </p:sp>
      <p:sp>
        <p:nvSpPr>
          <p:cNvPr id="18440" name="TextBox 7">
            <a:extLst>
              <a:ext uri="{FF2B5EF4-FFF2-40B4-BE49-F238E27FC236}">
                <a16:creationId xmlns:a16="http://schemas.microsoft.com/office/drawing/2014/main" id="{53AAB3BF-E926-4D0D-9F87-A46746D8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244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Fig 17.4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96BD286A-F715-41FD-A1F9-BB286E4707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DEE308EF-90C5-4CCF-AD55-E0FC998C6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E58D3-74E3-411C-8167-76662DD9EB0B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008065C-3382-4A9A-A994-DACC15BF6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17.7  Why Bridging Works Well 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3EFA3A3-D670-41A1-A273-3923A8721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838" y="1143000"/>
            <a:ext cx="8964612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bridged network </a:t>
            </a:r>
            <a:r>
              <a:rPr lang="en-US" altLang="ko-KR">
                <a:ea typeface="굴림" panose="020B0600000101010101" pitchFamily="50" charset="-127"/>
              </a:rPr>
              <a:t>can exhibit higher overall performance than a single LAN</a:t>
            </a:r>
          </a:p>
          <a:p>
            <a:r>
              <a:rPr lang="en-US" altLang="ko-KR" i="1">
                <a:ea typeface="굴림" panose="020B0600000101010101" pitchFamily="50" charset="-127"/>
              </a:rPr>
              <a:t>Because a bridge permits simultaneous activity on attached segments, a pair of computers on one segment can communicate at the same time as a pair of computers on another segment.</a:t>
            </a:r>
          </a:p>
          <a:p>
            <a:r>
              <a:rPr lang="en-US" altLang="ko-KR">
                <a:ea typeface="굴림" panose="020B0600000101010101" pitchFamily="50" charset="-127"/>
              </a:rPr>
              <a:t>Each segment forms a separate </a:t>
            </a:r>
            <a:r>
              <a:rPr lang="en-US" altLang="ko-KR" i="1">
                <a:ea typeface="굴림" panose="020B0600000101010101" pitchFamily="50" charset="-127"/>
              </a:rPr>
              <a:t>collision domain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5AAC62F5-51CF-46A5-BEBF-046BE3C953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2E6766AD-8914-409B-A02B-44A741E80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A3516-547A-4592-8FBA-E39DB968A488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BEAF9D2-67F2-4D46-9119-D6B30FECE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17.8  Distributed Spanning Tree   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050D4DF-0C66-45B5-AF6C-FA6A5F1E3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02335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It shows four LAN segments currently connected by three bridges and a fourth bridge about to be inserted =&gt;loop</a:t>
            </a:r>
          </a:p>
          <a:p>
            <a:r>
              <a:rPr lang="en-US" altLang="ko-KR">
                <a:ea typeface="굴림" panose="020B0600000101010101" pitchFamily="50" charset="-127"/>
              </a:rPr>
              <a:t>What happens if a computer attached to one of the segments sends a broadcast frame? =&gt; spanning tree protocol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22534" name="Picture 2">
            <a:extLst>
              <a:ext uri="{FF2B5EF4-FFF2-40B4-BE49-F238E27FC236}">
                <a16:creationId xmlns:a16="http://schemas.microsoft.com/office/drawing/2014/main" id="{332EEF44-92FE-4540-A4BE-77F14A66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0"/>
          <a:stretch>
            <a:fillRect/>
          </a:stretch>
        </p:blipFill>
        <p:spPr bwMode="auto">
          <a:xfrm>
            <a:off x="1524000" y="2997200"/>
            <a:ext cx="6357938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13BFB88A-8A2F-42E5-AA70-EDAA6D842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41B3654E-7964-41D0-BC1F-DB537C91E8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93EB5-9F63-4E81-858C-46BC7A82B9DC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B5511D6-49C0-438D-AF29-DF835EA5A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17.9  Switching and Layer 2 Switches   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ED7DF09-8AD9-49D3-84E0-1B67A3002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Ethernet switch</a:t>
            </a:r>
            <a:r>
              <a:rPr lang="en-US" altLang="ko-KR">
                <a:ea typeface="굴림" panose="020B0600000101010101" pitchFamily="50" charset="-127"/>
              </a:rPr>
              <a:t>, sometimes called 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Layer 2 switch </a:t>
            </a:r>
            <a:r>
              <a:rPr lang="en-US" altLang="ko-KR">
                <a:ea typeface="굴림" panose="020B0600000101010101" pitchFamily="50" charset="-127"/>
              </a:rPr>
              <a:t>is an electronic device that resembles a layer 2  hub</a:t>
            </a:r>
          </a:p>
          <a:p>
            <a:pPr lvl="1">
              <a:lnSpc>
                <a:spcPct val="90000"/>
              </a:lnSpc>
            </a:pPr>
            <a:r>
              <a:rPr lang="en-US" altLang="ko-KR" sz="1900">
                <a:ea typeface="굴림" panose="020B0600000101010101" pitchFamily="50" charset="-127"/>
              </a:rPr>
              <a:t>a switch provides multiple ports that each attach to a single computer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Network device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Connects multiple computers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Computers appear to be attached to a LAN segment</a:t>
            </a:r>
          </a:p>
          <a:p>
            <a:r>
              <a:rPr lang="en-US" altLang="ko-KR">
                <a:ea typeface="굴림" panose="020B0600000101010101" pitchFamily="50" charset="-127"/>
              </a:rPr>
              <a:t>Logically similar to a set of bridged networks: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Switch understands packets, not just signals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 contention, and no need for CSMA/CD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Ports operate in parallel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Switch can include services that examine packets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>
            <a:extLst>
              <a:ext uri="{FF2B5EF4-FFF2-40B4-BE49-F238E27FC236}">
                <a16:creationId xmlns:a16="http://schemas.microsoft.com/office/drawing/2014/main" id="{9D565E10-0EFB-4463-902B-6CE8B6D9A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6627" name="Slide Number Placeholder 2">
            <a:extLst>
              <a:ext uri="{FF2B5EF4-FFF2-40B4-BE49-F238E27FC236}">
                <a16:creationId xmlns:a16="http://schemas.microsoft.com/office/drawing/2014/main" id="{6951EB52-C458-4C33-8D58-5AE848CA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3B286E-C14D-4E37-8C52-FBAE225257BA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C2F9E3F0-897A-4477-A254-71A7B6A7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" b="8638"/>
          <a:stretch>
            <a:fillRect/>
          </a:stretch>
        </p:blipFill>
        <p:spPr bwMode="auto">
          <a:xfrm>
            <a:off x="990600" y="1295400"/>
            <a:ext cx="6886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>
            <a:extLst>
              <a:ext uri="{FF2B5EF4-FFF2-40B4-BE49-F238E27FC236}">
                <a16:creationId xmlns:a16="http://schemas.microsoft.com/office/drawing/2014/main" id="{72C7477C-3080-4D0B-A232-859CD6A5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b="1">
                <a:ea typeface="굴림" panose="020B0600000101010101" pitchFamily="50" charset="-127"/>
              </a:rPr>
              <a:t>Logical Function Of A Switch</a:t>
            </a: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1">
            <a:extLst>
              <a:ext uri="{FF2B5EF4-FFF2-40B4-BE49-F238E27FC236}">
                <a16:creationId xmlns:a16="http://schemas.microsoft.com/office/drawing/2014/main" id="{A1A227EB-83C5-4952-A7CD-716E56F3E6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37468D90-5A1B-47BA-971F-BD278CCB7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735C21-3643-4C9F-B5F9-DE3B50C54147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7782C515-C587-4D8D-83BE-FE306BF5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1"/>
          <a:stretch>
            <a:fillRect/>
          </a:stretch>
        </p:blipFill>
        <p:spPr bwMode="auto">
          <a:xfrm>
            <a:off x="1066800" y="1219200"/>
            <a:ext cx="7010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>
            <a:extLst>
              <a:ext uri="{FF2B5EF4-FFF2-40B4-BE49-F238E27FC236}">
                <a16:creationId xmlns:a16="http://schemas.microsoft.com/office/drawing/2014/main" id="{F9A1500F-0536-4D85-807F-B40BF13D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b="1">
                <a:ea typeface="굴림" panose="020B0600000101010101" pitchFamily="50" charset="-127"/>
              </a:rPr>
              <a:t>Actual Switch Architecture</a:t>
            </a: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F880F764-ADB9-4DD7-9859-67B10FF149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095A46FC-518C-424F-8986-ECE016D4E8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F948E-2C40-4CF1-8F64-A12C1DAD9D39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6E9DBB0-882E-4190-B463-CC986EC42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 sz="3200" b="1">
                <a:ea typeface="굴림" panose="020B0600000101010101" pitchFamily="50" charset="-127"/>
              </a:rPr>
              <a:t>Virtual Local Area Network (VLAN) Switch</a:t>
            </a:r>
            <a:endParaRPr lang="en-US" altLang="ko-KR" sz="3200">
              <a:ea typeface="굴림" panose="020B0600000101010101" pitchFamily="50" charset="-127"/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701C8469-809E-4FD0-AD9F-0934CC6CF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Physically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Similar to a conventional Layer 2 switch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Has ports to which computer can connect</a:t>
            </a:r>
          </a:p>
          <a:p>
            <a:r>
              <a:rPr lang="en-US" altLang="ko-KR">
                <a:ea typeface="굴림" panose="020B0600000101010101" pitchFamily="50" charset="-127"/>
              </a:rPr>
              <a:t>Logically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Manager can configure one or more </a:t>
            </a:r>
            <a:r>
              <a:rPr lang="en-US" altLang="ko-KR" i="1">
                <a:ea typeface="굴림" panose="020B0600000101010101" pitchFamily="50" charset="-127"/>
              </a:rPr>
              <a:t>broadcast domains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port assigned to one broadcast domain</a:t>
            </a:r>
          </a:p>
          <a:p>
            <a:r>
              <a:rPr lang="en-US" altLang="ko-KR">
                <a:ea typeface="굴림" panose="020B0600000101010101" pitchFamily="50" charset="-127"/>
              </a:rPr>
              <a:t>Frame sent to broadcast or multicast address only propagated to ports in the same broadcast domain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BDD3AC71-7929-436B-9A2F-D89AC9E6D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CD1FEA52-8194-4CBC-A618-6B09218FAE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DE0D56-5361-48C4-B251-65CB2F39B5E5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9CF48368-69F4-4442-A736-C1DF6C450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18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WAN Technologies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and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Dynamic Routing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39B7A2AE-67BA-464D-B0CF-06E08EFB4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70840891-4BAB-4A4C-9995-79394B5274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9920B-91D3-4322-A4F3-CC67A2B8B78E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D5CD23F8-B2AF-4332-A3A3-606112E6A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>
                <a:ea typeface="굴림" panose="020B0600000101010101" pitchFamily="50" charset="-127"/>
              </a:rPr>
              <a:t>A Wide Variety of Networking Technologies</a:t>
            </a:r>
            <a:endParaRPr lang="en-US" altLang="ko-KR" sz="2800">
              <a:ea typeface="굴림" panose="020B0600000101010101" pitchFamily="50" charset="-127"/>
            </a:endParaRP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625FC703-2ECB-4FF2-B3E8-253BC279C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LAN technologies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Token ring (esp., IBM Token Ring)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FDDI/ CDDI</a:t>
            </a:r>
          </a:p>
          <a:p>
            <a:r>
              <a:rPr lang="en-US" altLang="ko-KR">
                <a:ea typeface="굴림" panose="020B0600000101010101" pitchFamily="50" charset="-127"/>
              </a:rPr>
              <a:t>WAN technologies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X.25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Frame Relay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ATM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ISDN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MPLS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7E97B47-8F61-4ACB-9727-C17AB93DE1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47930C8B-18F8-4A6A-96C4-C004BE575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8BBE1-A303-4A06-B9E0-8056DB30B235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C98F7DA-5104-43E6-A937-AD45B446D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7848600" cy="3810000"/>
          </a:xfrm>
        </p:spPr>
        <p:txBody>
          <a:bodyPr/>
          <a:lstStyle/>
          <a:p>
            <a:pPr defTabSz="457200" eaLnBrk="1" hangingPunct="1"/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Chapter 17 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 LAN Extensions: </a:t>
            </a:r>
            <a:b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>
                <a:latin typeface="Times New Roman" panose="02020603050405020304" pitchFamily="18" charset="0"/>
                <a:ea typeface="굴림" panose="020B0600000101010101" pitchFamily="50" charset="-127"/>
              </a:rPr>
              <a:t>Fiber Modems, Repeaters, Bridges, and Switches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7B620F56-DF9A-48EE-A0AE-47A76A94DB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D49DB593-3224-4C3F-870E-C53FC8B8B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540060-A8F7-49C7-AE2D-F48E245F97EC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53AEA2EB-912F-467E-89F3-0622EC53F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18.2  Large Spans and Wide Area Networks    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AC7D959-7559-4E2E-9AAD-39413EF45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Networking technologies can be classified according to the distance spanned: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PAN spans a region near an individual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LAN spans a building or campus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MAN spans a large metropolitan area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 WAN spans multiple cities or countries</a:t>
            </a:r>
          </a:p>
          <a:p>
            <a:r>
              <a:rPr lang="en-US" altLang="ko-KR">
                <a:ea typeface="굴림" panose="020B0600000101010101" pitchFamily="50" charset="-127"/>
              </a:rPr>
              <a:t>Consider a company that uses a satellite bridge to connect LANs at two sites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Should the network be classified as a WAN or as an extended LAN?</a:t>
            </a:r>
          </a:p>
          <a:p>
            <a:pPr>
              <a:buFontTx/>
              <a:buNone/>
            </a:pPr>
            <a:br>
              <a:rPr lang="en-US" altLang="ko-KR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9934BDA7-72D6-4B85-95F3-4D656A7113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99394D3D-200A-4470-AC70-1F8E7765B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284A2-B218-4597-8656-980684215F19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638CBDA-FE5D-4E3B-B440-C2C8B5B45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18.2  Large Spans and Wide Area Networks    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DE03047-9C40-4B9C-813F-B1690B192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The key issue that separates WAN technologies from LAN technologies is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scalability </a:t>
            </a:r>
          </a:p>
          <a:p>
            <a:r>
              <a:rPr lang="en-US" altLang="ko-KR">
                <a:ea typeface="굴림" panose="020B0600000101010101" pitchFamily="50" charset="-127"/>
              </a:rPr>
              <a:t>A WAN must be able to grow as needed to connect many sites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spread across large geographic distances</a:t>
            </a:r>
          </a:p>
          <a:p>
            <a:r>
              <a:rPr lang="en-US" altLang="ko-KR">
                <a:ea typeface="굴림" panose="020B0600000101010101" pitchFamily="50" charset="-127"/>
              </a:rPr>
              <a:t>A technology is not classified as a WAN unless it can deliver reasonable performance for a large scale network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WAN does not merely connect to many computers at many sites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it must provide sufficient capacity to permit all computers to communicate</a:t>
            </a:r>
          </a:p>
          <a:p>
            <a:r>
              <a:rPr lang="en-US" altLang="ko-KR">
                <a:ea typeface="굴림" panose="020B0600000101010101" pitchFamily="50" charset="-127"/>
              </a:rPr>
              <a:t>Thus, a satellite bridge that connects a pair of PCs and printers is merely an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extended LAN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C0558855-0051-490F-90A8-21C15C550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E69BF651-2E15-49D8-8074-A82594284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A1F39-48E7-4B24-9B9D-59FAF1FAD9EC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75D5BA02-EF4B-436B-B18B-18F724C7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18.3  Traditional WAN Architecture    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49295CEB-8F19-43BA-91F1-924C280EC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WAN designers chose to create a special-purpose hardware device that could be placed at each site</a:t>
            </a:r>
          </a:p>
          <a:p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packet switch</a:t>
            </a:r>
            <a:r>
              <a:rPr lang="en-US" altLang="ko-KR">
                <a:ea typeface="굴림" panose="020B0600000101010101" pitchFamily="50" charset="-127"/>
              </a:rPr>
              <a:t> provides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local connections for computers at the site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as well as connections for data circuits that lead to other sites</a:t>
            </a:r>
          </a:p>
          <a:p>
            <a:r>
              <a:rPr lang="en-US" altLang="ko-KR">
                <a:ea typeface="굴림" panose="020B0600000101010101" pitchFamily="50" charset="-127"/>
              </a:rPr>
              <a:t>A packet switch consists of a small computer system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with a processor, memory, and I / O devices used to send and receive packets</a:t>
            </a:r>
          </a:p>
          <a:p>
            <a:r>
              <a:rPr lang="en-US" altLang="ko-KR">
                <a:ea typeface="굴림" panose="020B0600000101010101" pitchFamily="50" charset="-127"/>
              </a:rPr>
              <a:t>Early packet switches were constructed from conventional computers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packet switches used in the highest-speed WANs require special-purpose hardware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18.1 illustrates the internal architecture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1">
            <a:extLst>
              <a:ext uri="{FF2B5EF4-FFF2-40B4-BE49-F238E27FC236}">
                <a16:creationId xmlns:a16="http://schemas.microsoft.com/office/drawing/2014/main" id="{C5643EDA-9A81-4B9E-BDF1-64A43004F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43011" name="Slide Number Placeholder 2">
            <a:extLst>
              <a:ext uri="{FF2B5EF4-FFF2-40B4-BE49-F238E27FC236}">
                <a16:creationId xmlns:a16="http://schemas.microsoft.com/office/drawing/2014/main" id="{C4FA7FEE-1E3F-44DF-81F8-A06327DBA5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E4626-3F50-4FEB-8BF6-DC5D0A06C1F9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/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7964FCB7-90D8-4F89-BB5C-CEE75DC2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200"/>
            <a:ext cx="70104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18571F3-B5C7-4A4E-92AF-A82762DFBA11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0"/>
            <a:ext cx="8686800" cy="1066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18.3  Traditional WAN Architecture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0BBCE98F-FA65-4E92-BDB6-94B01A3E20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 Pearson Education Inc., Upper Saddle River, NJ.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7CF53756-5F8D-46EF-A179-09F693394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07E215-498B-4AB5-A1BB-523CC98C5F8F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6E249D86-045E-4527-A38C-2D8127A05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18.3  Traditional WAN Architecture    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6C8A1D3-333F-4E6C-A52E-7E7C17D7C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Since the advent of LAN technology, most WANs separate a packet switch into two parts: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Layer 2 switch that connects local computers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router</a:t>
            </a:r>
            <a:r>
              <a:rPr lang="en-US" altLang="ko-KR">
                <a:ea typeface="굴림" panose="020B0600000101010101" pitchFamily="50" charset="-127"/>
              </a:rPr>
              <a:t> that connects to other sites</a:t>
            </a:r>
          </a:p>
          <a:p>
            <a:r>
              <a:rPr lang="en-US" altLang="ko-KR">
                <a:ea typeface="굴림" panose="020B0600000101010101" pitchFamily="50" charset="-127"/>
              </a:rPr>
              <a:t>Part 4 of the text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discusses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Internet routers </a:t>
            </a:r>
            <a:r>
              <a:rPr lang="en-US" altLang="ko-KR">
                <a:ea typeface="굴림" panose="020B0600000101010101" pitchFamily="50" charset="-127"/>
              </a:rPr>
              <a:t>in detail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explains how the concepts covered here apply to the Internet</a:t>
            </a:r>
          </a:p>
          <a:p>
            <a:r>
              <a:rPr lang="en-US" altLang="ko-KR">
                <a:ea typeface="굴림" panose="020B0600000101010101" pitchFamily="50" charset="-127"/>
              </a:rPr>
              <a:t>Communication with local computers can be separated from transmission across a WAN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18.2 illustrates the separation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1">
            <a:extLst>
              <a:ext uri="{FF2B5EF4-FFF2-40B4-BE49-F238E27FC236}">
                <a16:creationId xmlns:a16="http://schemas.microsoft.com/office/drawing/2014/main" id="{88F84A57-776A-4B13-B46C-3A80FDF7C5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26D07176-D3FB-4079-9164-41194355F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C0969-73FF-43E4-99A8-2AE3AB493917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/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88178180-6652-4EAC-9FD5-EBCF9678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9389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C03069B-FDE2-490B-A9C9-7991B35E5996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8600"/>
            <a:ext cx="8686800" cy="1066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18.3  Traditional WAN Architecture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1C21A755-DA44-49F9-9E01-8CF28EA7BB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D090AA73-602D-4CE0-A568-3C354EA4C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B350FD-3B4C-4141-9053-C48E676BA987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ACF75C07-67BA-4F1A-8835-8A81C51B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18.4  Forming a WAN    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DE2ECF8-883A-46D9-87C1-50E1C7062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WAN can be formed by interconnecting a set of sites</a:t>
            </a:r>
          </a:p>
          <a:p>
            <a:r>
              <a:rPr lang="en-US" altLang="ko-KR">
                <a:ea typeface="굴림" panose="020B0600000101010101" pitchFamily="50" charset="-127"/>
              </a:rPr>
              <a:t>The exact details of the interconnections depend on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data rate needed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distance spanned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and the delay</a:t>
            </a:r>
          </a:p>
          <a:p>
            <a:r>
              <a:rPr lang="en-US" altLang="ko-KR">
                <a:ea typeface="굴림" panose="020B0600000101010101" pitchFamily="50" charset="-127"/>
              </a:rPr>
              <a:t>Many WANs use leased data circuits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However, other forms are also available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such as microwave and satellite channels</a:t>
            </a:r>
          </a:p>
          <a:p>
            <a:r>
              <a:rPr lang="en-US" altLang="ko-KR">
                <a:ea typeface="굴림" panose="020B0600000101010101" pitchFamily="50" charset="-127"/>
              </a:rPr>
              <a:t>A network designer must choose a topology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For a given set of sites, many topologies are possible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18.3 illustrates a possible way to interconnect 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WAN does not need to be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symmetric</a:t>
            </a:r>
            <a:r>
              <a:rPr lang="en-US" altLang="ko-KR">
                <a:ea typeface="굴림" panose="020B0600000101010101" pitchFamily="50" charset="-127"/>
              </a:rPr>
              <a:t> in the interconnections among packet switches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the capacity of each connection can be chosen to accommodate the expected traffic and provide redundancy in case of failure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1">
            <a:extLst>
              <a:ext uri="{FF2B5EF4-FFF2-40B4-BE49-F238E27FC236}">
                <a16:creationId xmlns:a16="http://schemas.microsoft.com/office/drawing/2014/main" id="{937930F6-CB5F-4620-AF56-70BDD13B6C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1203" name="Slide Number Placeholder 2">
            <a:extLst>
              <a:ext uri="{FF2B5EF4-FFF2-40B4-BE49-F238E27FC236}">
                <a16:creationId xmlns:a16="http://schemas.microsoft.com/office/drawing/2014/main" id="{72E0AC41-4CBB-4D98-9D78-439B392F2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47D3E3-82DD-4D1E-8CD8-DDA4F9DAFB62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/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4EC97738-A945-440C-B568-DFFBD29D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422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>
            <a:extLst>
              <a:ext uri="{FF2B5EF4-FFF2-40B4-BE49-F238E27FC236}">
                <a16:creationId xmlns:a16="http://schemas.microsoft.com/office/drawing/2014/main" id="{70289750-4C0D-4CF4-A002-761F21E7C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18.4  Forming a WAN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51B25CA3-31B5-4C4C-ADE2-50BE5EF64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D9FBA688-06EF-41C8-9B5D-34B2D99B7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DDDA64-FF32-47C6-A585-DD5FDE2CD7E5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A45D05A-3693-460C-8FB7-07C615C54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18.5  Store and Forward Paradigm    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3D2CA313-3FF9-42EE-AE36-7491ECBD4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sz="2200" dirty="0">
                <a:ea typeface="굴림" panose="020B0600000101010101" pitchFamily="50" charset="-127"/>
              </a:rPr>
              <a:t>The goal of a WAN is to allow as many computers as possible to send packets simultaneously</a:t>
            </a:r>
          </a:p>
          <a:p>
            <a:r>
              <a:rPr lang="en-US" altLang="ko-KR" sz="2200" dirty="0">
                <a:ea typeface="굴림" panose="020B0600000101010101" pitchFamily="50" charset="-127"/>
              </a:rPr>
              <a:t>The fundamental paradigm used to achieve simultaneous transmission is known as </a:t>
            </a:r>
            <a:r>
              <a:rPr lang="en-US" altLang="ko-KR" sz="2200" dirty="0">
                <a:solidFill>
                  <a:srgbClr val="FF0000"/>
                </a:solidFill>
                <a:ea typeface="굴림" panose="020B0600000101010101" pitchFamily="50" charset="-127"/>
              </a:rPr>
              <a:t>store</a:t>
            </a:r>
            <a:r>
              <a:rPr lang="en-US" altLang="ko-KR" sz="2200" dirty="0">
                <a:ea typeface="굴림" panose="020B0600000101010101" pitchFamily="50" charset="-127"/>
              </a:rPr>
              <a:t> and </a:t>
            </a:r>
            <a:r>
              <a:rPr lang="en-US" altLang="ko-KR" sz="2200" dirty="0">
                <a:solidFill>
                  <a:srgbClr val="FF0000"/>
                </a:solidFill>
                <a:ea typeface="굴림" panose="020B0600000101010101" pitchFamily="50" charset="-127"/>
              </a:rPr>
              <a:t>forward</a:t>
            </a:r>
            <a:endParaRPr lang="en-US" altLang="ko-KR" sz="22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To perform store and forward processing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 packet switch buffers packets in memory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store operation occurs when a packet arrives: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I / O hardware in the switch places a copy of the packet in memory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forward operation occurs once a packet has arrived and is waiting in memory. The processor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examines the packet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determines its destination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and sends the packet over the I / O interface that leads to the destination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7893FA89-D371-4937-A372-7EC5CE302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71AE2169-34A4-414E-AC49-0498689B4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2A9B8C-2347-4A52-A65D-59E09EDBFFAF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09F16544-93E4-4ED3-A8E7-D4FACFBE5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18.6  Addressing in a WAN  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D3552F6-947C-4FB4-A7FE-A1A250B9D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From the view of an attached computer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a traditional WAN network operates similar to a LAN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WAN technology defines the exact frame format a computer uses when sending and receiving data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Each computer connected to a WAN is assigned an address</a:t>
            </a:r>
          </a:p>
          <a:p>
            <a:r>
              <a:rPr lang="en-US" altLang="ko-KR">
                <a:ea typeface="굴림" panose="020B0600000101010101" pitchFamily="50" charset="-127"/>
              </a:rPr>
              <a:t>WANs addresses follow a key concept that is used in the Internet: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hierarchical addressing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Hierarchical addressing divides each address into two parts:</a:t>
            </a:r>
          </a:p>
          <a:p>
            <a:pPr lvl="1">
              <a:buFontTx/>
              <a:buNone/>
            </a:pPr>
            <a:r>
              <a:rPr lang="en-US" altLang="ko-KR">
                <a:ea typeface="굴림" panose="020B0600000101010101" pitchFamily="50" charset="-127"/>
              </a:rPr>
              <a:t>		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50" charset="-127"/>
              </a:rPr>
              <a:t>(site, computer at the site)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 practice, instead of a identifying a site, each packet switch is assigned a unique number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first part of an address identifies a packet switch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second part identifies a specific computer</a:t>
            </a:r>
          </a:p>
          <a:p>
            <a:r>
              <a:rPr lang="en-US" altLang="ko-KR">
                <a:ea typeface="굴림" panose="020B0600000101010101" pitchFamily="50" charset="-127"/>
              </a:rPr>
              <a:t>Figure 18.4 shows two-part hierarchical addresses assigned to computers connected to a pair of packet switches</a:t>
            </a:r>
            <a:endParaRPr lang="en-US" altLang="ko-KR" i="1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Solving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Problems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ea typeface="굴림" charset="-127"/>
              </a:rPr>
              <a:t>What are the fields in an Ethernet frame? Explain each field(size and content).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굴림" charset="-127"/>
              </a:rPr>
              <a:t>        </a:t>
            </a:r>
            <a:r>
              <a:rPr lang="en-US" altLang="ko-KR" sz="1800" dirty="0">
                <a:ea typeface="굴림" charset="-127"/>
              </a:rPr>
              <a:t>Header(</a:t>
            </a:r>
            <a:r>
              <a:rPr lang="en-US" altLang="ko-KR" sz="1800" dirty="0" err="1">
                <a:ea typeface="굴림" charset="-127"/>
              </a:rPr>
              <a:t>dest</a:t>
            </a:r>
            <a:r>
              <a:rPr lang="en-US" altLang="ko-KR" sz="1800" dirty="0">
                <a:ea typeface="굴림" charset="-127"/>
              </a:rPr>
              <a:t>. </a:t>
            </a:r>
            <a:r>
              <a:rPr lang="en-US" altLang="ko-KR" sz="1800" dirty="0" err="1">
                <a:ea typeface="굴림" charset="-127"/>
              </a:rPr>
              <a:t>Addr</a:t>
            </a:r>
            <a:r>
              <a:rPr lang="en-US" altLang="ko-KR" sz="1800" dirty="0">
                <a:ea typeface="굴림" charset="-127"/>
              </a:rPr>
              <a:t>, </a:t>
            </a:r>
            <a:r>
              <a:rPr lang="en-US" altLang="ko-KR" sz="1800" dirty="0" err="1">
                <a:ea typeface="굴림" charset="-127"/>
              </a:rPr>
              <a:t>src</a:t>
            </a: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sz="1800" dirty="0" err="1">
                <a:ea typeface="굴림" charset="-127"/>
              </a:rPr>
              <a:t>addr</a:t>
            </a:r>
            <a:r>
              <a:rPr lang="en-US" altLang="ko-KR" sz="1800" dirty="0">
                <a:ea typeface="굴림" charset="-127"/>
              </a:rPr>
              <a:t> , type)   +   Payload   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+  CRC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	       	6B	     6B  	     2B	     46~1500B    	  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4B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굴림" charset="-127"/>
              </a:rPr>
              <a:t>2.  An Ethernet MAC sublayer receives 24bytes of data from the upper layer. What is the size of an Ethernet frame containing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굴림" charset="-127"/>
              </a:rPr>
              <a:t>             </a:t>
            </a:r>
            <a:r>
              <a:rPr lang="en-US" altLang="ko-KR" sz="1800" dirty="0">
                <a:ea typeface="굴림" charset="-127"/>
              </a:rPr>
              <a:t>header(14B) + payload(46B)  </a:t>
            </a:r>
            <a:r>
              <a:rPr lang="en-US" altLang="ko-KR" sz="1800" dirty="0">
                <a:solidFill>
                  <a:srgbClr val="FF0000"/>
                </a:solidFill>
                <a:ea typeface="굴림" charset="-127"/>
              </a:rPr>
              <a:t>+ CRC(4B)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ea typeface="굴림" charset="-127"/>
              </a:rPr>
              <a:t>3.   Capture Ethernet frames using “Wireshark” and find out  the composition of an Ethernet frame.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ko-KR" sz="2000" dirty="0">
              <a:ea typeface="굴림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1">
            <a:extLst>
              <a:ext uri="{FF2B5EF4-FFF2-40B4-BE49-F238E27FC236}">
                <a16:creationId xmlns:a16="http://schemas.microsoft.com/office/drawing/2014/main" id="{AB7EB120-8C0D-4DCC-846E-A1655E913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57347" name="Slide Number Placeholder 2">
            <a:extLst>
              <a:ext uri="{FF2B5EF4-FFF2-40B4-BE49-F238E27FC236}">
                <a16:creationId xmlns:a16="http://schemas.microsoft.com/office/drawing/2014/main" id="{A9621CC9-D483-4292-A65B-7CE4FFA00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BF939-AE4C-4125-8E9F-78BE317BABEC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/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4D14E296-720A-40CD-A9C0-DA63D5A8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8851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2">
            <a:extLst>
              <a:ext uri="{FF2B5EF4-FFF2-40B4-BE49-F238E27FC236}">
                <a16:creationId xmlns:a16="http://schemas.microsoft.com/office/drawing/2014/main" id="{88538CDB-7B0C-4C91-A050-BD6572CE2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solidFill>
                  <a:schemeClr val="tx2"/>
                </a:solidFill>
                <a:ea typeface="굴림" panose="020B0600000101010101" pitchFamily="50" charset="-127"/>
              </a:rPr>
              <a:t>18.6  Addressing in a WAN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Network Delays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altLang="ko-KR" sz="1800" dirty="0">
                <a:ea typeface="굴림" charset="-127"/>
              </a:rPr>
              <a:t>Propagation Delay (for each bit)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         = distance/velocity       m/(m/sec) =&gt;sec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2. Transmission Delay (at sender)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         = (amount of data)/(data rate)       bits/(bits/sec) =&gt;sec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3. Queuing Delay, ……..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4. Total delay = Transmission Delay + Propagation Delay + …..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ea typeface="굴림" charset="-127"/>
            </a:endParaRP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63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7C630EA-50AE-4021-B233-260D583B53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Assignment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0CCEB8-C756-48BD-B7D8-478472CCD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1.  Consider a link of 1000m with a bandwidth of 1Gbps, and the propagation speed of </a:t>
            </a:r>
            <a:r>
              <a:rPr lang="en-US" altLang="ko-KR" sz="1800" dirty="0"/>
              <a:t>10</a:t>
            </a:r>
            <a:r>
              <a:rPr lang="en-US" altLang="ko-KR" sz="1800" baseline="30000" dirty="0"/>
              <a:t>8</a:t>
            </a:r>
            <a:r>
              <a:rPr lang="ko-KR" altLang="en-US" sz="1800" dirty="0"/>
              <a:t> </a:t>
            </a:r>
            <a:r>
              <a:rPr lang="en-US" altLang="ko-KR" sz="1800" dirty="0">
                <a:ea typeface="굴림" charset="-127"/>
              </a:rPr>
              <a:t>m/sec.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    a) What is the propagation delay through this line?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    b) What is the transmission delay of a packet of 1000bytes?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    c) How many bits can be contained in the link at most?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2. Compare Ethernet hubs and Layer2 switches.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ea typeface="굴림" charset="-127"/>
              </a:rPr>
              <a:t>3. Where and when does “store and forward processing” occur?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ea typeface="굴림" charset="-127"/>
            </a:endParaRP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Send your solution to me by email. (</a:t>
            </a:r>
            <a:r>
              <a:rPr lang="en-US" altLang="ko-KR" sz="2000" dirty="0">
                <a:solidFill>
                  <a:srgbClr val="000000"/>
                </a:solidFill>
                <a:ea typeface="굴림"/>
                <a:cs typeface="Arial"/>
              </a:rPr>
              <a:t>Due date: 5.2. )</a:t>
            </a:r>
          </a:p>
          <a:p>
            <a:pPr marL="0" lvl="0" indent="0" algn="just" latinLnBrk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US" altLang="ko-KR" sz="2000" b="1" kern="120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This assignment will be used to check your attendance.</a:t>
            </a:r>
            <a:endParaRPr lang="en-US" altLang="ko-KR" sz="2000" dirty="0">
              <a:ea typeface="굴림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5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42B49D-A4DA-4E72-B814-9212F506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9"/>
            <a:ext cx="9144000" cy="67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032A617F-6244-4691-A32C-AD543447E887}"/>
              </a:ext>
            </a:extLst>
          </p:cNvPr>
          <p:cNvSpPr txBox="1">
            <a:spLocks noGrp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© Pearson Education Inc., Upper Saddle River, NJ.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EF7900FB-EDCD-4567-B1F2-3A84843C9503}"/>
              </a:ext>
            </a:extLst>
          </p:cNvPr>
          <p:cNvSpPr txBox="1">
            <a:spLocks noGrp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9E08D-E09B-4698-B153-765044065598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50" name="슬라이드 번호 개체 틀 1">
            <a:extLst>
              <a:ext uri="{FF2B5EF4-FFF2-40B4-BE49-F238E27FC236}">
                <a16:creationId xmlns:a16="http://schemas.microsoft.com/office/drawing/2014/main" id="{754F9371-6E95-4F3C-84C9-DEED9835A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3CD41-7C20-4947-B6F2-0A73520575A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9F0EA9-52EC-40D3-8D83-6AFFCA4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7"/>
            <a:ext cx="9144000" cy="59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7881C715-D8A3-46F8-8A85-9BA045F0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13A11429-E28D-46F5-86E1-7A2CDF305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C6E1C-6B3E-4C32-837A-0C88E30A7A8F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952BFDF4-918F-44E8-AFB9-C158919C8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>
                <a:ea typeface="굴림" panose="020B0600000101010101" pitchFamily="50" charset="-127"/>
              </a:rPr>
              <a:t>17.2  Distance Limitation and LAN Design    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6DAD127-2706-4D19-B180-F127CEDC2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Distance limitation is a fundamental part of LAN designs</a:t>
            </a:r>
          </a:p>
          <a:p>
            <a:pPr marL="342900" lvl="1" indent="-342900">
              <a:buFontTx/>
              <a:buChar char="•"/>
            </a:pPr>
            <a:r>
              <a:rPr lang="en-US" altLang="ko-KR" sz="2400" dirty="0">
                <a:ea typeface="굴림" panose="020B0600000101010101" pitchFamily="50" charset="-127"/>
              </a:rPr>
              <a:t>When designing a network technology, engineers choose a combination of factors that can be achieved at a given cost</a:t>
            </a:r>
          </a:p>
          <a:p>
            <a:pPr marL="742950" lvl="2" indent="-342900"/>
            <a:r>
              <a:rPr lang="en-US" altLang="ko-KR" dirty="0">
                <a:ea typeface="굴림" panose="020B0600000101010101" pitchFamily="50" charset="-127"/>
              </a:rPr>
              <a:t>Capacity</a:t>
            </a:r>
          </a:p>
          <a:p>
            <a:pPr marL="742950" lvl="2" indent="-342900"/>
            <a:r>
              <a:rPr lang="en-US" altLang="ko-KR" dirty="0">
                <a:ea typeface="굴림" panose="020B0600000101010101" pitchFamily="50" charset="-127"/>
              </a:rPr>
              <a:t>Maximum delay</a:t>
            </a:r>
          </a:p>
          <a:p>
            <a:pPr marL="742950" lvl="2" indent="-342900"/>
            <a:r>
              <a:rPr lang="en-US" altLang="ko-KR" dirty="0">
                <a:ea typeface="굴림" panose="020B0600000101010101" pitchFamily="50" charset="-127"/>
              </a:rPr>
              <a:t>Distance</a:t>
            </a:r>
          </a:p>
          <a:p>
            <a:pPr marL="742950" lvl="2" indent="-342900"/>
            <a:r>
              <a:rPr lang="en-US" altLang="ko-KR" dirty="0">
                <a:ea typeface="굴림" panose="020B0600000101010101" pitchFamily="50" charset="-127"/>
              </a:rPr>
              <a:t>Cost</a:t>
            </a:r>
          </a:p>
          <a:p>
            <a:pPr marL="342900" lvl="1" indent="-342900">
              <a:buFontTx/>
              <a:buNone/>
            </a:pP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LAN technologies maximize data rate and minimize cost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General principle:  </a:t>
            </a:r>
            <a:r>
              <a:rPr lang="en-US" altLang="ko-KR" i="1" dirty="0">
                <a:ea typeface="굴림" panose="020B0600000101010101" pitchFamily="50" charset="-127"/>
              </a:rPr>
              <a:t>A maximum length specification is a fundamental part of LAN technology; LAN hardware will not work correctly over wires that exceed the bound.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79DEEAE5-A579-4763-87F0-0D51AAEC22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F6E50CC9-C94A-4D66-A901-E1B82225B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7EEDE1-7B84-4D26-8019-E31EAE31FFFF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A93FCC0-A20B-4863-9B3C-6F9023C8D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>
                <a:ea typeface="굴림" panose="020B0600000101010101" pitchFamily="50" charset="-127"/>
              </a:rPr>
              <a:t>Technologies That Extend LANs</a:t>
            </a:r>
            <a:r>
              <a:rPr lang="en-US" altLang="ko-KR">
                <a:ea typeface="굴림" panose="020B0600000101010101" pitchFamily="50" charset="-127"/>
              </a:rPr>
              <a:t>    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28E6CB6-B517-4D4D-AB19-AB2410FE6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Variety of techniques have been invented to extend LANs Three key extension technologies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Fiber modems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Repeaters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Bridges</a:t>
            </a:r>
            <a:r>
              <a:rPr lang="en-US" altLang="ko-KR" i="1">
                <a:ea typeface="굴림" panose="020B0600000101010101" pitchFamily="50" charset="-127"/>
              </a:rPr>
              <a:t>.</a:t>
            </a:r>
            <a:endParaRPr lang="en-US" altLang="ko-KR" sz="16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>
            <a:extLst>
              <a:ext uri="{FF2B5EF4-FFF2-40B4-BE49-F238E27FC236}">
                <a16:creationId xmlns:a16="http://schemas.microsoft.com/office/drawing/2014/main" id="{CD158A33-07AE-4129-BD05-FEB70C3EF7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2291" name="Slide Number Placeholder 2">
            <a:extLst>
              <a:ext uri="{FF2B5EF4-FFF2-40B4-BE49-F238E27FC236}">
                <a16:creationId xmlns:a16="http://schemas.microsoft.com/office/drawing/2014/main" id="{6B191781-3A2E-4391-91B0-63FBF38E5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B327E-D697-4DC1-87A1-477270B4A978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192DB05-12EF-413C-A786-6A8C8794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>
            <a:fillRect/>
          </a:stretch>
        </p:blipFill>
        <p:spPr bwMode="auto">
          <a:xfrm>
            <a:off x="685800" y="4149725"/>
            <a:ext cx="7718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2CC0F74-8FB1-4102-ABAE-B9EEF2C742C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28600"/>
            <a:ext cx="8686800" cy="10668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17.3  Fiber Modem Extensions    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4" name="TextBox 1">
            <a:extLst>
              <a:ext uri="{FF2B5EF4-FFF2-40B4-BE49-F238E27FC236}">
                <a16:creationId xmlns:a16="http://schemas.microsoft.com/office/drawing/2014/main" id="{6CA9BA38-0D20-4E60-995F-F7E6BD5C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95400"/>
            <a:ext cx="75771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Communicate over an optical fiber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Can span long distance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Provide standard network interface (e.g., Ethernet)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can be used to extend connection between computer and network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>
                <a:ea typeface="굴림" panose="020B0600000101010101" pitchFamily="50" charset="-127"/>
              </a:rPr>
              <a:t>Illustration of an extended network connection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>
            <a:extLst>
              <a:ext uri="{FF2B5EF4-FFF2-40B4-BE49-F238E27FC236}">
                <a16:creationId xmlns:a16="http://schemas.microsoft.com/office/drawing/2014/main" id="{628031F1-115C-4120-89FB-61079960B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© Pearson Education Inc., Upper Saddle River, NJ. All rights reserved.</a:t>
            </a:r>
          </a:p>
        </p:txBody>
      </p:sp>
      <p:sp>
        <p:nvSpPr>
          <p:cNvPr id="14339" name="Slide Number Placeholder 2">
            <a:extLst>
              <a:ext uri="{FF2B5EF4-FFF2-40B4-BE49-F238E27FC236}">
                <a16:creationId xmlns:a16="http://schemas.microsoft.com/office/drawing/2014/main" id="{9C92B4CD-55BC-4650-A4FC-4D3A13B27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261094-6B81-4236-BC8E-8B8CB5B56725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65B275-42A5-4E08-992C-B5C364811A7F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17.4  Repeaters    </a:t>
            </a:r>
          </a:p>
        </p:txBody>
      </p:sp>
      <p:sp>
        <p:nvSpPr>
          <p:cNvPr id="14342" name="TextBox 1">
            <a:extLst>
              <a:ext uri="{FF2B5EF4-FFF2-40B4-BE49-F238E27FC236}">
                <a16:creationId xmlns:a16="http://schemas.microsoft.com/office/drawing/2014/main" id="{F90E0D6C-B6A9-4FCB-BC3B-27AD0FBE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268413"/>
            <a:ext cx="8243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굴림" panose="020B0600000101010101" pitchFamily="50" charset="-127"/>
              </a:rPr>
              <a:t>Operate at layer 1 (do not understand packets)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굴림" panose="020B0600000101010101" pitchFamily="50" charset="-127"/>
              </a:rPr>
              <a:t>Repeat and amplify signals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굴림" panose="020B0600000101010101" pitchFamily="50" charset="-127"/>
              </a:rPr>
              <a:t>Low cost</a:t>
            </a:r>
          </a:p>
          <a:p>
            <a:pPr eaLnBrk="1" hangingPunct="1">
              <a:spcBef>
                <a:spcPct val="0"/>
              </a:spcBef>
            </a:pPr>
            <a:r>
              <a:rPr lang="en-US" altLang="ko-KR" dirty="0">
                <a:ea typeface="굴림" panose="020B0600000101010101" pitchFamily="50" charset="-127"/>
              </a:rPr>
              <a:t>Example use: extended infrared sensor on a cable box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8658</TotalTime>
  <Words>2137</Words>
  <Application>Microsoft Office PowerPoint</Application>
  <PresentationFormat>화면 슬라이드 쇼(4:3)</PresentationFormat>
  <Paragraphs>283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함초롬바탕</vt:lpstr>
      <vt:lpstr>Arial</vt:lpstr>
      <vt:lpstr>Times New Roman</vt:lpstr>
      <vt:lpstr>Default Design</vt:lpstr>
      <vt:lpstr>1_Default Design</vt:lpstr>
      <vt:lpstr>컴퓨터 네트워크  Computer Networks and Internets, 6e</vt:lpstr>
      <vt:lpstr>Chapter 17     LAN Extensions:  Fiber Modems, Repeaters, Bridges, and Switches </vt:lpstr>
      <vt:lpstr>Solving Problems</vt:lpstr>
      <vt:lpstr>PowerPoint 프레젠테이션</vt:lpstr>
      <vt:lpstr>PowerPoint 프레젠테이션</vt:lpstr>
      <vt:lpstr>17.2  Distance Limitation and LAN Design    </vt:lpstr>
      <vt:lpstr>Technologies That Extend LANs    </vt:lpstr>
      <vt:lpstr>PowerPoint 프레젠테이션</vt:lpstr>
      <vt:lpstr>PowerPoint 프레젠테이션</vt:lpstr>
      <vt:lpstr>17.5  Bridges and Bridging    </vt:lpstr>
      <vt:lpstr>PowerPoint 프레젠테이션</vt:lpstr>
      <vt:lpstr>17.7  Why Bridging Works Well  </vt:lpstr>
      <vt:lpstr>17.8  Distributed Spanning Tree    </vt:lpstr>
      <vt:lpstr>17.9  Switching and Layer 2 Switches    </vt:lpstr>
      <vt:lpstr>PowerPoint 프레젠테이션</vt:lpstr>
      <vt:lpstr>PowerPoint 프레젠테이션</vt:lpstr>
      <vt:lpstr>Virtual Local Area Network (VLAN) Switch</vt:lpstr>
      <vt:lpstr>Chapter 18     WAN Technologies  and  Dynamic Routing </vt:lpstr>
      <vt:lpstr>A Wide Variety of Networking Technologies</vt:lpstr>
      <vt:lpstr>18.2  Large Spans and Wide Area Networks    </vt:lpstr>
      <vt:lpstr>18.2  Large Spans and Wide Area Networks    </vt:lpstr>
      <vt:lpstr>18.3  Traditional WAN Architecture    </vt:lpstr>
      <vt:lpstr>PowerPoint 프레젠테이션</vt:lpstr>
      <vt:lpstr>18.3  Traditional WAN Architecture    </vt:lpstr>
      <vt:lpstr>PowerPoint 프레젠테이션</vt:lpstr>
      <vt:lpstr>18.4  Forming a WAN    </vt:lpstr>
      <vt:lpstr>PowerPoint 프레젠테이션</vt:lpstr>
      <vt:lpstr>18.5  Store and Forward Paradigm    </vt:lpstr>
      <vt:lpstr>18.6  Addressing in a WAN    </vt:lpstr>
      <vt:lpstr>PowerPoint 프레젠테이션</vt:lpstr>
      <vt:lpstr>Network Delays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경산 조</cp:lastModifiedBy>
  <cp:revision>330</cp:revision>
  <cp:lastPrinted>2019-03-19T05:17:37Z</cp:lastPrinted>
  <dcterms:created xsi:type="dcterms:W3CDTF">2006-08-29T10:36:33Z</dcterms:created>
  <dcterms:modified xsi:type="dcterms:W3CDTF">2020-04-18T02:30:49Z</dcterms:modified>
</cp:coreProperties>
</file>