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83" r:id="rId3"/>
  </p:sldMasterIdLst>
  <p:notesMasterIdLst>
    <p:notesMasterId r:id="rId42"/>
  </p:notesMasterIdLst>
  <p:handoutMasterIdLst>
    <p:handoutMasterId r:id="rId43"/>
  </p:handoutMasterIdLst>
  <p:sldIdLst>
    <p:sldId id="428" r:id="rId4"/>
    <p:sldId id="437" r:id="rId5"/>
    <p:sldId id="417" r:id="rId6"/>
    <p:sldId id="326" r:id="rId7"/>
    <p:sldId id="327" r:id="rId8"/>
    <p:sldId id="305" r:id="rId9"/>
    <p:sldId id="306" r:id="rId10"/>
    <p:sldId id="328" r:id="rId11"/>
    <p:sldId id="432" r:id="rId12"/>
    <p:sldId id="433" r:id="rId13"/>
    <p:sldId id="434" r:id="rId14"/>
    <p:sldId id="329" r:id="rId15"/>
    <p:sldId id="330" r:id="rId16"/>
    <p:sldId id="331" r:id="rId17"/>
    <p:sldId id="338" r:id="rId18"/>
    <p:sldId id="334" r:id="rId19"/>
    <p:sldId id="335" r:id="rId20"/>
    <p:sldId id="336" r:id="rId21"/>
    <p:sldId id="345" r:id="rId22"/>
    <p:sldId id="429" r:id="rId23"/>
    <p:sldId id="436" r:id="rId24"/>
    <p:sldId id="350" r:id="rId25"/>
    <p:sldId id="351" r:id="rId26"/>
    <p:sldId id="352" r:id="rId27"/>
    <p:sldId id="355" r:id="rId28"/>
    <p:sldId id="356" r:id="rId29"/>
    <p:sldId id="358" r:id="rId30"/>
    <p:sldId id="361" r:id="rId31"/>
    <p:sldId id="364" r:id="rId32"/>
    <p:sldId id="365" r:id="rId33"/>
    <p:sldId id="368" r:id="rId34"/>
    <p:sldId id="369" r:id="rId35"/>
    <p:sldId id="370" r:id="rId36"/>
    <p:sldId id="372" r:id="rId37"/>
    <p:sldId id="381" r:id="rId38"/>
    <p:sldId id="383" r:id="rId39"/>
    <p:sldId id="384" r:id="rId40"/>
    <p:sldId id="438" r:id="rId41"/>
  </p:sldIdLst>
  <p:sldSz cx="9144000" cy="6858000" type="screen4x3"/>
  <p:notesSz cx="9926638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1" hangingPunct="1">
      <a:defRPr sz="3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1" hangingPunct="1">
      <a:defRPr sz="3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1" hangingPunct="1">
      <a:defRPr sz="3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1" hangingPunct="1">
      <a:defRPr sz="3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4" autoAdjust="0"/>
    <p:restoredTop sz="94660"/>
  </p:normalViewPr>
  <p:slideViewPr>
    <p:cSldViewPr>
      <p:cViewPr varScale="1">
        <p:scale>
          <a:sx n="81" d="100"/>
          <a:sy n="81" d="100"/>
        </p:scale>
        <p:origin x="151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7E85C6A-53B8-4C74-BAD4-F87387AEB1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069F3B-481A-43B7-9D47-05F64F22F4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2925" y="0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BCE9D904-E2F2-4235-AE42-A8565BC13C26}" type="datetimeFigureOut">
              <a:rPr lang="ko-KR" altLang="en-US"/>
              <a:pPr>
                <a:defRPr/>
              </a:pPr>
              <a:t>2020-05-02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F420E1-8248-4291-BE04-AAC334A9C5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B734A3-A3DA-48BA-82E5-5C530CD6E4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2925" y="6456363"/>
            <a:ext cx="4302125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AB914B6-788D-4635-84E9-C6BC565FE8D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C003194-76E2-4CE6-AE15-3B4C07D4D7D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C581A5F-DF5D-4652-8ACD-185D9D41AEB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D2555184-98B2-49B8-B60B-48923A80A0D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4964BC2A-4113-4454-80C4-4E9F8F99900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8975"/>
            <a:ext cx="7942262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926F3B55-9259-4C35-86CF-D2967DD0414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74101E85-D95E-4771-B6C0-1375452F3F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AC2F3038-146B-455C-B5D0-92B43776BC7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39747337-B126-4C2B-BCEE-64A2C42FCC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FB2976-7394-4365-8FC3-09CE74D89336}" type="slidenum">
              <a:rPr lang="ko-KR" altLang="en-US" smtClean="0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8ECE7FD4-4F0D-4E41-A86F-1D0B9DD9E8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DFDC0322-B94A-4954-9D60-5B2AD2F2EB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6C3C2AAB-D2A8-4240-AB77-73FFF84BED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4A76FC9B-EDE1-4137-A79B-2CF55D7F0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D2650417-2683-45A3-B142-F7628EB87B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C11111-6A08-4CD3-9E47-6E5F6CA4DEE5}" type="slidenum">
              <a:rPr lang="ko-KR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10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30EEBEFF-ED7C-4BE6-BFE0-CC4988E588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4D57694F-5528-4121-B574-96A14DEB2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2909C2B5-3E99-45B8-8FAF-C33571BDF4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FD4E30-A334-4A93-9D3B-1A5647722E44}" type="slidenum">
              <a:rPr lang="ko-KR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11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C06F0E1B-2099-4ABA-A1F7-D425BE1496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AAB957BF-649F-49DF-92B4-3D67DED45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CDF2908B-8D1D-4D7E-A099-455EF0A6B4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03713C-1EA4-4864-BA61-5C6D0EF3FD39}" type="slidenum">
              <a:rPr lang="ko-KR" altLang="en-US" smtClean="0"/>
              <a:pPr>
                <a:spcBef>
                  <a:spcPct val="0"/>
                </a:spcBef>
              </a:pPr>
              <a:t>12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20DC404C-E23E-412B-A560-600DD739AF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A1E566C3-5480-43BB-B7F3-0B1F80337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1D1A8D89-20BE-4081-A007-5253463A8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120241-FECE-462A-9B70-D6F450505448}" type="slidenum">
              <a:rPr lang="ko-KR" altLang="en-US" smtClean="0"/>
              <a:pPr>
                <a:spcBef>
                  <a:spcPct val="0"/>
                </a:spcBef>
              </a:pPr>
              <a:t>13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673172E9-7167-4BC4-8604-1D9800175E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5D9A1ACB-BC51-45D5-8F18-E062DF68B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A8D611D4-FAE7-4C32-B48A-F7006FB00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4DAF54-9222-4815-A535-F69CEA0C1F60}" type="slidenum">
              <a:rPr lang="ko-KR" altLang="en-US" smtClean="0"/>
              <a:pPr>
                <a:spcBef>
                  <a:spcPct val="0"/>
                </a:spcBef>
              </a:pPr>
              <a:t>14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9BAFBE2B-A532-4430-B4E4-223A92400E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B5C53E8D-1215-491E-9927-02958FC15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6AC013B6-D7AD-4CC1-95A6-739618ED68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83B42C5-1402-4132-AF0B-F190D9A56436}" type="slidenum">
              <a:rPr lang="ko-KR" altLang="en-US" smtClean="0"/>
              <a:pPr>
                <a:spcBef>
                  <a:spcPct val="0"/>
                </a:spcBef>
              </a:pPr>
              <a:t>15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C76B927E-4634-49ED-97CE-EF7E910AF7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CE4609CA-C664-495D-95B4-6F2189964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B9FDD92F-4ECC-4608-A49A-A6CAFCDF83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EDABFA-F699-4B6F-9485-09660C19ABCA}" type="slidenum">
              <a:rPr lang="ko-KR" altLang="en-US" smtClean="0"/>
              <a:pPr>
                <a:spcBef>
                  <a:spcPct val="0"/>
                </a:spcBef>
              </a:pPr>
              <a:t>16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46C44EEA-0422-4F5B-8882-CB89351647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A8B60E75-F87E-4126-8575-1AFC38EE4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03195A5A-AFE0-41B5-ADAE-0BF58000DD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BCDA8B-1799-4E3D-BFA6-84384549C0DE}" type="slidenum">
              <a:rPr lang="ko-KR" altLang="en-US" smtClean="0"/>
              <a:pPr>
                <a:spcBef>
                  <a:spcPct val="0"/>
                </a:spcBef>
              </a:pPr>
              <a:t>17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2DF7CB05-0750-4A08-866F-5C062D9B78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070A06BC-2F60-4364-B21D-1D5E67274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98F75704-4203-45FD-96AA-973B4D7A75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F84440-0D99-4060-BFC9-3ABB601CCFEF}" type="slidenum">
              <a:rPr lang="ko-KR" altLang="en-US" smtClean="0"/>
              <a:pPr>
                <a:spcBef>
                  <a:spcPct val="0"/>
                </a:spcBef>
              </a:pPr>
              <a:t>18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0F7908DB-AC67-4E7B-B7E3-DD7EE8780A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0D48C4D3-A74E-4B75-B8E0-9E3EFFAB2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063666C6-DD0A-4A41-8F3D-4311954B3F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FD03B1-A2B0-4667-9A62-B91EA2E6B555}" type="slidenum">
              <a:rPr lang="ko-KR" altLang="en-US" smtClean="0"/>
              <a:pPr>
                <a:spcBef>
                  <a:spcPct val="0"/>
                </a:spcBef>
              </a:pPr>
              <a:t>19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E5205D69-5ED6-41D0-9F19-5B26200F7E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E45FDC44-BC65-402C-B337-D508E8B4A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0979D318-F447-4211-A1DF-334D2BBC50BF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EBBBA3B-E35A-48C3-8E64-254B82C1D70F}" type="slidenum">
              <a:rPr lang="ko-KR" altLang="en-US">
                <a:solidFill>
                  <a:srgbClr val="000000"/>
                </a:solidFill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C9FBC816-0E1C-49EB-9632-296A74828C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08C1D3A4-7E11-4040-B504-C786F7590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3CA8A4B9-16B1-468E-92DE-B6E7592ED5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1A477FC-6B77-419E-9C11-8FC15B489765}" type="slidenum">
              <a:rPr lang="ko-KR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20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538268E2-778A-470A-988A-05CDFEA4C8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2520E52A-D6BD-4F8E-956C-16D033EB0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161B9D28-2EB3-447C-B29B-7F4D91C0A1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77E98F-ACEC-49D0-8C4F-FF8E4E4A48EC}" type="slidenum">
              <a:rPr lang="ko-KR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21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64215F9B-3172-4B3A-97E0-D5829114E9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9DB83963-028B-4436-A1E2-FD3813E78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47270E69-3F43-40A8-A33C-12CFC7ABF1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E2AAFC9-84F8-4E83-A796-8AB0BA8ED370}" type="slidenum">
              <a:rPr lang="ko-KR" altLang="en-US" smtClean="0"/>
              <a:pPr>
                <a:spcBef>
                  <a:spcPct val="0"/>
                </a:spcBef>
              </a:pPr>
              <a:t>22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83D9DA5A-0931-4A86-8EC5-D7ECC991A7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EA364927-323B-4228-B228-151F50B3B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533EE90D-553B-4FEE-9DFF-61F7C583C2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E8CADC5-61BD-48D4-B62D-42F3A0A2B9B5}" type="slidenum">
              <a:rPr lang="ko-KR" altLang="en-US" smtClean="0"/>
              <a:pPr>
                <a:spcBef>
                  <a:spcPct val="0"/>
                </a:spcBef>
              </a:pPr>
              <a:t>23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3534AD04-99F4-4C68-983D-93DD633681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4516E4DD-F730-4677-8C42-63EAC5228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C71EF75E-F02F-420C-B64B-922D6ED2E6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963DFA-4053-42B0-8E6B-8FBCE1FA1B4E}" type="slidenum">
              <a:rPr lang="ko-KR" altLang="en-US" smtClean="0"/>
              <a:pPr>
                <a:spcBef>
                  <a:spcPct val="0"/>
                </a:spcBef>
              </a:pPr>
              <a:t>24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98560DE4-2351-4638-B9E8-986CE230FC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CAF547CE-2622-4865-9892-82A1ECB59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E96EF572-8A59-4305-A163-3FDBCB2728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570C563-A6F8-4986-81B8-8E04C2708A42}" type="slidenum">
              <a:rPr lang="ko-KR" altLang="en-US" smtClean="0"/>
              <a:pPr>
                <a:spcBef>
                  <a:spcPct val="0"/>
                </a:spcBef>
              </a:pPr>
              <a:t>25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DB0E762E-AA1B-4953-B10E-6B66C09E72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DAB6C302-7DCA-48A1-BEF6-9D368E873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381876C3-54CB-4A39-8855-9B785E06B0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04F9D2-439C-4AD5-8C9D-FE1C31B9D927}" type="slidenum">
              <a:rPr lang="ko-KR" altLang="en-US" smtClean="0"/>
              <a:pPr>
                <a:spcBef>
                  <a:spcPct val="0"/>
                </a:spcBef>
              </a:pPr>
              <a:t>26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6E05FF2C-B57C-412B-AEAD-55B61E37D8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9BB6F38B-5DBF-4CDE-8585-9CB7C50D1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C36DB143-E4F2-4CEB-95A1-A404D4050A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A5AF9B-E510-44DA-A7EB-C65D131E98C4}" type="slidenum">
              <a:rPr lang="ko-KR" altLang="en-US" smtClean="0"/>
              <a:pPr>
                <a:spcBef>
                  <a:spcPct val="0"/>
                </a:spcBef>
              </a:pPr>
              <a:t>27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>
            <a:extLst>
              <a:ext uri="{FF2B5EF4-FFF2-40B4-BE49-F238E27FC236}">
                <a16:creationId xmlns:a16="http://schemas.microsoft.com/office/drawing/2014/main" id="{F7F2F0C2-9786-4DD5-B7B4-DB0CA17A77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9491EBB-CE57-4ECA-9888-177B8C4B3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30068EFB-BB52-4509-9CBD-A65E6B084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6A515A5-328C-496C-9E8D-124BAA59ECEA}" type="slidenum">
              <a:rPr lang="ko-KR" altLang="en-US" smtClean="0"/>
              <a:pPr>
                <a:spcBef>
                  <a:spcPct val="0"/>
                </a:spcBef>
              </a:pPr>
              <a:t>28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>
            <a:extLst>
              <a:ext uri="{FF2B5EF4-FFF2-40B4-BE49-F238E27FC236}">
                <a16:creationId xmlns:a16="http://schemas.microsoft.com/office/drawing/2014/main" id="{93237168-51C6-4474-AB07-92F2C8EA6B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>
            <a:extLst>
              <a:ext uri="{FF2B5EF4-FFF2-40B4-BE49-F238E27FC236}">
                <a16:creationId xmlns:a16="http://schemas.microsoft.com/office/drawing/2014/main" id="{22A0223A-2DAD-44AD-80E7-8FD67AA7E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377863FC-A7A2-436F-AB71-698B5F535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86F5D6-A6A1-4106-BC8D-507E7040F3B5}" type="slidenum">
              <a:rPr lang="ko-KR" altLang="en-US" smtClean="0"/>
              <a:pPr>
                <a:spcBef>
                  <a:spcPct val="0"/>
                </a:spcBef>
              </a:pPr>
              <a:t>29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443828CD-6F78-4E94-A021-B496892170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D717ECFA-5A72-4EF7-8C80-AFF40C191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EE017DE1-64F4-4C84-BD98-B4CA468847A6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192F1D-F11F-477C-BBF1-2D53F6042435}" type="slidenum">
              <a:rPr lang="ko-KR" altLang="en-US">
                <a:solidFill>
                  <a:srgbClr val="000000"/>
                </a:solidFill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EC4614AC-0BF1-4A62-984A-9561A3734E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8FB4C373-5AC3-4BFB-B8C3-947304503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EA7D616C-4E25-4757-BCFD-AEE9DE332C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2AAC459-332F-4C51-B041-B39C31CD1937}" type="slidenum">
              <a:rPr lang="ko-KR" altLang="en-US" smtClean="0"/>
              <a:pPr>
                <a:spcBef>
                  <a:spcPct val="0"/>
                </a:spcBef>
              </a:pPr>
              <a:t>30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>
            <a:extLst>
              <a:ext uri="{FF2B5EF4-FFF2-40B4-BE49-F238E27FC236}">
                <a16:creationId xmlns:a16="http://schemas.microsoft.com/office/drawing/2014/main" id="{14314139-B24E-4BBE-92C8-21672BE94A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>
            <a:extLst>
              <a:ext uri="{FF2B5EF4-FFF2-40B4-BE49-F238E27FC236}">
                <a16:creationId xmlns:a16="http://schemas.microsoft.com/office/drawing/2014/main" id="{D2FCE3DC-0B10-4197-857D-D27AA06F6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3465394F-F4CC-427A-A27C-E10F20A57F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5B600EE-5C11-431C-8E37-DC1295762D69}" type="slidenum">
              <a:rPr lang="ko-KR" altLang="en-US" smtClean="0"/>
              <a:pPr>
                <a:spcBef>
                  <a:spcPct val="0"/>
                </a:spcBef>
              </a:pPr>
              <a:t>31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>
            <a:extLst>
              <a:ext uri="{FF2B5EF4-FFF2-40B4-BE49-F238E27FC236}">
                <a16:creationId xmlns:a16="http://schemas.microsoft.com/office/drawing/2014/main" id="{AA482073-D526-4EA2-B5F1-8328AC6D60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>
            <a:extLst>
              <a:ext uri="{FF2B5EF4-FFF2-40B4-BE49-F238E27FC236}">
                <a16:creationId xmlns:a16="http://schemas.microsoft.com/office/drawing/2014/main" id="{3CD91F9B-FE67-4056-AF33-DBBCAEA51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6AF56B5A-0F29-440F-94CF-E9254E599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AB9428-BA6B-4B5B-8A21-62293FFD90B8}" type="slidenum">
              <a:rPr lang="ko-KR" altLang="en-US" smtClean="0"/>
              <a:pPr>
                <a:spcBef>
                  <a:spcPct val="0"/>
                </a:spcBef>
              </a:pPr>
              <a:t>32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582DF63B-1987-4E9D-9280-12AC2943E3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0C8B8AFB-EC8F-49BF-8754-41AE3584B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FFBE0CE2-57D9-4CC7-86E2-88E27444C9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050730-7B2C-4133-A161-2BFA6ED73AC1}" type="slidenum">
              <a:rPr lang="ko-KR" altLang="en-US" smtClean="0"/>
              <a:pPr>
                <a:spcBef>
                  <a:spcPct val="0"/>
                </a:spcBef>
              </a:pPr>
              <a:t>33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C3BEEA3C-0E38-4FB2-A01E-325C5A30F4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4A02B897-DACC-4992-8885-F01D9AFF1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88840639-0D51-4F4A-B6B2-2BF057E43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F869D9-91C6-41AF-BEAA-1C647649B8D6}" type="slidenum">
              <a:rPr lang="ko-KR" altLang="en-US" smtClean="0"/>
              <a:pPr>
                <a:spcBef>
                  <a:spcPct val="0"/>
                </a:spcBef>
              </a:pPr>
              <a:t>34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A91EB389-C45E-442D-9602-25E4AA592A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BF42F37B-8A7C-416E-BD26-4187403BD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7CE7D40A-B7FA-4807-882A-1C2795C60A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671FC5F-BE60-4E78-8FA8-53AA1343B94A}" type="slidenum">
              <a:rPr lang="ko-KR" altLang="en-US" smtClean="0"/>
              <a:pPr>
                <a:spcBef>
                  <a:spcPct val="0"/>
                </a:spcBef>
              </a:pPr>
              <a:t>35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>
            <a:extLst>
              <a:ext uri="{FF2B5EF4-FFF2-40B4-BE49-F238E27FC236}">
                <a16:creationId xmlns:a16="http://schemas.microsoft.com/office/drawing/2014/main" id="{31929B03-4881-4C89-BA7A-311DC06C0F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>
            <a:extLst>
              <a:ext uri="{FF2B5EF4-FFF2-40B4-BE49-F238E27FC236}">
                <a16:creationId xmlns:a16="http://schemas.microsoft.com/office/drawing/2014/main" id="{2EC90B73-E100-4E31-A79A-EBF81B80B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AD2ED42C-0EEA-4701-9DA9-1E5E2CEFF7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A51A89B-DEBD-44B5-B561-5B1E9A4C7F81}" type="slidenum">
              <a:rPr lang="ko-KR" altLang="en-US" smtClean="0"/>
              <a:pPr>
                <a:spcBef>
                  <a:spcPct val="0"/>
                </a:spcBef>
              </a:pPr>
              <a:t>36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094DDFE5-344F-4263-A6FE-AC99BE322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8A2A7471-A8E9-40F2-AF08-11BF95F35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78A57842-DCB6-4810-A9C4-A1B4894A07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6BB791-4AE0-4A1E-8E75-A0C3C6D64A69}" type="slidenum">
              <a:rPr lang="ko-KR" altLang="en-US" smtClean="0"/>
              <a:pPr>
                <a:spcBef>
                  <a:spcPct val="0"/>
                </a:spcBef>
              </a:pPr>
              <a:t>37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1595DA78-064C-4E42-9F42-6DBD953D99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>
            <a:extLst>
              <a:ext uri="{FF2B5EF4-FFF2-40B4-BE49-F238E27FC236}">
                <a16:creationId xmlns:a16="http://schemas.microsoft.com/office/drawing/2014/main" id="{BCEF13AD-1D9F-418F-9112-FB9C32A49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0AE42743-0141-455D-8F9E-E098BFD8A972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E403529-FD32-4F21-853D-A32DA76FC682}" type="slidenum">
              <a:rPr lang="ko-KR" altLang="en-US">
                <a:solidFill>
                  <a:srgbClr val="000000"/>
                </a:solidFill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38</a:t>
            </a:fld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0B040439-B7A9-4E3E-BECD-3FA2F07FD1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D538BC14-07C6-458C-92EC-87D0B04A7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65D76E44-57CF-4629-9AFF-6DD014A5A8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49B4E8-06DE-4EB0-BDA0-E7796B27164A}" type="slidenum">
              <a:rPr lang="ko-KR" altLang="en-US" smtClean="0"/>
              <a:pPr>
                <a:spcBef>
                  <a:spcPct val="0"/>
                </a:spcBef>
              </a:pPr>
              <a:t>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FB8BCC7D-4001-4E9C-979D-A8C271DAE2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5FD44554-9A39-4FD0-AC85-8B12F6FDA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32DAD644-AEC6-4C09-926D-DCF19D7435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7C062E-C655-445F-8119-393E609968D4}" type="slidenum">
              <a:rPr lang="ko-KR" altLang="en-US" smtClean="0"/>
              <a:pPr>
                <a:spcBef>
                  <a:spcPct val="0"/>
                </a:spcBef>
              </a:pPr>
              <a:t>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49BB71EE-29BF-4C77-9510-EA9E20D008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2DE775B1-8DAD-4325-A34B-9E46F9226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FDF1F2A8-9AB3-4822-AB28-AC7738A4DD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AE3557-4D49-41C8-B70B-7AA4BDA3439A}" type="slidenum">
              <a:rPr lang="ko-KR" altLang="en-US" smtClean="0"/>
              <a:pPr>
                <a:spcBef>
                  <a:spcPct val="0"/>
                </a:spcBef>
              </a:pPr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6755F752-8147-4A46-B552-C50FE52337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043B58E3-8AD2-48EB-AFB5-47E1F3E83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5D31D086-368D-4057-B9AC-0CC9E1CC0C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3A0502-D9DC-4F67-BAC0-C1C286599E1E}" type="slidenum">
              <a:rPr lang="ko-KR" altLang="en-US" smtClean="0"/>
              <a:pPr>
                <a:spcBef>
                  <a:spcPct val="0"/>
                </a:spcBef>
              </a:pPr>
              <a:t>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B0204F74-0BF1-4A42-8648-5753EAEBB3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AACB0484-8F13-4E78-9D95-482B18532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2A8FF7EE-0687-4992-B373-C518AB72E1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8D71FE-FB49-4E09-B3F3-426758C2FE58}" type="slidenum">
              <a:rPr lang="ko-KR" altLang="en-US" smtClean="0"/>
              <a:pPr>
                <a:spcBef>
                  <a:spcPct val="0"/>
                </a:spcBef>
              </a:pPr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A9D1EBEE-5687-4073-9F78-36F956B59D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DACE4CF0-C3B6-4418-A43C-4A576816A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0C4874E1-321C-464C-95EC-AB2521080F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E870ED-6159-4FF0-A91C-962FB44BFF38}" type="slidenum">
              <a:rPr lang="ko-KR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9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FB8302D-7507-42D4-A6C2-87373B985B4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D2F42A-5DE3-4461-897B-1539A1352F8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40890-4B83-4CAE-9672-26C9A2BAAC8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517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B91DBB9-062B-4335-94D0-A1C066B1F06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4541D94-8B73-4E15-83BF-EBBB95267F1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5900D-FFFE-4D47-A352-4C04C1644A2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115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DE67FD7-3938-45B7-862B-B53A634871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C4E18A4-2AA9-4580-BF90-0AAD1ABB0E5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9F7AE-4AAE-4FCF-B9C2-5728044CE72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2512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C2E9C55-69AB-4F3C-A228-3739C842874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9AF00B8-2297-422A-B87B-FBFAA6784C4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4325D-4531-434B-BDCD-4166AAF2340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1472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AC4791B-6B91-473D-93CD-D0AC9636F8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C95DFB0-4C0C-497A-80FC-19615B80400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4C89B-7A75-4672-B02A-870325940DB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9652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8F114E7-AB7F-444F-8271-78305BBF268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DCFC813-B912-4648-BBAB-841CBC20793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0C97B-103B-4FA8-8268-BAD8761E08A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654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C1CA859-35BA-474E-ABD9-3958EB980D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744C2DF-D78E-42DB-9B55-8656B984EC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46D99-B53E-4DBC-A293-BBC0ECF67AC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0409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EEC23CA-9877-4CFB-94A8-713C84D4E7D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A02CA23-0833-46A1-A995-4149B9D5913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8C3BB-8204-4961-BDC0-A3A4743A961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2154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D1CF31-0DD4-4EE6-9805-CEC7CC25C83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520228F-902D-4719-844C-FE9DA7390F6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D2C4B-4AA8-46C8-BB34-F6E6CF28B68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43516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7D1B569-7A14-4437-88E2-7608519DDC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CEB10B5-9FDB-4CDE-81D0-D8F010D12D8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59BFB-6C43-4AC3-A8D8-9E3545DB08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8427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3D720-B18F-45EF-BC5C-54B01E345EA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E4DB561-6276-4669-A790-27ABDEB3991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3DB00-2903-47D8-A80A-C7395955962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811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A6293E0-8E08-429C-BB83-72B879F0270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F596B57-C373-43CE-BE29-BBBEFC0E98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9298B-F312-4E25-9569-AB505CCEED5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73547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FBEAA9-DDD2-4ED7-BFE9-41CDA792F91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CA5894-8351-442B-9D2C-B0068BD719F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9D95A-15CC-4C38-8F5F-006828943AE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15336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9072344-3D3D-4EE4-87F0-DC6262ACFA2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111916C-0E99-4545-8670-683413087B7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8F1C8-3399-4BF2-BE88-C955A6C58FC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86237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2308B2B-3B4C-4964-A678-0CFA5625B30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611ED1-CD02-4853-B9F0-3C1B69A0896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FA41C-6EAE-4DE6-976E-4AB7E0A414C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5066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C69FECD-2E43-4607-A549-4EEA37D9473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752A15D-5D46-4378-BA64-9A41DC15248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F3F83-10B4-4410-AECB-5D69A641732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8061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3C8ED62-71B3-479E-8ABD-C47626CB52F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B715DDD-5323-4C76-89B3-C72B3D0C3A0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5C081-2465-4F66-8EB3-3AC299A4148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06311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556FD34-BB5E-4C14-A612-BFA409E720F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7A7BD4-E1C6-4DB2-875B-755CA3E1DEA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7562E-E48B-44BE-967E-BDE49DBF165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08782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5AC087B-6E1F-4F8D-94B0-748AF70CD9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D029A24-28E8-4D6B-9D49-5958D88019E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F52AE-52A0-4D6D-9D2E-34FAFAFE512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13067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F458F83-299D-4EE5-98AC-C42A2514FC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F848F05-E681-4042-8BFD-0A1586C2CC9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300F4-A237-4FDF-AC01-D96D6ED5FEB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29897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E011892-C5E7-4E78-96DA-F58F0CC6F8D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78C24E6-7824-493B-8D5C-C1B79ABA31E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E9FD2-4962-45A0-9FDE-4AE0A182A3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41675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E748483F-6620-4F63-9B17-E9F5177B77E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F2522AB-C3EC-4EB0-A249-3B6AD6C627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3885A-1105-40EE-BAF7-D356D78B391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36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BDA024-B529-4D01-B2ED-74E9DD2A05D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A32347A-AFD1-4F69-81F1-15E4507395A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A72DC-CF16-40B4-A203-3994D616892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52686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828C1C7-70F9-442B-ADBA-44A14A4E5B7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AA92557-D79B-4507-918F-F5C1049F152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633F5-AB26-4AA4-9352-81794C212DA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75516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6E12C64-9B55-4731-BA23-DAFF62C16D6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0F0AD1C-9E09-4FF4-B1CB-720D62C0EC7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130A8-703F-41F4-96B1-6799FBD535B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39989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00F73A1-FB7C-47C6-87FA-22E202A404A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3F35AEC-83B7-4BEC-92CA-47B6505C9DC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16D9C-C43A-48C9-B558-A36180C4366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61462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52DAA35-C5ED-4E29-A6CF-1025424B03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8DBE28A-DF60-410D-8C64-97978BBDD90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7536D-5ACA-47F1-A97E-C8E2C8FABD8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525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4E863D3-56D9-4CA6-8C66-B3266151A0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9AD28A9-AB3B-4E05-A162-E3054802E40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209FC-4880-47C6-9EF3-3BF63861004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94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27B037B-2CC2-46CB-9059-F6274EC40B6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98C559F-B611-4132-BDB2-3F2B8D23AE8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B5164-7CF6-4FB5-BE9A-559029206D1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762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EAC4B9-013B-432D-B6DE-25F11E4E40F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97A354C-051A-4C7C-ABA5-02623EB0A73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35DCF-985D-49ED-8FCC-F0A8E5C1D83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266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CF6E6FC-7B1E-4F10-BBBA-8AFEDC444A5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C57BA46-2397-4B05-8FF6-38EAABA5CF9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CB0C8-77A4-4A33-8D8D-CBECC183D82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571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61504AC-894D-4B85-96DF-8AE18915C5E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7A9C89-F0C6-411A-AD48-15536C28CC0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0AEA3-B458-4507-90D8-AB6D49AF95F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260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217194-D571-4632-8C6D-550C2EC63B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F577154-CDB7-42B1-944A-C98F0A4811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8A8A5-217B-402D-AD97-263017FEA13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847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7010677-F474-4559-8E5E-AAAF923FBF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68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EA3A37D-CFB6-4A74-83E1-DFB1D9C9E3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76200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210BBA9-BB9D-4F17-A546-40D1BED8EDC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7835C59-828B-48E3-B9AA-2FA47FAF824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13B8AC4E-7AF9-4E34-8523-7B59B1A652C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CFC8717-3F9A-4EA1-804E-7C090467C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68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F6F797F-2B16-42F0-9F74-D25B82CD2F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76200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F2D0195-8A55-4CA0-923A-3A2CC8E0E6F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A1EC958-E1C3-420E-847B-504BDC1D10C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1E31DE39-B861-4E8F-82FD-D43119A4C9A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E958AE8-5E04-4122-831A-0D7EB6DED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68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2AA286F-EC26-4F4D-92B8-DFF0CBA952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76200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1251F72-9516-471F-B01A-126B02A785E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B27D51F-5A89-4BBE-A9AF-71ECF5E6029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265D553-5682-4EF6-AEE2-DD727C2AD37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nkook.ac.kr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9.xml"/><Relationship Id="rId4" Type="http://schemas.openxmlformats.org/officeDocument/2006/relationships/hyperlink" Target="http://www.google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>
            <a:extLst>
              <a:ext uri="{FF2B5EF4-FFF2-40B4-BE49-F238E27FC236}">
                <a16:creationId xmlns:a16="http://schemas.microsoft.com/office/drawing/2014/main" id="{282FA767-139E-4B63-BBCB-643A8A75A8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 Pearson Education Inc., Upper Saddle River, NJ. All rights reserved.</a:t>
            </a:r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9E802B0B-8DA1-4F63-80B5-D623B9235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590E75-72AC-4221-9CAD-8357D01A8C2E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ko-KR" sz="14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4E219AFF-835F-4A71-82F0-3A1B840203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1825" y="1631950"/>
            <a:ext cx="7807325" cy="2143125"/>
          </a:xfrm>
        </p:spPr>
        <p:txBody>
          <a:bodyPr/>
          <a:lstStyle/>
          <a:p>
            <a:pPr defTabSz="457200" eaLnBrk="1" hangingPunct="1"/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ko-KR" altLang="en-US">
                <a:latin typeface="Times New Roman" panose="02020603050405020304" pitchFamily="18" charset="0"/>
                <a:ea typeface="굴림" panose="020B0600000101010101" pitchFamily="50" charset="-127"/>
              </a:rPr>
              <a:t>컴퓨터 네트워크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Computer Networks and Internets, 6e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endParaRPr lang="en-US" altLang="ko-KR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149" name="Rectangle 4">
            <a:extLst>
              <a:ext uri="{FF2B5EF4-FFF2-40B4-BE49-F238E27FC236}">
                <a16:creationId xmlns:a16="http://schemas.microsoft.com/office/drawing/2014/main" id="{0838EE5F-53FC-4CD0-BE3A-18DE45790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4572000"/>
            <a:ext cx="78089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>
              <a:solidFill>
                <a:schemeClr val="tx2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>
            <a:extLst>
              <a:ext uri="{FF2B5EF4-FFF2-40B4-BE49-F238E27FC236}">
                <a16:creationId xmlns:a16="http://schemas.microsoft.com/office/drawing/2014/main" id="{FBB0BE14-6C8A-4507-A11B-FF23517D20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D731C99E-7F50-4046-B5AA-3F8772B3C2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866698-BB76-4A63-B307-993F62392EBA}" type="slidenum">
              <a:rPr lang="ko-KR" altLang="en-US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ko-KR" sz="1400">
              <a:solidFill>
                <a:srgbClr val="000000"/>
              </a:solidFill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278D9FA4-D03B-402C-82F0-4BB6E18B3C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Internet Architecture And Design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B7A08CD7-ABF5-4850-860E-8F51F609E6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447088" cy="51816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If one were to design a global communication system from scratch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    – How should it be organized?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    – Which technology or technologies should be used?</a:t>
            </a:r>
          </a:p>
          <a:p>
            <a:pPr>
              <a:defRPr/>
            </a:pPr>
            <a:r>
              <a:rPr lang="en-US" altLang="ko-KR" dirty="0"/>
              <a:t>Key principles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    – Internet is designed to accommodate extant services plus new services that will be invented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    – Internet is designed to accommodate </a:t>
            </a:r>
            <a:r>
              <a:rPr lang="en-US" altLang="ko-KR" i="1" dirty="0"/>
              <a:t>any </a:t>
            </a:r>
            <a:r>
              <a:rPr lang="en-US" altLang="ko-KR" dirty="0"/>
              <a:t>network technology, allowing each technology to be used where appropriate</a:t>
            </a:r>
            <a:endParaRPr lang="en-US" altLang="ko-KR" dirty="0">
              <a:ea typeface="굴림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>
            <a:extLst>
              <a:ext uri="{FF2B5EF4-FFF2-40B4-BE49-F238E27FC236}">
                <a16:creationId xmlns:a16="http://schemas.microsoft.com/office/drawing/2014/main" id="{13418D22-5F0C-491B-B419-68D71CA993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26627" name="Slide Number Placeholder 4">
            <a:extLst>
              <a:ext uri="{FF2B5EF4-FFF2-40B4-BE49-F238E27FC236}">
                <a16:creationId xmlns:a16="http://schemas.microsoft.com/office/drawing/2014/main" id="{983CD83E-7822-4E3D-AA8E-7F7FDA7A59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9934C5-4DB2-4E5B-BDB3-5DEBB69B700E}" type="slidenum">
              <a:rPr lang="ko-KR" altLang="en-US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ko-KR" sz="1400">
              <a:solidFill>
                <a:srgbClr val="000000"/>
              </a:solidFill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37357414-F4AC-4735-B350-E709CB30B0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Internet Philosophy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15A12659-47BA-4D21-9FAC-C678603991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Infrastructure</a:t>
            </a:r>
          </a:p>
          <a:p>
            <a:pPr marL="400050" lvl="1" indent="0">
              <a:buFontTx/>
              <a:buNone/>
              <a:defRPr/>
            </a:pPr>
            <a:r>
              <a:rPr lang="en-US" altLang="ko-KR" dirty="0"/>
              <a:t>- Provides a packet communication service</a:t>
            </a:r>
          </a:p>
          <a:p>
            <a:pPr marL="400050" lvl="1" indent="0">
              <a:buFontTx/>
              <a:buNone/>
              <a:defRPr/>
            </a:pPr>
            <a:r>
              <a:rPr lang="en-US" altLang="ko-KR" dirty="0"/>
              <a:t>- Treats all attached endpoints as equal (any endpoint can send a -packet to any other endpoint) </a:t>
            </a:r>
          </a:p>
          <a:p>
            <a:pPr marL="400050" lvl="1" indent="0">
              <a:buFontTx/>
              <a:buNone/>
              <a:defRPr/>
            </a:pPr>
            <a:r>
              <a:rPr lang="en-US" altLang="ko-KR" dirty="0"/>
              <a:t>- Does not restrict or dictate packet contents</a:t>
            </a:r>
          </a:p>
          <a:p>
            <a:pPr marL="400050" lvl="1" indent="0">
              <a:buFontTx/>
              <a:buNone/>
              <a:defRPr/>
            </a:pPr>
            <a:r>
              <a:rPr lang="en-US" altLang="ko-KR" dirty="0"/>
              <a:t>- Does not restrict or dictate underlying network technologies</a:t>
            </a:r>
          </a:p>
          <a:p>
            <a:pPr>
              <a:defRPr/>
            </a:pPr>
            <a:r>
              <a:rPr lang="en-US" altLang="ko-KR" dirty="0"/>
              <a:t>Attached endpoints</a:t>
            </a:r>
          </a:p>
          <a:p>
            <a:pPr marL="400050" lvl="1" indent="0">
              <a:buFontTx/>
              <a:buNone/>
              <a:defRPr/>
            </a:pPr>
            <a:r>
              <a:rPr lang="en-US" altLang="ko-KR" dirty="0"/>
              <a:t>- Run applications that use the network to communicate with applications on other endpoints</a:t>
            </a:r>
          </a:p>
          <a:p>
            <a:pPr marL="400050" lvl="1" indent="0">
              <a:buFontTx/>
              <a:buNone/>
              <a:defRPr/>
            </a:pPr>
            <a:r>
              <a:rPr lang="en-US" altLang="ko-KR" dirty="0"/>
              <a:t>- Control all content and provide all services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Advantages Of The Internet Philosophy</a:t>
            </a:r>
          </a:p>
          <a:p>
            <a:pPr lvl="1">
              <a:defRPr/>
            </a:pPr>
            <a:r>
              <a:rPr lang="en-US" altLang="ko-KR" dirty="0"/>
              <a:t>Accommodates heterogeneous underlying networks</a:t>
            </a:r>
          </a:p>
          <a:p>
            <a:pPr lvl="1">
              <a:defRPr/>
            </a:pPr>
            <a:r>
              <a:rPr lang="en-US" altLang="ko-KR" dirty="0"/>
              <a:t>Accommodates arbitrary applications and services</a:t>
            </a:r>
          </a:p>
          <a:p>
            <a:pPr lvl="1">
              <a:defRPr/>
            </a:pPr>
            <a:r>
              <a:rPr lang="en-US" altLang="ko-KR" dirty="0"/>
              <a:t>Separates communication from services</a:t>
            </a:r>
            <a:endParaRPr lang="en-US" altLang="ko-KR" dirty="0">
              <a:ea typeface="굴림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>
            <a:extLst>
              <a:ext uri="{FF2B5EF4-FFF2-40B4-BE49-F238E27FC236}">
                <a16:creationId xmlns:a16="http://schemas.microsoft.com/office/drawing/2014/main" id="{94040761-1D6A-424B-9E79-0E08399F16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28675" name="Slide Number Placeholder 4">
            <a:extLst>
              <a:ext uri="{FF2B5EF4-FFF2-40B4-BE49-F238E27FC236}">
                <a16:creationId xmlns:a16="http://schemas.microsoft.com/office/drawing/2014/main" id="{7FEF63B8-B96A-4E57-A8FD-4B2880ABB5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A63808-6144-4E9D-AD0B-3AF9DD3754E3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ko-KR" sz="1400"/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A53CB645-B62B-4357-AC48-DD961F7097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ko-KR" sz="3200">
                <a:ea typeface="굴림" panose="020B0600000101010101" pitchFamily="50" charset="-127"/>
              </a:rPr>
              <a:t>Physical Network Connection with Routers    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D3CB930F-D67D-4EF4-AB63-B04156AAC2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30480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The basic component used to connect heterogeneous networks is a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router</a:t>
            </a:r>
            <a:endParaRPr lang="en-US" altLang="ko-KR">
              <a:ea typeface="굴림" panose="020B0600000101010101" pitchFamily="50" charset="-127"/>
            </a:endParaRPr>
          </a:p>
          <a:p>
            <a:r>
              <a:rPr lang="en-US" altLang="ko-KR">
                <a:ea typeface="굴림" panose="020B0600000101010101" pitchFamily="50" charset="-127"/>
              </a:rPr>
              <a:t>Physically a router is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an independent hardware system dedicated to the task of interconnecting networks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contains a processor and memory as well as a separate I/O interface for each network to which it connects</a:t>
            </a:r>
          </a:p>
          <a:p>
            <a:r>
              <a:rPr lang="en-US" altLang="ko-KR">
                <a:ea typeface="굴림" panose="020B0600000101010101" pitchFamily="50" charset="-127"/>
              </a:rPr>
              <a:t>Figure 20.1 illustrates that the physical connection of networks with a router is straightforward</a:t>
            </a:r>
          </a:p>
          <a:p>
            <a:pPr eaLnBrk="1" hangingPunct="1"/>
            <a:endParaRPr lang="en-US" altLang="ko-KR">
              <a:ea typeface="굴림" panose="020B0600000101010101" pitchFamily="50" charset="-127"/>
            </a:endParaRPr>
          </a:p>
        </p:txBody>
      </p:sp>
      <p:pic>
        <p:nvPicPr>
          <p:cNvPr id="28678" name="Picture 4">
            <a:extLst>
              <a:ext uri="{FF2B5EF4-FFF2-40B4-BE49-F238E27FC236}">
                <a16:creationId xmlns:a16="http://schemas.microsoft.com/office/drawing/2014/main" id="{25D7E534-40CA-448D-83AF-0873727E2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97"/>
          <a:stretch>
            <a:fillRect/>
          </a:stretch>
        </p:blipFill>
        <p:spPr bwMode="auto">
          <a:xfrm>
            <a:off x="1143000" y="4343400"/>
            <a:ext cx="6858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>
            <a:extLst>
              <a:ext uri="{FF2B5EF4-FFF2-40B4-BE49-F238E27FC236}">
                <a16:creationId xmlns:a16="http://schemas.microsoft.com/office/drawing/2014/main" id="{C6A7C8CC-C195-48B3-9660-BDFC237E86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30723" name="Slide Number Placeholder 4">
            <a:extLst>
              <a:ext uri="{FF2B5EF4-FFF2-40B4-BE49-F238E27FC236}">
                <a16:creationId xmlns:a16="http://schemas.microsoft.com/office/drawing/2014/main" id="{E143A499-5FD9-4DEB-A6AF-CE612C5953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57F589-301C-4FA2-A296-801A7C03FCF0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ko-KR" sz="1400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25527E5D-D862-4B9C-83E7-8F8274EA6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20.7  Internet Architecture    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5FB8C901-2EE1-46AC-8348-2E97B7ED5A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9050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Organizations choose network technologies appropriate for each need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and to use routers to connect all networks</a:t>
            </a:r>
          </a:p>
          <a:p>
            <a:r>
              <a:rPr lang="en-US" altLang="ko-KR">
                <a:ea typeface="굴림" panose="020B0600000101010101" pitchFamily="50" charset="-127"/>
              </a:rPr>
              <a:t>Figure 20.2 (below) illustrates how three routers can be used to connect four arbitrary physical networks into an internet</a:t>
            </a:r>
          </a:p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30726" name="Picture 2">
            <a:extLst>
              <a:ext uri="{FF2B5EF4-FFF2-40B4-BE49-F238E27FC236}">
                <a16:creationId xmlns:a16="http://schemas.microsoft.com/office/drawing/2014/main" id="{9E7B0A08-428F-4F6D-B16E-B8E562956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22"/>
          <a:stretch>
            <a:fillRect/>
          </a:stretch>
        </p:blipFill>
        <p:spPr bwMode="auto">
          <a:xfrm>
            <a:off x="762000" y="3581400"/>
            <a:ext cx="7551738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>
            <a:extLst>
              <a:ext uri="{FF2B5EF4-FFF2-40B4-BE49-F238E27FC236}">
                <a16:creationId xmlns:a16="http://schemas.microsoft.com/office/drawing/2014/main" id="{A58873CB-E55C-4175-9426-91C53D6E8B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32771" name="Slide Number Placeholder 4">
            <a:extLst>
              <a:ext uri="{FF2B5EF4-FFF2-40B4-BE49-F238E27FC236}">
                <a16:creationId xmlns:a16="http://schemas.microsoft.com/office/drawing/2014/main" id="{DFD71AE3-435F-4321-87DA-E3BF21A54C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00D717-CB5D-40B0-9E24-941B746ABC56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ko-KR" sz="1400"/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36322D01-F9F7-4AF8-8D86-151B180AF6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Achieving Universal Service    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5E977CF2-A947-4EE4-98C1-05D14EC8F2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Routers must agree to forward information </a:t>
            </a:r>
          </a:p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The task is complex because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frame formats </a:t>
            </a:r>
            <a:r>
              <a:rPr lang="en-US" altLang="ko-KR">
                <a:ea typeface="굴림" panose="020B0600000101010101" pitchFamily="50" charset="-127"/>
              </a:rPr>
              <a:t>and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addressing schemes</a:t>
            </a:r>
            <a:r>
              <a:rPr lang="en-US" altLang="ko-KR">
                <a:ea typeface="굴림" panose="020B0600000101010101" pitchFamily="50" charset="-127"/>
              </a:rPr>
              <a:t> used by the underlying networks can differ</a:t>
            </a:r>
          </a:p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Protocol software makes universal service possible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Later chapters describe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Internet</a:t>
            </a:r>
            <a:r>
              <a:rPr lang="en-US" altLang="ko-KR">
                <a:ea typeface="굴림" panose="020B0600000101010101" pitchFamily="50" charset="-127"/>
              </a:rPr>
              <a:t> protocol software in detail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when written with an uppercase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I</a:t>
            </a:r>
            <a:r>
              <a:rPr lang="en-US" altLang="ko-KR">
                <a:ea typeface="굴림" panose="020B0600000101010101" pitchFamily="50" charset="-127"/>
              </a:rPr>
              <a:t>, the term Internet refers to the current global Internet and the associated protocols</a:t>
            </a:r>
          </a:p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Internet protocols overcome differences in frame formats and physical addresses 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to make communication possible among networks that use different technologies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1">
            <a:extLst>
              <a:ext uri="{FF2B5EF4-FFF2-40B4-BE49-F238E27FC236}">
                <a16:creationId xmlns:a16="http://schemas.microsoft.com/office/drawing/2014/main" id="{478DD788-27AC-4E56-B01F-992434F4DD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34819" name="Slide Number Placeholder 2">
            <a:extLst>
              <a:ext uri="{FF2B5EF4-FFF2-40B4-BE49-F238E27FC236}">
                <a16:creationId xmlns:a16="http://schemas.microsoft.com/office/drawing/2014/main" id="{42EE57D6-9A0A-4582-A802-2D3DB0A0D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32A0EC-C01F-453B-B957-83E336EB217C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ko-KR" sz="1400"/>
          </a:p>
        </p:txBody>
      </p:sp>
      <p:pic>
        <p:nvPicPr>
          <p:cNvPr id="34820" name="Picture 2">
            <a:extLst>
              <a:ext uri="{FF2B5EF4-FFF2-40B4-BE49-F238E27FC236}">
                <a16:creationId xmlns:a16="http://schemas.microsoft.com/office/drawing/2014/main" id="{7E3A66AE-5D9E-485B-90F0-8C70E6429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052"/>
          <a:stretch>
            <a:fillRect/>
          </a:stretch>
        </p:blipFill>
        <p:spPr bwMode="auto">
          <a:xfrm>
            <a:off x="533400" y="1679575"/>
            <a:ext cx="3962400" cy="25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2">
            <a:extLst>
              <a:ext uri="{FF2B5EF4-FFF2-40B4-BE49-F238E27FC236}">
                <a16:creationId xmlns:a16="http://schemas.microsoft.com/office/drawing/2014/main" id="{D2C078E9-EA4A-4378-95D0-7A1D8F908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45" b="16359"/>
          <a:stretch>
            <a:fillRect/>
          </a:stretch>
        </p:blipFill>
        <p:spPr bwMode="auto">
          <a:xfrm>
            <a:off x="4800600" y="1447800"/>
            <a:ext cx="40735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467C95B5-BC4C-490A-858A-2756A66751C9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228600"/>
            <a:ext cx="8686800" cy="9144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sz="3600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20.9  A Virtual Network    </a:t>
            </a:r>
            <a:endParaRPr lang="en-US" sz="36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823" name="TextBox 7">
            <a:extLst>
              <a:ext uri="{FF2B5EF4-FFF2-40B4-BE49-F238E27FC236}">
                <a16:creationId xmlns:a16="http://schemas.microsoft.com/office/drawing/2014/main" id="{6B1643CE-2EF6-405A-B68D-54C17C480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00600"/>
            <a:ext cx="861060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>
                <a:ea typeface="굴림" panose="020B0600000101010101" pitchFamily="50" charset="-127"/>
              </a:rPr>
              <a:t> </a:t>
            </a:r>
            <a:r>
              <a:rPr lang="en-US" altLang="ko-KR" sz="2000" b="1">
                <a:ea typeface="굴림" panose="020B0600000101010101" pitchFamily="50" charset="-127"/>
              </a:rPr>
              <a:t>Figure 20.3 </a:t>
            </a:r>
            <a:r>
              <a:rPr lang="en-US" altLang="ko-KR" sz="2000">
                <a:ea typeface="굴림" panose="020B0600000101010101" pitchFamily="50" charset="-127"/>
              </a:rPr>
              <a:t>The Internet concept:</a:t>
            </a:r>
          </a:p>
          <a:p>
            <a:pPr eaLnBrk="1" hangingPunct="1">
              <a:spcBef>
                <a:spcPct val="0"/>
              </a:spcBef>
              <a:buFontTx/>
              <a:buAutoNum type="alphaLcParenBoth"/>
            </a:pPr>
            <a:r>
              <a:rPr lang="en-US" altLang="ko-KR" sz="1900">
                <a:ea typeface="굴림" panose="020B0600000101010101" pitchFamily="50" charset="-127"/>
              </a:rPr>
              <a:t>The illusion of a single network provided to users and applications</a:t>
            </a:r>
          </a:p>
          <a:p>
            <a:pPr eaLnBrk="1" hangingPunct="1">
              <a:spcBef>
                <a:spcPct val="0"/>
              </a:spcBef>
              <a:buFontTx/>
              <a:buAutoNum type="alphaLcParenBoth"/>
            </a:pPr>
            <a:r>
              <a:rPr lang="en-US" altLang="ko-KR" sz="1900">
                <a:ea typeface="굴림" panose="020B0600000101010101" pitchFamily="50" charset="-127"/>
              </a:rPr>
              <a:t> the underlying physical structure with routers interconnecting networks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>
            <a:extLst>
              <a:ext uri="{FF2B5EF4-FFF2-40B4-BE49-F238E27FC236}">
                <a16:creationId xmlns:a16="http://schemas.microsoft.com/office/drawing/2014/main" id="{B005D7EA-C73F-45B7-89C5-CFF9FA33D6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36867" name="Slide Number Placeholder 4">
            <a:extLst>
              <a:ext uri="{FF2B5EF4-FFF2-40B4-BE49-F238E27FC236}">
                <a16:creationId xmlns:a16="http://schemas.microsoft.com/office/drawing/2014/main" id="{BDEBE382-6D56-4B65-8241-9DA3340D01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36AFB2-6553-461D-A962-3B7BFAD64607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ko-KR" sz="1400"/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A09F6970-C76A-421B-BAD4-1A7E75C17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20.10  Protocols for Internetworking    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01F32744-30B7-4CDE-B483-3E4FC4C22E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Several protocols have been proposed for use with internets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The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TCP/IP</a:t>
            </a:r>
            <a:r>
              <a:rPr lang="en-US" altLang="ko-KR">
                <a:ea typeface="굴림" panose="020B0600000101010101" pitchFamily="50" charset="-127"/>
              </a:rPr>
              <a:t> Internet Protocol suite is the most widely used one</a:t>
            </a:r>
          </a:p>
          <a:p>
            <a:r>
              <a:rPr lang="en-US" altLang="ko-KR">
                <a:ea typeface="굴림" panose="020B0600000101010101" pitchFamily="50" charset="-127"/>
              </a:rPr>
              <a:t>Networking professionals simply refer to the suite as TCP/IP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TCP and IP are acronyms for two of the most important protocols</a:t>
            </a:r>
          </a:p>
          <a:p>
            <a:r>
              <a:rPr lang="en-US" altLang="ko-KR">
                <a:ea typeface="굴림" panose="020B0600000101010101" pitchFamily="50" charset="-127"/>
              </a:rPr>
              <a:t>TCP/IP was developed at the same time as the Internet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The same researchers who proposed TCP/IP also proposed the Internet architecture described above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Work on TCP/IP began in the 1970s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approximately the same time that LANs were being developed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Work continued until the early 1990s when the Internet became commercial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>
            <a:extLst>
              <a:ext uri="{FF2B5EF4-FFF2-40B4-BE49-F238E27FC236}">
                <a16:creationId xmlns:a16="http://schemas.microsoft.com/office/drawing/2014/main" id="{312D591D-8B34-46BC-8581-9AC1F8C2E3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38915" name="Slide Number Placeholder 4">
            <a:extLst>
              <a:ext uri="{FF2B5EF4-FFF2-40B4-BE49-F238E27FC236}">
                <a16:creationId xmlns:a16="http://schemas.microsoft.com/office/drawing/2014/main" id="{2D6680F0-30E6-44DC-9048-256B3E842A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02B77B-74CF-4D01-BD0E-F0076A48FF1C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ko-KR" sz="1400"/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D3593CE4-8B6D-48C9-9934-DF8114A192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Review of TCP/IP Layering      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010374B3-003F-4D0C-9782-6E43CA78D4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Recall from Chapter 1 that the Internet protocols use a five-layer reference model as Figure 20.4 illustrates</a:t>
            </a:r>
          </a:p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38918" name="Picture 2">
            <a:extLst>
              <a:ext uri="{FF2B5EF4-FFF2-40B4-BE49-F238E27FC236}">
                <a16:creationId xmlns:a16="http://schemas.microsoft.com/office/drawing/2014/main" id="{61F0060C-A105-495F-AF18-0BD415EE6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9"/>
          <a:stretch>
            <a:fillRect/>
          </a:stretch>
        </p:blipFill>
        <p:spPr bwMode="auto">
          <a:xfrm>
            <a:off x="1295400" y="2286000"/>
            <a:ext cx="5986463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>
            <a:extLst>
              <a:ext uri="{FF2B5EF4-FFF2-40B4-BE49-F238E27FC236}">
                <a16:creationId xmlns:a16="http://schemas.microsoft.com/office/drawing/2014/main" id="{4E788D6D-2082-4B67-9310-E29D227051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40963" name="Slide Number Placeholder 4">
            <a:extLst>
              <a:ext uri="{FF2B5EF4-FFF2-40B4-BE49-F238E27FC236}">
                <a16:creationId xmlns:a16="http://schemas.microsoft.com/office/drawing/2014/main" id="{163FE516-4D2E-44BD-8ABD-531D9996BF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3296F3-5E08-4B3F-A447-991203191796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ko-KR" sz="1400"/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DBC09A5C-CA1A-4702-868D-B71D1D45B8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Host Computers, Routers, and Protocol Layers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4100456E-2617-4493-9A93-267C75CAD9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>
                <a:ea typeface="굴림" panose="020B0600000101010101" pitchFamily="50" charset="-127"/>
              </a:rPr>
              <a:t> 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Host</a:t>
            </a:r>
            <a:r>
              <a:rPr lang="en-US" altLang="ko-KR">
                <a:ea typeface="굴림" panose="020B0600000101010101" pitchFamily="50" charset="-127"/>
              </a:rPr>
              <a:t> computer to refer to a computer that connects to the Internet and runs applications</a:t>
            </a:r>
          </a:p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A host can be as small as a cell phone or as large as a mainframe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a host's CPU can be slow or fast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the memory can be large or small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and the network can operate at high or low speed</a:t>
            </a:r>
          </a:p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TCP/IP protocols make it possible for any pair of hosts to communicate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despite hardware differences</a:t>
            </a:r>
          </a:p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Both hosts and routers need TCP/IP protocol software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However, routers do not use protocols from all layers</a:t>
            </a:r>
          </a:p>
          <a:p>
            <a:pPr lvl="2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a router does not need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layer 5 </a:t>
            </a:r>
            <a:r>
              <a:rPr lang="en-US" altLang="ko-KR">
                <a:ea typeface="굴림" panose="020B0600000101010101" pitchFamily="50" charset="-127"/>
              </a:rPr>
              <a:t>protocols</a:t>
            </a:r>
          </a:p>
          <a:p>
            <a:pPr lvl="2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because routers do not run conventional applications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>
            <a:extLst>
              <a:ext uri="{FF2B5EF4-FFF2-40B4-BE49-F238E27FC236}">
                <a16:creationId xmlns:a16="http://schemas.microsoft.com/office/drawing/2014/main" id="{E9567B6B-56C0-4E21-AECD-C8200D4DF1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43011" name="Slide Number Placeholder 4">
            <a:extLst>
              <a:ext uri="{FF2B5EF4-FFF2-40B4-BE49-F238E27FC236}">
                <a16:creationId xmlns:a16="http://schemas.microsoft.com/office/drawing/2014/main" id="{F0F4B779-81F8-4A34-9247-E6B1699F2F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D24388-1C46-4187-956A-70DEB4EA4A12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ko-KR" sz="1400"/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75091985-440C-446E-BB8D-D3D65E8B8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48600" cy="3810000"/>
          </a:xfrm>
        </p:spPr>
        <p:txBody>
          <a:bodyPr/>
          <a:lstStyle/>
          <a:p>
            <a:pPr defTabSz="457200" eaLnBrk="1" hangingPunct="1"/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Chapter 21   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IP: Internet Addressing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>
            <a:extLst>
              <a:ext uri="{FF2B5EF4-FFF2-40B4-BE49-F238E27FC236}">
                <a16:creationId xmlns:a16="http://schemas.microsoft.com/office/drawing/2014/main" id="{D555006D-616D-40AE-9F15-0610959CEC19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8195" name="Slide Number Placeholder 4">
            <a:extLst>
              <a:ext uri="{FF2B5EF4-FFF2-40B4-BE49-F238E27FC236}">
                <a16:creationId xmlns:a16="http://schemas.microsoft.com/office/drawing/2014/main" id="{95AB3ED7-D124-4DCE-A5AE-022A2872D1C8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EF08785-6EF9-44CA-93CA-46EBFEA73838}" type="slidenum">
              <a:rPr lang="ko-KR" altLang="en-US" sz="1400">
                <a:solidFill>
                  <a:srgbClr val="000000"/>
                </a:solidFill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40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730EC6A7-A808-47DD-8DD1-6D4539B31E6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Solving</a:t>
            </a:r>
            <a:r>
              <a:rPr lang="ko-KR" altLang="en-US">
                <a:ea typeface="굴림" panose="020B0600000101010101" pitchFamily="50" charset="-127"/>
              </a:rPr>
              <a:t> </a:t>
            </a:r>
            <a:r>
              <a:rPr lang="en-US" altLang="ko-KR">
                <a:ea typeface="굴림" panose="020B0600000101010101" pitchFamily="50" charset="-127"/>
              </a:rPr>
              <a:t>Problems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36D91B12-C36A-4874-A762-6139752C50D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08050"/>
            <a:ext cx="8686800" cy="5181600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sz="1800">
                <a:ea typeface="굴림" panose="020B0600000101010101" pitchFamily="50" charset="-127"/>
              </a:rPr>
              <a:t>1.  Consider a link of 1000m with a bandwidth of 1Gbps, and the propagation speed of 10</a:t>
            </a:r>
            <a:r>
              <a:rPr lang="en-US" altLang="ko-KR" sz="1800" baseline="30000">
                <a:ea typeface="굴림" panose="020B0600000101010101" pitchFamily="50" charset="-127"/>
              </a:rPr>
              <a:t>8</a:t>
            </a:r>
            <a:r>
              <a:rPr lang="ko-KR" altLang="en-US" sz="1800">
                <a:ea typeface="굴림" panose="020B0600000101010101" pitchFamily="50" charset="-127"/>
              </a:rPr>
              <a:t> </a:t>
            </a:r>
            <a:r>
              <a:rPr lang="en-US" altLang="ko-KR" sz="1800">
                <a:ea typeface="굴림" panose="020B0600000101010101" pitchFamily="50" charset="-127"/>
              </a:rPr>
              <a:t>m/sec.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sz="1800">
                <a:ea typeface="굴림" panose="020B0600000101010101" pitchFamily="50" charset="-127"/>
              </a:rPr>
              <a:t>    a) What is the propagation delay through this line?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sz="1800">
                <a:ea typeface="굴림" panose="020B0600000101010101" pitchFamily="50" charset="-127"/>
              </a:rPr>
              <a:t>               propagation delay  = distance/(signal velocity)       m/(m/sec) =&gt;sec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sz="1800">
                <a:ea typeface="굴림" panose="020B0600000101010101" pitchFamily="50" charset="-127"/>
              </a:rPr>
              <a:t>               = 1000m/ (10</a:t>
            </a:r>
            <a:r>
              <a:rPr lang="en-US" altLang="ko-KR" sz="1800" baseline="30000">
                <a:ea typeface="굴림" panose="020B0600000101010101" pitchFamily="50" charset="-127"/>
              </a:rPr>
              <a:t>8</a:t>
            </a:r>
            <a:r>
              <a:rPr lang="ko-KR" altLang="en-US" sz="1800">
                <a:ea typeface="굴림" panose="020B0600000101010101" pitchFamily="50" charset="-127"/>
              </a:rPr>
              <a:t> </a:t>
            </a:r>
            <a:r>
              <a:rPr lang="en-US" altLang="ko-KR" sz="1800">
                <a:ea typeface="굴림" panose="020B0600000101010101" pitchFamily="50" charset="-127"/>
              </a:rPr>
              <a:t>m/sec) = 10</a:t>
            </a:r>
            <a:r>
              <a:rPr lang="en-US" altLang="ko-KR" sz="1800" baseline="30000">
                <a:ea typeface="굴림" panose="020B0600000101010101" pitchFamily="50" charset="-127"/>
              </a:rPr>
              <a:t>-5</a:t>
            </a:r>
            <a:r>
              <a:rPr lang="ko-KR" altLang="en-US" sz="1800">
                <a:ea typeface="굴림" panose="020B0600000101010101" pitchFamily="50" charset="-127"/>
              </a:rPr>
              <a:t> </a:t>
            </a:r>
            <a:r>
              <a:rPr lang="en-US" altLang="ko-KR" sz="1800">
                <a:ea typeface="굴림" panose="020B0600000101010101" pitchFamily="50" charset="-127"/>
              </a:rPr>
              <a:t>sec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sz="1800">
                <a:ea typeface="굴림" panose="020B0600000101010101" pitchFamily="50" charset="-127"/>
              </a:rPr>
              <a:t>   b) What is the transmission delay of a packet of 1000bytes?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sz="1800">
                <a:ea typeface="굴림" panose="020B0600000101010101" pitchFamily="50" charset="-127"/>
              </a:rPr>
              <a:t>              transmission delay = (amount of data)/(data rate)       bits/(bits/sec) =&gt;sec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sz="1800">
                <a:ea typeface="굴림" panose="020B0600000101010101" pitchFamily="50" charset="-127"/>
              </a:rPr>
              <a:t>              = 1000x8bits/(10</a:t>
            </a:r>
            <a:r>
              <a:rPr lang="en-US" altLang="ko-KR" sz="1800" baseline="30000">
                <a:ea typeface="굴림" panose="020B0600000101010101" pitchFamily="50" charset="-127"/>
              </a:rPr>
              <a:t>9</a:t>
            </a:r>
            <a:r>
              <a:rPr lang="ko-KR" altLang="en-US" sz="1800">
                <a:ea typeface="굴림" panose="020B0600000101010101" pitchFamily="50" charset="-127"/>
              </a:rPr>
              <a:t> </a:t>
            </a:r>
            <a:r>
              <a:rPr lang="en-US" altLang="ko-KR" sz="1800">
                <a:ea typeface="굴림" panose="020B0600000101010101" pitchFamily="50" charset="-127"/>
              </a:rPr>
              <a:t>bits/sec) = 8x10</a:t>
            </a:r>
            <a:r>
              <a:rPr lang="en-US" altLang="ko-KR" sz="1800" baseline="30000">
                <a:ea typeface="굴림" panose="020B0600000101010101" pitchFamily="50" charset="-127"/>
              </a:rPr>
              <a:t>-6</a:t>
            </a:r>
            <a:r>
              <a:rPr lang="ko-KR" altLang="en-US" sz="1800">
                <a:ea typeface="굴림" panose="020B0600000101010101" pitchFamily="50" charset="-127"/>
              </a:rPr>
              <a:t> </a:t>
            </a:r>
            <a:r>
              <a:rPr lang="en-US" altLang="ko-KR" sz="1800">
                <a:ea typeface="굴림" panose="020B0600000101010101" pitchFamily="50" charset="-127"/>
              </a:rPr>
              <a:t>sec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sz="1800">
                <a:ea typeface="굴림" panose="020B0600000101010101" pitchFamily="50" charset="-127"/>
              </a:rPr>
              <a:t>    c) How many bits can be contained in the link at most? 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             :-  -  &gt;  -   - &gt;  -   -  &gt;: </a:t>
            </a:r>
            <a:r>
              <a:rPr lang="en-US" altLang="ko-KR" sz="1800">
                <a:solidFill>
                  <a:srgbClr val="000000"/>
                </a:solidFill>
                <a:ea typeface="굴림" panose="020B0600000101010101" pitchFamily="50" charset="-127"/>
              </a:rPr>
              <a:t>(10</a:t>
            </a:r>
            <a:r>
              <a:rPr lang="en-US" altLang="ko-KR" sz="1800" baseline="30000">
                <a:solidFill>
                  <a:srgbClr val="000000"/>
                </a:solidFill>
                <a:ea typeface="굴림" panose="020B0600000101010101" pitchFamily="50" charset="-127"/>
              </a:rPr>
              <a:t>9</a:t>
            </a:r>
            <a:r>
              <a:rPr lang="ko-KR" altLang="en-US" sz="1800">
                <a:solidFill>
                  <a:srgbClr val="00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800">
                <a:solidFill>
                  <a:srgbClr val="000000"/>
                </a:solidFill>
                <a:ea typeface="굴림" panose="020B0600000101010101" pitchFamily="50" charset="-127"/>
              </a:rPr>
              <a:t>bits/sec) </a:t>
            </a:r>
            <a:r>
              <a:rPr lang="en-US" altLang="ko-KR" sz="1400">
                <a:solidFill>
                  <a:srgbClr val="000000"/>
                </a:solidFill>
                <a:ea typeface="굴림" panose="020B0600000101010101" pitchFamily="50" charset="-127"/>
              </a:rPr>
              <a:t>X </a:t>
            </a:r>
            <a:r>
              <a:rPr lang="en-US" altLang="ko-KR" sz="1800">
                <a:solidFill>
                  <a:srgbClr val="000000"/>
                </a:solidFill>
                <a:ea typeface="굴림" panose="020B0600000101010101" pitchFamily="50" charset="-127"/>
              </a:rPr>
              <a:t>10</a:t>
            </a:r>
            <a:r>
              <a:rPr lang="en-US" altLang="ko-KR" sz="1800" baseline="30000">
                <a:solidFill>
                  <a:srgbClr val="000000"/>
                </a:solidFill>
                <a:ea typeface="굴림" panose="020B0600000101010101" pitchFamily="50" charset="-127"/>
              </a:rPr>
              <a:t>-5</a:t>
            </a:r>
            <a:r>
              <a:rPr lang="ko-KR" altLang="en-US" sz="1800">
                <a:solidFill>
                  <a:srgbClr val="00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800">
                <a:solidFill>
                  <a:srgbClr val="000000"/>
                </a:solidFill>
                <a:ea typeface="굴림" panose="020B0600000101010101" pitchFamily="50" charset="-127"/>
              </a:rPr>
              <a:t>sec = 10</a:t>
            </a:r>
            <a:r>
              <a:rPr lang="en-US" altLang="ko-KR" sz="1800" baseline="30000">
                <a:solidFill>
                  <a:srgbClr val="000000"/>
                </a:solidFill>
                <a:ea typeface="굴림" panose="020B0600000101010101" pitchFamily="50" charset="-127"/>
              </a:rPr>
              <a:t>4</a:t>
            </a:r>
            <a:r>
              <a:rPr lang="ko-KR" altLang="en-US" sz="1800">
                <a:solidFill>
                  <a:srgbClr val="00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800">
                <a:solidFill>
                  <a:srgbClr val="000000"/>
                </a:solidFill>
                <a:ea typeface="굴림" panose="020B0600000101010101" pitchFamily="50" charset="-127"/>
              </a:rPr>
              <a:t>bits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ea typeface="굴림" panose="020B0600000101010101" pitchFamily="50" charset="-127"/>
              </a:rPr>
              <a:t>                rate(bps)</a:t>
            </a:r>
            <a:r>
              <a:rPr lang="ko-KR" altLang="en-US" sz="1800">
                <a:solidFill>
                  <a:srgbClr val="00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800">
                <a:solidFill>
                  <a:srgbClr val="000000"/>
                </a:solidFill>
                <a:ea typeface="굴림" panose="020B0600000101010101" pitchFamily="50" charset="-127"/>
              </a:rPr>
              <a:t>X</a:t>
            </a:r>
            <a:r>
              <a:rPr lang="ko-KR" altLang="en-US" sz="1800">
                <a:solidFill>
                  <a:srgbClr val="00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800">
                <a:solidFill>
                  <a:srgbClr val="000000"/>
                </a:solidFill>
                <a:ea typeface="굴림" panose="020B0600000101010101" pitchFamily="50" charset="-127"/>
              </a:rPr>
              <a:t>propagation</a:t>
            </a:r>
            <a:r>
              <a:rPr lang="ko-KR" altLang="en-US" sz="1800">
                <a:solidFill>
                  <a:srgbClr val="00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800">
                <a:solidFill>
                  <a:srgbClr val="000000"/>
                </a:solidFill>
                <a:ea typeface="굴림" panose="020B0600000101010101" pitchFamily="50" charset="-127"/>
              </a:rPr>
              <a:t>delay</a:t>
            </a:r>
            <a:endParaRPr lang="en-US" altLang="ko-KR" sz="1400">
              <a:ea typeface="굴림" panose="020B0600000101010101" pitchFamily="50" charset="-127"/>
            </a:endParaRPr>
          </a:p>
        </p:txBody>
      </p:sp>
      <p:sp>
        <p:nvSpPr>
          <p:cNvPr id="8198" name="슬라이드 번호 개체 틀 1">
            <a:extLst>
              <a:ext uri="{FF2B5EF4-FFF2-40B4-BE49-F238E27FC236}">
                <a16:creationId xmlns:a16="http://schemas.microsoft.com/office/drawing/2014/main" id="{E4E12C3D-2F41-4FE7-B3DC-002FC1E688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6BD4FE-6C0B-466B-814E-EDBEBE608952}" type="slidenum">
              <a:rPr lang="ko-KR" altLang="en-US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>
            <a:extLst>
              <a:ext uri="{FF2B5EF4-FFF2-40B4-BE49-F238E27FC236}">
                <a16:creationId xmlns:a16="http://schemas.microsoft.com/office/drawing/2014/main" id="{B75FE561-F3FC-4707-8C03-1BE4B0CD40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45059" name="Slide Number Placeholder 4">
            <a:extLst>
              <a:ext uri="{FF2B5EF4-FFF2-40B4-BE49-F238E27FC236}">
                <a16:creationId xmlns:a16="http://schemas.microsoft.com/office/drawing/2014/main" id="{99F0C96A-B1B5-472A-B894-D3BB413B06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78F868-0793-473B-A9C6-957D0301DBAF}" type="slidenum">
              <a:rPr lang="ko-KR" altLang="en-US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ko-KR" sz="1400">
              <a:solidFill>
                <a:srgbClr val="000000"/>
              </a:solidFill>
            </a:endParaRPr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60047950-206D-45FE-A342-179141A48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21.1  Introduction    </a:t>
            </a:r>
            <a:endParaRPr lang="en-US" altLang="ko-KR" b="1">
              <a:ea typeface="굴림" panose="020B0600000101010101" pitchFamily="50" charset="-127"/>
            </a:endParaRP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6767B678-966C-4B7A-B629-5B1B18CC8E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This chapter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begins a description of protocol software that makes the Internet appear to be a single, seamless communication system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introduces the addressing scheme used by IP version 4 (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IPv4</a:t>
            </a:r>
            <a:r>
              <a:rPr lang="en-US" altLang="ko-KR">
                <a:ea typeface="굴림" panose="020B0600000101010101" pitchFamily="50" charset="-127"/>
              </a:rPr>
              <a:t>)</a:t>
            </a:r>
          </a:p>
          <a:p>
            <a:pPr lvl="2"/>
            <a:r>
              <a:rPr lang="en-US" altLang="ko-KR" sz="1500">
                <a:ea typeface="굴림" panose="020B0600000101010101" pitchFamily="50" charset="-127"/>
              </a:rPr>
              <a:t>Unless otherwise noted, Internet Protocol and IP refer to version 4 of IP throughout the text</a:t>
            </a:r>
            <a:endParaRPr lang="en-US" altLang="ko-KR">
              <a:ea typeface="굴림" panose="020B0600000101010101" pitchFamily="50" charset="-127"/>
            </a:endParaRP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discusses the use of address masks for classless and subnet addressing </a:t>
            </a:r>
            <a:br>
              <a:rPr lang="en-US" altLang="ko-KR">
                <a:ea typeface="굴림" panose="020B0600000101010101" pitchFamily="50" charset="-127"/>
              </a:rPr>
            </a:br>
            <a:br>
              <a:rPr lang="en-US" altLang="ko-KR">
                <a:ea typeface="굴림" panose="020B0600000101010101" pitchFamily="50" charset="-127"/>
              </a:rPr>
            </a:br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>
            <a:extLst>
              <a:ext uri="{FF2B5EF4-FFF2-40B4-BE49-F238E27FC236}">
                <a16:creationId xmlns:a16="http://schemas.microsoft.com/office/drawing/2014/main" id="{C5A1193D-6C1C-41BA-82D1-17DAACA0E2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47107" name="Slide Number Placeholder 4">
            <a:extLst>
              <a:ext uri="{FF2B5EF4-FFF2-40B4-BE49-F238E27FC236}">
                <a16:creationId xmlns:a16="http://schemas.microsoft.com/office/drawing/2014/main" id="{6A1B1275-37D1-4A6E-9DD2-5AC9F02504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581D9C-3C2F-4BBB-93AC-27083985A019}" type="slidenum">
              <a:rPr lang="ko-KR" altLang="en-US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ko-KR" sz="1400">
              <a:solidFill>
                <a:srgbClr val="000000"/>
              </a:solidFill>
            </a:endParaRPr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FF6D71FD-6C68-4DBE-8986-E85526FCF5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History Of The Internet Protocol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E76E2109-4F46-4DE0-B838-F65907871F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IP separated from TCP in 1978</a:t>
            </a:r>
          </a:p>
          <a:p>
            <a:r>
              <a:rPr lang="en-US" altLang="ko-KR">
                <a:ea typeface="굴림" panose="020B0600000101010101" pitchFamily="50" charset="-127"/>
              </a:rPr>
              <a:t>Version 1-3 discarded quickly; version 4 was the first version used by researchers</a:t>
            </a:r>
          </a:p>
          <a:p>
            <a:r>
              <a:rPr lang="en-US" altLang="ko-KR">
                <a:ea typeface="굴림" panose="020B0600000101010101" pitchFamily="50" charset="-127"/>
              </a:rPr>
              <a:t>By early 1990s, a movement started that clamored for a new version of IP because the 32-bit address space would run out “soon”</a:t>
            </a:r>
          </a:p>
          <a:p>
            <a:r>
              <a:rPr lang="en-US" altLang="ko-KR">
                <a:ea typeface="굴림" panose="020B0600000101010101" pitchFamily="50" charset="-127"/>
              </a:rPr>
              <a:t>In 1993, the IETF received proposals, and formed a working group to find a compromise</a:t>
            </a:r>
          </a:p>
          <a:p>
            <a:r>
              <a:rPr lang="en-US" altLang="ko-KR">
                <a:ea typeface="굴림" panose="020B0600000101010101" pitchFamily="50" charset="-127"/>
              </a:rPr>
              <a:t>By 1995, a new version had been proposed and documents written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>
            <a:extLst>
              <a:ext uri="{FF2B5EF4-FFF2-40B4-BE49-F238E27FC236}">
                <a16:creationId xmlns:a16="http://schemas.microsoft.com/office/drawing/2014/main" id="{EF1F3FCB-C2E5-4719-A4F9-423DF1CDCD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49155" name="Slide Number Placeholder 4">
            <a:extLst>
              <a:ext uri="{FF2B5EF4-FFF2-40B4-BE49-F238E27FC236}">
                <a16:creationId xmlns:a16="http://schemas.microsoft.com/office/drawing/2014/main" id="{26DC93E5-11B9-4D97-9E19-847798B6DA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840F9B-BB53-438A-9E2F-890D020DF4A4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ko-KR" sz="1400"/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2EAF4319-6A66-453A-8190-E2095CBCCB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21.2  Addresses for the Virtual Internet    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1544F37E-FD2A-43A2-8284-B8C81867CE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Addressing</a:t>
            </a:r>
            <a:r>
              <a:rPr lang="en-US" altLang="ko-KR">
                <a:ea typeface="굴림" panose="020B0600000101010101" pitchFamily="50" charset="-127"/>
              </a:rPr>
              <a:t> is a critical component of the Internet</a:t>
            </a:r>
          </a:p>
          <a:p>
            <a:r>
              <a:rPr lang="en-US" altLang="ko-KR">
                <a:ea typeface="굴림" panose="020B0600000101010101" pitchFamily="50" charset="-127"/>
              </a:rPr>
              <a:t>All host computers must use a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uniform</a:t>
            </a:r>
            <a:r>
              <a:rPr lang="en-US" altLang="ko-KR">
                <a:ea typeface="굴림" panose="020B0600000101010101" pitchFamily="50" charset="-127"/>
              </a:rPr>
              <a:t> addressing scheme</a:t>
            </a:r>
          </a:p>
          <a:p>
            <a:r>
              <a:rPr lang="en-US" altLang="ko-KR">
                <a:ea typeface="굴림" panose="020B0600000101010101" pitchFamily="50" charset="-127"/>
              </a:rPr>
              <a:t>Each address must be unique</a:t>
            </a:r>
          </a:p>
          <a:p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MAC</a:t>
            </a:r>
            <a:r>
              <a:rPr lang="en-US" altLang="ko-KR">
                <a:ea typeface="굴림" panose="020B0600000101010101" pitchFamily="50" charset="-127"/>
              </a:rPr>
              <a:t> addresses do not suffice because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the Internet can include multiple network technologies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and multiple </a:t>
            </a:r>
            <a:r>
              <a:rPr lang="en-US" altLang="ko-KR" i="1">
                <a:ea typeface="굴림" panose="020B0600000101010101" pitchFamily="50" charset="-127"/>
              </a:rPr>
              <a:t>types </a:t>
            </a:r>
            <a:r>
              <a:rPr lang="en-US" altLang="ko-KR">
                <a:ea typeface="굴림" panose="020B0600000101010101" pitchFamily="50" charset="-127"/>
              </a:rPr>
              <a:t>of MAC addresses</a:t>
            </a:r>
          </a:p>
          <a:p>
            <a:r>
              <a:rPr lang="en-US" altLang="ko-KR">
                <a:ea typeface="굴림" panose="020B0600000101010101" pitchFamily="50" charset="-127"/>
              </a:rPr>
              <a:t>The advantage of IP addressing lies in uniformity: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new addressing scheme that is independent of MAC addresses being used</a:t>
            </a:r>
          </a:p>
          <a:p>
            <a:r>
              <a:rPr lang="en-US" altLang="ko-KR">
                <a:ea typeface="굴림" panose="020B0600000101010101" pitchFamily="50" charset="-127"/>
              </a:rPr>
              <a:t>IP addresses are supplied by protocol software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They are not part of the underlying network</a:t>
            </a:r>
          </a:p>
          <a:p>
            <a:r>
              <a:rPr lang="en-US" altLang="ko-KR">
                <a:ea typeface="굴림" panose="020B0600000101010101" pitchFamily="50" charset="-127"/>
              </a:rPr>
              <a:t>Many layers of protocol software use IP addresses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>
            <a:extLst>
              <a:ext uri="{FF2B5EF4-FFF2-40B4-BE49-F238E27FC236}">
                <a16:creationId xmlns:a16="http://schemas.microsoft.com/office/drawing/2014/main" id="{6EC9D5EF-258F-48CC-80CC-0663900E22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51203" name="Slide Number Placeholder 4">
            <a:extLst>
              <a:ext uri="{FF2B5EF4-FFF2-40B4-BE49-F238E27FC236}">
                <a16:creationId xmlns:a16="http://schemas.microsoft.com/office/drawing/2014/main" id="{2658EFA1-648D-4E45-B27B-AD016E1703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B033FA-A90A-4A7C-AB0B-A49436A6274D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ko-KR" sz="1400"/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DAF0F268-C031-49FC-8D85-7FF5C4C966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21.3  The IP Addressing Scheme    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D383C30E-EAD5-465C-AB09-3351B67E10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Each host is assigned a unique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32-bit</a:t>
            </a:r>
            <a:r>
              <a:rPr lang="en-US" altLang="ko-KR">
                <a:ea typeface="굴림" panose="020B0600000101010101" pitchFamily="50" charset="-127"/>
              </a:rPr>
              <a:t> number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known as the host's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IP address </a:t>
            </a:r>
            <a:r>
              <a:rPr lang="en-US" altLang="ko-KR">
                <a:ea typeface="굴림" panose="020B0600000101010101" pitchFamily="50" charset="-127"/>
              </a:rPr>
              <a:t>or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Internet address </a:t>
            </a:r>
          </a:p>
          <a:p>
            <a:r>
              <a:rPr lang="en-US" altLang="ko-KR">
                <a:ea typeface="굴림" panose="020B0600000101010101" pitchFamily="50" charset="-127"/>
              </a:rPr>
              <a:t>When sending a packet across the Internet, sender’s protocol software must specify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its own 32-bit IP address (the source address)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and the address of the intended recipient (the destination address)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>
            <a:extLst>
              <a:ext uri="{FF2B5EF4-FFF2-40B4-BE49-F238E27FC236}">
                <a16:creationId xmlns:a16="http://schemas.microsoft.com/office/drawing/2014/main" id="{1A3DE23E-5DF5-4463-9574-911EF0A20D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53251" name="Slide Number Placeholder 4">
            <a:extLst>
              <a:ext uri="{FF2B5EF4-FFF2-40B4-BE49-F238E27FC236}">
                <a16:creationId xmlns:a16="http://schemas.microsoft.com/office/drawing/2014/main" id="{4275F542-E5DB-4BB2-B950-C7351E5BED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D65900-9BA2-4E58-A496-EEAD14FBDE69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ko-KR" sz="1400"/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48BF37C5-FFF9-436F-894F-06A6C20E5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21.4  The IP Address Hierarchy    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FBDB18BE-F83E-428C-BDD7-E70BC772E9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IP address is divided into two parts:</a:t>
            </a:r>
          </a:p>
          <a:p>
            <a:r>
              <a:rPr lang="en-US" altLang="ko-KR">
                <a:ea typeface="굴림" panose="020B0600000101010101" pitchFamily="50" charset="-127"/>
              </a:rPr>
              <a:t>A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prefix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identifies the physical network (locator)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Each network in the Internet is assigned a unique network number </a:t>
            </a:r>
          </a:p>
          <a:p>
            <a:r>
              <a:rPr lang="en-US" altLang="ko-KR">
                <a:ea typeface="굴림" panose="020B0600000101010101" pitchFamily="50" charset="-127"/>
              </a:rPr>
              <a:t>A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suffix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identifies a specific computer (host/node) on the network (identity)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Each computer on a given network is assigned a unique suffix</a:t>
            </a:r>
          </a:p>
          <a:p>
            <a:r>
              <a:rPr lang="en-US" altLang="ko-KR">
                <a:ea typeface="굴림" panose="020B0600000101010101" pitchFamily="50" charset="-127"/>
              </a:rPr>
              <a:t>IP address scheme guarantees two properties: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Each computer is assigned a unique address </a:t>
            </a:r>
          </a:p>
          <a:p>
            <a:pPr lvl="1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     (i.e., a single address is never assigned to more than one computer)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Network number </a:t>
            </a:r>
            <a:r>
              <a:rPr lang="en-US" altLang="ko-KR">
                <a:ea typeface="굴림" panose="020B0600000101010101" pitchFamily="50" charset="-127"/>
              </a:rPr>
              <a:t>(prefix) assignments must be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coordinated globally</a:t>
            </a:r>
            <a:endParaRPr lang="en-US" altLang="ko-KR">
              <a:ea typeface="굴림" panose="020B0600000101010101" pitchFamily="50" charset="-127"/>
            </a:endParaRP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Suffixes</a:t>
            </a:r>
            <a:r>
              <a:rPr lang="en-US" altLang="ko-KR">
                <a:ea typeface="굴림" panose="020B0600000101010101" pitchFamily="50" charset="-127"/>
              </a:rPr>
              <a:t> are assigned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locally</a:t>
            </a:r>
            <a:r>
              <a:rPr lang="en-US" altLang="ko-KR">
                <a:ea typeface="굴림" panose="020B0600000101010101" pitchFamily="50" charset="-127"/>
              </a:rPr>
              <a:t> without global coordination</a:t>
            </a:r>
          </a:p>
          <a:p>
            <a:pPr lvl="1"/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1">
            <a:extLst>
              <a:ext uri="{FF2B5EF4-FFF2-40B4-BE49-F238E27FC236}">
                <a16:creationId xmlns:a16="http://schemas.microsoft.com/office/drawing/2014/main" id="{37C2A7D7-062A-43A6-BEF4-8D45737214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55299" name="Slide Number Placeholder 2">
            <a:extLst>
              <a:ext uri="{FF2B5EF4-FFF2-40B4-BE49-F238E27FC236}">
                <a16:creationId xmlns:a16="http://schemas.microsoft.com/office/drawing/2014/main" id="{6ECBAEA6-97F1-44F5-8823-9E83B0C133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68BC9B-00F3-461B-AEA4-380906202B7C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ko-KR" sz="1400"/>
          </a:p>
        </p:txBody>
      </p:sp>
      <p:pic>
        <p:nvPicPr>
          <p:cNvPr id="55300" name="Picture 4">
            <a:extLst>
              <a:ext uri="{FF2B5EF4-FFF2-40B4-BE49-F238E27FC236}">
                <a16:creationId xmlns:a16="http://schemas.microsoft.com/office/drawing/2014/main" id="{84A23540-D30D-4D46-A79A-0A5706AB7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135938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Rectangle 2">
            <a:extLst>
              <a:ext uri="{FF2B5EF4-FFF2-40B4-BE49-F238E27FC236}">
                <a16:creationId xmlns:a16="http://schemas.microsoft.com/office/drawing/2014/main" id="{6673DCAE-CAB1-458A-BA5D-F8736048F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0"/>
            <a:ext cx="868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3600">
                <a:solidFill>
                  <a:schemeClr val="tx2"/>
                </a:solidFill>
                <a:ea typeface="굴림" panose="020B0600000101010101" pitchFamily="50" charset="-127"/>
              </a:rPr>
              <a:t>21.5  Original Classes of IP Addresses  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>
            <a:extLst>
              <a:ext uri="{FF2B5EF4-FFF2-40B4-BE49-F238E27FC236}">
                <a16:creationId xmlns:a16="http://schemas.microsoft.com/office/drawing/2014/main" id="{E54E3EC8-2B47-4516-AE78-37182A5EC5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57347" name="Slide Number Placeholder 4">
            <a:extLst>
              <a:ext uri="{FF2B5EF4-FFF2-40B4-BE49-F238E27FC236}">
                <a16:creationId xmlns:a16="http://schemas.microsoft.com/office/drawing/2014/main" id="{B714A4BC-2453-4060-88FF-DDC9C1A016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7AB743-46E9-45D5-855C-584A89A345C2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ko-KR" sz="1400"/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56EF4319-5B2E-41C2-BFAA-3BFEC2672E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21.6  Dotted Decimal Notation    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811FE4E6-EAE1-4786-81D3-992B985FC3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410200"/>
          </a:xfrm>
        </p:spPr>
        <p:txBody>
          <a:bodyPr/>
          <a:lstStyle/>
          <a:p>
            <a:pPr>
              <a:defRPr/>
            </a:pPr>
            <a:r>
              <a:rPr lang="en-US" altLang="ko-KR" sz="2000" dirty="0">
                <a:ea typeface="굴림" charset="-127"/>
              </a:rPr>
              <a:t>A notation more convenient for humans to understand is used</a:t>
            </a:r>
          </a:p>
          <a:p>
            <a:pPr>
              <a:defRPr/>
            </a:pPr>
            <a:r>
              <a:rPr lang="en-US" altLang="ko-KR" sz="2000" dirty="0">
                <a:ea typeface="굴림" charset="-127"/>
              </a:rPr>
              <a:t>Notation that has been accepted is </a:t>
            </a:r>
          </a:p>
          <a:p>
            <a:pPr lvl="1">
              <a:defRPr/>
            </a:pPr>
            <a:r>
              <a:rPr lang="en-US" altLang="ko-KR" sz="1800" dirty="0">
                <a:ea typeface="굴림" charset="-127"/>
              </a:rPr>
              <a:t>express each 8-bit section of a 32-bit number as a decimal value</a:t>
            </a:r>
          </a:p>
          <a:p>
            <a:pPr lvl="1">
              <a:defRPr/>
            </a:pPr>
            <a:r>
              <a:rPr lang="en-US" altLang="ko-KR" sz="1800" dirty="0">
                <a:ea typeface="굴림" charset="-127"/>
              </a:rPr>
              <a:t>use periods to separate the sections</a:t>
            </a:r>
          </a:p>
          <a:p>
            <a:pPr lvl="1">
              <a:defRPr/>
            </a:pPr>
            <a:r>
              <a:rPr lang="en-US" altLang="ko-KR" dirty="0">
                <a:ea typeface="굴림" charset="-127"/>
              </a:rPr>
              <a:t>The scheme is known as </a:t>
            </a: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dotted </a:t>
            </a:r>
            <a:r>
              <a:rPr lang="en-US" altLang="ko-KR">
                <a:solidFill>
                  <a:srgbClr val="FF0000"/>
                </a:solidFill>
                <a:ea typeface="굴림" charset="-127"/>
              </a:rPr>
              <a:t>decimal notation</a:t>
            </a:r>
          </a:p>
          <a:p>
            <a:pPr marL="457200" lvl="1" indent="0">
              <a:buFontTx/>
              <a:buNone/>
              <a:defRPr/>
            </a:pPr>
            <a:endParaRPr lang="en-US" altLang="ko-KR" sz="1800" dirty="0">
              <a:solidFill>
                <a:srgbClr val="FF0000"/>
              </a:solidFill>
              <a:ea typeface="굴림" charset="-127"/>
            </a:endParaRPr>
          </a:p>
          <a:p>
            <a:pPr>
              <a:defRPr/>
            </a:pPr>
            <a:r>
              <a:rPr lang="en-US" altLang="ko-KR" sz="2000" dirty="0">
                <a:ea typeface="굴림" charset="-127"/>
              </a:rPr>
              <a:t>Dotted decimal treats each octet (byte) as an </a:t>
            </a:r>
            <a:r>
              <a:rPr lang="en-US" altLang="ko-KR" sz="2000" dirty="0">
                <a:solidFill>
                  <a:srgbClr val="FF0000"/>
                </a:solidFill>
                <a:ea typeface="굴림" charset="-127"/>
              </a:rPr>
              <a:t>unsigned</a:t>
            </a:r>
            <a:r>
              <a:rPr lang="en-US" altLang="ko-KR" sz="2000" dirty="0">
                <a:ea typeface="굴림" charset="-127"/>
              </a:rPr>
              <a:t> binary integer</a:t>
            </a:r>
          </a:p>
          <a:p>
            <a:pPr lvl="1">
              <a:defRPr/>
            </a:pPr>
            <a:r>
              <a:rPr lang="en-US" altLang="ko-KR" sz="1800" dirty="0">
                <a:ea typeface="굴림" charset="-127"/>
              </a:rPr>
              <a:t>the smallest value, </a:t>
            </a:r>
            <a:r>
              <a:rPr lang="en-US" altLang="ko-KR" sz="1800" dirty="0">
                <a:solidFill>
                  <a:srgbClr val="FF0000"/>
                </a:solidFill>
                <a:ea typeface="굴림" charset="-127"/>
              </a:rPr>
              <a:t>0</a:t>
            </a:r>
            <a:endParaRPr lang="en-US" altLang="ko-KR" sz="1800" dirty="0">
              <a:ea typeface="굴림" charset="-127"/>
            </a:endParaRPr>
          </a:p>
          <a:p>
            <a:pPr lvl="2">
              <a:defRPr/>
            </a:pPr>
            <a:r>
              <a:rPr lang="en-US" altLang="ko-KR" sz="1500" dirty="0">
                <a:ea typeface="굴림" charset="-127"/>
              </a:rPr>
              <a:t>occurs when all bits of an octet are zero (0) </a:t>
            </a:r>
          </a:p>
          <a:p>
            <a:pPr lvl="1">
              <a:defRPr/>
            </a:pPr>
            <a:r>
              <a:rPr lang="en-US" altLang="ko-KR" sz="1800" dirty="0">
                <a:ea typeface="굴림" charset="-127"/>
              </a:rPr>
              <a:t>the largest value, </a:t>
            </a:r>
            <a:r>
              <a:rPr lang="en-US" altLang="ko-KR" sz="1800" dirty="0">
                <a:solidFill>
                  <a:srgbClr val="FF0000"/>
                </a:solidFill>
                <a:ea typeface="굴림" charset="-127"/>
              </a:rPr>
              <a:t>255</a:t>
            </a:r>
            <a:endParaRPr lang="en-US" altLang="ko-KR" sz="1800" dirty="0">
              <a:ea typeface="굴림" charset="-127"/>
            </a:endParaRPr>
          </a:p>
          <a:p>
            <a:pPr lvl="2">
              <a:defRPr/>
            </a:pPr>
            <a:r>
              <a:rPr lang="en-US" altLang="ko-KR" sz="1500" dirty="0">
                <a:ea typeface="굴림" charset="-127"/>
              </a:rPr>
              <a:t>occurs when all bits of an octet are one (1)</a:t>
            </a:r>
          </a:p>
          <a:p>
            <a:pPr lvl="1">
              <a:defRPr/>
            </a:pPr>
            <a:r>
              <a:rPr lang="en-US" altLang="ko-KR" sz="1800" dirty="0">
                <a:ea typeface="굴림" charset="-127"/>
              </a:rPr>
              <a:t>dotted decimal addresses range </a:t>
            </a:r>
          </a:p>
          <a:p>
            <a:pPr lvl="1">
              <a:buFontTx/>
              <a:buNone/>
              <a:defRPr/>
            </a:pPr>
            <a:r>
              <a:rPr lang="en-US" altLang="ko-KR" sz="1800" dirty="0">
                <a:ea typeface="굴림" charset="-127"/>
              </a:rPr>
              <a:t>      	 </a:t>
            </a:r>
            <a:r>
              <a:rPr lang="en-US" altLang="ko-KR" sz="1800" dirty="0">
                <a:solidFill>
                  <a:srgbClr val="FF0000"/>
                </a:solidFill>
                <a:ea typeface="굴림" charset="-127"/>
              </a:rPr>
              <a:t>0.0.0.0</a:t>
            </a:r>
            <a:r>
              <a:rPr lang="en-US" altLang="ko-KR" sz="1800" dirty="0">
                <a:ea typeface="굴림" charset="-127"/>
              </a:rPr>
              <a:t>  through  </a:t>
            </a:r>
            <a:r>
              <a:rPr lang="en-US" altLang="ko-KR" sz="1800" dirty="0">
                <a:solidFill>
                  <a:srgbClr val="FF0000"/>
                </a:solidFill>
                <a:ea typeface="굴림" charset="-127"/>
              </a:rPr>
              <a:t>255.255.255.255 </a:t>
            </a:r>
            <a:endParaRPr lang="en-US" altLang="ko-KR" sz="1800" dirty="0">
              <a:ea typeface="굴림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>
            <a:extLst>
              <a:ext uri="{FF2B5EF4-FFF2-40B4-BE49-F238E27FC236}">
                <a16:creationId xmlns:a16="http://schemas.microsoft.com/office/drawing/2014/main" id="{513B8E86-F849-40E1-87CB-75724B1C1E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59395" name="Slide Number Placeholder 4">
            <a:extLst>
              <a:ext uri="{FF2B5EF4-FFF2-40B4-BE49-F238E27FC236}">
                <a16:creationId xmlns:a16="http://schemas.microsoft.com/office/drawing/2014/main" id="{35F68194-8931-48B9-9B07-B12FCE50B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EABF42-7FE8-4F32-9ED7-CB503D84E603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ko-KR" sz="1400"/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59D3CB9D-0BC5-4477-A188-EEEE13F07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21.7  Division of the Address Space    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7E1B227D-DEBC-4D6E-948A-9FDDD1B4A3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ea typeface="굴림" charset="-127"/>
              </a:rPr>
              <a:t>The classful scheme divided the address space into </a:t>
            </a: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unequal sizes</a:t>
            </a: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The designers chose an unequal division to accommodate a variety of scenarios</a:t>
            </a:r>
          </a:p>
          <a:p>
            <a:pPr lvl="1">
              <a:defRPr/>
            </a:pPr>
            <a:r>
              <a:rPr lang="en-US" altLang="ko-KR" dirty="0">
                <a:ea typeface="굴림" charset="-127"/>
              </a:rPr>
              <a:t>For example, although it is limited to </a:t>
            </a: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128</a:t>
            </a:r>
            <a:r>
              <a:rPr lang="en-US" altLang="ko-KR" dirty="0">
                <a:ea typeface="굴림" charset="-127"/>
              </a:rPr>
              <a:t> networks, </a:t>
            </a: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class A </a:t>
            </a:r>
            <a:r>
              <a:rPr lang="en-US" altLang="ko-KR" dirty="0">
                <a:ea typeface="굴림" charset="-127"/>
              </a:rPr>
              <a:t>contains half of all addresses</a:t>
            </a:r>
          </a:p>
          <a:p>
            <a:pPr lvl="2">
              <a:defRPr/>
            </a:pPr>
            <a:r>
              <a:rPr lang="en-US" altLang="ko-KR" dirty="0">
                <a:ea typeface="굴림" charset="-127"/>
              </a:rPr>
              <a:t>The motivation was to allow major ISPs to each deploy a large network that connected millions of computers</a:t>
            </a:r>
          </a:p>
          <a:p>
            <a:pPr lvl="1">
              <a:defRPr/>
            </a:pPr>
            <a:r>
              <a:rPr lang="en-US" altLang="ko-KR" dirty="0">
                <a:ea typeface="굴림" charset="-127"/>
              </a:rPr>
              <a:t>Similarly, the motivation for </a:t>
            </a: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class C </a:t>
            </a:r>
            <a:r>
              <a:rPr lang="en-US" altLang="ko-KR" dirty="0">
                <a:ea typeface="굴림" charset="-127"/>
              </a:rPr>
              <a:t>was to allow an organization to have a few computers connected on a LAN</a:t>
            </a:r>
          </a:p>
          <a:p>
            <a:pPr marL="0" indent="0" eaLnBrk="1" hangingPunct="1">
              <a:buFontTx/>
              <a:buNone/>
              <a:defRPr/>
            </a:pPr>
            <a:endParaRPr lang="en-US" altLang="ko-KR" dirty="0">
              <a:ea typeface="굴림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>
            <a:extLst>
              <a:ext uri="{FF2B5EF4-FFF2-40B4-BE49-F238E27FC236}">
                <a16:creationId xmlns:a16="http://schemas.microsoft.com/office/drawing/2014/main" id="{FDDC310E-9111-4A82-9E4A-87B893F62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61443" name="Slide Number Placeholder 4">
            <a:extLst>
              <a:ext uri="{FF2B5EF4-FFF2-40B4-BE49-F238E27FC236}">
                <a16:creationId xmlns:a16="http://schemas.microsoft.com/office/drawing/2014/main" id="{2B4F8C8E-7C2D-4B33-9EFF-8421BE05D5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20D0B0-816C-488D-A2D1-A24153D14C18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ko-KR" sz="1400"/>
          </a:p>
        </p:txBody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A3717275-8C6B-443C-AF90-36D3702935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21.9  Subnet and Classless Addressing    </a:t>
            </a:r>
          </a:p>
        </p:txBody>
      </p:sp>
      <p:sp>
        <p:nvSpPr>
          <p:cNvPr id="61445" name="Rectangle 3">
            <a:extLst>
              <a:ext uri="{FF2B5EF4-FFF2-40B4-BE49-F238E27FC236}">
                <a16:creationId xmlns:a16="http://schemas.microsoft.com/office/drawing/2014/main" id="{9D5B5D45-8CE9-40B2-BE13-88BA0E055E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4864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As the Internet grew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the original classful addressing scheme became a limitation</a:t>
            </a:r>
          </a:p>
          <a:p>
            <a:r>
              <a:rPr lang="en-US" altLang="ko-KR">
                <a:ea typeface="굴림" panose="020B0600000101010101" pitchFamily="50" charset="-127"/>
              </a:rPr>
              <a:t>Everyone demanded a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class A </a:t>
            </a:r>
            <a:r>
              <a:rPr lang="en-US" altLang="ko-KR">
                <a:ea typeface="굴림" panose="020B0600000101010101" pitchFamily="50" charset="-127"/>
              </a:rPr>
              <a:t>or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class B </a:t>
            </a:r>
            <a:r>
              <a:rPr lang="en-US" altLang="ko-KR">
                <a:ea typeface="굴림" panose="020B0600000101010101" pitchFamily="50" charset="-127"/>
              </a:rPr>
              <a:t>address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So they would have enough addresses for future growth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but many addresses in class A and B were unused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Many class C addresses remained, but few wanted to use them</a:t>
            </a:r>
          </a:p>
          <a:p>
            <a:r>
              <a:rPr lang="en-US" altLang="ko-KR">
                <a:ea typeface="굴림" panose="020B0600000101010101" pitchFamily="50" charset="-127"/>
              </a:rPr>
              <a:t>Two mechanisms were invented to overcome the limitation: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Subnet addressing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Classless addressing</a:t>
            </a:r>
          </a:p>
          <a:p>
            <a:r>
              <a:rPr lang="en-US" altLang="ko-KR">
                <a:ea typeface="굴림" panose="020B0600000101010101" pitchFamily="50" charset="-127"/>
              </a:rPr>
              <a:t>The two mechanisms are closely related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they can be considered to be part of a single abstraction: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instead of having three distinct address classes, allow the division between prefix/suffix on an arbitrary bit boundary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1">
            <a:extLst>
              <a:ext uri="{FF2B5EF4-FFF2-40B4-BE49-F238E27FC236}">
                <a16:creationId xmlns:a16="http://schemas.microsoft.com/office/drawing/2014/main" id="{57875793-59F7-4F25-BA5F-3C86114F74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63491" name="Slide Number Placeholder 2">
            <a:extLst>
              <a:ext uri="{FF2B5EF4-FFF2-40B4-BE49-F238E27FC236}">
                <a16:creationId xmlns:a16="http://schemas.microsoft.com/office/drawing/2014/main" id="{74AA2C3D-C540-4700-BB3C-BE2565F16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39A396-C213-4452-B923-1ADD5EF720E7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ko-KR" sz="1400"/>
          </a:p>
        </p:txBody>
      </p:sp>
      <p:pic>
        <p:nvPicPr>
          <p:cNvPr id="63492" name="Picture 2">
            <a:extLst>
              <a:ext uri="{FF2B5EF4-FFF2-40B4-BE49-F238E27FC236}">
                <a16:creationId xmlns:a16="http://schemas.microsoft.com/office/drawing/2014/main" id="{10E01CF9-B10D-4A7D-A8BC-BA31FBE5A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8"/>
          <a:stretch>
            <a:fillRect/>
          </a:stretch>
        </p:blipFill>
        <p:spPr bwMode="auto">
          <a:xfrm>
            <a:off x="1143000" y="685800"/>
            <a:ext cx="6940550" cy="569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3" name="Rectangle 2">
            <a:extLst>
              <a:ext uri="{FF2B5EF4-FFF2-40B4-BE49-F238E27FC236}">
                <a16:creationId xmlns:a16="http://schemas.microsoft.com/office/drawing/2014/main" id="{BCA35AE6-45A1-4841-9CC2-89DDC0E00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0"/>
            <a:ext cx="8686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3600">
                <a:solidFill>
                  <a:schemeClr val="tx2"/>
                </a:solidFill>
                <a:ea typeface="굴림" panose="020B0600000101010101" pitchFamily="50" charset="-127"/>
              </a:rPr>
              <a:t>21.9  Subnet and Classless Addressing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>
            <a:extLst>
              <a:ext uri="{FF2B5EF4-FFF2-40B4-BE49-F238E27FC236}">
                <a16:creationId xmlns:a16="http://schemas.microsoft.com/office/drawing/2014/main" id="{5A8D32A7-6697-4430-BBA0-8FA30CA3840C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10243" name="Slide Number Placeholder 4">
            <a:extLst>
              <a:ext uri="{FF2B5EF4-FFF2-40B4-BE49-F238E27FC236}">
                <a16:creationId xmlns:a16="http://schemas.microsoft.com/office/drawing/2014/main" id="{F4338D8A-CEA4-42D1-9D70-D5383652DF65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C8D25A9-A168-4F69-9F88-9E9DD17DB741}" type="slidenum">
              <a:rPr lang="ko-KR" altLang="en-US" sz="1400">
                <a:solidFill>
                  <a:srgbClr val="000000"/>
                </a:solidFill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40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F9BD3D65-9505-4209-86CA-26D141F301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Solving</a:t>
            </a:r>
            <a:r>
              <a:rPr lang="ko-KR" altLang="en-US">
                <a:ea typeface="굴림" panose="020B0600000101010101" pitchFamily="50" charset="-127"/>
              </a:rPr>
              <a:t> </a:t>
            </a:r>
            <a:r>
              <a:rPr lang="en-US" altLang="ko-KR">
                <a:ea typeface="굴림" panose="020B0600000101010101" pitchFamily="50" charset="-127"/>
              </a:rPr>
              <a:t>Problems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048C79F9-2BF8-47DD-A3FE-105B3C895F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1800" dirty="0">
                <a:ea typeface="굴림" charset="-127"/>
              </a:rPr>
              <a:t>2. Compare Ethernet hubs and Layer2 switches.</a:t>
            </a: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1800" dirty="0">
                <a:ea typeface="굴림" charset="-127"/>
              </a:rPr>
              <a:t>    - layre2 : frame</a:t>
            </a: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1800" dirty="0">
                <a:ea typeface="굴림" charset="-127"/>
              </a:rPr>
              <a:t>    - layer1 : signal</a:t>
            </a: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endParaRPr lang="en-US" altLang="ko-KR" sz="1800" dirty="0">
              <a:ea typeface="굴림" charset="-127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1800" dirty="0">
                <a:ea typeface="굴림" charset="-127"/>
              </a:rPr>
              <a:t>3. Where and when does “store and forward processing” occur?</a:t>
            </a: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endParaRPr lang="en-US" altLang="ko-KR" sz="2000" dirty="0">
              <a:ea typeface="굴림" charset="-127"/>
            </a:endParaRPr>
          </a:p>
          <a:p>
            <a:pPr marL="0" indent="0" algn="just" latinLnBrk="1">
              <a:lnSpc>
                <a:spcPct val="16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2000" b="1" kern="1200" dirty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0246" name="슬라이드 번호 개체 틀 1">
            <a:extLst>
              <a:ext uri="{FF2B5EF4-FFF2-40B4-BE49-F238E27FC236}">
                <a16:creationId xmlns:a16="http://schemas.microsoft.com/office/drawing/2014/main" id="{7E5C3039-BFF1-4A00-B1CB-8C03B34C10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38023D-C5C8-4CFC-BBA6-CD370EA33B05}" type="slidenum">
              <a:rPr lang="ko-KR" altLang="en-US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3">
            <a:extLst>
              <a:ext uri="{FF2B5EF4-FFF2-40B4-BE49-F238E27FC236}">
                <a16:creationId xmlns:a16="http://schemas.microsoft.com/office/drawing/2014/main" id="{77DA8D54-E621-414B-A0BD-7668219424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65539" name="Slide Number Placeholder 4">
            <a:extLst>
              <a:ext uri="{FF2B5EF4-FFF2-40B4-BE49-F238E27FC236}">
                <a16:creationId xmlns:a16="http://schemas.microsoft.com/office/drawing/2014/main" id="{5A20979C-DDAF-418B-AC90-446A0230DC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F864E2-892E-4DE3-9C6A-16B533FF89A5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ko-KR" sz="1400"/>
          </a:p>
        </p:txBody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94348282-B1B5-42F7-AC78-E43301477E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21.10  Address Masks    </a:t>
            </a:r>
          </a:p>
        </p:txBody>
      </p:sp>
      <p:sp>
        <p:nvSpPr>
          <p:cNvPr id="65541" name="Rectangle 3">
            <a:extLst>
              <a:ext uri="{FF2B5EF4-FFF2-40B4-BE49-F238E27FC236}">
                <a16:creationId xmlns:a16="http://schemas.microsoft.com/office/drawing/2014/main" id="{29EF010E-311E-44CB-97CB-97E693843D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Required with classless addressing</a:t>
            </a:r>
          </a:p>
          <a:p>
            <a:r>
              <a:rPr lang="en-US" altLang="ko-KR">
                <a:ea typeface="굴림" panose="020B0600000101010101" pitchFamily="50" charset="-127"/>
              </a:rPr>
              <a:t>Associated with a network</a:t>
            </a:r>
          </a:p>
          <a:p>
            <a:r>
              <a:rPr lang="en-US" altLang="ko-KR">
                <a:ea typeface="굴림" panose="020B0600000101010101" pitchFamily="50" charset="-127"/>
              </a:rPr>
              <a:t>Specifies division of addresses into network prefix and host suffix for that network</a:t>
            </a:r>
          </a:p>
          <a:p>
            <a:r>
              <a:rPr lang="en-US" altLang="ko-KR">
                <a:ea typeface="굴림" panose="020B0600000101010101" pitchFamily="50" charset="-127"/>
              </a:rPr>
              <a:t>32-bit binary value</a:t>
            </a:r>
          </a:p>
          <a:p>
            <a:pPr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    – 1-bits correspond to prefix</a:t>
            </a:r>
          </a:p>
          <a:p>
            <a:pPr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    – 0-bits correspond to suffix</a:t>
            </a:r>
          </a:p>
          <a:p>
            <a:r>
              <a:rPr lang="en-US" altLang="ko-KR">
                <a:ea typeface="굴림" panose="020B0600000101010101" pitchFamily="50" charset="-127"/>
              </a:rPr>
              <a:t>Example mask that specifies six bits of prefix</a:t>
            </a:r>
          </a:p>
          <a:p>
            <a:endParaRPr lang="en-US" altLang="ko-KR">
              <a:ea typeface="굴림" panose="020B0600000101010101" pitchFamily="50" charset="-127"/>
            </a:endParaRPr>
          </a:p>
          <a:p>
            <a:pPr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      11111100 00000000 00000000 00000000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3">
            <a:extLst>
              <a:ext uri="{FF2B5EF4-FFF2-40B4-BE49-F238E27FC236}">
                <a16:creationId xmlns:a16="http://schemas.microsoft.com/office/drawing/2014/main" id="{561C523E-2AF2-4E6A-9A41-5EBC1F5689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67587" name="Slide Number Placeholder 4">
            <a:extLst>
              <a:ext uri="{FF2B5EF4-FFF2-40B4-BE49-F238E27FC236}">
                <a16:creationId xmlns:a16="http://schemas.microsoft.com/office/drawing/2014/main" id="{04EEF441-C434-484C-8BA4-55F4F304DE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75CD54-C78A-4A6A-AC72-3FEB6624D276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ko-KR" sz="1400"/>
          </a:p>
        </p:txBody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981781CC-A8A1-4847-B7B5-0094DADEA3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21.11  CIDR Notation      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77D8F591-914B-4D98-B9A5-A87CD46452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410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ko-KR" dirty="0">
                <a:ea typeface="굴림" charset="-127"/>
              </a:rPr>
              <a:t>Classless Inter-Domain Routing (CIDR)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dirty="0">
                <a:ea typeface="굴림" charset="-127"/>
              </a:rPr>
              <a:t>The name is unfortunate because CIDR only specifies addressing and forwarding</a:t>
            </a:r>
          </a:p>
          <a:p>
            <a:pPr>
              <a:defRPr/>
            </a:pPr>
            <a:r>
              <a:rPr lang="en-US" altLang="ko-KR" dirty="0"/>
              <a:t>Used by humans to enter address mask</a:t>
            </a:r>
          </a:p>
          <a:p>
            <a:pPr>
              <a:defRPr/>
            </a:pPr>
            <a:r>
              <a:rPr lang="en-US" altLang="ko-KR" dirty="0"/>
              <a:t>Avoids dotted decimal errors</a:t>
            </a:r>
          </a:p>
          <a:p>
            <a:pPr>
              <a:defRPr/>
            </a:pPr>
            <a:r>
              <a:rPr lang="en-US" altLang="ko-KR" dirty="0"/>
              <a:t>Follows address with slash and integer </a:t>
            </a:r>
            <a:r>
              <a:rPr lang="en-US" altLang="ko-KR" i="1" dirty="0"/>
              <a:t>X</a:t>
            </a:r>
            <a:r>
              <a:rPr lang="en-US" altLang="ko-KR" dirty="0"/>
              <a:t>, where </a:t>
            </a:r>
            <a:r>
              <a:rPr lang="en-US" altLang="ko-KR" i="1" dirty="0"/>
              <a:t>X </a:t>
            </a:r>
            <a:r>
              <a:rPr lang="en-US" altLang="ko-KR" dirty="0"/>
              <a:t>is the number of prefix bits</a:t>
            </a:r>
          </a:p>
          <a:p>
            <a:pPr>
              <a:defRPr/>
            </a:pPr>
            <a:r>
              <a:rPr lang="en-US" altLang="ko-KR" dirty="0"/>
              <a:t>Example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     – In dotted decimal, a 26-bit mask is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              255 . 255 . 255 . 192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    – CIDR merely writes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                  /26</a:t>
            </a:r>
            <a:endParaRPr lang="en-US" altLang="ko-KR" dirty="0">
              <a:ea typeface="굴림" charset="-127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1">
            <a:extLst>
              <a:ext uri="{FF2B5EF4-FFF2-40B4-BE49-F238E27FC236}">
                <a16:creationId xmlns:a16="http://schemas.microsoft.com/office/drawing/2014/main" id="{DA98DAA3-01DA-4C87-A0FB-3E8484C06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Pearson Education Inc., Upper Saddle River, NJ. All rights reserved.</a:t>
            </a:r>
          </a:p>
        </p:txBody>
      </p:sp>
      <p:sp>
        <p:nvSpPr>
          <p:cNvPr id="69635" name="Slide Number Placeholder 2">
            <a:extLst>
              <a:ext uri="{FF2B5EF4-FFF2-40B4-BE49-F238E27FC236}">
                <a16:creationId xmlns:a16="http://schemas.microsoft.com/office/drawing/2014/main" id="{BFF4573E-641A-4D95-8680-A767FB45B2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6D159E-6D68-4F0D-9865-581203BAFA26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ko-KR" sz="1400"/>
          </a:p>
        </p:txBody>
      </p:sp>
      <p:pic>
        <p:nvPicPr>
          <p:cNvPr id="69636" name="Picture 2">
            <a:extLst>
              <a:ext uri="{FF2B5EF4-FFF2-40B4-BE49-F238E27FC236}">
                <a16:creationId xmlns:a16="http://schemas.microsoft.com/office/drawing/2014/main" id="{73D951E4-4776-454B-A718-E3CF3806B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44"/>
          <a:stretch>
            <a:fillRect/>
          </a:stretch>
        </p:blipFill>
        <p:spPr bwMode="auto">
          <a:xfrm>
            <a:off x="3200400" y="-20638"/>
            <a:ext cx="4987925" cy="680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TextBox 4">
            <a:extLst>
              <a:ext uri="{FF2B5EF4-FFF2-40B4-BE49-F238E27FC236}">
                <a16:creationId xmlns:a16="http://schemas.microsoft.com/office/drawing/2014/main" id="{950B3D34-A63B-4ECD-BE58-757271EAB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19812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ea typeface="굴림" panose="020B0600000101010101" pitchFamily="50" charset="-127"/>
              </a:rPr>
              <a:t>Figure 21.5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2000" b="1"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A list of address masks in CIDR notation and in dotted decimal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>
            <a:extLst>
              <a:ext uri="{FF2B5EF4-FFF2-40B4-BE49-F238E27FC236}">
                <a16:creationId xmlns:a16="http://schemas.microsoft.com/office/drawing/2014/main" id="{CA0ADDB8-A09D-4788-87C9-024D0D88D4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 Pearson Education Inc., Upper Saddle River, NJ. All rights reserved.</a:t>
            </a:r>
          </a:p>
        </p:txBody>
      </p:sp>
      <p:sp>
        <p:nvSpPr>
          <p:cNvPr id="71683" name="Slide Number Placeholder 4">
            <a:extLst>
              <a:ext uri="{FF2B5EF4-FFF2-40B4-BE49-F238E27FC236}">
                <a16:creationId xmlns:a16="http://schemas.microsoft.com/office/drawing/2014/main" id="{1CECF1C2-ED7B-4570-BC04-628A2461D5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43057A-1840-4569-A821-383E04F60A6D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ko-KR" sz="1400"/>
          </a:p>
        </p:txBody>
      </p:sp>
      <p:sp>
        <p:nvSpPr>
          <p:cNvPr id="71684" name="Rectangle 2">
            <a:extLst>
              <a:ext uri="{FF2B5EF4-FFF2-40B4-BE49-F238E27FC236}">
                <a16:creationId xmlns:a16="http://schemas.microsoft.com/office/drawing/2014/main" id="{88C1B559-A820-496D-9826-02628B114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685800"/>
          </a:xfrm>
        </p:spPr>
        <p:txBody>
          <a:bodyPr/>
          <a:lstStyle/>
          <a:p>
            <a:pPr eaLnBrk="1" hangingPunct="1"/>
            <a:r>
              <a:rPr lang="ko-KR" altLang="en-US" b="1">
                <a:ea typeface="굴림" panose="020B0600000101010101" pitchFamily="50" charset="-127"/>
              </a:rPr>
              <a:t>     </a:t>
            </a:r>
            <a:r>
              <a:rPr lang="en-US" altLang="ko-KR">
                <a:ea typeface="굴림" panose="020B0600000101010101" pitchFamily="50" charset="-127"/>
              </a:rPr>
              <a:t>Why CIDR Is Useful</a:t>
            </a:r>
          </a:p>
        </p:txBody>
      </p:sp>
      <p:sp>
        <p:nvSpPr>
          <p:cNvPr id="71685" name="Rectangle 3">
            <a:extLst>
              <a:ext uri="{FF2B5EF4-FFF2-40B4-BE49-F238E27FC236}">
                <a16:creationId xmlns:a16="http://schemas.microsoft.com/office/drawing/2014/main" id="{37EA5E24-DB76-416C-8E2F-69592E3223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686800" cy="5051425"/>
          </a:xfrm>
        </p:spPr>
        <p:txBody>
          <a:bodyPr/>
          <a:lstStyle/>
          <a:p>
            <a:r>
              <a:rPr lang="en-US" altLang="ko-KR" sz="2000">
                <a:ea typeface="굴림" panose="020B0600000101010101" pitchFamily="50" charset="-127"/>
              </a:rPr>
              <a:t>ISPs assign IP addresses</a:t>
            </a:r>
          </a:p>
          <a:p>
            <a:r>
              <a:rPr lang="en-US" altLang="ko-KR" sz="2000">
                <a:ea typeface="굴림" panose="020B0600000101010101" pitchFamily="50" charset="-127"/>
              </a:rPr>
              <a:t>Corporate customer with </a:t>
            </a:r>
            <a:r>
              <a:rPr lang="en-US" altLang="ko-KR" sz="2000" i="1">
                <a:ea typeface="굴림" panose="020B0600000101010101" pitchFamily="50" charset="-127"/>
              </a:rPr>
              <a:t>N </a:t>
            </a:r>
            <a:r>
              <a:rPr lang="en-US" altLang="ko-KR" sz="2000">
                <a:ea typeface="굴림" panose="020B0600000101010101" pitchFamily="50" charset="-127"/>
              </a:rPr>
              <a:t>computers needs </a:t>
            </a:r>
            <a:r>
              <a:rPr lang="en-US" altLang="ko-KR" sz="2000" i="1">
                <a:ea typeface="굴림" panose="020B0600000101010101" pitchFamily="50" charset="-127"/>
              </a:rPr>
              <a:t>N </a:t>
            </a:r>
            <a:r>
              <a:rPr lang="en-US" altLang="ko-KR" sz="2000">
                <a:ea typeface="굴림" panose="020B0600000101010101" pitchFamily="50" charset="-127"/>
              </a:rPr>
              <a:t>addresses</a:t>
            </a:r>
          </a:p>
          <a:p>
            <a:r>
              <a:rPr lang="en-US" altLang="ko-KR" sz="2000">
                <a:ea typeface="굴림" panose="020B0600000101010101" pitchFamily="50" charset="-127"/>
              </a:rPr>
              <a:t>CIDR permits ISP to round to nearest power of two</a:t>
            </a:r>
          </a:p>
          <a:p>
            <a:r>
              <a:rPr lang="en-US" altLang="ko-KR" sz="2000">
                <a:ea typeface="굴림" panose="020B0600000101010101" pitchFamily="50" charset="-127"/>
              </a:rPr>
              <a:t>Example</a:t>
            </a:r>
          </a:p>
          <a:p>
            <a:pPr marL="457200" lvl="1" indent="0">
              <a:buFontTx/>
              <a:buNone/>
            </a:pPr>
            <a:r>
              <a:rPr lang="en-US" altLang="ko-KR" sz="1600">
                <a:ea typeface="굴림" panose="020B0600000101010101" pitchFamily="50" charset="-127"/>
              </a:rPr>
              <a:t>– Assume ISP owns address block 128.211.0.0/16</a:t>
            </a:r>
          </a:p>
          <a:p>
            <a:pPr marL="457200" lvl="1" indent="0">
              <a:buFontTx/>
              <a:buNone/>
            </a:pPr>
            <a:r>
              <a:rPr lang="en-US" altLang="ko-KR" sz="1600">
                <a:ea typeface="굴림" panose="020B0600000101010101" pitchFamily="50" charset="-127"/>
              </a:rPr>
              <a:t>– Customer has 12 computers</a:t>
            </a:r>
          </a:p>
          <a:p>
            <a:pPr marL="457200" lvl="1" indent="0">
              <a:buFontTx/>
              <a:buNone/>
            </a:pPr>
            <a:r>
              <a:rPr lang="en-US" altLang="ko-KR" sz="1600">
                <a:ea typeface="굴림" panose="020B0600000101010101" pitchFamily="50" charset="-127"/>
              </a:rPr>
              <a:t>– ISP assigns 4 bits of suffix to customer</a:t>
            </a:r>
          </a:p>
          <a:p>
            <a:pPr marL="457200" lvl="1" indent="0">
              <a:buFontTx/>
              <a:buNone/>
            </a:pPr>
            <a:r>
              <a:rPr lang="en-US" altLang="ko-KR" sz="1600">
                <a:ea typeface="굴림" panose="020B0600000101010101" pitchFamily="50" charset="-127"/>
              </a:rPr>
              <a:t>– Mask used is /28</a:t>
            </a:r>
          </a:p>
          <a:p>
            <a:pPr marL="457200" lvl="1" indent="0">
              <a:buFontTx/>
              <a:buNone/>
            </a:pPr>
            <a:r>
              <a:rPr lang="en-US" altLang="ko-KR" sz="1600">
                <a:ea typeface="굴림" panose="020B0600000101010101" pitchFamily="50" charset="-127"/>
              </a:rPr>
              <a:t>– Example: customer is assigned 128.211.0.16/28</a:t>
            </a:r>
          </a:p>
          <a:p>
            <a:pPr marL="457200" lvl="1" indent="0">
              <a:buFontTx/>
              <a:buNone/>
            </a:pPr>
            <a:r>
              <a:rPr lang="en-US" altLang="ko-KR" sz="1600">
                <a:ea typeface="굴림" panose="020B0600000101010101" pitchFamily="50" charset="-127"/>
              </a:rPr>
              <a:t>                                                                       0001 </a:t>
            </a:r>
            <a:r>
              <a:rPr lang="en-US" altLang="ko-KR" sz="1600" u="sng">
                <a:ea typeface="굴림" panose="020B0600000101010101" pitchFamily="50" charset="-127"/>
              </a:rPr>
              <a:t>0000</a:t>
            </a:r>
          </a:p>
          <a:p>
            <a:pPr marL="457200" lvl="1" indent="0">
              <a:buFontTx/>
              <a:buNone/>
            </a:pPr>
            <a:r>
              <a:rPr lang="en-US" altLang="ko-KR" sz="1600">
                <a:ea typeface="굴림" panose="020B0600000101010101" pitchFamily="50" charset="-127"/>
              </a:rPr>
              <a:t>– Each computer at customer site has unique final 4 bits</a:t>
            </a:r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1">
            <a:extLst>
              <a:ext uri="{FF2B5EF4-FFF2-40B4-BE49-F238E27FC236}">
                <a16:creationId xmlns:a16="http://schemas.microsoft.com/office/drawing/2014/main" id="{9E729359-A48F-477C-8690-801218D017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73731" name="Slide Number Placeholder 2">
            <a:extLst>
              <a:ext uri="{FF2B5EF4-FFF2-40B4-BE49-F238E27FC236}">
                <a16:creationId xmlns:a16="http://schemas.microsoft.com/office/drawing/2014/main" id="{B17A1A5F-2B0F-4F98-AE06-F3B7872758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794C7F-AB92-4B84-8A66-1A8BC16C7C39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ko-KR" sz="1400"/>
          </a:p>
        </p:txBody>
      </p:sp>
      <p:pic>
        <p:nvPicPr>
          <p:cNvPr id="73732" name="Picture 2">
            <a:extLst>
              <a:ext uri="{FF2B5EF4-FFF2-40B4-BE49-F238E27FC236}">
                <a16:creationId xmlns:a16="http://schemas.microsoft.com/office/drawing/2014/main" id="{89AE6EB5-B934-4050-BDD3-6BF37BC26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7"/>
          <a:stretch>
            <a:fillRect/>
          </a:stretch>
        </p:blipFill>
        <p:spPr bwMode="auto">
          <a:xfrm>
            <a:off x="914400" y="838200"/>
            <a:ext cx="7250113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AB34E429-DA16-4E23-9C1F-1B4175C222AC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52400"/>
            <a:ext cx="8686800" cy="6096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sz="3600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21.13  CIDR Host Addresses    </a:t>
            </a:r>
            <a:endParaRPr lang="en-US" sz="36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3">
            <a:extLst>
              <a:ext uri="{FF2B5EF4-FFF2-40B4-BE49-F238E27FC236}">
                <a16:creationId xmlns:a16="http://schemas.microsoft.com/office/drawing/2014/main" id="{54E2E71B-C76B-486D-B783-5741047BB8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2009 Pearson Education Inc., Upper Saddle River, NJ. All rights reserved.</a:t>
            </a:r>
          </a:p>
        </p:txBody>
      </p:sp>
      <p:sp>
        <p:nvSpPr>
          <p:cNvPr id="75779" name="Slide Number Placeholder 4">
            <a:extLst>
              <a:ext uri="{FF2B5EF4-FFF2-40B4-BE49-F238E27FC236}">
                <a16:creationId xmlns:a16="http://schemas.microsoft.com/office/drawing/2014/main" id="{589CBF17-7B60-44E2-91A2-7B3D849C60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A85EB4-F025-4E06-81F0-ECB8A6D7CC53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ko-KR" sz="1400"/>
          </a:p>
        </p:txBody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0286B91A-000E-4511-9EAC-7DA441EA4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21.15  Summary of Special IP Addresses      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E0B16E7C-AE52-4466-A65C-3E6C1F3AD0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8788" y="981075"/>
            <a:ext cx="8686800" cy="4821238"/>
          </a:xfrm>
        </p:spPr>
        <p:txBody>
          <a:bodyPr/>
          <a:lstStyle/>
          <a:p>
            <a:pPr>
              <a:defRPr/>
            </a:pPr>
            <a:r>
              <a:rPr lang="en-US" altLang="ko-KR" sz="2000" i="1" dirty="0"/>
              <a:t>Loopback address </a:t>
            </a:r>
            <a:r>
              <a:rPr lang="en-US" altLang="ko-KR" sz="2000" dirty="0"/>
              <a:t>( 127.0.0.1 ) used for testing</a:t>
            </a:r>
          </a:p>
          <a:p>
            <a:pPr marL="0" indent="0">
              <a:buFontTx/>
              <a:buNone/>
              <a:defRPr/>
            </a:pPr>
            <a:r>
              <a:rPr lang="en-US" altLang="ko-KR" sz="2000" dirty="0"/>
              <a:t>    – Packets never leave the local host</a:t>
            </a:r>
          </a:p>
          <a:p>
            <a:pPr>
              <a:defRPr/>
            </a:pPr>
            <a:r>
              <a:rPr lang="en-US" altLang="ko-KR" sz="2000" dirty="0"/>
              <a:t>Addresses 240.0.0.0/ 8 and above are </a:t>
            </a:r>
            <a:r>
              <a:rPr lang="en-US" altLang="ko-KR" sz="2000" i="1" dirty="0"/>
              <a:t>multicast</a:t>
            </a:r>
            <a:endParaRPr lang="ko-KR" altLang="en-US" dirty="0">
              <a:ea typeface="굴림" charset="-127"/>
            </a:endParaRPr>
          </a:p>
        </p:txBody>
      </p:sp>
      <p:pic>
        <p:nvPicPr>
          <p:cNvPr id="75782" name="Picture 2">
            <a:extLst>
              <a:ext uri="{FF2B5EF4-FFF2-40B4-BE49-F238E27FC236}">
                <a16:creationId xmlns:a16="http://schemas.microsoft.com/office/drawing/2014/main" id="{79DB62D7-C6D2-4A81-BF32-39F95B185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2589213"/>
            <a:ext cx="78581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>
            <a:extLst>
              <a:ext uri="{FF2B5EF4-FFF2-40B4-BE49-F238E27FC236}">
                <a16:creationId xmlns:a16="http://schemas.microsoft.com/office/drawing/2014/main" id="{E689B835-4DEE-435C-9F23-72574D4EF4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77827" name="Slide Number Placeholder 4">
            <a:extLst>
              <a:ext uri="{FF2B5EF4-FFF2-40B4-BE49-F238E27FC236}">
                <a16:creationId xmlns:a16="http://schemas.microsoft.com/office/drawing/2014/main" id="{D4A286D3-58E6-4D93-96D2-CDAAC40D6B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5D42E5-A08A-4B20-BF93-BF38CBAEC0FF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ko-KR" sz="1400"/>
          </a:p>
        </p:txBody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9508F52F-0849-4F74-BCFD-8EDD2BD21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Host Address Count</a:t>
            </a:r>
            <a:endParaRPr lang="en-US" altLang="ko-KR">
              <a:solidFill>
                <a:schemeClr val="tx1"/>
              </a:solidFill>
              <a:ea typeface="굴림" panose="020B0600000101010101" pitchFamily="50" charset="-127"/>
            </a:endParaRPr>
          </a:p>
        </p:txBody>
      </p:sp>
      <p:sp>
        <p:nvSpPr>
          <p:cNvPr id="77829" name="Rectangle 3">
            <a:extLst>
              <a:ext uri="{FF2B5EF4-FFF2-40B4-BE49-F238E27FC236}">
                <a16:creationId xmlns:a16="http://schemas.microsoft.com/office/drawing/2014/main" id="{0E2ED8CB-D78E-4669-8ABC-4B61BBA2F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838" y="1066800"/>
            <a:ext cx="9047162" cy="52578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For a given network prefix, the all-0s and all-1s suffixes have special meaning</a:t>
            </a:r>
          </a:p>
          <a:p>
            <a:r>
              <a:rPr lang="en-US" altLang="ko-KR">
                <a:ea typeface="굴림" panose="020B0600000101010101" pitchFamily="50" charset="-127"/>
              </a:rPr>
              <a:t>Consequence: if a suffix has </a:t>
            </a:r>
            <a:r>
              <a:rPr lang="en-US" altLang="ko-KR" i="1">
                <a:ea typeface="굴림" panose="020B0600000101010101" pitchFamily="50" charset="-127"/>
              </a:rPr>
              <a:t>N </a:t>
            </a:r>
            <a:r>
              <a:rPr lang="en-US" altLang="ko-KR">
                <a:ea typeface="굴림" panose="020B0600000101010101" pitchFamily="50" charset="-127"/>
              </a:rPr>
              <a:t>bits, 2</a:t>
            </a:r>
            <a:r>
              <a:rPr lang="en-US" altLang="ko-KR" i="1" baseline="30000">
                <a:ea typeface="굴림" panose="020B0600000101010101" pitchFamily="50" charset="-127"/>
              </a:rPr>
              <a:t>N</a:t>
            </a:r>
            <a:r>
              <a:rPr lang="en-US" altLang="ko-KR">
                <a:ea typeface="굴림" panose="020B0600000101010101" pitchFamily="50" charset="-127"/>
              </a:rPr>
              <a:t>− 2 hosts can be present</a:t>
            </a:r>
          </a:p>
          <a:p>
            <a:endParaRPr lang="en-US" altLang="ko-KR">
              <a:ea typeface="굴림" panose="020B0600000101010101" pitchFamily="50" charset="-127"/>
            </a:endParaRPr>
          </a:p>
          <a:p>
            <a:r>
              <a:rPr lang="en-US" altLang="ko-KR" i="1">
                <a:ea typeface="굴림" panose="020B0600000101010101" pitchFamily="50" charset="-127"/>
              </a:rPr>
              <a:t>An IP address does not identify a specific computer. Instead, each IP address identifies a connection between a computer and a network.</a:t>
            </a:r>
          </a:p>
          <a:p>
            <a:endParaRPr lang="en-US" altLang="ko-KR" i="1">
              <a:ea typeface="굴림" panose="020B0600000101010101" pitchFamily="50" charset="-127"/>
            </a:endParaRPr>
          </a:p>
          <a:p>
            <a:r>
              <a:rPr lang="en-US" altLang="ko-KR">
                <a:ea typeface="굴림" panose="020B0600000101010101" pitchFamily="50" charset="-127"/>
              </a:rPr>
              <a:t>host with multiple network connections is called a </a:t>
            </a:r>
            <a:r>
              <a:rPr lang="en-US" altLang="ko-KR" i="1">
                <a:ea typeface="굴림" panose="020B0600000101010101" pitchFamily="50" charset="-127"/>
              </a:rPr>
              <a:t>multi-homed host</a:t>
            </a:r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1">
            <a:extLst>
              <a:ext uri="{FF2B5EF4-FFF2-40B4-BE49-F238E27FC236}">
                <a16:creationId xmlns:a16="http://schemas.microsoft.com/office/drawing/2014/main" id="{A6F26618-DF98-48B5-B260-B04618D297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79875" name="Slide Number Placeholder 2">
            <a:extLst>
              <a:ext uri="{FF2B5EF4-FFF2-40B4-BE49-F238E27FC236}">
                <a16:creationId xmlns:a16="http://schemas.microsoft.com/office/drawing/2014/main" id="{AA5B338A-B1DE-466A-83B4-B54036DEB7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326B44-2774-40FD-8D85-183FA6EE8567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ko-KR" sz="1400"/>
          </a:p>
        </p:txBody>
      </p:sp>
      <p:pic>
        <p:nvPicPr>
          <p:cNvPr id="79876" name="Picture 2">
            <a:extLst>
              <a:ext uri="{FF2B5EF4-FFF2-40B4-BE49-F238E27FC236}">
                <a16:creationId xmlns:a16="http://schemas.microsoft.com/office/drawing/2014/main" id="{98804EA5-328B-4C17-BF18-D5DE93F27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34"/>
          <a:stretch>
            <a:fillRect/>
          </a:stretch>
        </p:blipFill>
        <p:spPr bwMode="auto">
          <a:xfrm>
            <a:off x="838200" y="1219200"/>
            <a:ext cx="752792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7" name="Rectangle 2">
            <a:extLst>
              <a:ext uri="{FF2B5EF4-FFF2-40B4-BE49-F238E27FC236}">
                <a16:creationId xmlns:a16="http://schemas.microsoft.com/office/drawing/2014/main" id="{EB58B6A6-A920-4918-A743-FAAA5BC1C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3600">
                <a:solidFill>
                  <a:schemeClr val="tx2"/>
                </a:solidFill>
                <a:ea typeface="굴림" panose="020B0600000101010101" pitchFamily="50" charset="-127"/>
              </a:rPr>
              <a:t>21.17  Routers and the IP Addressing Principle   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>
            <a:extLst>
              <a:ext uri="{FF2B5EF4-FFF2-40B4-BE49-F238E27FC236}">
                <a16:creationId xmlns:a16="http://schemas.microsoft.com/office/drawing/2014/main" id="{8E3CA66B-F5D4-4D3B-B4C0-1C878AFD263A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81923" name="Slide Number Placeholder 4">
            <a:extLst>
              <a:ext uri="{FF2B5EF4-FFF2-40B4-BE49-F238E27FC236}">
                <a16:creationId xmlns:a16="http://schemas.microsoft.com/office/drawing/2014/main" id="{3DC53902-FD37-40C0-8E48-51134210D421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57371F1-549E-47CE-B1F9-9FA72CF95E79}" type="slidenum">
              <a:rPr lang="ko-KR" altLang="en-US" sz="1400">
                <a:solidFill>
                  <a:srgbClr val="000000"/>
                </a:solidFill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ko-KR" sz="140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0608537C-A416-493F-A06D-87074AEDA2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Assignment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B5144DBD-4856-48F0-A566-06466C4CF9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153886"/>
            <a:ext cx="9138220" cy="518160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AutoNum type="arabicPeriod"/>
              <a:defRPr/>
            </a:pPr>
            <a:r>
              <a:rPr lang="en-US" altLang="ko-KR" sz="1800" dirty="0">
                <a:ea typeface="굴림" charset="-127"/>
              </a:rPr>
              <a:t>Will the Internet be replaced by a single networking technology? Why or why not?</a:t>
            </a:r>
          </a:p>
          <a:p>
            <a:pPr>
              <a:lnSpc>
                <a:spcPct val="150000"/>
              </a:lnSpc>
              <a:buFontTx/>
              <a:buAutoNum type="arabicPeriod"/>
              <a:defRPr/>
            </a:pPr>
            <a:endParaRPr lang="en-US" altLang="ko-KR" sz="1800" dirty="0">
              <a:ea typeface="굴림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ea typeface="굴림" charset="-127"/>
              </a:rPr>
              <a:t>2. If an ISP assigned you with a /28 address block(178.25.0.16/28), how many computers could you assign an address? Show </a:t>
            </a:r>
            <a:r>
              <a:rPr lang="ko-KR" altLang="en-US" sz="1800" dirty="0">
                <a:ea typeface="굴림" charset="-127"/>
              </a:rPr>
              <a:t> </a:t>
            </a:r>
            <a:r>
              <a:rPr lang="en-US" altLang="ko-KR" sz="1800" dirty="0">
                <a:ea typeface="굴림" charset="-127"/>
              </a:rPr>
              <a:t>the</a:t>
            </a:r>
            <a:r>
              <a:rPr lang="ko-KR" altLang="en-US" sz="1800" dirty="0">
                <a:ea typeface="굴림" charset="-127"/>
              </a:rPr>
              <a:t> </a:t>
            </a:r>
            <a:r>
              <a:rPr lang="en-US" altLang="ko-KR" sz="1800" dirty="0">
                <a:ea typeface="굴림" charset="-127"/>
              </a:rPr>
              <a:t>addresses</a:t>
            </a:r>
            <a:r>
              <a:rPr lang="ko-KR" altLang="en-US" sz="1800" dirty="0">
                <a:ea typeface="굴림" charset="-127"/>
              </a:rPr>
              <a:t> </a:t>
            </a:r>
            <a:r>
              <a:rPr lang="en-US" altLang="ko-KR" sz="1800" dirty="0">
                <a:ea typeface="굴림" charset="-127"/>
              </a:rPr>
              <a:t>assigned</a:t>
            </a:r>
            <a:r>
              <a:rPr lang="ko-KR" altLang="en-US" sz="1800" dirty="0">
                <a:ea typeface="굴림" charset="-127"/>
              </a:rPr>
              <a:t> </a:t>
            </a:r>
            <a:r>
              <a:rPr lang="en-US" altLang="ko-KR" sz="1800" dirty="0">
                <a:ea typeface="굴림" charset="-127"/>
              </a:rPr>
              <a:t>to</a:t>
            </a:r>
            <a:r>
              <a:rPr lang="ko-KR" altLang="en-US" sz="1800" dirty="0">
                <a:ea typeface="굴림" charset="-127"/>
              </a:rPr>
              <a:t> </a:t>
            </a:r>
            <a:r>
              <a:rPr lang="en-US" altLang="ko-KR" sz="1800" dirty="0">
                <a:ea typeface="굴림" charset="-127"/>
              </a:rPr>
              <a:t>computers.</a:t>
            </a: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1800" dirty="0">
              <a:ea typeface="굴림" charset="-127"/>
            </a:endParaRPr>
          </a:p>
          <a:p>
            <a:pPr marL="0" indent="0">
              <a:buNone/>
              <a:defRPr/>
            </a:pPr>
            <a:r>
              <a:rPr lang="en-US" altLang="ko-KR" sz="1800" dirty="0">
                <a:ea typeface="굴림" charset="-127"/>
              </a:rPr>
              <a:t>3. </a:t>
            </a:r>
            <a:r>
              <a:rPr lang="en-US" altLang="ko-KR" sz="1800" dirty="0">
                <a:ea typeface="굴림"/>
              </a:rPr>
              <a:t>Execute the following network commands, and find</a:t>
            </a:r>
            <a:r>
              <a:rPr lang="ko-KR" altLang="en-US" sz="1800" dirty="0">
                <a:ea typeface="굴림"/>
              </a:rPr>
              <a:t> </a:t>
            </a:r>
            <a:r>
              <a:rPr lang="en-US" altLang="ko-KR" sz="1800" dirty="0">
                <a:ea typeface="굴림"/>
              </a:rPr>
              <a:t>out the IP addresses of routers between your computer and  </a:t>
            </a:r>
            <a:r>
              <a:rPr lang="en-US" altLang="ko-KR" sz="1800" dirty="0">
                <a:ea typeface="굴림"/>
                <a:hlinkClick r:id="rId3"/>
              </a:rPr>
              <a:t>www.</a:t>
            </a:r>
            <a:r>
              <a:rPr lang="en-US" altLang="ko-KR" sz="1800" dirty="0">
                <a:ea typeface="굴림"/>
              </a:rPr>
              <a:t>google.com</a:t>
            </a:r>
          </a:p>
          <a:p>
            <a:pPr marL="0" indent="0">
              <a:buNone/>
              <a:defRPr/>
            </a:pPr>
            <a:r>
              <a:rPr lang="en-US" altLang="ko-KR" sz="1800" dirty="0">
                <a:ea typeface="굴림"/>
              </a:rPr>
              <a:t>                  tracert </a:t>
            </a:r>
            <a:r>
              <a:rPr lang="en-US" altLang="ko-KR" sz="1800" dirty="0">
                <a:ea typeface="굴림"/>
                <a:hlinkClick r:id="rId4"/>
              </a:rPr>
              <a:t>www.google.com</a:t>
            </a:r>
            <a:endParaRPr lang="en-US" altLang="ko-KR" sz="1800" dirty="0">
              <a:ea typeface="굴림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1800" dirty="0">
              <a:ea typeface="굴림" charset="-127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000" b="1" kern="1200" dirty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Send your solution to me by email. (</a:t>
            </a:r>
            <a:r>
              <a:rPr lang="en-US" altLang="ko-KR" sz="2000" dirty="0">
                <a:solidFill>
                  <a:srgbClr val="000000"/>
                </a:solidFill>
                <a:ea typeface="굴림"/>
                <a:cs typeface="Arial"/>
              </a:rPr>
              <a:t>Due date: 5.9. )</a:t>
            </a:r>
          </a:p>
          <a:p>
            <a:pPr marL="0" indent="0" algn="just" latinLnBrk="1">
              <a:lnSpc>
                <a:spcPct val="16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2000" b="1" kern="1200" dirty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This assignment will be used to check your attendance.</a:t>
            </a:r>
            <a:endParaRPr lang="en-US" altLang="ko-KR" sz="2000" dirty="0">
              <a:ea typeface="굴림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81926" name="슬라이드 번호 개체 틀 1">
            <a:extLst>
              <a:ext uri="{FF2B5EF4-FFF2-40B4-BE49-F238E27FC236}">
                <a16:creationId xmlns:a16="http://schemas.microsoft.com/office/drawing/2014/main" id="{7C17095F-4C72-48AF-933D-A885AB2627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8700E80-7DE6-4001-9221-E6D4D2C33067}" type="slidenum">
              <a:rPr lang="ko-KR" altLang="en-US" sz="1400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ko-KR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>
            <a:extLst>
              <a:ext uri="{FF2B5EF4-FFF2-40B4-BE49-F238E27FC236}">
                <a16:creationId xmlns:a16="http://schemas.microsoft.com/office/drawing/2014/main" id="{933D0F55-F3A6-4A32-B7C5-D36370C42B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6371E076-670D-4CBF-A238-D30738F84D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9B904A-6A96-4291-8029-CF2954931D45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54A0B36B-D81F-484F-AEC1-A0A77EC3EC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48600" cy="3810000"/>
          </a:xfrm>
        </p:spPr>
        <p:txBody>
          <a:bodyPr/>
          <a:lstStyle/>
          <a:p>
            <a:pPr defTabSz="457200" eaLnBrk="1" hangingPunct="1"/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PART IV    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Internetworking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en-US" altLang="ko-KR" sz="2400">
                <a:ea typeface="굴림" panose="020B0600000101010101" pitchFamily="50" charset="-127"/>
              </a:rPr>
              <a:t>Internet architecture, addressing, binding encapsulation, and protocols in the TCP/IP suite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F77F8ABA-E3F9-4392-A87B-B104D12588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7FDE65B0-B758-454D-ABA5-0C7D040548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43DFEB-FD2F-4DC7-8B8C-18759E496A5E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400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E9675412-E223-4F75-8D19-B7DF3270FB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48600" cy="3810000"/>
          </a:xfrm>
        </p:spPr>
        <p:txBody>
          <a:bodyPr/>
          <a:lstStyle/>
          <a:p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Chapter 20   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Internetworking: 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Concepts, Architecture, and Protocols</a:t>
            </a:r>
            <a:endParaRPr lang="en-US" altLang="ko-KR" sz="2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>
            <a:extLst>
              <a:ext uri="{FF2B5EF4-FFF2-40B4-BE49-F238E27FC236}">
                <a16:creationId xmlns:a16="http://schemas.microsoft.com/office/drawing/2014/main" id="{CB987C8D-1F3F-412C-8AE5-F001DEAAFB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16387" name="Slide Number Placeholder 4">
            <a:extLst>
              <a:ext uri="{FF2B5EF4-FFF2-40B4-BE49-F238E27FC236}">
                <a16:creationId xmlns:a16="http://schemas.microsoft.com/office/drawing/2014/main" id="{1A4F9E46-BAD3-44FB-9407-8167ACC1D7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135A3D-CF74-4E97-86E0-49E9BE547F6B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FDE0AAC2-569F-40F7-8117-DFB271F32C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20.1  Introduction    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7BFAE0D0-B253-42EB-9D85-662937F090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>
              <a:defRPr/>
            </a:pPr>
            <a:r>
              <a:rPr lang="en-US" dirty="0"/>
              <a:t>This chapter 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discusses the motivation for internetworking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introduces the hardware components used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describes the architecture in which the components are connected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discusses the significance of the concept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A731CD25-FCE6-4168-99BF-869A7FDEC2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79835A03-92B9-43C2-BB53-C9C6B113DA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EC95E2-3E6C-4EF4-920F-387254D2FFC1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ko-KR" sz="1400"/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96A10019-1184-4D04-B7D8-76BE7744D9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The Motivation for Internetworking    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AEEF354C-36CE-435F-8FF3-9FF55D4F0B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125" y="935038"/>
            <a:ext cx="8915400" cy="54102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Each network technology is designed to fit a specific set of constraints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LAN technologies are designed to provide high-speed communication across short distances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WAN technologies are designed to provide communication across large areas</a:t>
            </a:r>
          </a:p>
          <a:p>
            <a:r>
              <a:rPr lang="en-US" altLang="ko-KR">
                <a:ea typeface="굴림" panose="020B0600000101010101" pitchFamily="50" charset="-127"/>
              </a:rPr>
              <a:t>No single networking technology is best for all needs!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 large organization with diverse networking requirements needs multiple physical networks</a:t>
            </a:r>
          </a:p>
          <a:p>
            <a:pPr lvl="1"/>
            <a:r>
              <a:rPr lang="en-US" altLang="ko-KR" sz="1900">
                <a:ea typeface="굴림" panose="020B0600000101010101" pitchFamily="50" charset="-127"/>
              </a:rPr>
              <a:t>If the organization chooses the type of network that is best for each task,</a:t>
            </a:r>
            <a:r>
              <a:rPr lang="en-US" altLang="ko-KR" sz="1600">
                <a:ea typeface="굴림" panose="020B0600000101010101" pitchFamily="50" charset="-127"/>
              </a:rPr>
              <a:t> </a:t>
            </a:r>
            <a:r>
              <a:rPr lang="en-US" altLang="ko-KR" sz="1900">
                <a:ea typeface="굴림" panose="020B0600000101010101" pitchFamily="50" charset="-127"/>
              </a:rPr>
              <a:t>the organization will have several types of networks</a:t>
            </a:r>
          </a:p>
          <a:p>
            <a:pPr lvl="2"/>
            <a:r>
              <a:rPr lang="en-US" altLang="ko-KR" sz="1600">
                <a:ea typeface="굴림" panose="020B0600000101010101" pitchFamily="50" charset="-127"/>
              </a:rPr>
              <a:t>For example, a LAN technology like Ethernet might be the best solution for connecting computers at a given site</a:t>
            </a:r>
          </a:p>
          <a:p>
            <a:pPr lvl="2"/>
            <a:r>
              <a:rPr lang="en-US" altLang="ko-KR" sz="1600">
                <a:ea typeface="굴림" panose="020B0600000101010101" pitchFamily="50" charset="-127"/>
              </a:rPr>
              <a:t>but a leased data circuit might be used to interconnect a site in one city with a site in another</a:t>
            </a:r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>
            <a:extLst>
              <a:ext uri="{FF2B5EF4-FFF2-40B4-BE49-F238E27FC236}">
                <a16:creationId xmlns:a16="http://schemas.microsoft.com/office/drawing/2014/main" id="{DC1AED13-E062-4C2D-B779-EC6CA10C6F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9034E81A-9AC3-47F2-9A3E-91EBB1B6F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50763F-050E-469D-9473-95F3BE6D87EF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ko-KR" sz="1400"/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33EAFFDE-2E5B-49B8-B86F-2C75CCBB38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68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20.5  Internetworking    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C9C9AD34-CD1A-4E48-AE70-936476A0B2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56388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Despite the incompatibilities among network technologies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researchers have devised a scheme that provides universal service among heterogeneous networks, called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 internetworking</a:t>
            </a:r>
          </a:p>
          <a:p>
            <a:r>
              <a:rPr lang="en-US" altLang="ko-KR">
                <a:ea typeface="굴림" panose="020B0600000101010101" pitchFamily="50" charset="-127"/>
              </a:rPr>
              <a:t>The scheme uses both hardware and software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Additional systems are used to interconnect a set of networks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Software on the attached computers provides universal service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The resulting system of connected physical networks is known as an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internetwork</a:t>
            </a:r>
            <a:r>
              <a:rPr lang="en-US" altLang="ko-KR">
                <a:ea typeface="굴림" panose="020B0600000101010101" pitchFamily="50" charset="-127"/>
              </a:rPr>
              <a:t> or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internet</a:t>
            </a:r>
          </a:p>
          <a:p>
            <a:r>
              <a:rPr lang="en-US" altLang="ko-KR">
                <a:ea typeface="굴림" panose="020B0600000101010101" pitchFamily="50" charset="-127"/>
              </a:rPr>
              <a:t>An internet is not restricted in size 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internets exist that contain a few networks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the global Internet contains tens of thousands of networks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the number of computers attached to each network can vary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some networks have no computers attached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while others have hundreds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>
            <a:extLst>
              <a:ext uri="{FF2B5EF4-FFF2-40B4-BE49-F238E27FC236}">
                <a16:creationId xmlns:a16="http://schemas.microsoft.com/office/drawing/2014/main" id="{D31662D2-20AA-4850-9AC5-E3C3084E1D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22531" name="Slide Number Placeholder 4">
            <a:extLst>
              <a:ext uri="{FF2B5EF4-FFF2-40B4-BE49-F238E27FC236}">
                <a16:creationId xmlns:a16="http://schemas.microsoft.com/office/drawing/2014/main" id="{BE07791A-F38D-4766-A144-3B0024060A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6BB5C9-63E0-495A-9F6B-F613B3A43220}" type="slidenum">
              <a:rPr lang="ko-KR" altLang="en-US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ko-KR" sz="1400">
              <a:solidFill>
                <a:srgbClr val="000000"/>
              </a:solidFill>
            </a:endParaRP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E4EC902D-7D8B-4B3B-9D8F-E2D9E3F10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800" b="1">
                <a:ea typeface="굴림" panose="020B0600000101010101" pitchFamily="50" charset="-127"/>
              </a:rPr>
              <a:t>What Is The Internet?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D67FD33B-57C9-4DD6-9E3C-AB77378047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Users see it as services and applications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    – Web and e-commerce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    – Email, texting, instant messenger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    – Social networking and blogs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    – Music and video download (and upload)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    – Voice and video teleconferencing</a:t>
            </a:r>
          </a:p>
          <a:p>
            <a:pPr>
              <a:defRPr/>
            </a:pPr>
            <a:r>
              <a:rPr lang="en-US" altLang="ko-KR" dirty="0"/>
              <a:t>Networking professionals see it as infrastructure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    – Platform on which above services run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    – Grows rapidly</a:t>
            </a:r>
            <a:endParaRPr lang="en-US" altLang="ko-KR" dirty="0">
              <a:ea typeface="굴림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7898</TotalTime>
  <Words>2989</Words>
  <Application>Microsoft Office PowerPoint</Application>
  <PresentationFormat>화면 슬라이드 쇼(4:3)</PresentationFormat>
  <Paragraphs>382</Paragraphs>
  <Slides>38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함초롬바탕</vt:lpstr>
      <vt:lpstr>Arial</vt:lpstr>
      <vt:lpstr>Times New Roman</vt:lpstr>
      <vt:lpstr>Default Design</vt:lpstr>
      <vt:lpstr>1_Default Design</vt:lpstr>
      <vt:lpstr>2_Default Design</vt:lpstr>
      <vt:lpstr>  컴퓨터 네트워크  Computer Networks and Internets, 6e  </vt:lpstr>
      <vt:lpstr>Solving Problems</vt:lpstr>
      <vt:lpstr>Solving Problems</vt:lpstr>
      <vt:lpstr>PART IV      Internetworking   Internet architecture, addressing, binding encapsulation, and protocols in the TCP/IP suite </vt:lpstr>
      <vt:lpstr>Chapter 20     Internetworking:  Concepts, Architecture, and Protocols</vt:lpstr>
      <vt:lpstr>20.1  Introduction    </vt:lpstr>
      <vt:lpstr>The Motivation for Internetworking    </vt:lpstr>
      <vt:lpstr>20.5  Internetworking    </vt:lpstr>
      <vt:lpstr>What Is The Internet?</vt:lpstr>
      <vt:lpstr>Internet Architecture And Design</vt:lpstr>
      <vt:lpstr>Internet Philosophy</vt:lpstr>
      <vt:lpstr>Physical Network Connection with Routers    </vt:lpstr>
      <vt:lpstr>20.7  Internet Architecture    </vt:lpstr>
      <vt:lpstr>Achieving Universal Service    </vt:lpstr>
      <vt:lpstr>PowerPoint 프레젠테이션</vt:lpstr>
      <vt:lpstr>20.10  Protocols for Internetworking    </vt:lpstr>
      <vt:lpstr>Review of TCP/IP Layering      </vt:lpstr>
      <vt:lpstr>Host Computers, Routers, and Protocol Layers</vt:lpstr>
      <vt:lpstr>Chapter 21     IP: Internet Addressing </vt:lpstr>
      <vt:lpstr>21.1  Introduction    </vt:lpstr>
      <vt:lpstr>History Of The Internet Protocol</vt:lpstr>
      <vt:lpstr>21.2  Addresses for the Virtual Internet    </vt:lpstr>
      <vt:lpstr>21.3  The IP Addressing Scheme    </vt:lpstr>
      <vt:lpstr>21.4  The IP Address Hierarchy    </vt:lpstr>
      <vt:lpstr>PowerPoint 프레젠테이션</vt:lpstr>
      <vt:lpstr>21.6  Dotted Decimal Notation    </vt:lpstr>
      <vt:lpstr>21.7  Division of the Address Space    </vt:lpstr>
      <vt:lpstr>21.9  Subnet and Classless Addressing    </vt:lpstr>
      <vt:lpstr>PowerPoint 프레젠테이션</vt:lpstr>
      <vt:lpstr>21.10  Address Masks    </vt:lpstr>
      <vt:lpstr>21.11  CIDR Notation      </vt:lpstr>
      <vt:lpstr>PowerPoint 프레젠테이션</vt:lpstr>
      <vt:lpstr>     Why CIDR Is Useful</vt:lpstr>
      <vt:lpstr>PowerPoint 프레젠테이션</vt:lpstr>
      <vt:lpstr>21.15  Summary of Special IP Addresses      </vt:lpstr>
      <vt:lpstr>Host Address Count</vt:lpstr>
      <vt:lpstr>PowerPoint 프레젠테이션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 Introduction</dc:title>
  <dc:creator>10256</dc:creator>
  <cp:lastModifiedBy>경산 조</cp:lastModifiedBy>
  <cp:revision>289</cp:revision>
  <cp:lastPrinted>2015-04-08T05:39:58Z</cp:lastPrinted>
  <dcterms:created xsi:type="dcterms:W3CDTF">2006-08-29T10:36:33Z</dcterms:created>
  <dcterms:modified xsi:type="dcterms:W3CDTF">2020-05-02T02:11:21Z</dcterms:modified>
</cp:coreProperties>
</file>