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3" r:id="rId2"/>
    <p:sldMasterId id="2147483717" r:id="rId3"/>
  </p:sldMasterIdLst>
  <p:notesMasterIdLst>
    <p:notesMasterId r:id="rId42"/>
  </p:notesMasterIdLst>
  <p:handoutMasterIdLst>
    <p:handoutMasterId r:id="rId43"/>
  </p:handoutMasterIdLst>
  <p:sldIdLst>
    <p:sldId id="443" r:id="rId4"/>
    <p:sldId id="442" r:id="rId5"/>
    <p:sldId id="440" r:id="rId6"/>
    <p:sldId id="441" r:id="rId7"/>
    <p:sldId id="387" r:id="rId8"/>
    <p:sldId id="390" r:id="rId9"/>
    <p:sldId id="391" r:id="rId10"/>
    <p:sldId id="392" r:id="rId11"/>
    <p:sldId id="394" r:id="rId12"/>
    <p:sldId id="395" r:id="rId13"/>
    <p:sldId id="396" r:id="rId14"/>
    <p:sldId id="401" r:id="rId15"/>
    <p:sldId id="402" r:id="rId16"/>
    <p:sldId id="403" r:id="rId17"/>
    <p:sldId id="404" r:id="rId18"/>
    <p:sldId id="406" r:id="rId19"/>
    <p:sldId id="409" r:id="rId20"/>
    <p:sldId id="410" r:id="rId21"/>
    <p:sldId id="447" r:id="rId22"/>
    <p:sldId id="446" r:id="rId23"/>
    <p:sldId id="413" r:id="rId24"/>
    <p:sldId id="415" r:id="rId25"/>
    <p:sldId id="419" r:id="rId26"/>
    <p:sldId id="421" r:id="rId27"/>
    <p:sldId id="422" r:id="rId28"/>
    <p:sldId id="423" r:id="rId29"/>
    <p:sldId id="327" r:id="rId30"/>
    <p:sldId id="306" r:id="rId31"/>
    <p:sldId id="429" r:id="rId32"/>
    <p:sldId id="307" r:id="rId33"/>
    <p:sldId id="359" r:id="rId34"/>
    <p:sldId id="308" r:id="rId35"/>
    <p:sldId id="346" r:id="rId36"/>
    <p:sldId id="347" r:id="rId37"/>
    <p:sldId id="329" r:id="rId38"/>
    <p:sldId id="330" r:id="rId39"/>
    <p:sldId id="349" r:id="rId40"/>
    <p:sldId id="438" r:id="rId41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0" autoAdjust="0"/>
    <p:restoredTop sz="94660"/>
  </p:normalViewPr>
  <p:slideViewPr>
    <p:cSldViewPr>
      <p:cViewPr varScale="1">
        <p:scale>
          <a:sx n="76" d="100"/>
          <a:sy n="76" d="100"/>
        </p:scale>
        <p:origin x="13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7E85C6A-53B8-4C74-BAD4-F87387AEB1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69F3B-481A-43B7-9D47-05F64F22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CE9D904-E2F2-4235-AE42-A8565BC13C26}" type="datetimeFigureOut">
              <a:rPr lang="ko-KR" altLang="en-US"/>
              <a:pPr>
                <a:defRPr/>
              </a:pPr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420E1-8248-4291-BE04-AAC334A9C5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734A3-A3DA-48BA-82E5-5C530CD6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B914B6-788D-4635-84E9-C6BC565FE8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003194-76E2-4CE6-AE15-3B4C07D4D7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581A5F-DF5D-4652-8ACD-185D9D41AE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2555184-98B2-49B8-B60B-48923A80A0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964BC2A-4113-4454-80C4-4E9F8F999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926F3B55-9259-4C35-86CF-D2967DD041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101E85-D95E-4771-B6C0-1375452F3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C2F3038-146B-455C-B5D0-92B43776BC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9747337-B126-4C2B-BCEE-64A2C42FC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B2976-7394-4365-8FC3-09CE74D8933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ECE7FD4-4F0D-4E41-A86F-1D0B9DD9E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FDC0322-B94A-4954-9D60-5B2AD2F2E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442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012343BA-FB35-4059-8B3A-B93699C51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E78CF8F6-C302-4022-A032-AB8F945C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7B2D0E4F-E935-4AB1-808F-FE93EFEA5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3CD1FB-4343-4539-BF7B-53FC2017A510}" type="slidenum">
              <a:rPr lang="ko-KR" altLang="en-US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1D89EBA7-709F-4178-8BD6-FD67DF78B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1146460B-412B-408D-A4A0-9B9DB304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CF3A3613-5006-4CAD-A7B4-250E446E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870048-4EEF-4087-8704-D2F310FAA48C}" type="slidenum">
              <a:rPr lang="ko-KR" altLang="en-US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DE5CAC89-67A2-45C9-A9A8-9A469F260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B071BEE2-D867-4415-86F2-E93005D8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D07FEE16-D973-4125-A4BE-1991FDD35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4EBCAF-2668-475F-93DD-5FAE156BE1FD}" type="slidenum">
              <a:rPr lang="ko-KR" altLang="en-US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D3C8D8F0-6F28-4FB0-863B-38C86406F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F56D5F7B-4F8E-4CF6-9A20-8FB38CCD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A37B231C-2232-4EAD-8166-83B8A2F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CE56D4-6F03-430A-A98D-FA50B5C69C18}" type="slidenum">
              <a:rPr lang="ko-KR" altLang="en-US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9E64102D-35B2-496D-9EDC-19E642D1F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C2577705-4C6D-42E1-8255-FEF4A397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1A327833-8114-40DF-BF70-EFF4C08F2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4DAEFA-2D33-4792-B963-F1428D9A6FAE}" type="slidenum">
              <a:rPr lang="ko-KR" altLang="en-US" smtClean="0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EE257A25-311A-4C6F-92C4-2C0227B2D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68A60400-CBA9-475F-BC15-DB1FB6AF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71851938-4CC0-4629-AD0E-D7D77B69E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5AFC86-BE2D-4D14-B086-E0E3EDE904F1}" type="slidenum">
              <a:rPr lang="ko-KR" altLang="en-US" smtClean="0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5127848D-6FDC-41C7-830A-E0ECC3A71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4FBE4B90-F75A-455C-92F8-B72FCE48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968E6CC-0CE6-48CF-9956-D8E880A34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21AEE4-16D2-425F-B855-FC20BF4E147B}" type="slidenum">
              <a:rPr lang="ko-KR" altLang="en-US" smtClean="0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394870D5-2648-43F6-8D36-778F54EA5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FDC5CF1B-BFDA-4BC4-A4A2-B949EB45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188927D0-A12B-4E16-990F-F54BF1DEB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A0E9AB-AE79-4557-8D36-542589B72A2F}" type="slidenum">
              <a:rPr lang="ko-KR" altLang="en-US" smtClean="0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AE2962F6-8F1F-4A92-B6B1-B2E3D6A32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DAE9A288-E565-48ED-8B22-76AD0AA9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2B3FB33-AF6F-4CC7-B5C4-1E5FAB0A1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98A7B8-0DA2-40D7-B85B-F7146BDEF6A5}" type="slidenum">
              <a:rPr lang="ko-KR" altLang="en-US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394870D5-2648-43F6-8D36-778F54EA5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FDC5CF1B-BFDA-4BC4-A4A2-B949EB45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188927D0-A12B-4E16-990F-F54BF1DEB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A0E9AB-AE79-4557-8D36-542589B72A2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1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98560DE4-2351-4638-B9E8-986CE230F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CAF547CE-2622-4865-9892-82A1ECB5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E96EF572-8A59-4305-A163-3FDBCB272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0C563-A6F8-4986-81B8-8E04C2708A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730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394870D5-2648-43F6-8D36-778F54EA5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FDC5CF1B-BFDA-4BC4-A4A2-B949EB45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188927D0-A12B-4E16-990F-F54BF1DEB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A0E9AB-AE79-4557-8D36-542589B72A2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43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D89FE2D2-510F-4B81-A3B6-B9822BF1A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C6C8A60E-1A7C-4EE8-AD2B-1D2D0989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F4C7FD47-64D4-443D-BDBE-A48BEFC3E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F0126E-EC8E-4074-8AC9-BD48DC823BD3}" type="slidenum">
              <a:rPr lang="ko-KR" altLang="en-US" smtClean="0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9E9B7036-D78F-44A3-84D5-458FD4828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E2981836-0EDB-4DF6-8526-7B181DCE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D70907FD-E324-4573-8024-4712C6401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0B7F7-D54B-45DF-B247-1DC36798E976}" type="slidenum">
              <a:rPr lang="ko-KR" altLang="en-US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4E94B31C-9A28-4561-AFEB-0247386E8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5C77E5D5-AC25-4D45-B75F-BAB85534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8C7E6DCC-EFF7-41AF-BEC6-4BBF668D5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FA6F9-244F-4549-9AE1-A2F77CDA10C5}" type="slidenum">
              <a:rPr lang="ko-KR" altLang="en-US" smtClean="0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9CDE050B-FC37-43C0-A703-EC682C4ECE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1AFA96B6-3CBF-4C44-A0FA-5AE11D66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E359D8C7-B317-480E-891B-5A360C8B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638EE-6D6A-49D1-B64E-3A6A945B5497}" type="slidenum">
              <a:rPr lang="ko-KR" altLang="en-US" smtClean="0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A14CF9B0-0B3D-4731-B2B3-AF0E42E6B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C0FDEFC9-C38C-422F-8C7D-F96963D4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C24A1D16-5D7A-4FDD-B75F-3DD33D3FA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05981C-606E-4918-8351-1D1EB3BCC057}" type="slidenum">
              <a:rPr lang="ko-KR" altLang="en-US" smtClean="0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BEF769B2-8C41-41BC-A2FD-A9787AE0B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E17A6853-D4A4-463A-840E-BDC2C239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CD30B813-D124-4AE4-A404-97F44860E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276A1F-08E6-4600-A477-685E9D5DB8A3}" type="slidenum">
              <a:rPr lang="ko-KR" altLang="en-US" smtClean="0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B7909BD-1D6D-40F9-9C1D-A1C39806A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FC473B44-920B-475F-AF77-057E1848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94D3F201-979F-4FA4-B45A-E7F787B4A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9BEF5-7433-4DF2-9AF4-9EEC0706CC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1CEE4A0-FAA0-47BE-9617-376C4F4088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CCBED42B-6D37-4F08-BE41-8EEA2975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D6FEB8A-0A77-4AA8-99C3-4B9BA6F69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8F50D2-CA38-427F-92A0-8E3FD0904CC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90AF9FA-5413-489C-AD05-2867ED9F2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FEE5F8C2-2793-4261-8FC0-CF876846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FCE4AB2F-2FE3-48E5-8DEB-CA9BF622C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462ED-8548-48D2-B436-DB456F3B38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95DA78-064C-4E42-9F42-6DBD953D9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CEF13AD-1D9F-418F-9112-FB9C32A4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AE42743-0141-455D-8F9E-E098BFD8A9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3529-FD32-4F21-853D-A32DA76FC68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576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A4990304-173B-4B71-BD14-B061E0F68A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E99BF44F-8213-4622-A686-89843235D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86A08226-C570-4251-B0B1-E472EDEC9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BC0B19-61BD-4A97-AD60-23B3AEFB06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4DF6BF92-C66B-46F8-9E89-CF40B3B37A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8F7862F3-E40F-4422-A3E2-5D086FBF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59349B21-DA7D-4142-9E8F-D0E4395D3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4EFB7B-D9CC-44C4-BED0-96AD987178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677DEC53-4A20-48FD-A1C5-26B7CFF9F4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13838C44-2E5F-4D94-88B7-BD8DDB1B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9A6008F3-E616-4801-A8BA-440DD679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46B9A8-9750-4B36-AEBC-0130F5B47E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51C786F5-53B0-4EF7-945E-204D46374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E1F94CF0-690C-471F-ACC6-3704D495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5320EF8D-5124-4988-8934-C089E54D7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661B73-3D3B-4368-AC09-1080B3C662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9564FD45-D902-4A88-8124-324E36CAFF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F4478E6D-EFC2-45BA-807E-497D81653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C5AF2530-4B59-4BF2-8764-5F6F9589F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C618F9-0A0C-4D9B-A932-10A3E48621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13E68B05-C731-4E95-8958-F6F60FAD75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BA83ED8C-4E03-455A-B8D5-1EF158D8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AB8D3077-603E-47CB-9910-BA7AA2BA5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837DE2-E5B5-44C7-AF83-521658C065A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9358C153-BFBA-45AA-BE98-EC710D6C5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8F5110C0-3633-4116-BEF0-455C54B2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AD16C1E5-E828-4A93-B240-6BEC72B49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04114-924C-4304-9D7F-B2B882EE55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C79AEF2A-05FC-4F5E-82B8-0C1C1AA447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840F1920-A937-45E1-8A9A-650E69B5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B2991249-7BA2-4493-877F-F6A73AFEA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E064EE-9C3B-423C-9AF9-C7B12FD84DA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95DA78-064C-4E42-9F42-6DBD953D9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CEF13AD-1D9F-418F-9112-FB9C32A4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AE42743-0141-455D-8F9E-E098BFD8A9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3529-FD32-4F21-853D-A32DA76FC68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95DA78-064C-4E42-9F42-6DBD953D9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CEF13AD-1D9F-418F-9112-FB9C32A4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AE42743-0141-455D-8F9E-E098BFD8A9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3529-FD32-4F21-853D-A32DA76FC68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17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207786E1-F120-458F-BDC3-516A63D96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6B84B156-108A-4D10-88A5-D9F04674A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B3A7FF06-96BF-48A9-B706-C07B72B3D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D8DC9B-2E09-4F5D-A127-9C000633DD8D}" type="slidenum">
              <a:rPr lang="ko-KR" altLang="en-US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5746B8EC-6162-4969-8397-C4F4A6085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3E8364FB-36D1-4B35-8772-C72CCD2B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5168C164-7919-492E-8179-C32484B50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B958BB-5AE9-4A6C-BE80-A7BA2089688F}" type="slidenum">
              <a:rPr lang="ko-KR" altLang="en-US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396CCDFF-024A-4142-9DC3-BD73C8CAB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911A8346-7A85-42F9-A14F-BB357824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7AFAB5F1-CF2A-41E6-8768-2C5F6EF8C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D3D3C9-CDC7-425A-A5C8-0E2682220475}" type="slidenum">
              <a:rPr lang="ko-KR" altLang="en-US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825AA9C5-699F-47FA-870C-B78B0A9C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D99E1D54-0CB7-4A87-BF5F-C9D17C24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71389B36-F64F-4749-87CE-7C1DF1B19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5982C-1C8A-445B-A26A-C0355AC4685A}" type="slidenum">
              <a:rPr lang="ko-KR" altLang="en-US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2E68F79E-9AC6-466B-B47C-71596450B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09F5D460-F587-4183-9D10-6082723B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ACE4378-CB48-41E5-8DC9-18A3E7126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2F2E90-E28C-4470-8FAC-53BFD540F6A9}" type="slidenum">
              <a:rPr lang="ko-KR" altLang="en-US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B8302D-7507-42D4-A6C2-87373B985B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D2F42A-5DE3-4461-897B-1539A1352F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0890-4B83-4CAE-9672-26C9A2BAAC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1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91DBB9-062B-4335-94D0-A1C066B1F0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41D94-8B73-4E15-83BF-EBBB95267F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900D-FFFE-4D47-A352-4C04C1644A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1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E67FD7-3938-45B7-862B-B53A634871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4E18A4-2AA9-4580-BF90-0AAD1ABB0E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F7AE-4AAE-4FCF-B9C2-5728044CE7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51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69FECD-2E43-4607-A549-4EEA37D947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52A15D-5D46-4378-BA64-9A41DC152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3F83-10B4-4410-AECB-5D69A64173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06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C8ED62-71B3-479E-8ABD-C47626CB52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715DDD-5323-4C76-89B3-C72B3D0C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C081-2465-4F66-8EB3-3AC299A414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56FD34-BB5E-4C14-A612-BFA409E720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7A7BD4-E1C6-4DB2-875B-755CA3E1DE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7562E-E48B-44BE-967E-BDE49DBF16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87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AC087B-6E1F-4F8D-94B0-748AF70CD9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29A24-28E8-4D6B-9D49-5958D8801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F52AE-52A0-4D6D-9D2E-34FAFAFE51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30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F458F83-299D-4EE5-98AC-C42A2514FC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848F05-E681-4042-8BFD-0A1586C2CC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300F4-A237-4FDF-AC01-D96D6ED5FE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E011892-C5E7-4E78-96DA-F58F0CC6F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8C24E6-7824-493B-8D5C-C1B79ABA3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E9FD2-4962-45A0-9FDE-4AE0A182A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16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748483F-6620-4F63-9B17-E9F5177B77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2522AB-C3EC-4EB0-A249-3B6AD6C62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885A-1105-40EE-BAF7-D356D78B39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60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28C1C7-70F9-442B-ADBA-44A14A4E5B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A92557-D79B-4507-918F-F5C1049F15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33F5-AB26-4AA4-9352-81794C212D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5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6293E0-8E08-429C-BB83-72B879F027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596B57-C373-43CE-BE29-BBBEFC0E9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9298B-F312-4E25-9569-AB505CCEED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354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12C64-9B55-4731-BA23-DAFF62C16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0AD1C-9E09-4FF4-B1CB-720D62C0EC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30A8-703F-41F4-96B1-6799FBD535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99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0F73A1-FB7C-47C6-87FA-22E202A404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F35AEC-83B7-4BEC-92CA-47B6505C9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16D9C-C43A-48C9-B558-A36180C436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146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2DAA35-C5ED-4E29-A6CF-1025424B0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DBE28A-DF60-410D-8C64-97978BBDD9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536D-5ACA-47F1-A97E-C8E2C8FABD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253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02ABE4-B97F-4E16-9764-066E219A79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06E09C-0F5F-4BCE-9AB3-6F5B1C04BB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FB3E5-1493-4B5E-9B34-36E71514AD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926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B313D2-6277-453A-83B9-6B46A462DB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6366E7-5ED9-4B4E-AF92-DC74788F63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9C1BA-D285-4DB0-933C-C9075CD1C0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953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03CB43-FD65-4088-85C9-5D9C8E91AB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D93291-2436-4EB6-8F73-C00BE6C0D0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B767D-28B4-4085-BBC1-2BAFDB9746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26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03EB8-E9ED-4E37-B10A-88934DAF51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0FFFA3-6860-4AE3-85B0-57C6DAA8EE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15244-AA2F-4ED7-8BD2-AB720E7B80F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207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6C157A-C88B-485C-BB65-96CB81F769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8B805D-0711-4B6D-8D18-1154C4D01A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2EBFF-20C5-4B3F-A1AD-5B6379EB43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8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C71A41-0A78-4492-A6E6-DB00FB9B38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671018-D60D-48F3-8F53-502BB3F3B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ED49E-17EE-445A-A281-8426289D0A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823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A7F22E3-BE8A-493B-AA29-75B7F135D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9D9887B-9ABE-413C-A624-6F47BF94DD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0A228-8C0D-4C87-815B-56A65F3833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06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BDA024-B529-4D01-B2ED-74E9DD2A05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32347A-AFD1-4F69-81F1-15E4507395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A72DC-CF16-40B4-A203-3994D61689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268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02643B-B648-44DE-B8B6-1CB7B727EA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FFBA33-D3A0-4C95-B90C-5EFA5E0EC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67E5F-251B-41A8-8F2E-8BEC3B8A8E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190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439DD-C95B-4AC7-86D2-F434BC9402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6301DE-3D20-48A4-8A93-DE3F7BE95C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E8FA0-7D29-46F9-8DA1-AA0069BF3E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5347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C4B644-D79E-40FB-A63E-24B089AB29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E5E5C-E811-4B4E-A8D0-8FAF015AE6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F184B-3133-46B0-B5D6-89AE946D56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979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4407EC-D448-4361-BDF2-CEB0BD42B7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B4D5A1-D807-471D-9357-3389549DC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7BBC5-D137-4D8A-9001-6CFC46065A3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23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E863D3-56D9-4CA6-8C66-B3266151A0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AD28A9-AB3B-4E05-A162-E3054802E4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09FC-4880-47C6-9EF3-3BF6386100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4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7B037B-2CC2-46CB-9059-F6274EC40B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8C559F-B611-4132-BDB2-3F2B8D23AE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B5164-7CF6-4FB5-BE9A-559029206D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6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EAC4B9-013B-432D-B6DE-25F11E4E40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7A354C-051A-4C7C-ABA5-02623EB0A7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5DCF-985D-49ED-8FCC-F0A8E5C1D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F6E6FC-7B1E-4F10-BBBA-8AFEDC444A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C57BA46-2397-4B05-8FF6-38EAABA5CF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B0C8-77A4-4A33-8D8D-CBECC183D8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1504AC-894D-4B85-96DF-8AE18915C5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7A9C89-F0C6-411A-AD48-15536C28CC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0AEA3-B458-4507-90D8-AB6D49AF95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6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217194-D571-4632-8C6D-550C2EC63B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577154-CDB7-42B1-944A-C98F0A4811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8A5-217B-402D-AD97-263017FEA1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47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010677-F474-4559-8E5E-AAAF923FB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A3A37D-CFB6-4A74-83E1-DFB1D9C9E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210BBA9-BB9D-4F17-A546-40D1BED8ED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835C59-828B-48E3-B9AA-2FA47FAF82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3B8AC4E-7AF9-4E34-8523-7B59B1A652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E958AE8-5E04-4122-831A-0D7EB6DED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AA286F-EC26-4F4D-92B8-DFF0CBA95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1251F72-9516-471F-B01A-126B02A785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27D51F-5A89-4BBE-A9AF-71ECF5E602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65D553-5682-4EF6-AEE2-DD727C2AD3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AF4BD7-7212-4E66-8053-F33C23102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985BEB-0E2A-4DB7-B2BD-0DCB53933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F3C57E-3102-40BD-A755-00DED2FA00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DC7DE-524A-4008-AF36-D0ED1ECC69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1819BB83-1226-4398-8550-0B16D87D12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52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ok.ac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emf"/><Relationship Id="rId4" Type="http://schemas.openxmlformats.org/officeDocument/2006/relationships/hyperlink" Target="http://www.googl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282FA767-139E-4B63-BBCB-643A8A75A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E802B0B-8DA1-4F63-80B5-D623B9235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90E75-72AC-4221-9CAD-8357D01A8C2E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E219AFF-835F-4A71-82F0-3A1B84020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0838EE5F-53FC-4CD0-BE3A-18DE4579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66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>
            <a:extLst>
              <a:ext uri="{FF2B5EF4-FFF2-40B4-BE49-F238E27FC236}">
                <a16:creationId xmlns:a16="http://schemas.microsoft.com/office/drawing/2014/main" id="{9406AEDC-6960-43CC-94BD-F02B2B4B5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4211" name="Slide Number Placeholder 4">
            <a:extLst>
              <a:ext uri="{FF2B5EF4-FFF2-40B4-BE49-F238E27FC236}">
                <a16:creationId xmlns:a16="http://schemas.microsoft.com/office/drawing/2014/main" id="{B125A35C-ACC2-4BDB-AFE0-A8F9FB681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59A03-2CBF-403B-9CF6-54C8BCD78654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9BF9B93E-E906-4762-9A5A-2463CEB97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22.5  The IP Datagram Header Format   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A62E5338-3429-4469-9978-DBE91FFD9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What does a datagram header contain?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It contains information used to forward the datagram</a:t>
            </a:r>
          </a:p>
          <a:p>
            <a:r>
              <a:rPr lang="en-US" altLang="ko-KR">
                <a:ea typeface="굴림" panose="020B0600000101010101" pitchFamily="50" charset="-127"/>
              </a:rPr>
              <a:t>A datagram head contains information, such as: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address of the source (the original sender)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address of the destination (the ultimate recipient)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a field that specifies the type of data being carried in the payload</a:t>
            </a:r>
          </a:p>
          <a:p>
            <a:r>
              <a:rPr lang="en-US" altLang="ko-KR">
                <a:ea typeface="굴림" panose="020B0600000101010101" pitchFamily="50" charset="-127"/>
              </a:rPr>
              <a:t>Each address in the header is an IP address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MAC addresses for the sender and recipient do not appear</a:t>
            </a:r>
          </a:p>
          <a:p>
            <a:r>
              <a:rPr lang="en-US" altLang="ko-KR">
                <a:ea typeface="굴림" panose="020B0600000101010101" pitchFamily="50" charset="-127"/>
              </a:rPr>
              <a:t>Each field in an IP datagram header has a fixed size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which makes header processing efficient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22.2 shows the fields of an IP datagram header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1">
            <a:extLst>
              <a:ext uri="{FF2B5EF4-FFF2-40B4-BE49-F238E27FC236}">
                <a16:creationId xmlns:a16="http://schemas.microsoft.com/office/drawing/2014/main" id="{1EC1296D-40DA-4B1B-AC6F-4047E9458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6259" name="Slide Number Placeholder 2">
            <a:extLst>
              <a:ext uri="{FF2B5EF4-FFF2-40B4-BE49-F238E27FC236}">
                <a16:creationId xmlns:a16="http://schemas.microsoft.com/office/drawing/2014/main" id="{B2C268CC-88B1-4FC3-BAC0-4FAAB5AE4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F08F8-99C9-4E98-A56F-FC68ADF13CA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pic>
        <p:nvPicPr>
          <p:cNvPr id="96260" name="Picture 2">
            <a:extLst>
              <a:ext uri="{FF2B5EF4-FFF2-40B4-BE49-F238E27FC236}">
                <a16:creationId xmlns:a16="http://schemas.microsoft.com/office/drawing/2014/main" id="{0BFCA9AC-4364-429A-A005-3FD00CB2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989137"/>
            <a:ext cx="7835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E91823A-C9B5-4AAA-81E0-D2D7E52FED9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88604"/>
            <a:ext cx="8686800" cy="67339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22.5  The IP Datagram Header Format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0985-27A9-4716-9211-1CDC5D214BF1}"/>
              </a:ext>
            </a:extLst>
          </p:cNvPr>
          <p:cNvSpPr txBox="1"/>
          <p:nvPr/>
        </p:nvSpPr>
        <p:spPr>
          <a:xfrm>
            <a:off x="827584" y="980728"/>
            <a:ext cx="8087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Service type</a:t>
            </a:r>
            <a:r>
              <a:rPr lang="en-US" altLang="ko-KR" sz="1600"/>
              <a:t>: reserved(</a:t>
            </a:r>
            <a:r>
              <a:rPr lang="en-US" altLang="ko-KR" sz="1600" dirty="0"/>
              <a:t>7~6), reliability(5), rate(4), delay (3), priority(2~1) </a:t>
            </a:r>
          </a:p>
          <a:p>
            <a:r>
              <a:rPr lang="en-US" altLang="ko-KR" sz="1600" dirty="0"/>
              <a:t>FLAGS(4): x DF(Don’t </a:t>
            </a:r>
            <a:r>
              <a:rPr lang="en-US" altLang="ko-KR" sz="1600" dirty="0" err="1"/>
              <a:t>Fragm</a:t>
            </a:r>
            <a:r>
              <a:rPr lang="en-US" altLang="ko-KR" sz="1600" dirty="0"/>
              <a:t>..) MF(More </a:t>
            </a:r>
            <a:r>
              <a:rPr lang="en-US" altLang="ko-KR" sz="1600" dirty="0" err="1"/>
              <a:t>Fragm</a:t>
            </a:r>
            <a:r>
              <a:rPr lang="en-US" altLang="ko-KR" sz="1600" dirty="0"/>
              <a:t>..) x</a:t>
            </a:r>
          </a:p>
          <a:p>
            <a:r>
              <a:rPr lang="en-US" altLang="ko-KR" sz="1600" dirty="0"/>
              <a:t>Options: code type(1B: </a:t>
            </a:r>
            <a:r>
              <a:rPr lang="en-US" altLang="ko-KR" sz="1600" dirty="0" err="1"/>
              <a:t>copy+class+number</a:t>
            </a:r>
            <a:r>
              <a:rPr lang="en-US" altLang="ko-KR" sz="1600" dirty="0"/>
              <a:t>), length(1B), option-data(2B,6B,.. 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>
            <a:extLst>
              <a:ext uri="{FF2B5EF4-FFF2-40B4-BE49-F238E27FC236}">
                <a16:creationId xmlns:a16="http://schemas.microsoft.com/office/drawing/2014/main" id="{D72D6860-C157-4B8D-9032-280FD66E2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8307" name="Slide Number Placeholder 4">
            <a:extLst>
              <a:ext uri="{FF2B5EF4-FFF2-40B4-BE49-F238E27FC236}">
                <a16:creationId xmlns:a16="http://schemas.microsoft.com/office/drawing/2014/main" id="{3A2B77F0-0609-46F5-877C-744C191AB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14C8A-85B1-4E50-B9D9-05E0F9E69898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E209398E-3A65-41C4-991A-AC01E1A22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22.6  Forwarding an IP Datagram    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D3F08710-961C-48E8-BF93-EBDDC860F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Each datagram handled independently</a:t>
            </a:r>
          </a:p>
          <a:p>
            <a:pPr>
              <a:defRPr/>
            </a:pPr>
            <a:r>
              <a:rPr lang="en-US" altLang="ko-KR" dirty="0"/>
              <a:t>Datagram formed on source computer</a:t>
            </a:r>
          </a:p>
          <a:p>
            <a:pPr>
              <a:defRPr/>
            </a:pPr>
            <a:r>
              <a:rPr lang="en-US" altLang="ko-KR" dirty="0"/>
              <a:t>Source sends datagram to nearest router</a:t>
            </a:r>
          </a:p>
          <a:p>
            <a:pPr>
              <a:defRPr/>
            </a:pPr>
            <a:r>
              <a:rPr lang="en-US" altLang="ko-KR" dirty="0"/>
              <a:t>Router forwards datagram to next router to destination</a:t>
            </a:r>
          </a:p>
          <a:p>
            <a:pPr>
              <a:defRPr/>
            </a:pPr>
            <a:r>
              <a:rPr lang="en-US" altLang="ko-KR" dirty="0"/>
              <a:t>Final router delivers datagram to destination</a:t>
            </a:r>
          </a:p>
          <a:p>
            <a:pPr>
              <a:defRPr/>
            </a:pPr>
            <a:r>
              <a:rPr lang="en-US" altLang="ko-KR" dirty="0"/>
              <a:t>Datagram passes across a single physical network at each step</a:t>
            </a:r>
          </a:p>
          <a:p>
            <a:pPr>
              <a:defRPr/>
            </a:pPr>
            <a:r>
              <a:rPr lang="en-US" altLang="ko-KR" dirty="0"/>
              <a:t>Performed by initial host and each router along path</a:t>
            </a:r>
          </a:p>
          <a:p>
            <a:pPr>
              <a:defRPr/>
            </a:pPr>
            <a:r>
              <a:rPr lang="en-US" altLang="ko-KR" dirty="0"/>
              <a:t>Selects </a:t>
            </a:r>
            <a:r>
              <a:rPr lang="en-US" altLang="ko-KR" i="1" dirty="0"/>
              <a:t>next hop </a:t>
            </a:r>
            <a:r>
              <a:rPr lang="en-US" altLang="ko-KR" dirty="0"/>
              <a:t>for the datagram as either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– Next router along the path</a:t>
            </a:r>
          </a:p>
          <a:p>
            <a:pPr marL="0" indent="0">
              <a:buFontTx/>
              <a:buNone/>
              <a:defRPr/>
            </a:pPr>
            <a:r>
              <a:rPr lang="en-US" altLang="ko-KR"/>
              <a:t>    – Ultimate </a:t>
            </a:r>
            <a:r>
              <a:rPr lang="en-US" altLang="ko-KR" dirty="0"/>
              <a:t>destination</a:t>
            </a:r>
          </a:p>
          <a:p>
            <a:pPr>
              <a:defRPr/>
            </a:pPr>
            <a:r>
              <a:rPr lang="en-US" altLang="ko-KR" dirty="0"/>
              <a:t>Uses a </a:t>
            </a:r>
            <a:r>
              <a:rPr lang="en-US" altLang="ko-KR" i="1" dirty="0"/>
              <a:t>forwarding table </a:t>
            </a:r>
            <a:r>
              <a:rPr lang="en-US" altLang="ko-KR" dirty="0"/>
              <a:t>with one entry per network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56688EE3-ADA3-4C31-8B95-DE21EF709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0355" name="Slide Number Placeholder 4">
            <a:extLst>
              <a:ext uri="{FF2B5EF4-FFF2-40B4-BE49-F238E27FC236}">
                <a16:creationId xmlns:a16="http://schemas.microsoft.com/office/drawing/2014/main" id="{6EDC639E-D347-4F65-BF53-F2E4E668E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6DC43-150D-472E-80A1-F73A2EF952F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98C1BA7A-4DD6-4DA8-8A40-93502474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22.6  Forwarding an IP Datagram    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9F315857-E508-49DA-A448-938EE30E2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Forwarding table contains a set of entries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Destination network IP prefix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Address mask for the destination network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IP address of next hop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Default entry</a:t>
            </a:r>
          </a:p>
          <a:p>
            <a:r>
              <a:rPr lang="en-US" altLang="ko-KR">
                <a:ea typeface="굴림" panose="020B0600000101010101" pitchFamily="50" charset="-127"/>
              </a:rPr>
              <a:t>Each destination in the table corresponds to a network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number of entries in a forwarding table is proportional to the number of networks in the Internet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1">
            <a:extLst>
              <a:ext uri="{FF2B5EF4-FFF2-40B4-BE49-F238E27FC236}">
                <a16:creationId xmlns:a16="http://schemas.microsoft.com/office/drawing/2014/main" id="{D89D9577-0C9E-4F1B-B463-92F4D48A39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2403" name="Slide Number Placeholder 2">
            <a:extLst>
              <a:ext uri="{FF2B5EF4-FFF2-40B4-BE49-F238E27FC236}">
                <a16:creationId xmlns:a16="http://schemas.microsoft.com/office/drawing/2014/main" id="{8F4D0462-BC99-4766-92DE-A4EB1D137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B709AB-58EA-49D8-A17B-892902555C0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pic>
        <p:nvPicPr>
          <p:cNvPr id="102404" name="Picture 2">
            <a:extLst>
              <a:ext uri="{FF2B5EF4-FFF2-40B4-BE49-F238E27FC236}">
                <a16:creationId xmlns:a16="http://schemas.microsoft.com/office/drawing/2014/main" id="{58EBF010-3B09-484E-9C4E-F95A0C53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5"/>
          <a:stretch>
            <a:fillRect/>
          </a:stretch>
        </p:blipFill>
        <p:spPr bwMode="auto">
          <a:xfrm>
            <a:off x="609600" y="914400"/>
            <a:ext cx="78771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>
            <a:extLst>
              <a:ext uri="{FF2B5EF4-FFF2-40B4-BE49-F238E27FC236}">
                <a16:creationId xmlns:a16="http://schemas.microsoft.com/office/drawing/2014/main" id="{CDD4014B-604A-47AC-96E2-5F44EF6C5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22.6  Forwarding an IP Datagram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B6963111-3E28-4AD7-9380-50BDDE288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4451" name="Slide Number Placeholder 4">
            <a:extLst>
              <a:ext uri="{FF2B5EF4-FFF2-40B4-BE49-F238E27FC236}">
                <a16:creationId xmlns:a16="http://schemas.microsoft.com/office/drawing/2014/main" id="{D3FDA8D0-3BDA-4D29-BFCC-0F58FB3E7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8F5957-A43D-40E4-BB2D-033777374B84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855232F8-F463-4715-AE57-78F2DB40F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22.7  Network Prefix Extraction and Datagram Forwarding    </a:t>
            </a:r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A7232EE1-CA81-4FC9-AD25-4944D132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Forwarding paradigm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Use network prefix when forwarding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Use host when delivering</a:t>
            </a:r>
          </a:p>
          <a:p>
            <a:r>
              <a:rPr lang="en-US" altLang="ko-KR">
                <a:ea typeface="굴림" panose="020B0600000101010101" pitchFamily="50" charset="-127"/>
              </a:rPr>
              <a:t>Conceptual forwarding step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Compare destination in each forwarding table entry with  datagram’s destination address, </a:t>
            </a:r>
            <a:r>
              <a:rPr lang="en-US" altLang="ko-KR" i="1">
                <a:ea typeface="굴림" panose="020B0600000101010101" pitchFamily="50" charset="-127"/>
              </a:rPr>
              <a:t>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During comparison, only examine network prefix</a:t>
            </a:r>
          </a:p>
          <a:p>
            <a:r>
              <a:rPr lang="en-US" altLang="ko-KR">
                <a:ea typeface="굴림" panose="020B0600000101010101" pitchFamily="50" charset="-127"/>
              </a:rPr>
              <a:t>Note: mask in forwarding table makes comparison efficient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i="1">
                <a:ea typeface="굴림" panose="020B0600000101010101" pitchFamily="50" charset="-127"/>
              </a:rPr>
              <a:t> if </a:t>
            </a:r>
            <a:r>
              <a:rPr lang="en-US" altLang="ko-KR">
                <a:ea typeface="굴림" panose="020B0600000101010101" pitchFamily="50" charset="-127"/>
              </a:rPr>
              <a:t>( (Mask[i] &amp; D) == Destination[i] ) </a:t>
            </a:r>
            <a:r>
              <a:rPr lang="en-US" altLang="ko-KR" i="1">
                <a:ea typeface="굴림" panose="020B0600000101010101" pitchFamily="50" charset="-127"/>
              </a:rPr>
              <a:t>forward to </a:t>
            </a:r>
            <a:r>
              <a:rPr lang="en-US" altLang="ko-KR">
                <a:ea typeface="굴림" panose="020B0600000101010101" pitchFamily="50" charset="-127"/>
              </a:rPr>
              <a:t>NextHop[i];</a:t>
            </a:r>
            <a:endParaRPr lang="en-US" altLang="ko-KR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>
            <a:extLst>
              <a:ext uri="{FF2B5EF4-FFF2-40B4-BE49-F238E27FC236}">
                <a16:creationId xmlns:a16="http://schemas.microsoft.com/office/drawing/2014/main" id="{3C35ED35-9AF4-49DB-96A9-49AD2E277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6499" name="Slide Number Placeholder 4">
            <a:extLst>
              <a:ext uri="{FF2B5EF4-FFF2-40B4-BE49-F238E27FC236}">
                <a16:creationId xmlns:a16="http://schemas.microsoft.com/office/drawing/2014/main" id="{AD91D362-F5C7-4F95-AD35-EA3656564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95259-8907-453A-8BB9-1092AD8BF12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68C459FC-E237-4E6A-8F3B-CCF871D70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22.8  Longest Prefix Match    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DC03D9CE-76B2-4918-A0DC-B2CFEE1A4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4102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Classless addressing means forwarding table entries can be ambiguous</a:t>
            </a:r>
          </a:p>
          <a:p>
            <a:pPr>
              <a:defRPr/>
            </a:pPr>
            <a:r>
              <a:rPr lang="en-US" altLang="ko-KR" dirty="0"/>
              <a:t>Example: consider destination 128.10.2.3 and a table that includes the following two entries: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	128.10.0.0 / 16 next hop A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	128.10.2.0 / 24 next hop B</a:t>
            </a:r>
          </a:p>
          <a:p>
            <a:pPr>
              <a:defRPr/>
            </a:pPr>
            <a:r>
              <a:rPr lang="en-US" altLang="ko-KR" dirty="0"/>
              <a:t>The destination matches both of them!</a:t>
            </a:r>
          </a:p>
          <a:p>
            <a:pPr>
              <a:defRPr/>
            </a:pPr>
            <a:r>
              <a:rPr lang="en-US" altLang="ko-KR" dirty="0"/>
              <a:t>Solution: select the match that has the longest prefix (in the example, take next hop B)</a:t>
            </a:r>
          </a:p>
          <a:p>
            <a:pPr>
              <a:defRPr/>
            </a:pPr>
            <a:r>
              <a:rPr lang="en-US" altLang="ko-KR" dirty="0"/>
              <a:t>Known as </a:t>
            </a:r>
            <a:r>
              <a:rPr lang="en-US" altLang="ko-KR" i="1" dirty="0"/>
              <a:t>longest prefix match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612BD940-E8D3-4B96-AE2B-F7649B0EF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38832503-A8EF-4729-B26D-1AE12E4B05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57744-E808-4F72-8681-5DFA81FCD7F9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0FE2722D-9525-40AC-A744-C2AADD610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22.10  Best-Effort Delivery</a:t>
            </a: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910266AE-1A1F-4E09-B895-B1F1DF68D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Term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best-effort</a:t>
            </a:r>
            <a:r>
              <a:rPr lang="en-US" altLang="ko-KR">
                <a:ea typeface="굴림" panose="020B0600000101010101" pitchFamily="50" charset="-127"/>
              </a:rPr>
              <a:t> to describe the service of IP protocol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IP makes a best-effort to deliver each datagram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IP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does not guarantee </a:t>
            </a:r>
            <a:r>
              <a:rPr lang="en-US" altLang="ko-KR">
                <a:ea typeface="굴림" panose="020B0600000101010101" pitchFamily="50" charset="-127"/>
              </a:rPr>
              <a:t>that it will handle all problems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following problems can occur in IP protocol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Datagram duplication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Delayed or out-of-order delivery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Corruption of data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Datagram loss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IP is designed to run over any type of network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network equipment can experience interference from noise</a:t>
            </a:r>
          </a:p>
          <a:p>
            <a:pPr>
              <a:lnSpc>
                <a:spcPct val="90000"/>
              </a:lnSpc>
            </a:pPr>
            <a:r>
              <a:rPr lang="en-US" altLang="ko-KR" sz="2300">
                <a:ea typeface="굴림" panose="020B0600000101010101" pitchFamily="50" charset="-127"/>
              </a:rPr>
              <a:t>Packets following one path may take longer </a:t>
            </a:r>
            <a:r>
              <a:rPr lang="en-US" altLang="ko-KR" sz="2100">
                <a:ea typeface="굴림" panose="020B0600000101010101" pitchFamily="50" charset="-127"/>
              </a:rPr>
              <a:t>than those following another path</a:t>
            </a:r>
          </a:p>
          <a:p>
            <a:pPr lvl="1">
              <a:lnSpc>
                <a:spcPct val="90000"/>
              </a:lnSpc>
            </a:pPr>
            <a:r>
              <a:rPr lang="en-US" altLang="ko-KR" sz="2100">
                <a:ea typeface="굴림" panose="020B0600000101010101" pitchFamily="50" charset="-127"/>
              </a:rPr>
              <a:t>this can result in out-of-order delivery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05490B4E-6D4B-4E04-80D1-7028C5BFF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FCCE9909-1B9A-4E3B-9381-CB81FE2F7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A5541-2EB8-47C4-9AEC-D6944A9F635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ED5A5C72-C3BB-4646-8DE8-88D587EE4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22.11  IP Encapsulation    </a:t>
            </a: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0503D587-4E89-4EC3-AD2B-E3A532780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657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can a datagram be transmitted across a physical network that does not understand the datagram format?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answer lies in a technique known as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encapsulation</a:t>
            </a:r>
          </a:p>
          <a:p>
            <a:r>
              <a:rPr lang="en-US" altLang="ko-KR">
                <a:ea typeface="굴림" panose="020B0600000101010101" pitchFamily="50" charset="-127"/>
              </a:rPr>
              <a:t>Needed because underlying network hardware does not understand datagrams</a:t>
            </a:r>
          </a:p>
          <a:p>
            <a:r>
              <a:rPr lang="en-US" altLang="ko-KR">
                <a:ea typeface="굴림" panose="020B0600000101010101" pitchFamily="50" charset="-127"/>
              </a:rPr>
              <a:t>The network hardware treats a frame that contains a datagram exactly like any other frame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hardware does not examine or change the contents of the payload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22.4 (below) illustrates the concept</a:t>
            </a:r>
          </a:p>
        </p:txBody>
      </p:sp>
      <p:pic>
        <p:nvPicPr>
          <p:cNvPr id="110598" name="Picture 2">
            <a:extLst>
              <a:ext uri="{FF2B5EF4-FFF2-40B4-BE49-F238E27FC236}">
                <a16:creationId xmlns:a16="http://schemas.microsoft.com/office/drawing/2014/main" id="{E964A569-3998-438F-A18B-FA205C12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5" b="50000"/>
          <a:stretch>
            <a:fillRect/>
          </a:stretch>
        </p:blipFill>
        <p:spPr bwMode="auto">
          <a:xfrm>
            <a:off x="762000" y="4953000"/>
            <a:ext cx="75136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612BD940-E8D3-4B96-AE2B-F7649B0EF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38832503-A8EF-4729-B26D-1AE12E4B05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57744-E808-4F72-8681-5DFA81FCD7F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0FE2722D-9525-40AC-A744-C2AADD610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IP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Datagram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B6725-259F-4D35-878A-84C0A4E3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36"/>
            <a:ext cx="9441264" cy="66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1">
            <a:extLst>
              <a:ext uri="{FF2B5EF4-FFF2-40B4-BE49-F238E27FC236}">
                <a16:creationId xmlns:a16="http://schemas.microsoft.com/office/drawing/2014/main" id="{37C2A7D7-062A-43A6-BEF4-8D4573721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55299" name="Slide Number Placeholder 2">
            <a:extLst>
              <a:ext uri="{FF2B5EF4-FFF2-40B4-BE49-F238E27FC236}">
                <a16:creationId xmlns:a16="http://schemas.microsoft.com/office/drawing/2014/main" id="{6ECBAEA6-97F1-44F5-8823-9E83B0C13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68BC9B-00F3-461B-AEA4-380906202B7C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84A23540-D30D-4D46-A79A-0A5706AB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35938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6673DCAE-CAB1-458A-BA5D-F8736048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21.5  Original Classes of IP Addresses    </a:t>
            </a:r>
          </a:p>
        </p:txBody>
      </p:sp>
    </p:spTree>
    <p:extLst>
      <p:ext uri="{BB962C8B-B14F-4D97-AF65-F5344CB8AC3E}">
        <p14:creationId xmlns:p14="http://schemas.microsoft.com/office/powerpoint/2010/main" val="211860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612BD940-E8D3-4B96-AE2B-F7649B0EF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38832503-A8EF-4729-B26D-1AE12E4B05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57744-E808-4F72-8681-5DFA81FCD7F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0FE2722D-9525-40AC-A744-C2AADD610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IP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Datagram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57EB25-F651-429A-A0AF-A5F0841E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" y="913804"/>
            <a:ext cx="9144000" cy="59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8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1">
            <a:extLst>
              <a:ext uri="{FF2B5EF4-FFF2-40B4-BE49-F238E27FC236}">
                <a16:creationId xmlns:a16="http://schemas.microsoft.com/office/drawing/2014/main" id="{62A1DE42-B5A8-414A-BCB9-DA98546B5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12643" name="Slide Number Placeholder 2">
            <a:extLst>
              <a:ext uri="{FF2B5EF4-FFF2-40B4-BE49-F238E27FC236}">
                <a16:creationId xmlns:a16="http://schemas.microsoft.com/office/drawing/2014/main" id="{A1332353-2B9D-462F-88B2-4E5C946F2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3A18CC-A140-4A73-BBA9-501435442220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/>
          </a:p>
        </p:txBody>
      </p:sp>
      <p:pic>
        <p:nvPicPr>
          <p:cNvPr id="112644" name="Picture 2">
            <a:extLst>
              <a:ext uri="{FF2B5EF4-FFF2-40B4-BE49-F238E27FC236}">
                <a16:creationId xmlns:a16="http://schemas.microsoft.com/office/drawing/2014/main" id="{D505C600-3C0D-4356-9A5D-C712D320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/>
          <a:stretch>
            <a:fillRect/>
          </a:stretch>
        </p:blipFill>
        <p:spPr bwMode="auto">
          <a:xfrm>
            <a:off x="1600200" y="838200"/>
            <a:ext cx="57705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>
            <a:extLst>
              <a:ext uri="{FF2B5EF4-FFF2-40B4-BE49-F238E27FC236}">
                <a16:creationId xmlns:a16="http://schemas.microsoft.com/office/drawing/2014/main" id="{836E0AB3-F6AD-41B7-9B35-89D08BAF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22.12  Transmission Across an Internet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>
            <a:extLst>
              <a:ext uri="{FF2B5EF4-FFF2-40B4-BE49-F238E27FC236}">
                <a16:creationId xmlns:a16="http://schemas.microsoft.com/office/drawing/2014/main" id="{E3DD81B2-B3DE-4FFA-8A79-C90BF1959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114691" name="Slide Number Placeholder 4">
            <a:extLst>
              <a:ext uri="{FF2B5EF4-FFF2-40B4-BE49-F238E27FC236}">
                <a16:creationId xmlns:a16="http://schemas.microsoft.com/office/drawing/2014/main" id="{60B6E9DC-48BA-4DF4-971E-EED8F3642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F3AF8-EE01-45E1-99D1-2541AD08B5E1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/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073C0A59-B236-490F-A8A5-D8C41A518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22.13  MTU and Datagram Fragmentation    </a:t>
            </a:r>
          </a:p>
        </p:txBody>
      </p:sp>
      <p:sp>
        <p:nvSpPr>
          <p:cNvPr id="114693" name="Rectangle 3">
            <a:extLst>
              <a:ext uri="{FF2B5EF4-FFF2-40B4-BE49-F238E27FC236}">
                <a16:creationId xmlns:a16="http://schemas.microsoft.com/office/drawing/2014/main" id="{EF990CEF-AC91-479D-9742-6BBF827B7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Each hardware technology specifies the maximum amount of data that a frame can carry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limit is known as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Maximum Transmission Unit </a:t>
            </a:r>
            <a:r>
              <a:rPr lang="en-US" altLang="ko-KR">
                <a:ea typeface="굴림" panose="020B0600000101010101" pitchFamily="50" charset="-127"/>
              </a:rPr>
              <a:t>(MTU)</a:t>
            </a:r>
          </a:p>
          <a:p>
            <a:r>
              <a:rPr lang="en-US" altLang="ko-KR">
                <a:ea typeface="굴림" panose="020B0600000101010101" pitchFamily="50" charset="-127"/>
              </a:rPr>
              <a:t>Example: Ethernet MTU is 1500 octets</a:t>
            </a:r>
          </a:p>
          <a:p>
            <a:r>
              <a:rPr lang="en-US" altLang="ko-KR">
                <a:ea typeface="굴림" panose="020B0600000101010101" pitchFamily="50" charset="-127"/>
              </a:rPr>
              <a:t>Datagram can be as large as the network MTU</a:t>
            </a:r>
          </a:p>
          <a:p>
            <a:r>
              <a:rPr lang="en-US" altLang="ko-KR">
                <a:ea typeface="굴림" panose="020B0600000101010101" pitchFamily="50" charset="-127"/>
              </a:rPr>
              <a:t>Consider a 1500-octet datagram set from H1 to H2 in the following network</a:t>
            </a:r>
          </a:p>
        </p:txBody>
      </p:sp>
      <p:pic>
        <p:nvPicPr>
          <p:cNvPr id="114694" name="Picture 6">
            <a:extLst>
              <a:ext uri="{FF2B5EF4-FFF2-40B4-BE49-F238E27FC236}">
                <a16:creationId xmlns:a16="http://schemas.microsoft.com/office/drawing/2014/main" id="{003479A4-BFA4-4BC5-8874-73CAE841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78835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1">
            <a:extLst>
              <a:ext uri="{FF2B5EF4-FFF2-40B4-BE49-F238E27FC236}">
                <a16:creationId xmlns:a16="http://schemas.microsoft.com/office/drawing/2014/main" id="{9D121D15-09C5-430D-BEE6-29C62A9A00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16739" name="Slide Number Placeholder 2">
            <a:extLst>
              <a:ext uri="{FF2B5EF4-FFF2-40B4-BE49-F238E27FC236}">
                <a16:creationId xmlns:a16="http://schemas.microsoft.com/office/drawing/2014/main" id="{7DA395C5-27B3-4AC0-B3E2-D4F93DC4E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F2A83-3066-4EF7-864B-220F0A3BAD9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/>
          </a:p>
        </p:txBody>
      </p:sp>
      <p:pic>
        <p:nvPicPr>
          <p:cNvPr id="116740" name="Picture 2">
            <a:extLst>
              <a:ext uri="{FF2B5EF4-FFF2-40B4-BE49-F238E27FC236}">
                <a16:creationId xmlns:a16="http://schemas.microsoft.com/office/drawing/2014/main" id="{2AD3519D-B1FF-477A-9211-FB397F5C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549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2">
            <a:extLst>
              <a:ext uri="{FF2B5EF4-FFF2-40B4-BE49-F238E27FC236}">
                <a16:creationId xmlns:a16="http://schemas.microsoft.com/office/drawing/2014/main" id="{51E419AF-22E9-43EA-9216-AC260D49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22.13  MTU and Datagram Fragmentation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>
            <a:extLst>
              <a:ext uri="{FF2B5EF4-FFF2-40B4-BE49-F238E27FC236}">
                <a16:creationId xmlns:a16="http://schemas.microsoft.com/office/drawing/2014/main" id="{C5A7D2BF-2176-4649-8F88-501DBAF0A6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477943EB-5C8D-49AE-889A-BCA30B34D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F9F9C-EFA7-4A5F-A97C-F6436603D5C2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/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C6AB085D-509A-4DE6-9DEB-251AA7375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22.14  Reassembly of a Datagram from Fragments     </a:t>
            </a: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A60D0171-4DCB-451E-8585-D3467297E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Consider the configuration in Figure 22.8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if host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 sends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1500</a:t>
            </a:r>
            <a:r>
              <a:rPr lang="en-US" altLang="ko-KR">
                <a:ea typeface="굴림" panose="020B0600000101010101" pitchFamily="50" charset="-127"/>
              </a:rPr>
              <a:t>-octet datagram to host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H</a:t>
            </a:r>
            <a:r>
              <a:rPr lang="en-US" altLang="ko-KR" baseline="-25000">
                <a:solidFill>
                  <a:srgbClr val="FF3300"/>
                </a:solidFill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, router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 will divide the datagram into two fragments, which it will forward to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Router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 does not reassemble the fragments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Instead R uses the destination address in a fragment to forward the fragment as usual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ultimate destination host,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H</a:t>
            </a:r>
            <a:r>
              <a:rPr lang="en-US" altLang="ko-KR" baseline="-25000">
                <a:solidFill>
                  <a:srgbClr val="FF3300"/>
                </a:solidFill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, collects the fragments and reassembles them to produce the original datagram</a:t>
            </a: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118790" name="Picture 2">
            <a:extLst>
              <a:ext uri="{FF2B5EF4-FFF2-40B4-BE49-F238E27FC236}">
                <a16:creationId xmlns:a16="http://schemas.microsoft.com/office/drawing/2014/main" id="{1830B3C7-37CF-405A-823A-0FFEC2C8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1645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>
            <a:extLst>
              <a:ext uri="{FF2B5EF4-FFF2-40B4-BE49-F238E27FC236}">
                <a16:creationId xmlns:a16="http://schemas.microsoft.com/office/drawing/2014/main" id="{BF345009-9932-46B8-A324-F0D0CF66B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20835" name="Slide Number Placeholder 4">
            <a:extLst>
              <a:ext uri="{FF2B5EF4-FFF2-40B4-BE49-F238E27FC236}">
                <a16:creationId xmlns:a16="http://schemas.microsoft.com/office/drawing/2014/main" id="{C072D07B-5259-4ED7-AD7D-9E60813C7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379B0-F827-4EB0-8B24-B45DB97DEFB8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/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E5E23F21-099C-41A5-9860-D12D78908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22.14  Reassembly of a Datagram from Fragments     </a:t>
            </a:r>
          </a:p>
        </p:txBody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CEA6CECD-9977-4E58-B943-C66095E83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Requiring the ultimate destination to reassemble fragments has two advantages:</a:t>
            </a:r>
          </a:p>
          <a:p>
            <a:r>
              <a:rPr lang="en-US" altLang="ko-KR">
                <a:ea typeface="굴림" panose="020B0600000101010101" pitchFamily="50" charset="-127"/>
              </a:rPr>
              <a:t>First, it reduces the amount of state information in routers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forwarding a datagram, a router does not need to know whether the datagram is a fragment</a:t>
            </a:r>
          </a:p>
          <a:p>
            <a:r>
              <a:rPr lang="en-US" altLang="ko-KR">
                <a:ea typeface="굴림" panose="020B0600000101010101" pitchFamily="50" charset="-127"/>
              </a:rPr>
              <a:t>Second, it allows routes to change dynamically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If 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intermediate router </a:t>
            </a:r>
            <a:r>
              <a:rPr lang="en-US" altLang="ko-KR">
                <a:ea typeface="굴림" panose="020B0600000101010101" pitchFamily="50" charset="-127"/>
              </a:rPr>
              <a:t>were to reassemble fragments, all fragments would need to reach the router</a:t>
            </a:r>
          </a:p>
          <a:p>
            <a:r>
              <a:rPr lang="en-US" altLang="ko-KR">
                <a:ea typeface="굴림" panose="020B0600000101010101" pitchFamily="50" charset="-127"/>
              </a:rPr>
              <a:t>By postponing reassembly until the ultimate destination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IP is free to pass some fragments from a datagram along different routes than other fragments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That is, the Internet can change routes at any time </a:t>
            </a: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(e.g., to route around a hardware failure)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>
            <a:extLst>
              <a:ext uri="{FF2B5EF4-FFF2-40B4-BE49-F238E27FC236}">
                <a16:creationId xmlns:a16="http://schemas.microsoft.com/office/drawing/2014/main" id="{6EFBC4E2-19B7-47AF-92A1-EC8A18BCC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22883" name="Slide Number Placeholder 4">
            <a:extLst>
              <a:ext uri="{FF2B5EF4-FFF2-40B4-BE49-F238E27FC236}">
                <a16:creationId xmlns:a16="http://schemas.microsoft.com/office/drawing/2014/main" id="{10F78294-B056-42A5-BAD5-9BA9F8F82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C7232-71DD-4B39-8F92-ED7834409BB9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E96D5CC1-03FE-4F25-B2E2-B5F0E96B9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22.15  Collecting the Fragments of a Datagram   </a:t>
            </a:r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6939AEB2-7E3E-4F63-83D9-734784489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Fragments from multiple datagrams can arrive out-of-order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Individual fragments can be lost or arrive out-of-order</a:t>
            </a:r>
          </a:p>
          <a:p>
            <a:r>
              <a:rPr lang="en-US" altLang="ko-KR">
                <a:ea typeface="굴림" panose="020B0600000101010101" pitchFamily="50" charset="-127"/>
              </a:rPr>
              <a:t>How does it reassemble fragments that arrive out-of-order?</a:t>
            </a:r>
          </a:p>
          <a:p>
            <a:r>
              <a:rPr lang="en-US" altLang="ko-KR">
                <a:ea typeface="굴림" panose="020B0600000101010101" pitchFamily="50" charset="-127"/>
              </a:rPr>
              <a:t>A sender places a unique identification number in the 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IDENTIFICATION</a:t>
            </a:r>
            <a:r>
              <a:rPr lang="en-US" altLang="ko-KR">
                <a:ea typeface="굴림" panose="020B0600000101010101" pitchFamily="50" charset="-127"/>
              </a:rPr>
              <a:t> field of each outgoing datagram</a:t>
            </a:r>
          </a:p>
          <a:p>
            <a:r>
              <a:rPr lang="en-US" altLang="ko-KR">
                <a:ea typeface="굴림" panose="020B0600000101010101" pitchFamily="50" charset="-127"/>
              </a:rPr>
              <a:t>A bit in </a:t>
            </a:r>
            <a:r>
              <a:rPr lang="en-US" altLang="ko-KR" i="1">
                <a:ea typeface="굴림" panose="020B0600000101010101" pitchFamily="50" charset="-127"/>
              </a:rPr>
              <a:t>FLAGS </a:t>
            </a:r>
            <a:r>
              <a:rPr lang="en-US" altLang="ko-KR">
                <a:ea typeface="굴림" panose="020B0600000101010101" pitchFamily="50" charset="-127"/>
              </a:rPr>
              <a:t>field specifies whether given datagram is a  fragment or complete datagram</a:t>
            </a:r>
          </a:p>
          <a:p>
            <a:r>
              <a:rPr lang="en-US" altLang="ko-KR">
                <a:ea typeface="굴림" panose="020B0600000101010101" pitchFamily="50" charset="-127"/>
              </a:rPr>
              <a:t>An additional </a:t>
            </a:r>
            <a:r>
              <a:rPr lang="en-US" altLang="ko-KR" i="1">
                <a:ea typeface="굴림" panose="020B0600000101010101" pitchFamily="50" charset="-127"/>
              </a:rPr>
              <a:t>FLAGS </a:t>
            </a:r>
            <a:r>
              <a:rPr lang="en-US" altLang="ko-KR">
                <a:ea typeface="굴림" panose="020B0600000101010101" pitchFamily="50" charset="-127"/>
              </a:rPr>
              <a:t>bit specifies whether the fragment  carries the tail of the original datagram</a:t>
            </a:r>
          </a:p>
          <a:p>
            <a:r>
              <a:rPr lang="en-US" altLang="ko-KR">
                <a:ea typeface="굴림" panose="020B0600000101010101" pitchFamily="50" charset="-127"/>
              </a:rPr>
              <a:t>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FRAGMENT OFFSET </a:t>
            </a:r>
            <a:r>
              <a:rPr lang="en-US" altLang="ko-KR">
                <a:ea typeface="굴림" panose="020B0600000101010101" pitchFamily="50" charset="-127"/>
              </a:rPr>
              <a:t>field tells a receiver where data in the fragment belongs in the original datagram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4E94BDBA-CFCC-4823-B4F5-2034CA168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A2666D37-E953-45E0-AE0B-70944DBB8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B62A7A-E397-45E8-B495-398AC9C5C6E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4B12DB6B-A29D-4EB5-96FD-3FD1F3242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23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Support Protocols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Technologies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6290B7B4-D59F-4F4E-9E13-8C0105233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384C2332-C8C4-48C3-8432-14EA494261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B844A9-7CC9-4DB4-8178-C3F43D773D6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2623CC1-9272-4670-B43B-09F6361B9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23.1  Introduction    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123D2BC-3C41-4CC0-AC81-2BCFD2EAB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continues the discussion of internetworking by introducing four key support technologies: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address binding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error reporting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bootstrapping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address translation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Each technology handles a small problem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When combined with other protocols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each makes a significant contribution to the overall functionality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Future chapters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extend the discussion of internetworking 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by focusing on transport layer protocols and Internet routing protocols</a:t>
            </a:r>
            <a:br>
              <a:rPr lang="en-US" altLang="ko-KR">
                <a:ea typeface="굴림" panose="020B0600000101010101" pitchFamily="50" charset="-127"/>
              </a:rPr>
            </a:b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2088DA20-ED9B-4F60-A4F4-048ACDCCAE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FF0849EC-C85F-4382-85F2-1A2C95740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43AD45-05C1-4AB8-8595-BFEEA9AE1B4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23CC91A-A90B-4C03-B991-E6A257D7C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6613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Review Of Datagram Transmission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9B99EC7-3CEC-487F-BA06-48C44C7A9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Host or router has datagram to send</a:t>
            </a:r>
          </a:p>
          <a:p>
            <a:pPr>
              <a:defRPr/>
            </a:pPr>
            <a:r>
              <a:rPr lang="en-US" altLang="ko-KR" sz="2000" dirty="0"/>
              <a:t>IP uses longest-prefix match to look up datagram’s destination address in forwarding table and obtains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600" dirty="0"/>
              <a:t>– IP address of next hop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600" dirty="0"/>
              <a:t>– Network over which to send (in case there is more than one network connection)</a:t>
            </a:r>
          </a:p>
          <a:p>
            <a:pPr>
              <a:defRPr/>
            </a:pPr>
            <a:r>
              <a:rPr lang="pt-BR" altLang="ko-KR" sz="2000" dirty="0"/>
              <a:t>IP encapsulates datagram in frame (entire datagram placed </a:t>
            </a:r>
            <a:r>
              <a:rPr lang="en-US" altLang="ko-KR" sz="2000" dirty="0"/>
              <a:t>in payload area of frame)</a:t>
            </a:r>
          </a:p>
          <a:p>
            <a:pPr>
              <a:defRPr/>
            </a:pPr>
            <a:r>
              <a:rPr lang="en-US" altLang="ko-KR" sz="2000" dirty="0"/>
              <a:t>Is the resulting frame ready to send to the next hop?</a:t>
            </a:r>
          </a:p>
          <a:p>
            <a:pPr marL="0" indent="0">
              <a:buFontTx/>
              <a:buNone/>
              <a:defRPr/>
            </a:pPr>
            <a:r>
              <a:rPr lang="en-US" altLang="ko-KR" sz="2000" b="1" dirty="0"/>
              <a:t>      No! 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600" dirty="0"/>
              <a:t>– </a:t>
            </a:r>
            <a:r>
              <a:rPr lang="en-US" altLang="ko-KR" sz="1600" i="1" dirty="0"/>
              <a:t>The IP address of the next hop must be translated to a MAC address before a frame can be sent.</a:t>
            </a:r>
            <a:r>
              <a:rPr lang="en-US" altLang="ko-KR" sz="1600" b="1" dirty="0"/>
              <a:t>  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371F1-549E-47CE-B1F9-9FA72CF95E7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915400" cy="51816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1800" dirty="0">
                <a:ea typeface="굴림" charset="-127"/>
              </a:rPr>
              <a:t>Will the Internet be replaced by a single networking technology? Why or why not?</a:t>
            </a: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endParaRPr lang="en-US" altLang="ko-KR" sz="1800" dirty="0">
              <a:ea typeface="굴림" charset="-127"/>
            </a:endParaRP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1800" dirty="0">
                <a:ea typeface="굴림" charset="-127"/>
              </a:rPr>
              <a:t>If an ISP assigned you with a /28 address block(178.25.0.16/28), how many computers could you assign an address? Show 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the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addresses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assigned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to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computers.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ea typeface="굴림" charset="-127"/>
              </a:rPr>
              <a:t>	178.25.0.</a:t>
            </a:r>
            <a:r>
              <a:rPr lang="en-US" altLang="ko-KR" sz="1800" u="sng" dirty="0">
                <a:ea typeface="굴림" charset="-127"/>
              </a:rPr>
              <a:t>16</a:t>
            </a:r>
            <a:r>
              <a:rPr lang="en-US" altLang="ko-KR" sz="1800" dirty="0">
                <a:ea typeface="굴림" charset="-127"/>
              </a:rPr>
              <a:t>/28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ea typeface="굴림" charset="-127"/>
              </a:rPr>
              <a:t>      11111111 11111111 11111111 11110000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 charset="-127"/>
              </a:rPr>
              <a:t>                            			00010000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 charset="-127"/>
              </a:rPr>
              <a:t>				00010001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 charset="-127"/>
              </a:rPr>
              <a:t>                                 		     ----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 charset="-127"/>
              </a:rPr>
              <a:t>				00011110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 charset="-127"/>
              </a:rPr>
              <a:t>				00011111</a:t>
            </a: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00E80-7DE6-4001-9221-E6D4D2C3306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010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D6D84DDE-DCF0-4981-949D-44D1E6C609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B9A92624-6A18-48B1-9E8F-D30710554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0A0B5F-91C6-4381-A256-D51D757A9E43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36D4B4D-B978-48F6-9DDC-E20C89F98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23.2  Address Resolution    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3A9A50E5-7239-421F-AD26-8B92EEC99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r>
              <a:rPr lang="en-US" altLang="ko-KR" sz="2300">
                <a:ea typeface="굴림" panose="020B0600000101010101" pitchFamily="50" charset="-127"/>
              </a:rPr>
              <a:t>A crucial step of the forwarding process requires a translation: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forwarding uses IP addresses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frame transmitted must contain the MAC address of the next hop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IP must translate the next-hop IP address to a MAC address</a:t>
            </a:r>
          </a:p>
          <a:p>
            <a:r>
              <a:rPr lang="en-US" altLang="ko-KR">
                <a:ea typeface="굴림" panose="020B0600000101010101" pitchFamily="50" charset="-127"/>
              </a:rPr>
              <a:t>Translation from a computer's IP address to an equivalent hardware address is known as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address resolution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an IP address is said to be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resolved</a:t>
            </a:r>
            <a:r>
              <a:rPr lang="en-US" altLang="ko-KR">
                <a:ea typeface="굴림" panose="020B0600000101010101" pitchFamily="50" charset="-127"/>
              </a:rPr>
              <a:t> to the correct MAC address</a:t>
            </a:r>
          </a:p>
          <a:p>
            <a:r>
              <a:rPr lang="en-US" altLang="ko-KR">
                <a:ea typeface="굴림" panose="020B0600000101010101" pitchFamily="50" charset="-127"/>
              </a:rPr>
              <a:t>Address resolution is local to a network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BFBA1296-8BF9-4600-92BD-7FAFF6B8A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D51B6C76-E245-43C9-A3FB-6302C9520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4CBE01-087E-415C-8641-6B93FF41A1DA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39D677B-1231-4FD0-8C20-4A01B4712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23.2  Address Resolution    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31CBD1B-1F16-488D-8579-692DCACF8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2070100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One computer can resolve the address of another computer only if both computers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attach</a:t>
            </a:r>
            <a:r>
              <a:rPr lang="en-US" altLang="ko-KR" sz="2000">
                <a:ea typeface="굴림" panose="020B0600000101010101" pitchFamily="50" charset="-127"/>
              </a:rPr>
              <a:t> to the same physical network </a:t>
            </a:r>
          </a:p>
          <a:p>
            <a:pPr lvl="1"/>
            <a:r>
              <a:rPr lang="en-US" altLang="ko-KR" sz="1600">
                <a:ea typeface="굴림" panose="020B0600000101010101" pitchFamily="50" charset="-127"/>
              </a:rPr>
              <a:t>A computer never resolves the address of a computer on a remote network</a:t>
            </a:r>
          </a:p>
          <a:p>
            <a:pPr lvl="1"/>
            <a:r>
              <a:rPr lang="en-US" altLang="ko-KR" sz="1600">
                <a:ea typeface="굴림" panose="020B0600000101010101" pitchFamily="50" charset="-127"/>
              </a:rPr>
              <a:t>Address resolution is always restricted to a single network.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For example, consider the simple internet in Figure 23.1(A &gt; E)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A MAC address is needed at each hop</a:t>
            </a:r>
          </a:p>
          <a:p>
            <a:pPr eaLnBrk="1" hangingPunct="1">
              <a:buFontTx/>
              <a:buNone/>
            </a:pP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7174" name="Picture 4">
            <a:extLst>
              <a:ext uri="{FF2B5EF4-FFF2-40B4-BE49-F238E27FC236}">
                <a16:creationId xmlns:a16="http://schemas.microsoft.com/office/drawing/2014/main" id="{12A44A2C-EF24-4FBF-9A04-23D77509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>
            <a:fillRect/>
          </a:stretch>
        </p:blipFill>
        <p:spPr bwMode="auto">
          <a:xfrm>
            <a:off x="539750" y="3644900"/>
            <a:ext cx="84820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AE8240E0-D95C-4469-A3D1-E77222DDF7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8246B7BD-421B-4132-A9A1-6F2DB2DD8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16B1-D401-496F-813A-FD28B721953C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7165AD9-8146-48D1-A75B-303D59502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ko-KR" sz="3500">
                <a:ea typeface="굴림" panose="020B0600000101010101" pitchFamily="50" charset="-127"/>
              </a:rPr>
              <a:t>23.3  The Address Resolution Protocol (ARP)    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C2FD5B60-0577-4423-B1FC-4970CB986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Designed for IPv4 over Ethernet</a:t>
            </a:r>
          </a:p>
          <a:p>
            <a:r>
              <a:rPr lang="en-US" altLang="ko-KR">
                <a:ea typeface="굴림" panose="020B0600000101010101" pitchFamily="50" charset="-127"/>
              </a:rPr>
              <a:t>Used by two computers on the same physical network</a:t>
            </a:r>
          </a:p>
          <a:p>
            <a:r>
              <a:rPr lang="en-US" altLang="ko-KR">
                <a:ea typeface="굴림" panose="020B0600000101010101" pitchFamily="50" charset="-127"/>
              </a:rPr>
              <a:t>Allows a computer to find the MAC address of another computer</a:t>
            </a:r>
          </a:p>
          <a:p>
            <a:r>
              <a:rPr lang="en-US" altLang="ko-KR">
                <a:ea typeface="굴림" panose="020B0600000101010101" pitchFamily="50" charset="-127"/>
              </a:rPr>
              <a:t>Operates at layer 2</a:t>
            </a:r>
          </a:p>
          <a:p>
            <a:r>
              <a:rPr lang="en-US" altLang="ko-KR">
                <a:ea typeface="굴림" panose="020B0600000101010101" pitchFamily="50" charset="-127"/>
              </a:rPr>
              <a:t>Uses network to exchange messages</a:t>
            </a:r>
          </a:p>
          <a:p>
            <a:r>
              <a:rPr lang="en-US" altLang="ko-KR">
                <a:ea typeface="굴림" panose="020B0600000101010101" pitchFamily="50" charset="-127"/>
              </a:rPr>
              <a:t>Computer seeking an address sends request </a:t>
            </a:r>
          </a:p>
          <a:p>
            <a:r>
              <a:rPr lang="en-US" altLang="ko-KR">
                <a:ea typeface="굴림" panose="020B0600000101010101" pitchFamily="50" charset="-127"/>
              </a:rPr>
              <a:t>Consider Figure 23.2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Suppose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 needs to resolve the IP address of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 broadcasts a request that says:</a:t>
            </a:r>
            <a:endParaRPr lang="en-US" altLang="ko-KR" sz="60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broadcast only travels across one network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 ARP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request</a:t>
            </a:r>
            <a:r>
              <a:rPr lang="en-US" altLang="ko-KR">
                <a:ea typeface="굴림" panose="020B0600000101010101" pitchFamily="50" charset="-127"/>
              </a:rPr>
              <a:t> message reaches all computers on a network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When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</a:t>
            </a:r>
            <a:r>
              <a:rPr lang="en-US" altLang="ko-KR">
                <a:ea typeface="굴림" panose="020B0600000101010101" pitchFamily="50" charset="-127"/>
              </a:rPr>
              <a:t> receives a copy of the request along other hosts</a:t>
            </a:r>
            <a:endParaRPr lang="ko-KR" altLang="en-US" sz="600" i="1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>
            <a:extLst>
              <a:ext uri="{FF2B5EF4-FFF2-40B4-BE49-F238E27FC236}">
                <a16:creationId xmlns:a16="http://schemas.microsoft.com/office/drawing/2014/main" id="{15661965-0A0C-4D69-81DC-68CA758A6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9219" name="Slide Number Placeholder 2">
            <a:extLst>
              <a:ext uri="{FF2B5EF4-FFF2-40B4-BE49-F238E27FC236}">
                <a16:creationId xmlns:a16="http://schemas.microsoft.com/office/drawing/2014/main" id="{AB895793-54BD-44E7-9C79-3D92EAA18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4287C1-B290-4CA5-ADE2-18E321F5354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DC903DFB-C7DF-4561-9528-376DA5E3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5"/>
          <a:stretch>
            <a:fillRect/>
          </a:stretch>
        </p:blipFill>
        <p:spPr bwMode="auto">
          <a:xfrm>
            <a:off x="914400" y="1676400"/>
            <a:ext cx="756920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6C5F394-708D-402E-BE63-E8BA8920B7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8600"/>
            <a:ext cx="91440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23.3  The Address Resolution Protocol (ARP)    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>
            <a:extLst>
              <a:ext uri="{FF2B5EF4-FFF2-40B4-BE49-F238E27FC236}">
                <a16:creationId xmlns:a16="http://schemas.microsoft.com/office/drawing/2014/main" id="{6A598216-2A80-4E2C-9A12-D0CF2FFC7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41E9ACE6-D438-4DE8-98D7-7DE805F00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5AD53-C0EF-4530-B089-B077B51DF26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53E70A4F-9B99-4494-94E0-CF34C0D6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672EC52-A8A7-4912-A7AF-DA4D6F000BEE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8600"/>
            <a:ext cx="86868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23.4  ARP Message Format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2061478E-C9C7-4A28-9C5B-E9E934649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A8E85B81-518A-4486-8136-7F3523A70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838F52-2A63-4DAE-961E-64E113608475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75C5129-55D5-49E9-BF03-6F85B045B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23.5  ARP Encapsulation    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E90D570-8736-4C92-9D79-E44FBC40A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819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When it travels across a physical network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ARP message is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encapsulated</a:t>
            </a:r>
            <a:r>
              <a:rPr lang="en-US" altLang="ko-KR">
                <a:ea typeface="굴림" panose="020B0600000101010101" pitchFamily="50" charset="-127"/>
              </a:rPr>
              <a:t> in a hardware frame</a:t>
            </a:r>
          </a:p>
          <a:p>
            <a:r>
              <a:rPr lang="en-US" altLang="ko-KR">
                <a:ea typeface="굴림" panose="020B0600000101010101" pitchFamily="50" charset="-127"/>
              </a:rPr>
              <a:t>When used with Ethernet, type is 0x0806 </a:t>
            </a:r>
          </a:p>
          <a:p>
            <a:r>
              <a:rPr lang="en-US" altLang="ko-KR">
                <a:ea typeface="굴림" panose="020B0600000101010101" pitchFamily="50" charset="-127"/>
              </a:rPr>
              <a:t>An ARP message is treated as data being transported   </a:t>
            </a:r>
          </a:p>
          <a:p>
            <a:r>
              <a:rPr lang="en-US" altLang="ko-KR">
                <a:ea typeface="굴림" panose="020B0600000101010101" pitchFamily="50" charset="-127"/>
              </a:rPr>
              <a:t>Source and destination MAC addresses must be added to frame header before sending</a:t>
            </a: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CE8FF0DB-90DC-4C47-A9B3-9516FEE7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7500"/>
          <a:stretch>
            <a:fillRect/>
          </a:stretch>
        </p:blipFill>
        <p:spPr bwMode="auto">
          <a:xfrm>
            <a:off x="685800" y="3657600"/>
            <a:ext cx="8077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45A32264-5866-4E6C-8936-C77F8F162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D2E6CBB7-DA7A-4652-A0DC-917B2E297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DF12D9-AC73-4749-BB5D-0DFEED80F86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71A8716-1061-491B-8A09-4493265EF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9213"/>
            <a:ext cx="8991600" cy="636587"/>
          </a:xfrm>
        </p:spPr>
        <p:txBody>
          <a:bodyPr/>
          <a:lstStyle/>
          <a:p>
            <a:pPr eaLnBrk="1" hangingPunct="1"/>
            <a:r>
              <a:rPr lang="en-US" altLang="ko-KR" sz="3400">
                <a:ea typeface="굴림" panose="020B0600000101010101" pitchFamily="50" charset="-127"/>
              </a:rPr>
              <a:t>23.6  ARP Caching and Message Processing    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2CFA7C0-9BCC-4D6C-A363-2B6CD9205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15400" cy="5694363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Sending an ARP request for each datagram is inefficient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Three (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3</a:t>
            </a:r>
            <a:r>
              <a:rPr lang="en-US" altLang="ko-KR">
                <a:ea typeface="굴림" panose="020B0600000101010101" pitchFamily="50" charset="-127"/>
              </a:rPr>
              <a:t>) frames traverse the network for each datagram </a:t>
            </a: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	(an ARP request, ARP response, and the data datagram itself)</a:t>
            </a:r>
          </a:p>
          <a:p>
            <a:r>
              <a:rPr lang="en-US" altLang="ko-KR">
                <a:ea typeface="굴림" panose="020B0600000101010101" pitchFamily="50" charset="-127"/>
              </a:rPr>
              <a:t>Most communications involve a sequence of packets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sender is likely to repeat the exchange many times</a:t>
            </a:r>
          </a:p>
          <a:p>
            <a:r>
              <a:rPr lang="en-US" altLang="ko-KR">
                <a:ea typeface="굴림" panose="020B0600000101010101" pitchFamily="50" charset="-127"/>
              </a:rPr>
              <a:t>To reduce network traffic ARP manages a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cache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entry is replaced when a response arrives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oldest entry is removed whenever the table runs out of space or after an entry has not been updated for a long period of time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ARP starts by searching the cache when it needs to bind an address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249641D4-446C-4705-B32F-E232A195E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3315" name="Slide Number Placeholder 2">
            <a:extLst>
              <a:ext uri="{FF2B5EF4-FFF2-40B4-BE49-F238E27FC236}">
                <a16:creationId xmlns:a16="http://schemas.microsoft.com/office/drawing/2014/main" id="{8530C02D-9673-459A-AAB2-8B0ACFE01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AECE2D-0CD8-4F4A-A1D6-50C13DCC52C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B07F3285-953E-47F2-ADC3-6DA53CA7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"/>
          <a:stretch>
            <a:fillRect/>
          </a:stretch>
        </p:blipFill>
        <p:spPr bwMode="auto">
          <a:xfrm>
            <a:off x="990600" y="609600"/>
            <a:ext cx="70866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F178542-541E-4688-AA01-21C17EE9F2D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0"/>
            <a:ext cx="8686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23.7  The Conceptual Address Boundary   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371F1-549E-47CE-B1F9-9FA72CF95E7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3886"/>
            <a:ext cx="913822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2. An IP datagram has the following partial information.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  45000054 00030000 2006…….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a) What is the size of the header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and the data?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b) Is the packet fragmented?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c) What is the protocol number of the payload being carried by the packet?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d) How many more routers can the packet travel to?</a:t>
            </a:r>
          </a:p>
          <a:p>
            <a:pPr marL="0" indent="0">
              <a:buNone/>
            </a:pPr>
            <a:endParaRPr lang="en-US" altLang="ko-KR" sz="1800" dirty="0">
              <a:ea typeface="굴림" charset="-127"/>
            </a:endParaRPr>
          </a:p>
          <a:p>
            <a:pPr>
              <a:buNone/>
            </a:pPr>
            <a:r>
              <a:rPr lang="en-US" altLang="ko-KR" sz="1800" dirty="0">
                <a:ea typeface="굴림" charset="-127"/>
              </a:rPr>
              <a:t>2. </a:t>
            </a:r>
            <a:r>
              <a:rPr lang="en-US" altLang="ko-KR" sz="1800" dirty="0">
                <a:ea typeface="굴림" pitchFamily="50" charset="-127"/>
              </a:rPr>
              <a:t>An IP fragment has arrived with a fragment offset value of 100. How many bytes of data were originally sent by the source before the data in this fragment?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 charset="-127"/>
              </a:rPr>
              <a:t>3. </a:t>
            </a:r>
            <a:r>
              <a:rPr lang="en-US" altLang="ko-KR" sz="1800" dirty="0">
                <a:ea typeface="굴림"/>
              </a:rPr>
              <a:t> Capture packets using Wireshark, and explain fields in the IP header.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/>
              </a:rPr>
              <a:t>    </a:t>
            </a: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Due date: Sat./</a:t>
            </a:r>
            <a:r>
              <a:rPr lang="ko-KR" altLang="en-US" sz="2000" dirty="0">
                <a:solidFill>
                  <a:srgbClr val="000000"/>
                </a:solidFill>
                <a:ea typeface="굴림"/>
                <a:cs typeface="Arial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24PM )</a:t>
            </a: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2000" dirty="0">
              <a:ea typeface="굴림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00E80-7DE6-4001-9221-E6D4D2C3306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371F1-549E-47CE-B1F9-9FA72CF95E7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915400" cy="5181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3. Execute the following network commands, and find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out the IP addresses of routers between your computer and  </a:t>
            </a:r>
            <a:r>
              <a:rPr lang="en-US" altLang="ko-KR" sz="1800" dirty="0">
                <a:ea typeface="굴림"/>
                <a:hlinkClick r:id="rId3"/>
              </a:rPr>
              <a:t>www.</a:t>
            </a:r>
            <a:r>
              <a:rPr lang="en-US" altLang="ko-KR" sz="1800" dirty="0">
                <a:ea typeface="굴림"/>
              </a:rPr>
              <a:t>google.com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                  tracert </a:t>
            </a:r>
            <a:r>
              <a:rPr lang="en-US" altLang="ko-KR" sz="1800" dirty="0">
                <a:ea typeface="굴림"/>
                <a:hlinkClick r:id="rId4"/>
              </a:rPr>
              <a:t>www.google.com</a:t>
            </a: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endParaRPr lang="en-US" altLang="ko-KR" sz="1800" b="1" kern="1200" dirty="0">
              <a:solidFill>
                <a:srgbClr val="000000"/>
              </a:solidFill>
              <a:latin typeface="굴림"/>
              <a:ea typeface="굴림"/>
              <a:cs typeface="함초롬바탕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00E80-7DE6-4001-9221-E6D4D2C3306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040AA-E516-49A2-96F9-4F71E3597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309485"/>
            <a:ext cx="7620000" cy="42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>
            <a:extLst>
              <a:ext uri="{FF2B5EF4-FFF2-40B4-BE49-F238E27FC236}">
                <a16:creationId xmlns:a16="http://schemas.microsoft.com/office/drawing/2014/main" id="{D00706F4-813D-4AE9-B443-311DBDA976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2C5B0B8A-9A6B-444F-B6E0-2C5D553DB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67E13E-231E-450C-B808-4F172D553609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C679C4AC-780C-4E3F-AE0E-C47615E0E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22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Datagram Forwarding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>
            <a:extLst>
              <a:ext uri="{FF2B5EF4-FFF2-40B4-BE49-F238E27FC236}">
                <a16:creationId xmlns:a16="http://schemas.microsoft.com/office/drawing/2014/main" id="{F428AB90-2730-4CBB-9B83-30FD85197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850" y="6308725"/>
            <a:ext cx="67818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6019" name="Slide Number Placeholder 4">
            <a:extLst>
              <a:ext uri="{FF2B5EF4-FFF2-40B4-BE49-F238E27FC236}">
                <a16:creationId xmlns:a16="http://schemas.microsoft.com/office/drawing/2014/main" id="{2A7EA942-88D4-44EB-9CCF-285D04E00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3042B-122F-4925-B656-5AEC912399C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B93CD377-E5C4-4B47-A786-33701D65F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22.1  Introduction    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2202EA2E-43DA-42BE-9A6A-AC39D0B7B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discusses the fundamental communication service in the Internet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describes the format of packets that are sent across the Internet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discusses the key concepts of datagram encapsulation, forwarding, and fragmentation and reassembly</a:t>
            </a:r>
          </a:p>
          <a:p>
            <a:pPr eaLnBrk="1" hangingPunct="1">
              <a:buFontTx/>
              <a:buNone/>
            </a:pPr>
            <a:br>
              <a:rPr lang="en-US" altLang="ko-KR">
                <a:ea typeface="굴림" panose="020B0600000101010101" pitchFamily="50" charset="-127"/>
              </a:rPr>
            </a:b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0A0145AA-7051-4500-8DEF-7CCB5900F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8067" name="Slide Number Placeholder 4">
            <a:extLst>
              <a:ext uri="{FF2B5EF4-FFF2-40B4-BE49-F238E27FC236}">
                <a16:creationId xmlns:a16="http://schemas.microsoft.com/office/drawing/2014/main" id="{646AFA54-5274-47DA-8FA1-D725AD42C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42F2AA-BB9C-4CE2-82EA-EEC33465C271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579C7E85-9257-4E0E-9C23-C8A2384BB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22.2  Connectionless Service    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84753F59-DAE3-41B4-85E8-7B8854D0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86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 some application, programs remain unaware of the underlying physical networks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they can send/receive data without knowing the details of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LAN to which a computer connects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remote network to which the destination connects</a:t>
            </a:r>
          </a:p>
          <a:p>
            <a:r>
              <a:rPr lang="en-US" altLang="ko-KR">
                <a:ea typeface="굴림" panose="020B0600000101010101" pitchFamily="50" charset="-127"/>
              </a:rPr>
              <a:t>What services that will be offered by a network?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connection-oriented</a:t>
            </a:r>
            <a:r>
              <a:rPr lang="en-US" altLang="ko-KR">
                <a:ea typeface="굴림" panose="020B0600000101010101" pitchFamily="50" charset="-127"/>
              </a:rPr>
              <a:t> service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connectionless</a:t>
            </a:r>
            <a:r>
              <a:rPr lang="en-US" altLang="ko-KR">
                <a:ea typeface="굴림" panose="020B0600000101010101" pitchFamily="50" charset="-127"/>
              </a:rPr>
              <a:t> service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or a combination of both</a:t>
            </a:r>
          </a:p>
          <a:p>
            <a:r>
              <a:rPr lang="en-US" altLang="ko-KR">
                <a:ea typeface="굴림" panose="020B0600000101010101" pitchFamily="50" charset="-127"/>
              </a:rPr>
              <a:t>TCP/IP include protocols for both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unreliable connectionless delivery service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reliable connection-oriented service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that uses the underlying connectionless service</a:t>
            </a:r>
          </a:p>
          <a:p>
            <a:r>
              <a:rPr lang="en-US" altLang="ko-KR">
                <a:ea typeface="굴림" panose="020B0600000101010101" pitchFamily="50" charset="-127"/>
              </a:rPr>
              <a:t>The design forms the basis for all Internet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>
            <a:extLst>
              <a:ext uri="{FF2B5EF4-FFF2-40B4-BE49-F238E27FC236}">
                <a16:creationId xmlns:a16="http://schemas.microsoft.com/office/drawing/2014/main" id="{7B1A8977-D795-431E-BD10-FD03A6236D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0115" name="Slide Number Placeholder 4">
            <a:extLst>
              <a:ext uri="{FF2B5EF4-FFF2-40B4-BE49-F238E27FC236}">
                <a16:creationId xmlns:a16="http://schemas.microsoft.com/office/drawing/2014/main" id="{03CECE1E-3336-4E93-8DEF-94F9630AF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CA0F78-14A0-41F6-8DD5-4B2DC10DF842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36FA9360-2FCD-431B-B33F-1D67B3A51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22.3  Virtual Packets    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9FD70303-5AC7-4D39-B42B-910977B09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 connectionless each packet travels independently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It contains information that identifies the intended recipient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How does a packet pass across the Internet?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host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creates a packet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places the destination address in the packet header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and then sends the packet to a nearby router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router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receives a packet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uses the destination address to select the next router on the path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and then forwards the packet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Eventually, the packet reaches a router that can deliver the packet to its final destination</a:t>
            </a:r>
          </a:p>
          <a:p>
            <a:endParaRPr lang="en-US" altLang="ko-KR" sz="15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>
            <a:extLst>
              <a:ext uri="{FF2B5EF4-FFF2-40B4-BE49-F238E27FC236}">
                <a16:creationId xmlns:a16="http://schemas.microsoft.com/office/drawing/2014/main" id="{342AB222-27A0-4A82-9516-8C8D10DB6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2163" name="Slide Number Placeholder 4">
            <a:extLst>
              <a:ext uri="{FF2B5EF4-FFF2-40B4-BE49-F238E27FC236}">
                <a16:creationId xmlns:a16="http://schemas.microsoft.com/office/drawing/2014/main" id="{4E228FCE-D16D-4948-8581-188F694DC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86B0F-E0DC-4475-BBB6-D3ADBA3111F3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5CF16FFC-AD2A-45EE-B02C-912580CB3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22.4  The IP Datagram    </a:t>
            </a:r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DF405600-D7FC-4E87-8998-5AB35F602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14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TCP/IP uses the name IP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datagram</a:t>
            </a:r>
            <a:r>
              <a:rPr lang="en-US" altLang="ko-KR">
                <a:ea typeface="굴림" panose="020B0600000101010101" pitchFamily="50" charset="-127"/>
              </a:rPr>
              <a:t> to refer to a packet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22.1 illustrates an IP datagram format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datagram consists of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header</a:t>
            </a:r>
            <a:r>
              <a:rPr lang="en-US" altLang="ko-KR">
                <a:ea typeface="굴림" panose="020B0600000101010101" pitchFamily="50" charset="-127"/>
              </a:rPr>
              <a:t> followed by data area (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payload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amount of data carried in a datagram is not fixed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size of a datagram is determined by the application that sends data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 datagram can contain as little as a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single octet</a:t>
            </a:r>
            <a:r>
              <a:rPr lang="en-US" altLang="ko-KR">
                <a:ea typeface="굴림" panose="020B0600000101010101" pitchFamily="50" charset="-127"/>
              </a:rPr>
              <a:t> of data or at most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64</a:t>
            </a:r>
            <a:r>
              <a:rPr lang="en-US" altLang="ko-KR">
                <a:ea typeface="굴림" panose="020B0600000101010101" pitchFamily="50" charset="-127"/>
              </a:rPr>
              <a:t>K</a:t>
            </a:r>
          </a:p>
        </p:txBody>
      </p:sp>
      <p:pic>
        <p:nvPicPr>
          <p:cNvPr id="92166" name="Picture 2">
            <a:extLst>
              <a:ext uri="{FF2B5EF4-FFF2-40B4-BE49-F238E27FC236}">
                <a16:creationId xmlns:a16="http://schemas.microsoft.com/office/drawing/2014/main" id="{36451DB4-947F-4F0D-A7C2-2A984187B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b="13498"/>
          <a:stretch>
            <a:fillRect/>
          </a:stretch>
        </p:blipFill>
        <p:spPr bwMode="auto">
          <a:xfrm>
            <a:off x="990600" y="3962400"/>
            <a:ext cx="67056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2815</Words>
  <Application>Microsoft Office PowerPoint</Application>
  <PresentationFormat>화면 슬라이드 쇼(4:3)</PresentationFormat>
  <Paragraphs>370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함초롬바탕</vt:lpstr>
      <vt:lpstr>Arial</vt:lpstr>
      <vt:lpstr>Times New Roman</vt:lpstr>
      <vt:lpstr>Default Design</vt:lpstr>
      <vt:lpstr>2_Default Design</vt:lpstr>
      <vt:lpstr>1_Default Design</vt:lpstr>
      <vt:lpstr>  컴퓨터 네트워크  Computer Networks and Internets, 6e  </vt:lpstr>
      <vt:lpstr>PowerPoint 프레젠테이션</vt:lpstr>
      <vt:lpstr>Assignment</vt:lpstr>
      <vt:lpstr>Assignment</vt:lpstr>
      <vt:lpstr>Chapter 22     Datagram Forwarding</vt:lpstr>
      <vt:lpstr>22.1  Introduction    </vt:lpstr>
      <vt:lpstr>22.2  Connectionless Service    </vt:lpstr>
      <vt:lpstr>22.3  Virtual Packets    </vt:lpstr>
      <vt:lpstr>22.4  The IP Datagram    </vt:lpstr>
      <vt:lpstr>22.5  The IP Datagram Header Format   </vt:lpstr>
      <vt:lpstr>PowerPoint 프레젠테이션</vt:lpstr>
      <vt:lpstr>22.6  Forwarding an IP Datagram    </vt:lpstr>
      <vt:lpstr>22.6  Forwarding an IP Datagram    </vt:lpstr>
      <vt:lpstr>PowerPoint 프레젠테이션</vt:lpstr>
      <vt:lpstr>22.7  Network Prefix Extraction and Datagram Forwarding    </vt:lpstr>
      <vt:lpstr>22.8  Longest Prefix Match    </vt:lpstr>
      <vt:lpstr>22.10  Best-Effort Delivery</vt:lpstr>
      <vt:lpstr>22.11  IP Encapsulation    </vt:lpstr>
      <vt:lpstr>IP Datagram</vt:lpstr>
      <vt:lpstr>IP Datagram</vt:lpstr>
      <vt:lpstr>PowerPoint 프레젠테이션</vt:lpstr>
      <vt:lpstr>22.13  MTU and Datagram Fragmentation    </vt:lpstr>
      <vt:lpstr>PowerPoint 프레젠테이션</vt:lpstr>
      <vt:lpstr>22.14  Reassembly of a Datagram from Fragments     </vt:lpstr>
      <vt:lpstr>22.14  Reassembly of a Datagram from Fragments     </vt:lpstr>
      <vt:lpstr>22.15  Collecting the Fragments of a Datagram   </vt:lpstr>
      <vt:lpstr>Chapter 23     Support Protocols  and  Technologies</vt:lpstr>
      <vt:lpstr>23.1  Introduction    </vt:lpstr>
      <vt:lpstr>Review Of Datagram Transmission</vt:lpstr>
      <vt:lpstr>23.2  Address Resolution    </vt:lpstr>
      <vt:lpstr>23.2  Address Resolution    </vt:lpstr>
      <vt:lpstr>23.3  The Address Resolution Protocol (ARP)    </vt:lpstr>
      <vt:lpstr>PowerPoint 프레젠테이션</vt:lpstr>
      <vt:lpstr>PowerPoint 프레젠테이션</vt:lpstr>
      <vt:lpstr>23.5  ARP Encapsulation    </vt:lpstr>
      <vt:lpstr>23.6  ARP Caching and Message Processing    </vt:lpstr>
      <vt:lpstr>PowerPoint 프레젠테이션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297</cp:revision>
  <cp:lastPrinted>2015-04-08T05:39:58Z</cp:lastPrinted>
  <dcterms:created xsi:type="dcterms:W3CDTF">2006-08-29T10:36:33Z</dcterms:created>
  <dcterms:modified xsi:type="dcterms:W3CDTF">2020-05-04T05:42:19Z</dcterms:modified>
</cp:coreProperties>
</file>