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41" r:id="rId1"/>
    <p:sldMasterId id="2147483742" r:id="rId2"/>
    <p:sldMasterId id="2147483743" r:id="rId3"/>
    <p:sldMasterId id="2147483744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03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81" d="100"/>
          <a:sy n="81" d="100"/>
        </p:scale>
        <p:origin x="1565" y="67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fld id="{BCE9D904-E2F2-4235-AE42-A8565BC13C26}" type="datetime1">
              <a:rPr lang="ko-KR" altLang="en-US"/>
              <a:pPr>
                <a:defRPr/>
              </a:pPr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B914B6-788D-4635-84E9-C6BC565FE8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fld id="{AC2F3038-146B-455C-B5D0-92B43776BC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BDFB2976-7394-4365-8FC3-09CE74D89336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3E9D92F0-DEA0-4E9C-A7C5-41C139B2CE63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10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8495A946-CE8F-4A48-A788-F0B781B4AC83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11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2DB46AFE-909B-41B7-B3F0-B149744C4AEA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12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14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15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16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17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BC85D04A-A73B-47C1-A5D5-85989FA7C7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ED478F98-5C5F-41B5-A1F6-F4227FCF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C388D692-1498-4AF0-99D4-44D11193A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FE6023-0617-430A-B9AD-7805E43FBBE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211BC18E-DB65-41A4-8FB9-26022B5ADC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8CFAE025-4832-436C-B74F-86FEDBC6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A4D2C355-ABEA-44FB-82BC-AADDB1BA1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AD5BE4-99BD-4AB8-B6D8-3DC35A2FB73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7F99BEF5-7433-4DF2-9AF4-9EEC0706CC2D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6CB37F2-0F13-4286-B2B7-BCFB8A890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730D7145-0290-4A21-8450-C1544DE2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1AC9D702-8DD9-43E0-8653-65D11B7EF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2DA00-332C-4E9A-8930-869F6D97F3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6CB37F2-0F13-4286-B2B7-BCFB8A890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730D7145-0290-4A21-8450-C1544DE2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1AC9D702-8DD9-43E0-8653-65D11B7EF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2DA00-332C-4E9A-8930-869F6D97F3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2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6CB37F2-0F13-4286-B2B7-BCFB8A890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730D7145-0290-4A21-8450-C1544DE2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1AC9D702-8DD9-43E0-8653-65D11B7EF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2DA00-332C-4E9A-8930-869F6D97F3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1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FE9E28CB-1E70-406F-AC2B-C6948C4409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1CABBD9C-F292-4429-9DF0-A6DA78D4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56BAB75C-B21B-4411-8CA8-7B3CB97D34C9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A22CF-4566-4F9A-8D36-63A9A6ACB6A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8FE7E71F-F03A-4472-8D52-C49487D3DF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68A0B43-2911-41A6-908C-96277B0D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EE732D72-7C2B-4586-ACCF-F80AA2D5D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599A68-5757-479F-A976-9466A5625A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BE8A9A95-AD40-403C-AC1A-52AD98D654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983CC683-C8A7-46F9-991E-43A45BD2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D815F2FD-1818-4BC5-991B-3F0F810DEE34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B51F95-E10C-4698-A4A6-B8A1DEF9C5A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2E1DB2E4-FE5F-4067-A754-891D3F1BB0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C250F973-A3DF-435F-B310-E57F0EE4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16826183-3985-4FBC-8632-2676D7DC2B27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BA9C-029D-4BDA-B12D-93C63104345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1DDA2527-0BF6-418B-9D8D-909936C212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9280B87F-25A4-47CC-A4D6-1FB910F7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C9968237-D9CA-4F34-ADE7-687652CC9F86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E23CE-7AB2-4184-A42A-3DEB5DB7D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E6342674-1656-492E-8368-A969246608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78A7955F-B21A-48B1-9345-D0480058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E6EE3E08-C798-4D1D-BED0-8EA29B57B2E5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A54C0A-11A4-4B45-B8C0-91BD0E593E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99E572FE-B1B3-482A-BFB6-AF3477E2FF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AADE9BE3-886F-43B0-981D-A3A01137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BCAC4C1E-1920-4676-9591-415D0F403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9FAB4B-4C9E-4111-BF4C-0D5EED8C7F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5E403529-FD32-4F21-853D-A32DA76FC682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3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D425CF9A-C976-4244-AEA2-749139DF12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530C0F9F-906C-4FCF-A733-533C835E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B12D3B88-9364-411F-9870-75BB08C1E906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4DCAD9-590E-4AE1-A04E-351E7944AF8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DC98B6F1-21B7-47F6-AA89-96E095CB8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A49FF699-EE5E-4463-82A2-3F9A5C3B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7A0FD3FD-EC72-4F7A-8DED-DBC0957EF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A299E-1097-4808-869C-DB9CF1FD501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1CE4281B-F563-4CB4-93A4-25F0488267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FD13E7F8-0F8C-48DC-B3DB-ECD745AB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A0F6B6B6-EDC9-49F6-9434-F70072F8F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9D9E60-8B27-46E3-BA61-3A8894CC0A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61A65CCF-89F3-4BEA-B9A0-B859808906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18E28B3A-4645-4591-A99E-8F422E4F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6B53B26B-33B0-4F7C-B337-66E3E1001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76F83B-FAAA-40E7-99B2-A40191DA75D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094CFFBF-CDF7-4B3C-BFE8-B325A4A15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34506CA1-5EAD-4B2B-A714-3A639746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C950EBA5-2F8B-4BCC-9BF0-B43C2580D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F374A-A0B9-4A3E-844A-EA158F8C3E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63DDAB6D-9F78-48AB-9A5E-147F5C8DBD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B0782CF9-3C42-45F0-83EA-7F5D4BF9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B30BDA7F-AE28-45E7-81F4-677AFE3C3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07F95-61FE-43C1-A300-7AC8F440AA7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FE71EAD9-F18B-474C-9993-4B21CCB46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8AD623C9-7600-40D8-A0AA-2C43DE23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0282FAB1-7DDE-4577-AFB7-8365F6C3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9BCF35-4A91-450F-B89A-B13545FAA7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3910B946-9E75-4923-B211-A4E7AF65F4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1C1B8999-5A36-4D43-9CA2-EBE833D1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F1C4BEBB-A611-4BF2-B9CF-CA23BF2A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F903B1-952A-452B-928E-789A7C244A7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3002CED6-B3DE-48C2-8A4A-8CD39FA275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18DCA20E-CC17-4389-BF58-1724C162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8D3517F9-DF5C-4BF8-9B09-0DC0B7E4B2F9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DDA07-BDFF-4B07-B5B9-B041AFB8E22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BEB634D5-4F73-4831-87D4-AF4D5E5F31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90334596-C2EF-4241-8E40-44A2B2F2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AEF9EAD-A09E-43E6-9D4F-615462848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E76FF-6408-4CFB-9F52-B3C31F671C2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80A0E9AB-AE79-4557-8D36-542589B72A2F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58CF7070-F8A0-4E38-99C0-5FA39E2C4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E9875326-8C6F-486B-AA44-9FF11950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FB12BC7D-555C-425B-AEC7-B62E79F27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1C322-E4F0-44E0-8BC3-7E52F5D2D6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26784F41-C437-4A7C-A3F5-4E9D7FAB98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EC9DD67F-7664-4EDA-9693-6A175603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65430780-39FC-4853-B643-9B9DABEABC1E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2912AE-3BEE-4393-8559-94DB3BD461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094CDC16-FE7D-4498-AE69-D97D7324B1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A076B7B1-5B44-4624-B859-C713F7F5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A0231554-4A19-48EC-AB13-59696EFCD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0E4918-D471-4459-9E4B-917257DB34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8961FAAA-4E4D-4FCB-9A7F-922C7E435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D10D8B0C-C2B4-4BAC-8015-D1B15914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E2A868C3-6E5F-4AC1-AD21-17746E5A3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DCB9C3-54AA-406B-A3AA-C721AA15E07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8961FAAA-4E4D-4FCB-9A7F-922C7E435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D10D8B0C-C2B4-4BAC-8015-D1B15914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E2A868C3-6E5F-4AC1-AD21-17746E5A3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DCB9C3-54AA-406B-A3AA-C721AA15E07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202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DC5DE830-04AC-485E-8230-B697E1611A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CAE9D854-F28C-4175-9A5F-FD81F570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C1A4DE69-7581-4BF5-998D-35D13D71D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39C529-4129-4296-953E-620133FC3B4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DF7AB846-3E1D-4389-B4FA-60AC3C696D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AC3A7DFF-43B7-4907-8FEE-1A712C91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0242E414-2E18-4A73-AB39-50EA67D21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B6D0F5-9C73-4D04-9866-366FF11B36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95DA78-064C-4E42-9F42-6DBD953D9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CEF13AD-1D9F-418F-9112-FB9C32A4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AE42743-0141-455D-8F9E-E098BFD8A9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03529-FD32-4F21-853D-A32DA76FC68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B38F50D2-CA38-427F-92A0-8E3FD0904CCF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64E064EE-9C3B-423C-9AF9-C7B12FD84DA2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9F6866FA-AC52-4BD6-AB33-A35473F993D0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9EC783FE-74B6-4AD6-A766-E1EA8F734BE3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75B21720-B9FD-4BB1-BEBD-5C8841A28A0C}" type="slidenum"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B8302D-7507-42D4-A6C2-87373B985B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D2F42A-5DE3-4461-897B-1539A1352F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0890-4B83-4CAE-9672-26C9A2BAAC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1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91DBB9-062B-4335-94D0-A1C066B1F0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41D94-8B73-4E15-83BF-EBBB95267F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900D-FFFE-4D47-A352-4C04C1644A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1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E67FD7-3938-45B7-862B-B53A634871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4E18A4-2AA9-4580-BF90-0AAD1ABB0E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F7AE-4AAE-4FCF-B9C2-5728044CE7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1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69FECD-2E43-4607-A549-4EEA37D947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52A15D-5D46-4378-BA64-9A41DC152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3F83-10B4-4410-AECB-5D69A64173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06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C8ED62-71B3-479E-8ABD-C47626CB52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715DDD-5323-4C76-89B3-C72B3D0C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C081-2465-4F66-8EB3-3AC299A414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56FD34-BB5E-4C14-A612-BFA409E72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7A7BD4-E1C6-4DB2-875B-755CA3E1DE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7562E-E48B-44BE-967E-BDE49DBF16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87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AC087B-6E1F-4F8D-94B0-748AF70CD9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29A24-28E8-4D6B-9D49-5958D8801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F52AE-52A0-4D6D-9D2E-34FAFAFE51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30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458F83-299D-4EE5-98AC-C42A2514FC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848F05-E681-4042-8BFD-0A1586C2C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300F4-A237-4FDF-AC01-D96D6ED5FE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E011892-C5E7-4E78-96DA-F58F0CC6F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8C24E6-7824-493B-8D5C-C1B79ABA3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9FD2-4962-45A0-9FDE-4AE0A182A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16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748483F-6620-4F63-9B17-E9F5177B77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2522AB-C3EC-4EB0-A249-3B6AD6C62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885A-1105-40EE-BAF7-D356D78B39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60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28C1C7-70F9-442B-ADBA-44A14A4E5B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92557-D79B-4507-918F-F5C1049F15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33F5-AB26-4AA4-9352-81794C212D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5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6293E0-8E08-429C-BB83-72B879F027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596B57-C373-43CE-BE29-BBBEFC0E9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9298B-F312-4E25-9569-AB505CCEED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354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12C64-9B55-4731-BA23-DAFF62C16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0AD1C-9E09-4FF4-B1CB-720D62C0EC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30A8-703F-41F4-96B1-6799FBD535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99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0F73A1-FB7C-47C6-87FA-22E202A404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F35AEC-83B7-4BEC-92CA-47B6505C9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16D9C-C43A-48C9-B558-A36180C436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146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2DAA35-C5ED-4E29-A6CF-1025424B0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DBE28A-DF60-410D-8C64-97978BBDD9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536D-5ACA-47F1-A97E-C8E2C8FABD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253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02ABE4-B97F-4E16-9764-066E219A79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06E09C-0F5F-4BCE-9AB3-6F5B1C04BB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FB3E5-1493-4B5E-9B34-36E71514AD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926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B313D2-6277-453A-83B9-6B46A462DB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6366E7-5ED9-4B4E-AF92-DC74788F63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9C1BA-D285-4DB0-933C-C9075CD1C0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953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03CB43-FD65-4088-85C9-5D9C8E91AB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D93291-2436-4EB6-8F73-C00BE6C0D0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B767D-28B4-4085-BBC1-2BAFDB9746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26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03EB8-E9ED-4E37-B10A-88934DAF51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0FFFA3-6860-4AE3-85B0-57C6DAA8EE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15244-AA2F-4ED7-8BD2-AB720E7B80F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207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6C157A-C88B-485C-BB65-96CB81F769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8B805D-0711-4B6D-8D18-1154C4D01A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2EBFF-20C5-4B3F-A1AD-5B6379EB43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8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C71A41-0A78-4492-A6E6-DB00FB9B38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671018-D60D-48F3-8F53-502BB3F3B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ED49E-17EE-445A-A281-8426289D0A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823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A7F22E3-BE8A-493B-AA29-75B7F135D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9D9887B-9ABE-413C-A624-6F47BF94DD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0A228-8C0D-4C87-815B-56A65F3833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6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BDA024-B529-4D01-B2ED-74E9DD2A05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32347A-AFD1-4F69-81F1-15E4507395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72DC-CF16-40B4-A203-3994D61689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268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02643B-B648-44DE-B8B6-1CB7B727EA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FFBA33-D3A0-4C95-B90C-5EFA5E0EC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67E5F-251B-41A8-8F2E-8BEC3B8A8E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190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439DD-C95B-4AC7-86D2-F434BC9402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301DE-3D20-48A4-8A93-DE3F7BE95C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E8FA0-7D29-46F9-8DA1-AA0069BF3E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5347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C4B644-D79E-40FB-A63E-24B089AB29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E5E5C-E811-4B4E-A8D0-8FAF015AE6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F184B-3133-46B0-B5D6-89AE946D56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979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4407EC-D448-4361-BDF2-CEB0BD42B7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B4D5A1-D807-471D-9357-3389549DC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7BBC5-D137-4D8A-9001-6CFC46065A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2375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D35D4F-5F70-48D2-A1CE-731688C47B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BC2A73-84E5-4BA6-864F-9DDE3AFD74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07B20-5827-4F0B-A1D3-5395EAE082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1345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8BEDC4-805F-4C80-A340-03F85E918E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94E77A-7941-4F56-8BA1-E03E39C343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8D75F-CEAF-4767-A3B1-8B4B1518F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650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06DAF1-C8E2-4A47-90F2-EFB0436E3A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0982EC-CD6F-4631-90BC-14985F3D17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B0A1E-5048-4CE1-8DCC-C7FC219BE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781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0E05F6-1CB7-42B9-8B26-D5D30A570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D93215-ABB9-44CB-89AF-ADAF6C17C1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C061C-20FE-4182-8777-357CF02427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790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4131BDB-668F-493A-BE8F-9ECC39B3A3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484605-46FA-4B97-9157-953A0510D8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BDDA1-396B-44D2-A226-728A513035E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19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9D5199-3259-43C3-959E-67AEC36149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44A582-EB75-41B0-80E1-83EE2D7AA5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B3428-D4F9-466A-803A-0FFC4005E4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4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E863D3-56D9-4CA6-8C66-B3266151A0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AD28A9-AB3B-4E05-A162-E3054802E4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09FC-4880-47C6-9EF3-3BF6386100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49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FC554A1-FCBF-4889-A5DF-8C714D9AA5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FA6AB1-B0FF-4A5C-867C-2C84F31E0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97462-4B5E-4CC6-99D2-435BFD3F34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691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C05AF0-C310-43C8-B413-BFC1816AAF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B26A87-38CB-4BC5-B1EF-38570B0CC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38ABA-6615-4FEA-84D2-65267BEA7A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7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244EB-AEE7-4B8B-BA2A-76EEA6AFE1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79CB3-8EA9-41BE-8989-5B9C60846A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FC2A0-C44F-45D5-83F2-94F94F5B3F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880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E920EF-74C3-47D7-83E5-253FC1EB38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BB259-A81A-4482-97D6-96D6BB35F3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942A1-C74D-43E3-8AE6-D3D67A52DB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293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878258-B08C-40A5-A88F-F22544CAFB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BE7D63-6E11-41E5-9726-3C166B9D74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189BB-4DF7-410E-8F7E-50859414B5F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25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7B037B-2CC2-46CB-9059-F6274EC40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8C559F-B611-4132-BDB2-3F2B8D23AE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B5164-7CF6-4FB5-BE9A-559029206D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EAC4B9-013B-432D-B6DE-25F11E4E40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7A354C-051A-4C7C-ABA5-02623EB0A7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5DCF-985D-49ED-8FCC-F0A8E5C1D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6E6FC-7B1E-4F10-BBBA-8AFEDC444A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C57BA46-2397-4B05-8FF6-38EAABA5CF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B0C8-77A4-4A33-8D8D-CBECC183D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5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504AC-894D-4B85-96DF-8AE18915C5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7A9C89-F0C6-411A-AD48-15536C28CC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0AEA3-B458-4507-90D8-AB6D49AF95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6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217194-D571-4632-8C6D-550C2EC63B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77154-CDB7-42B1-944A-C98F0A4811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8A5-217B-402D-AD97-263017FEA1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47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010677-F474-4559-8E5E-AAAF923FB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A3A37D-CFB6-4A74-83E1-DFB1D9C9E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10BBA9-BB9D-4F17-A546-40D1BED8ED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835C59-828B-48E3-B9AA-2FA47FAF82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3B8AC4E-7AF9-4E34-8523-7B59B1A652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958AE8-5E04-4122-831A-0D7EB6DED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AA286F-EC26-4F4D-92B8-DFF0CBA95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1251F72-9516-471F-B01A-126B02A785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27D51F-5A89-4BBE-A9AF-71ECF5E602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65D553-5682-4EF6-AEE2-DD727C2AD3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AF4BD7-7212-4E66-8053-F33C23102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985BEB-0E2A-4DB7-B2BD-0DCB53933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F3C57E-3102-40BD-A755-00DED2FA00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DC7DE-524A-4008-AF36-D0ED1ECC69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1819BB83-1226-4398-8550-0B16D87D12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52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6C7F1F-2359-4702-B670-337AE6FC0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AC0A3D-BFB1-4259-BC88-1CE01CB01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F1E07F-1E4E-454B-A9AC-58BF393280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49559F-25D8-4D7C-A9B7-EF03C05CFC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4E2874EE-0BCF-4EA5-ACA7-5F2ACA09B6E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282FA767-139E-4B63-BBCB-643A8A75A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E802B0B-8DA1-4F63-80B5-D623B9235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90E75-72AC-4221-9CAD-8357D01A8C2E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E219AFF-835F-4A71-82F0-3A1B84020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0838EE5F-53FC-4CD0-BE3A-18DE4579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66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sz="14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Pearson Education Inc., Upper Saddle River, NJ. All rights reserved.</a:t>
            </a:r>
            <a:endParaRPr kumimoji="0" lang="en-US" sz="1400" b="0" i="0" u="none" strike="noStrike" kern="1200" cap="none" spc="0" normalizeH="0" baseline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0211F707-D897-470B-BA92-3E654B77E434}" type="slidenum">
              <a:rPr kumimoji="0" lang="en-US" altLang="en-US" sz="14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10</a:t>
            </a:fld>
            <a:endParaRPr kumimoji="0" lang="en-US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5000" y="1262063"/>
            <a:ext cx="7721600" cy="31030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28600"/>
            <a:ext cx="91440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sz="33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23.8  Internet Control Message Protocol (ICMP)      </a:t>
            </a:r>
            <a:endParaRPr kumimoji="0" lang="en-US" sz="3300" b="0" i="0" u="none" strike="noStrike" kern="0" cap="none" spc="0" normalizeH="0" baseline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표 5"/>
          <p:cNvGraphicFramePr>
            <a:graphicFrameLocks noGrp="1"/>
          </p:cNvGraphicFramePr>
          <p:nvPr/>
        </p:nvGraphicFramePr>
        <p:xfrm>
          <a:off x="1603648" y="4367291"/>
          <a:ext cx="5793105" cy="1549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3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  TYPE (8)        CODE(8)                  Checksum(16)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3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                   DATA1 (32) :</a:t>
                      </a:r>
                      <a:r>
                        <a:rPr lang="ko-KR" altLang="en-US"/>
                        <a:t>  </a:t>
                      </a:r>
                      <a:r>
                        <a:rPr lang="en-US" altLang="ko-KR"/>
                        <a:t>ID(16)  SEQ. No.(16)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                              DATA2 (variable size)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731A8DA-074D-445E-A71B-0DDC671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6E2A4704-F9CA-46EB-BE71-4BD595B605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D7C706-5906-483C-B1EC-DF44109CC51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8B121B3-7762-4F74-A4BD-3C792FE6C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23.8  Internet Control Message Protocol (ICMP)     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0BD34042-4A87-4B40-A7DC-324FD9B40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113" y="609600"/>
            <a:ext cx="8853487" cy="57912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 </a:t>
            </a:r>
            <a:r>
              <a:rPr lang="en-US" altLang="ko-KR">
                <a:ea typeface="굴림" panose="020B0600000101010101" pitchFamily="50" charset="-127"/>
              </a:rPr>
              <a:t>As in Figure 23.6, ICMP contains two message types: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messages used to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report errors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messages used to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obtain information</a:t>
            </a:r>
          </a:p>
          <a:p>
            <a:r>
              <a:rPr lang="en-US" altLang="ko-KR">
                <a:ea typeface="굴림" panose="020B0600000101010101" pitchFamily="50" charset="-127"/>
              </a:rPr>
              <a:t>For example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Time Exceeded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Destination Unreachable </a:t>
            </a:r>
            <a:r>
              <a:rPr lang="en-US" altLang="ko-KR">
                <a:ea typeface="굴림" panose="020B0600000101010101" pitchFamily="50" charset="-127"/>
              </a:rPr>
              <a:t>are for reporting errors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when a datagram cannot be delivered successfully</a:t>
            </a:r>
          </a:p>
          <a:p>
            <a:r>
              <a:rPr lang="en-US" altLang="ko-KR">
                <a:ea typeface="굴림" panose="020B0600000101010101" pitchFamily="50" charset="-127"/>
              </a:rPr>
              <a:t>A destination is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unreachable</a:t>
            </a:r>
            <a:r>
              <a:rPr lang="en-US" altLang="ko-KR">
                <a:ea typeface="굴림" panose="020B0600000101010101" pitchFamily="50" charset="-127"/>
              </a:rPr>
              <a:t> if no route exists to the address</a:t>
            </a:r>
          </a:p>
          <a:p>
            <a:r>
              <a:rPr lang="en-US" altLang="ko-KR">
                <a:ea typeface="굴림" panose="020B0600000101010101" pitchFamily="50" charset="-127"/>
              </a:rPr>
              <a:t>A datagram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times out </a:t>
            </a:r>
            <a:r>
              <a:rPr lang="en-US" altLang="ko-KR">
                <a:ea typeface="굴림" panose="020B0600000101010101" pitchFamily="50" charset="-127"/>
              </a:rPr>
              <a:t>if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either 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TTL</a:t>
            </a:r>
            <a:r>
              <a:rPr lang="en-US" altLang="ko-KR">
                <a:ea typeface="굴림" panose="020B0600000101010101" pitchFamily="50" charset="-127"/>
              </a:rPr>
              <a:t> count in the header expires or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fragments of the datagram do not arrive before the timer expires</a:t>
            </a:r>
          </a:p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Echo Request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Echo Reply </a:t>
            </a:r>
            <a:r>
              <a:rPr lang="en-US" altLang="ko-KR">
                <a:ea typeface="굴림" panose="020B0600000101010101" pitchFamily="50" charset="-127"/>
              </a:rPr>
              <a:t>do not correspond to an error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Instead, they are used by 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ping </a:t>
            </a:r>
            <a:r>
              <a:rPr lang="en-US" altLang="ko-KR">
                <a:ea typeface="굴림" panose="020B0600000101010101" pitchFamily="50" charset="-127"/>
              </a:rPr>
              <a:t>application to test connectivity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host receives an echo request message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ICMP software on a host or router sends an echo reply that carries the same data as the request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B9064956-06A8-4B50-B8A2-3A42C6DE1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C18E0A64-6D53-4BEC-B190-B7955D555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09352-82D3-46E3-8F24-F975F6D76FFE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441F549-4B8C-4CBF-A8A4-FC7D595B0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23.9  ICMP Message Format and Encapsulation    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F81290F9-0E51-42B8-8BD7-D1A09DFD5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667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ICMP uses IP to transport each error message: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router has an ICMP message to send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it creates an IP datagram and encapsulates the ICMP message in it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ICMP message is placed in the payload area of the IP datagram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datagram is then forwarded as usual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with the complete datagram being encapsulated in a frame for transmission</a:t>
            </a:r>
          </a:p>
          <a:p>
            <a:r>
              <a:rPr lang="en-US" altLang="ko-KR" sz="2300">
                <a:ea typeface="굴림" panose="020B0600000101010101" pitchFamily="50" charset="-127"/>
              </a:rPr>
              <a:t>Figure 23.7 (below) illustrates the two levels of encapsulation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8BF2383E-BA84-4EFE-A7DC-A5515725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" b="35294"/>
          <a:stretch>
            <a:fillRect/>
          </a:stretch>
        </p:blipFill>
        <p:spPr bwMode="auto">
          <a:xfrm>
            <a:off x="533400" y="3962400"/>
            <a:ext cx="79581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D22B6-B895-42CE-AC88-F97980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8372"/>
            <a:ext cx="9573183" cy="59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9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AC22EB-98BC-4B8C-8992-CB14A80D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831"/>
            <a:ext cx="9144000" cy="52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7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7D0BD-402D-4D8B-9154-50457F30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200"/>
            <a:ext cx="9144000" cy="57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23.9  ICMP Message Format and Encapsulation  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088C761-F7DB-4FFD-B280-8B7499CE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28800"/>
            <a:ext cx="8881264" cy="201622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If an ICMP error message causes an error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no error message is sent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reason should be clear: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the designers wanted to avoid the Internet becoming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congested </a:t>
            </a:r>
            <a:r>
              <a:rPr lang="en-US" altLang="ko-KR" dirty="0">
                <a:ea typeface="굴림" panose="020B0600000101010101" pitchFamily="50" charset="-127"/>
              </a:rPr>
              <a:t>carrying error messages about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7038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23.9  ICMP Message Format and Encapsulation  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088C761-F7DB-4FFD-B280-8B7499CE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28800"/>
            <a:ext cx="8881264" cy="201622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If an ICMP error message causes an error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no error message is sent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reason should be clear: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the designers wanted to avoid the Internet becoming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congested </a:t>
            </a:r>
            <a:r>
              <a:rPr lang="en-US" altLang="ko-KR" dirty="0">
                <a:ea typeface="굴림" panose="020B0600000101010101" pitchFamily="50" charset="-127"/>
              </a:rPr>
              <a:t>carrying error messages about error messages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E771BAB-35B4-4345-A628-B794C9B05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7EF1DE6D-9A21-412D-BA82-1C9E4C631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5FFAF8-4449-4A0B-A145-B4EFE7BCDA8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F61CC54-74E1-4506-822D-73691E1E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9215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Protocol Configuration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225A752-3493-472B-A838-3AB1A8477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1143000"/>
            <a:ext cx="8893175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Many items must be set before protocols can be used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– IP address of each network interface</a:t>
            </a:r>
          </a:p>
          <a:p>
            <a:pPr lvl="1">
              <a:defRPr/>
            </a:pPr>
            <a:r>
              <a:rPr lang="en-US" altLang="ko-KR" dirty="0"/>
              <a:t>Address mask for each network</a:t>
            </a:r>
          </a:p>
          <a:p>
            <a:pPr lvl="1">
              <a:defRPr/>
            </a:pPr>
            <a:r>
              <a:rPr lang="en-US" altLang="ko-KR" dirty="0"/>
              <a:t>Initial values in the forwarding table</a:t>
            </a:r>
          </a:p>
          <a:p>
            <a:pPr>
              <a:defRPr/>
            </a:pPr>
            <a:r>
              <a:rPr lang="en-US" altLang="ko-KR" dirty="0"/>
              <a:t>Process is known as </a:t>
            </a:r>
            <a:r>
              <a:rPr lang="en-US" altLang="ko-KR" i="1" dirty="0"/>
              <a:t>protocol configuration</a:t>
            </a:r>
          </a:p>
          <a:p>
            <a:pPr>
              <a:defRPr/>
            </a:pPr>
            <a:r>
              <a:rPr lang="en-US" altLang="ko-KR" dirty="0"/>
              <a:t>Usually occurs when operating system boots</a:t>
            </a:r>
          </a:p>
          <a:p>
            <a:pPr>
              <a:defRPr/>
            </a:pPr>
            <a:r>
              <a:rPr lang="en-US" altLang="ko-KR" dirty="0"/>
              <a:t>Two basic approaches</a:t>
            </a:r>
          </a:p>
          <a:p>
            <a:pPr lvl="1">
              <a:defRPr/>
            </a:pPr>
            <a:r>
              <a:rPr lang="en-US" altLang="ko-KR" dirty="0"/>
              <a:t>Manual (Used for IP routers or host that has a permanent IP address)</a:t>
            </a:r>
          </a:p>
          <a:p>
            <a:pPr lvl="1">
              <a:defRPr/>
            </a:pPr>
            <a:r>
              <a:rPr lang="en-US" altLang="ko-KR" dirty="0"/>
              <a:t>Automatic(Used primarily for hosts)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Automatic configuration requires a computer to be able to use a network before the computer’s protocol parameters have been configured.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EF97B309-7E80-4ACD-8807-9E7D52457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477CFCDB-15E2-47BC-9995-B82328C3E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1048C9-681E-4C1A-B46E-060F1D7ED71F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8E5282F-79D3-4A01-9345-3DBDD62C1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Ways To Solve The Paradox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EDEAA0A-12EB-49BC-A656-902FFAA40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1143000"/>
            <a:ext cx="8893175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Use layer 2 protocols to obtain layer 3 parameters, then use layer 3 to obtain higher layers</a:t>
            </a:r>
          </a:p>
          <a:p>
            <a:pPr lvl="1">
              <a:defRPr/>
            </a:pPr>
            <a:r>
              <a:rPr lang="en-US" altLang="ko-KR" dirty="0"/>
              <a:t>Historic approach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–  Relied on Ethernet broadcast</a:t>
            </a:r>
          </a:p>
          <a:p>
            <a:pPr lvl="1">
              <a:defRPr/>
            </a:pPr>
            <a:r>
              <a:rPr lang="en-US" altLang="ko-KR" dirty="0"/>
              <a:t>One computer on a network responded to requests</a:t>
            </a:r>
          </a:p>
          <a:p>
            <a:pPr>
              <a:defRPr/>
            </a:pPr>
            <a:r>
              <a:rPr lang="en-US" altLang="ko-KR" dirty="0"/>
              <a:t>Use layer 3 to obtain all parameters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– Current approach</a:t>
            </a:r>
          </a:p>
          <a:p>
            <a:pPr lvl="1">
              <a:defRPr/>
            </a:pPr>
            <a:r>
              <a:rPr lang="en-US" altLang="ko-KR" dirty="0"/>
              <a:t> Relies on IP broadcast (IPv4) or multicast (IPv6)</a:t>
            </a:r>
          </a:p>
          <a:p>
            <a:pPr lvl="1">
              <a:defRPr/>
            </a:pPr>
            <a:r>
              <a:rPr lang="en-US" altLang="ko-KR" dirty="0"/>
              <a:t> Means routers can forward requests to a remote server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4E94BDBA-CFCC-4823-B4F5-2034CA168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A2666D37-E953-45E0-AE0B-70944DBB8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B62A7A-E397-45E8-B495-398AC9C5C6E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4B12DB6B-A29D-4EB5-96FD-3FD1F3242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23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Support Protocols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Technologies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D675EE7E-A07C-4B71-94A8-47C8D691B1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1D114549-1991-4545-A2AA-BF7EA6D5C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C21212-E993-483C-8444-25000E52031C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7834A14-6EC7-407F-93B6-1875C2AAA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81075"/>
          </a:xfrm>
        </p:spPr>
        <p:txBody>
          <a:bodyPr/>
          <a:lstStyle/>
          <a:p>
            <a:pPr eaLnBrk="1" hangingPunct="1"/>
            <a:r>
              <a:rPr lang="en-US" altLang="ko-KR" sz="2800" b="1">
                <a:ea typeface="굴림" panose="020B0600000101010101" pitchFamily="50" charset="-127"/>
              </a:rPr>
              <a:t>Dynamic Host Configuration Protocol (DHCP)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A4BE759-F450-4FF5-9D07-180718D28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1143000"/>
            <a:ext cx="8893175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standard protocol for automatic configuration </a:t>
            </a:r>
          </a:p>
          <a:p>
            <a:r>
              <a:rPr lang="en-US" altLang="ko-KR">
                <a:ea typeface="굴림" panose="020B0600000101010101" pitchFamily="50" charset="-127"/>
              </a:rPr>
              <a:t>Popular in private enterprises as well as with service providers</a:t>
            </a:r>
          </a:p>
          <a:p>
            <a:r>
              <a:rPr lang="en-US" altLang="ko-KR">
                <a:ea typeface="굴림" panose="020B0600000101010101" pitchFamily="50" charset="-127"/>
              </a:rPr>
              <a:t>Host broadcasts/multicasts a request and receives a reply</a:t>
            </a:r>
          </a:p>
          <a:p>
            <a:r>
              <a:rPr lang="en-US" altLang="ko-KR">
                <a:ea typeface="굴림" panose="020B0600000101010101" pitchFamily="50" charset="-127"/>
              </a:rPr>
              <a:t>Single message exchange allows a host to obtain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An IP address and address mask to use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The IP address of a default router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The address of a DNS server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A DNS name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The location of an image to boot (optional)</a:t>
            </a:r>
          </a:p>
          <a:p>
            <a:r>
              <a:rPr lang="en-US" altLang="ko-KR">
                <a:ea typeface="굴림" panose="020B0600000101010101" pitchFamily="50" charset="-127"/>
              </a:rPr>
              <a:t>An ISP using DHCP can choose which IP address to assign to a customer at a given time (Client-Server)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D675EE7E-A07C-4B71-94A8-47C8D691B1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1D114549-1991-4545-A2AA-BF7EA6D5C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C21212-E993-483C-8444-25000E52031C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7834A14-6EC7-407F-93B6-1875C2AAA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81075"/>
          </a:xfrm>
        </p:spPr>
        <p:txBody>
          <a:bodyPr/>
          <a:lstStyle/>
          <a:p>
            <a:pPr eaLnBrk="1" hangingPunct="1"/>
            <a:r>
              <a:rPr lang="en-US" altLang="ko-KR" sz="2800" b="1">
                <a:ea typeface="굴림" panose="020B0600000101010101" pitchFamily="50" charset="-127"/>
              </a:rPr>
              <a:t>Dynamic Host Configuration Protocol (DHCP)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A4BE759-F450-4FF5-9D07-180718D28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1143000"/>
            <a:ext cx="8893175" cy="5181600"/>
          </a:xfrm>
        </p:spPr>
        <p:txBody>
          <a:bodyPr/>
          <a:lstStyle/>
          <a:p>
            <a:r>
              <a:rPr lang="en-US" altLang="ko-KR" dirty="0"/>
              <a:t>Significant features of the protocol  (at application layer)</a:t>
            </a:r>
          </a:p>
          <a:p>
            <a:pPr marL="0" indent="0">
              <a:buNone/>
            </a:pPr>
            <a:r>
              <a:rPr lang="en-US" altLang="ko-KR" dirty="0"/>
              <a:t>  – Recovers from loss or duplication</a:t>
            </a:r>
          </a:p>
          <a:p>
            <a:pPr marL="0" indent="0">
              <a:buNone/>
            </a:pPr>
            <a:r>
              <a:rPr lang="en-US" altLang="ko-KR" dirty="0"/>
              <a:t>  – Host discovers DHCP server once and caches server</a:t>
            </a:r>
          </a:p>
          <a:p>
            <a:pPr marL="0" indent="0">
              <a:buNone/>
            </a:pPr>
            <a:r>
              <a:rPr lang="en-US" altLang="ko-KR" dirty="0"/>
              <a:t>     address for future interaction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Derived from </a:t>
            </a:r>
            <a:r>
              <a:rPr lang="en-US" altLang="ko-KR" dirty="0" err="1"/>
              <a:t>BOOTstrap</a:t>
            </a:r>
            <a:r>
              <a:rPr lang="en-US" altLang="ko-KR" dirty="0"/>
              <a:t> Protocol (BOOTP), but adds</a:t>
            </a:r>
          </a:p>
          <a:p>
            <a:pPr marL="0" indent="0">
              <a:buNone/>
            </a:pPr>
            <a:r>
              <a:rPr lang="en-US" altLang="ko-KR" dirty="0"/>
              <a:t>     dynamic address assignment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327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D675EE7E-A07C-4B71-94A8-47C8D691B1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1D114549-1991-4545-A2AA-BF7EA6D5C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C21212-E993-483C-8444-25000E52031C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7834A14-6EC7-407F-93B6-1875C2AAA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81075"/>
          </a:xfrm>
        </p:spPr>
        <p:txBody>
          <a:bodyPr/>
          <a:lstStyle/>
          <a:p>
            <a:pPr eaLnBrk="1" hangingPunct="1"/>
            <a:r>
              <a:rPr lang="en-US" altLang="ko-KR" sz="2800" b="1">
                <a:ea typeface="굴림" panose="020B0600000101010101" pitchFamily="50" charset="-127"/>
              </a:rPr>
              <a:t>Dynamic Host Configuration Protocol (DHCP)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A4BE759-F450-4FF5-9D07-180718D28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413" y="1143000"/>
            <a:ext cx="9018587" cy="5181600"/>
          </a:xfrm>
        </p:spPr>
        <p:txBody>
          <a:bodyPr/>
          <a:lstStyle/>
          <a:p>
            <a:r>
              <a:rPr lang="en-US" altLang="ko-KR" dirty="0"/>
              <a:t>DHCP server</a:t>
            </a:r>
          </a:p>
          <a:p>
            <a:pPr marL="0" indent="0">
              <a:buNone/>
            </a:pPr>
            <a:r>
              <a:rPr lang="en-US" altLang="ko-KR" dirty="0"/>
              <a:t>    – Owns a set of IP addresses</a:t>
            </a:r>
          </a:p>
          <a:p>
            <a:pPr marL="0" indent="0">
              <a:buNone/>
            </a:pPr>
            <a:r>
              <a:rPr lang="en-US" altLang="ko-KR" dirty="0"/>
              <a:t>    – Chooses an address from the set when a request arrives </a:t>
            </a:r>
          </a:p>
          <a:p>
            <a:pPr marL="0" indent="0">
              <a:buNone/>
            </a:pPr>
            <a:r>
              <a:rPr lang="en-US" altLang="ko-KR" dirty="0"/>
              <a:t>    – Issues a </a:t>
            </a:r>
            <a:r>
              <a:rPr lang="en-US" altLang="ko-KR" i="1" dirty="0"/>
              <a:t>lease </a:t>
            </a:r>
            <a:r>
              <a:rPr lang="en-US" altLang="ko-KR" dirty="0"/>
              <a:t>for the address for specified time, </a:t>
            </a:r>
            <a:r>
              <a:rPr lang="en-US" altLang="ko-KR" i="1" dirty="0"/>
              <a:t>T</a:t>
            </a:r>
          </a:p>
          <a:p>
            <a:pPr marL="0" indent="0">
              <a:buNone/>
            </a:pPr>
            <a:endParaRPr lang="en-US" altLang="ko-KR" i="1" dirty="0"/>
          </a:p>
          <a:p>
            <a:r>
              <a:rPr lang="en-US" altLang="ko-KR" dirty="0"/>
              <a:t>Client</a:t>
            </a:r>
          </a:p>
          <a:p>
            <a:pPr marL="0" indent="0">
              <a:buNone/>
            </a:pPr>
            <a:r>
              <a:rPr lang="en-US" altLang="ko-KR" dirty="0"/>
              <a:t>    – Obtains an address and starts a timer for </a:t>
            </a:r>
            <a:r>
              <a:rPr lang="en-US" altLang="ko-KR" i="1" dirty="0"/>
              <a:t>T </a:t>
            </a:r>
            <a:r>
              <a:rPr lang="en-US" altLang="ko-KR" dirty="0"/>
              <a:t>time units</a:t>
            </a:r>
          </a:p>
          <a:p>
            <a:pPr marL="0" indent="0">
              <a:buNone/>
            </a:pPr>
            <a:r>
              <a:rPr lang="en-US" altLang="ko-KR" dirty="0"/>
              <a:t>    – Uses the address to communicate</a:t>
            </a:r>
          </a:p>
          <a:p>
            <a:pPr marL="0" indent="0">
              <a:buNone/>
            </a:pPr>
            <a:r>
              <a:rPr lang="en-US" altLang="ko-KR" dirty="0"/>
              <a:t>    – When the timer expires, requests the server </a:t>
            </a:r>
            <a:r>
              <a:rPr lang="en-US" altLang="ko-KR" i="1" dirty="0"/>
              <a:t>renew </a:t>
            </a:r>
            <a:r>
              <a:rPr lang="en-US" altLang="ko-KR" dirty="0"/>
              <a:t>the lease</a:t>
            </a:r>
          </a:p>
          <a:p>
            <a:pPr marL="0" indent="0">
              <a:buNone/>
            </a:pPr>
            <a:r>
              <a:rPr lang="en-US" altLang="ko-KR" dirty="0"/>
              <a:t>    – Either receives a renewal and restarts timer or stops</a:t>
            </a:r>
          </a:p>
          <a:p>
            <a:pPr marL="0" indent="0">
              <a:buNone/>
            </a:pPr>
            <a:r>
              <a:rPr lang="en-US" altLang="ko-KR" dirty="0"/>
              <a:t>        using the address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10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A239E343-C6B2-424D-816E-941279358FC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52F2F3B-9D03-4F03-B670-ABB26558C66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EDA34E-0F3D-4B18-BFF3-53EAB0ADFE5E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AA338A4-15AF-462C-A3D7-A853891A9B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0813" y="-12700"/>
            <a:ext cx="8915400" cy="7747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23.15  Network Address Translation (NAT)   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24FDB4F-0868-4B15-BC81-A6447F08CF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Internet has expanded and addresses became scarce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subnet and classless addressing (CIDR) were introduced to help conserve addresses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Another mechanism was invented that allows multiple computers at a site to share a single, globally valid IP address, known as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Network Address Translation</a:t>
            </a:r>
            <a:r>
              <a:rPr lang="en-US" altLang="ko-KR">
                <a:ea typeface="굴림" panose="020B0600000101010101" pitchFamily="50" charset="-127"/>
              </a:rPr>
              <a:t> (NAT)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Most implementations embed NAT in another device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such as a Wi-Fi wireless access point or an Internet router</a:t>
            </a:r>
          </a:p>
          <a:p>
            <a:r>
              <a:rPr lang="en-US" altLang="ko-KR">
                <a:ea typeface="굴림" panose="020B0600000101010101" pitchFamily="50" charset="-127"/>
              </a:rPr>
              <a:t>Service is </a:t>
            </a:r>
            <a:r>
              <a:rPr lang="en-US" altLang="ko-KR" i="1">
                <a:ea typeface="굴림" panose="020B0600000101010101" pitchFamily="50" charset="-127"/>
              </a:rPr>
              <a:t>transparent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 change in protocols on local hosts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 change in protocols on Internet servers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004DAB03-D5FE-4222-85B3-2C973D9F6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DAE29D63-76FF-4F6B-985D-E9FE6EAEBD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43BCEF-1A18-433E-BE1A-D4F1833080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9047AEC-6B4F-4695-8F0E-4F7AF8E4B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13" y="-12700"/>
            <a:ext cx="8915400" cy="7747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23.15  Network Address Translation (NAT)    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22A4EDA-A5C0-4155-BD4C-AB07F047B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1219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Figure 23.9 (below) illustrates a typical arrangement of a site that uses NAT</a:t>
            </a:r>
          </a:p>
        </p:txBody>
      </p:sp>
      <p:pic>
        <p:nvPicPr>
          <p:cNvPr id="25606" name="Picture 2">
            <a:extLst>
              <a:ext uri="{FF2B5EF4-FFF2-40B4-BE49-F238E27FC236}">
                <a16:creationId xmlns:a16="http://schemas.microsoft.com/office/drawing/2014/main" id="{BAC0EC39-9D6E-48EE-B5E6-570C40C1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232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0366889F-A546-4190-AE8F-C048373885CF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0914E7AD-F284-4D17-8824-E17C5657E3C2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F88877-99A3-4CD0-A688-E025EE47672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241DAB0-1E17-4A0E-8FCC-AC1FE6D265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23.16  NAT Operation and Private Addresses   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05819DDC-3465-4664-BE21-73097C3DE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NAT solves the problem by using two (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2</a:t>
            </a:r>
            <a:r>
              <a:rPr lang="en-US" altLang="ko-KR">
                <a:ea typeface="굴림" panose="020B0600000101010101" pitchFamily="50" charset="-127"/>
              </a:rPr>
              <a:t>) types of addresses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NAT device itself is assigned a single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globally-valid IP</a:t>
            </a:r>
            <a:r>
              <a:rPr lang="en-US" altLang="ko-KR">
                <a:ea typeface="굴림" panose="020B0600000101010101" pitchFamily="50" charset="-127"/>
              </a:rPr>
              <a:t> address</a:t>
            </a:r>
          </a:p>
          <a:p>
            <a:r>
              <a:rPr lang="en-US" altLang="ko-KR">
                <a:ea typeface="굴림" panose="020B0600000101010101" pitchFamily="50" charset="-127"/>
              </a:rPr>
              <a:t>Each computer at the site is assigned IPv6 </a:t>
            </a:r>
            <a:r>
              <a:rPr lang="en-US" altLang="ko-KR" i="1">
                <a:ea typeface="굴림" panose="020B0600000101010101" pitchFamily="50" charset="-127"/>
              </a:rPr>
              <a:t>link-local </a:t>
            </a:r>
            <a:r>
              <a:rPr lang="en-US" altLang="ko-KR">
                <a:ea typeface="굴림" panose="020B0600000101010101" pitchFamily="50" charset="-127"/>
              </a:rPr>
              <a:t>or IPv4 </a:t>
            </a:r>
            <a:r>
              <a:rPr lang="en-US" altLang="ko-KR" i="1">
                <a:ea typeface="굴림" panose="020B0600000101010101" pitchFamily="50" charset="-127"/>
              </a:rPr>
              <a:t>private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NAT device runs a DHCP server to hand out IP addresses to computers at the site</a:t>
            </a:r>
          </a:p>
        </p:txBody>
      </p:sp>
      <p:pic>
        <p:nvPicPr>
          <p:cNvPr id="26630" name="Picture 2">
            <a:extLst>
              <a:ext uri="{FF2B5EF4-FFF2-40B4-BE49-F238E27FC236}">
                <a16:creationId xmlns:a16="http://schemas.microsoft.com/office/drawing/2014/main" id="{0CBDFC80-798C-4328-AB34-FDF052D5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42"/>
          <a:stretch>
            <a:fillRect/>
          </a:stretch>
        </p:blipFill>
        <p:spPr bwMode="auto">
          <a:xfrm>
            <a:off x="1752600" y="3810000"/>
            <a:ext cx="60213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9D07664C-E923-4380-B239-70F3B31416E0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12B29266-48E6-48F0-8A47-44257497FB4A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8E71D-4C00-4035-A5D1-BCF2CF04CF55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10F4515-F8EB-46F5-926E-4C4AF87007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NAT Variants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E10F19A9-FB99-4AA1-B775-E9D26B1651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Basic NAT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Only translates IP addresses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Seldom used in practice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NAPT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Translates IP address and transport-layer port numbers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 Most widely-used type of NAT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F76E59-0269-4DBB-AE16-41841AA68532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698E3508-7730-4563-999F-3490FEC0441F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8DECCE-EE83-443B-B40A-2AFDDF8B52DF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1FB7509-15A9-4D76-BDB4-A1643880C4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23.16  NAT Operation and Private Addresses    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4D99A600-3248-4B55-8969-9BDCA3209F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990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Figure 23.11 (below) illustrates the translations that occur in each direction </a:t>
            </a:r>
          </a:p>
        </p:txBody>
      </p:sp>
      <p:pic>
        <p:nvPicPr>
          <p:cNvPr id="28678" name="Picture 2">
            <a:extLst>
              <a:ext uri="{FF2B5EF4-FFF2-40B4-BE49-F238E27FC236}">
                <a16:creationId xmlns:a16="http://schemas.microsoft.com/office/drawing/2014/main" id="{6D5F110E-458C-42B6-AA57-C64056CC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5882"/>
          <a:stretch>
            <a:fillRect/>
          </a:stretch>
        </p:blipFill>
        <p:spPr bwMode="auto">
          <a:xfrm>
            <a:off x="533400" y="2362200"/>
            <a:ext cx="82296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E40F814-E68D-493B-8F6C-7C8EF60CD3F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97E6B8A3-4C9F-47F1-B9FC-A58B9E7423FA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1242B8-02E3-46AF-A09F-9DE747B4DD6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9B0622A3-D4CA-4AA3-B67C-E63EA1AAD2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23.16  NAT Operation and Private Addresses    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673DAAC-7AE3-4913-8394-C7443544E6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1676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Most implementations of NAT use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translation table 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to store the information needed to rewrite addresses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23.12 (below) shows a translation table that corresponds to the address mapping in Figure 23.11</a:t>
            </a:r>
          </a:p>
        </p:txBody>
      </p:sp>
      <p:pic>
        <p:nvPicPr>
          <p:cNvPr id="29702" name="Picture 2">
            <a:extLst>
              <a:ext uri="{FF2B5EF4-FFF2-40B4-BE49-F238E27FC236}">
                <a16:creationId xmlns:a16="http://schemas.microsoft.com/office/drawing/2014/main" id="{7219A775-D4F9-43D3-AF15-AB6F0BB2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7"/>
          <a:stretch>
            <a:fillRect/>
          </a:stretch>
        </p:blipFill>
        <p:spPr bwMode="auto">
          <a:xfrm>
            <a:off x="685800" y="3124200"/>
            <a:ext cx="7772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B05004E1-D9FE-4C82-9EAE-FEE99E664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7261FD6A-D3D6-4A27-982C-31175EABE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E2684-2DD8-4B5B-B137-DF50EA5AD1D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A81ED21-A59D-4565-9750-98CD8C3EC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23.17  Transport-Layer NAT (NAPT)    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A2D3B33-FD39-4EC0-84F1-986BA95F3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Handles TCP, UDP, and ICMP</a:t>
            </a:r>
          </a:p>
          <a:p>
            <a:r>
              <a:rPr lang="en-US" altLang="ko-KR">
                <a:ea typeface="굴림" panose="020B0600000101010101" pitchFamily="50" charset="-127"/>
              </a:rPr>
              <a:t>Translates TCP/ UDP protocol port numbers as well as IP addresses</a:t>
            </a:r>
          </a:p>
          <a:p>
            <a:r>
              <a:rPr lang="en-US" altLang="ko-KR">
                <a:ea typeface="굴림" panose="020B0600000101010101" pitchFamily="50" charset="-127"/>
              </a:rPr>
              <a:t>Permits multiple computers at a site to contact the </a:t>
            </a:r>
            <a:r>
              <a:rPr lang="en-US" altLang="ko-KR" i="1">
                <a:ea typeface="굴림" panose="020B0600000101010101" pitchFamily="50" charset="-127"/>
              </a:rPr>
              <a:t>same Internet service </a:t>
            </a:r>
            <a:r>
              <a:rPr lang="en-US" altLang="ko-KR">
                <a:ea typeface="굴림" panose="020B0600000101010101" pitchFamily="50" charset="-127"/>
              </a:rPr>
              <a:t>simultaneously without interference</a:t>
            </a:r>
          </a:p>
          <a:p>
            <a:r>
              <a:rPr lang="en-US" altLang="ko-KR">
                <a:ea typeface="굴림" panose="020B0600000101010101" pitchFamily="50" charset="-127"/>
              </a:rPr>
              <a:t>Examples: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Two computers at a site download songs from iTunes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Three computers at a site contact Google simultaneously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3886"/>
            <a:ext cx="913822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2. An IP datagram has the following partial information.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  45000054 00030000 2006…….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a) What is the size of the header</a:t>
            </a:r>
            <a:r>
              <a:rPr lang="ko-KR" altLang="en-US" sz="1800" dirty="0">
                <a:ea typeface="굴림" charset="-127"/>
              </a:rPr>
              <a:t> </a:t>
            </a:r>
            <a:r>
              <a:rPr lang="en-US" altLang="ko-KR" sz="1800" dirty="0">
                <a:ea typeface="굴림" charset="-127"/>
              </a:rPr>
              <a:t>and the data?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b) Is the packet fragmented?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c) What is the protocol number of the payload being carried by the packet?</a:t>
            </a:r>
          </a:p>
          <a:p>
            <a:pPr marL="0" indent="0">
              <a:buNone/>
            </a:pPr>
            <a:r>
              <a:rPr lang="en-US" altLang="ko-KR" sz="1800" dirty="0">
                <a:ea typeface="굴림" charset="-127"/>
              </a:rPr>
              <a:t>   d) How many more routers can the packet travel to?</a:t>
            </a:r>
          </a:p>
          <a:p>
            <a:pPr marL="0" indent="0">
              <a:buNone/>
            </a:pPr>
            <a:endParaRPr lang="en-US" altLang="ko-KR" sz="1800" dirty="0">
              <a:ea typeface="굴림" charset="-127"/>
            </a:endParaRPr>
          </a:p>
          <a:p>
            <a:pPr>
              <a:buNone/>
            </a:pPr>
            <a:r>
              <a:rPr lang="en-US" altLang="ko-KR" sz="1800" dirty="0">
                <a:ea typeface="굴림" charset="-127"/>
              </a:rPr>
              <a:t>2. </a:t>
            </a:r>
            <a:r>
              <a:rPr lang="en-US" altLang="ko-KR" sz="1800" dirty="0">
                <a:ea typeface="굴림" pitchFamily="50" charset="-127"/>
              </a:rPr>
              <a:t>An IP fragment has arrived with a fragment offset value of 100. How many bytes of data were originally sent by the source before the data in this fragment?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 charset="-127"/>
              </a:rPr>
              <a:t>3. </a:t>
            </a:r>
            <a:r>
              <a:rPr lang="en-US" altLang="ko-KR" sz="1800" dirty="0">
                <a:ea typeface="굴림"/>
              </a:rPr>
              <a:t> Capture packets using Wireshark, and explain fields in the IP header.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ko-KR" sz="1800" dirty="0">
                <a:ea typeface="굴림"/>
              </a:rPr>
              <a:t>    </a:t>
            </a: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Due date: Sat./</a:t>
            </a:r>
            <a:r>
              <a:rPr lang="ko-KR" altLang="en-US" sz="2000" dirty="0">
                <a:solidFill>
                  <a:srgbClr val="000000"/>
                </a:solidFill>
                <a:ea typeface="굴림"/>
                <a:cs typeface="Arial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24PM 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2000" dirty="0">
              <a:ea typeface="굴림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5E916C4C-6478-4AE3-B698-AC3DBAA7A14D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4FE85034-9104-4AE8-AD48-3A0226AFA68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ED636-5C97-4031-8C90-57409BB3538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7AA717FC-1588-470B-8F62-8C16C901F6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23.17  Transport-Layer NAT (NAPT)    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246624E9-D267-456C-8820-7D15EB2BBB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9154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Computers at site have private addresses assigned from private address block 192.168 / 16</a:t>
            </a:r>
          </a:p>
          <a:p>
            <a:r>
              <a:rPr lang="en-US" altLang="ko-KR">
                <a:ea typeface="굴림" panose="020B0600000101010101" pitchFamily="50" charset="-127"/>
              </a:rPr>
              <a:t>Two computers at the site each contact TCP port 30000 on computer 128 210.19.20</a:t>
            </a:r>
          </a:p>
          <a:p>
            <a:r>
              <a:rPr lang="en-US" altLang="ko-KR">
                <a:ea typeface="굴림" panose="020B0600000101010101" pitchFamily="50" charset="-127"/>
              </a:rPr>
              <a:t>NAPT chooses a new port number for each and translates</a:t>
            </a:r>
          </a:p>
        </p:txBody>
      </p:sp>
      <p:pic>
        <p:nvPicPr>
          <p:cNvPr id="31750" name="Picture 2">
            <a:extLst>
              <a:ext uri="{FF2B5EF4-FFF2-40B4-BE49-F238E27FC236}">
                <a16:creationId xmlns:a16="http://schemas.microsoft.com/office/drawing/2014/main" id="{558861B2-83D1-404D-9E6D-BBAE9466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82"/>
          <a:stretch>
            <a:fillRect/>
          </a:stretch>
        </p:blipFill>
        <p:spPr bwMode="auto">
          <a:xfrm>
            <a:off x="838200" y="3500438"/>
            <a:ext cx="7534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67670F3C-FA5E-4DBA-99EE-7831853E01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46838B21-7C73-49C1-81FC-51258C7B0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E32F65-C890-49D7-BF3D-DA150CB34CAA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72583D55-BA09-4E87-B038-40DCFB996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23.18  NAT and Servers    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F85CB7CA-FBC5-4268-8786-D550F1183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NAT system builds a translation table automatically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by watching outgoing traffic and establishing a new mapping whenever an application at the site initiates communication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Automatic table construction does not work well for communication initiated from the Internet to the site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For example, if multiple computers at a site each run a web server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NAT device cannot know which computer should receive an incoming web connection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4F97E374-B3D2-4611-8A6C-03B0ADC204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953948DD-9766-4F9D-B0FC-87B4D6D8A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7E3A9-5917-4ABD-BC40-F56723022F2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C8679F5-E235-4FA4-BE3D-FD0CC3EEE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23.19  NAT Software and Systems for Use at Home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155370C-3ED9-4260-BC5F-B97C323E1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NAT software can make a PC act as a NAT device</a:t>
            </a:r>
          </a:p>
          <a:p>
            <a:r>
              <a:rPr lang="en-US" altLang="ko-KR">
                <a:ea typeface="굴림" panose="020B0600000101010101" pitchFamily="50" charset="-127"/>
              </a:rPr>
              <a:t>Also, dedicated NAT hardware systems are available at low cost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Such systems are usually called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50" charset="-127"/>
              </a:rPr>
              <a:t>wireless routers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terminology is slightly misleading because such routers also provide wired connections for host computers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>
            <a:extLst>
              <a:ext uri="{FF2B5EF4-FFF2-40B4-BE49-F238E27FC236}">
                <a16:creationId xmlns:a16="http://schemas.microsoft.com/office/drawing/2014/main" id="{972563C5-CD29-44B0-B974-E53DA4825B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573D5E61-3C76-4472-9006-1B58E2E32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CBAB86-E301-453F-81D2-9E8B83A30C46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90D9BFDF-1EFD-4F97-86B3-48271E15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010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2">
            <a:extLst>
              <a:ext uri="{FF2B5EF4-FFF2-40B4-BE49-F238E27FC236}">
                <a16:creationId xmlns:a16="http://schemas.microsoft.com/office/drawing/2014/main" id="{0746C337-F890-42BB-BE1F-584F7529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23.19  NAT Software and Systems for Use at Home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F969E2D4-F257-49CD-A7DF-CA3EFAD51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D04F8EF2-FF18-4694-9731-E9846D46B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2ECC2C-0527-4A24-A955-B77B9CB93F4F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9FC12BB-74FD-483C-8813-33BA7BBEE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24 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The Future IP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(IPv6)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325A46D4-1A20-4714-B343-2F4C33ABB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80B23027-B990-465E-9AD1-555F94901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31C49-4943-47FD-A14F-97593754CE43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6973102-BCF6-4539-BE80-16C2DA6B2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24.1  Introduction    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10E6B72A-A7BF-4874-8784-76BB2A36D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concentrates on the future of the Internet Protocol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begins by assessing the strengths and limitations of the current version of IP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considers a new version of IP that the IETF has developed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explains features of the new version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shows how they overcome some of the limitations of the current version</a:t>
            </a: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8FB42118-0B11-4D7B-AC74-F79A214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205E3067-CABE-4AAA-B742-277CEBC31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E7048-8CC0-4395-8435-6C236446F57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18838B9-C9E1-44BD-B313-ED72408E8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24.2  The Success of IP    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13FF0509-A370-4E1B-9D8C-DA6662300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current IP (IPv4) has been extremely successful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IP has made it possible for the Internet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to handle heterogeneous networks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Hourglass Model (Appls – IP – Networks)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IP lies in the middle — changing it means changing all</a:t>
            </a:r>
          </a:p>
          <a:p>
            <a:r>
              <a:rPr lang="en-US" altLang="ko-KR">
                <a:ea typeface="굴림" panose="020B0600000101010101" pitchFamily="50" charset="-127"/>
              </a:rPr>
              <a:t>hosts and routers in the Internet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To accommodate heterogeneous hardware, IP defines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 network-independent addressing scheme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datagram format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encapsulations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fragmentation strategy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versatility and scalability of IP are evident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from the applications that use IP and from the size of the global Internet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78E6E41D-E1E5-4DFF-8BB2-FAADEEBF8E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AD93624E-4578-44A6-A608-CF1D7973D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81A47-28F1-4FAB-8BD1-CC7B92F82F5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3110B302-C19F-4E5F-8A0C-333FF1490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24.3  The Motivation for Change    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19CA9F7-A462-4ED8-B9BC-5722F8DCA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When IP was defined, the 32 bits IP address were selected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doing so allowed the Internet could include over a million networks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The global Internet is growing exponentially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Its size is doubling in less than a year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Motivation for defining a new version of IP?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address space limitation</a:t>
            </a: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larger addresses are necessary to accommodate continued growth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special facilities are needed for some applications</a:t>
            </a:r>
          </a:p>
          <a:p>
            <a:r>
              <a:rPr lang="en-US" altLang="ko-KR" sz="2200">
                <a:ea typeface="굴림" panose="020B0600000101010101" pitchFamily="50" charset="-127"/>
              </a:rPr>
              <a:t>Consequently, when IP is replaced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new version should have more features</a:t>
            </a: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For example, is has been argued that a new version of IP should provide a mechanism for carrying real-time traffic to avoid route changes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0207FFBC-5369-4703-A20A-E80D17BB5A7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C0B433C8-FB07-4DBA-B2D1-A7F33AB57DB7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20C3B-8E9E-48B5-9B20-BAD550BE51E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9562D62A-95D4-4630-8028-CDC1F505C7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24.3  The Motivation for Change    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F3ED892F-EBB9-41AB-BB8B-C8AEBDFC77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818563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new version of IP should accommodate more complex addressing and routing capabilities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 particular, it should be possible to configure IP addressing and routing to handle replicated services</a:t>
            </a:r>
          </a:p>
          <a:p>
            <a:r>
              <a:rPr lang="en-US" altLang="ko-KR">
                <a:ea typeface="굴림" panose="020B0600000101010101" pitchFamily="50" charset="-127"/>
              </a:rPr>
              <a:t>For example, Google maintains many data centers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user enters </a:t>
            </a:r>
            <a:r>
              <a:rPr lang="en-US" altLang="ko-KR" i="1">
                <a:ea typeface="굴림" panose="020B0600000101010101" pitchFamily="50" charset="-127"/>
              </a:rPr>
              <a:t>google.com</a:t>
            </a:r>
            <a:r>
              <a:rPr lang="en-US" altLang="ko-KR">
                <a:ea typeface="굴림" panose="020B0600000101010101" pitchFamily="50" charset="-127"/>
              </a:rPr>
              <a:t> into a browser, it would be efficient if IP passed datagrams to the nearest Google data center</a:t>
            </a:r>
          </a:p>
          <a:p>
            <a:r>
              <a:rPr lang="en-US" altLang="ko-KR">
                <a:ea typeface="굴림" panose="020B0600000101010101" pitchFamily="50" charset="-127"/>
              </a:rPr>
              <a:t>Many current applications allow a set of users to collaborate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To make collaboration efficient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Internet needs a mechanism that allows groups to be created or changed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It needs a way to send a copy of a packet to each participant in a given group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571986DD-82A8-49E9-8315-D513C78A0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B66BDA7-C08B-4B20-BEE3-E021560C2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74F72-068C-49B5-B054-3A751A71564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5FA83FE-FF57-452D-B290-D4E75F2D4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24.5  A Name and a Version Number    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6F52E82-E50F-4947-B9FC-A4484AEB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Researchers selected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IP The Next Generation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early reports referred to the new protocol as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IPng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many competing proposals were made for Ipng</a:t>
            </a:r>
          </a:p>
          <a:p>
            <a:r>
              <a:rPr lang="en-US" altLang="ko-KR">
                <a:ea typeface="굴림" panose="020B0600000101010101" pitchFamily="50" charset="-127"/>
              </a:rPr>
              <a:t>New IP version number that was selected as a surprise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Because the current IP version number is 4 (IPv4)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networking community expected the next official version to be 5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version 5 was assigned to an experimental protocol known as ST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new version of IP received 6 as its official version number (IPv6)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612BD940-E8D3-4B96-AE2B-F7649B0EF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38832503-A8EF-4729-B26D-1AE12E4B0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257744-E808-4F72-8681-5DFA81FCD7F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0FE2722D-9525-40AC-A744-C2AADD61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IP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Datagram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57EB25-F651-429A-A0AF-A5F0841E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" y="913804"/>
            <a:ext cx="9144000" cy="59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8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52C0AD10-D400-4ED2-A25B-373B017429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5C0495F6-EED2-42F8-A83D-954CCB71D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85665-07B0-4422-913C-F0D9FE53959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7E8B7C18-23AD-4D81-8E4B-5F9636E82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24.6  IPv6 Features    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ECE51CDB-1A17-46FE-92B2-5C5AD9213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IPv6 retains many of the successful features of IPv4 design, such as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Like IPv4, IPv6 is connectionless  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Like IPv4, the header in a datagram contains a maximum number of hops the datagram can take before being discarded</a:t>
            </a:r>
          </a:p>
          <a:p>
            <a:r>
              <a:rPr lang="en-US" altLang="ko-KR">
                <a:ea typeface="굴림" panose="020B0600000101010101" pitchFamily="50" charset="-127"/>
              </a:rPr>
              <a:t>Features of IPv6 can be grouped into a number of broad categories:</a:t>
            </a:r>
          </a:p>
          <a:p>
            <a:r>
              <a:rPr lang="en-US" altLang="ko-KR">
                <a:ea typeface="굴림" panose="020B0600000101010101" pitchFamily="50" charset="-127"/>
              </a:rPr>
              <a:t>Address Size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Instead of 32 bits, each IPv6 address contains 128 bits.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resulting address space is large enough to accommodate continued growth of the world-wide Internet for many decades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Suffix can be derived from MAC address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3 level address hierarchy(Global Prefix – Subnet – Interface(64))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0FC63153-E798-4ADC-8CFA-E0D08CE17CE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© Pearson Education Inc., Upper Saddle River, NJ.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87E271F7-6E2C-46AC-80B8-D65B9819F02F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12A2C5-A780-4B28-A5BD-2297228252E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254EEE1-896F-4781-95C4-99EB688A29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24.6  IPv6 Features    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19EAF225-487B-4BB4-AA1F-9CB16F1D61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Header Format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header is completely different from the IPv4 header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Almost every field in the header has been changed (some were replaced)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Extension Headers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IPv6 encodes information into separate headers</a:t>
            </a: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A datagram consists of the </a:t>
            </a:r>
            <a:r>
              <a:rPr lang="en-US" altLang="ko-KR" sz="1500">
                <a:solidFill>
                  <a:srgbClr val="FF0000"/>
                </a:solidFill>
                <a:ea typeface="굴림" panose="020B0600000101010101" pitchFamily="50" charset="-127"/>
              </a:rPr>
              <a:t>base IPv6 header</a:t>
            </a:r>
            <a:r>
              <a:rPr lang="en-US" altLang="ko-KR" sz="1500">
                <a:ea typeface="굴림" panose="020B0600000101010101" pitchFamily="50" charset="-127"/>
              </a:rPr>
              <a:t> followed by zero or more extension headers, followed by data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Support for Real-Time Traffic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a mechanism exists that allows a sender and receiver to establish a high-quality path and to associate datagrams with that path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mechanism is intended for use with audio and video applications 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mechanism can also be used to associate datagrams with low-cost paths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Extensible Protocol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IPv6 allows a sender to add additional information to a datagram</a:t>
            </a:r>
          </a:p>
          <a:p>
            <a:pPr lvl="1"/>
            <a:r>
              <a:rPr lang="en-US" altLang="ko-KR" sz="1800">
                <a:ea typeface="굴림" panose="020B0600000101010101" pitchFamily="50" charset="-127"/>
              </a:rPr>
              <a:t>The extension scheme makes IPv6 more flexible than IPv4</a:t>
            </a:r>
          </a:p>
          <a:p>
            <a:pPr lvl="2"/>
            <a:r>
              <a:rPr lang="en-US" altLang="ko-KR" sz="1500">
                <a:ea typeface="굴림" panose="020B0600000101010101" pitchFamily="50" charset="-127"/>
              </a:rPr>
              <a:t>and means that new features can be added to the design as needed</a:t>
            </a:r>
          </a:p>
          <a:p>
            <a:pPr lvl="1"/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2C168537-0E79-419F-8C32-A5637E0BD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57115194-1F60-4D62-8472-1489CE265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93BB0-9580-4CF2-BEDC-C4CE2EDE013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5F2FF8D-467E-4599-8B8E-A4FA57AF0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24.7  IPv6 Datagram Format     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F4DD753-4FB2-4607-966A-D43C2E63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IPv6 datagram contains a series of headers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 Figure 24.2 (below) illustrates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each datagram begins with a base header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followed by zero or more extension headers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followed by the payload</a:t>
            </a:r>
          </a:p>
          <a:p>
            <a:pPr lvl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Fields are not drawn to scale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some extension headers are larger than the base header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 many datagrams, the size of the payload is much larger than the size of the header</a:t>
            </a:r>
          </a:p>
        </p:txBody>
      </p:sp>
      <p:pic>
        <p:nvPicPr>
          <p:cNvPr id="44038" name="Picture 2">
            <a:extLst>
              <a:ext uri="{FF2B5EF4-FFF2-40B4-BE49-F238E27FC236}">
                <a16:creationId xmlns:a16="http://schemas.microsoft.com/office/drawing/2014/main" id="{FA6F22CE-52E5-45EC-8E30-393B8211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7"/>
          <a:stretch>
            <a:fillRect/>
          </a:stretch>
        </p:blipFill>
        <p:spPr bwMode="auto">
          <a:xfrm>
            <a:off x="685800" y="3124200"/>
            <a:ext cx="8242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0DEDECA4-5BED-4FB5-9280-5571FA73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747A32EF-F2B1-47B4-86DA-18E4728B1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926A2-DAB3-4A11-ADCA-4D412870E6EA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FB0DB7D-6DA8-49DD-9B13-D8D6131D1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9213"/>
            <a:ext cx="8991600" cy="636587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Address Binding With IPv6</a:t>
            </a:r>
            <a:endParaRPr lang="en-US" altLang="ko-KR" sz="3400">
              <a:ea typeface="굴림" panose="020B0600000101010101" pitchFamily="50" charset="-127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9674377-3A96-4E57-AC9D-5F9997817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15400" cy="56943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IPv6 does not use ARP</a:t>
            </a:r>
          </a:p>
          <a:p>
            <a:pPr>
              <a:defRPr/>
            </a:pPr>
            <a:r>
              <a:rPr lang="en-US" altLang="ko-KR" dirty="0"/>
              <a:t>Instead, IPv6 defines a new address binding mechanism known as </a:t>
            </a:r>
            <a:r>
              <a:rPr lang="en-US" altLang="ko-KR" i="1" dirty="0"/>
              <a:t>IPv6 Neighbor Discovery </a:t>
            </a:r>
            <a:r>
              <a:rPr lang="en-US" altLang="ko-KR" dirty="0"/>
              <a:t>(</a:t>
            </a:r>
            <a:r>
              <a:rPr lang="en-US" altLang="ko-KR" i="1" dirty="0"/>
              <a:t>IPv6-ND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IPv6-ND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– Maintains a neighbor cache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  <a:ea typeface="+mn-ea"/>
                <a:cs typeface="+mn-cs"/>
              </a:rPr>
              <a:t>– </a:t>
            </a:r>
            <a:r>
              <a:rPr lang="en-US" altLang="ko-KR" dirty="0"/>
              <a:t>Keeps the cache up-to-date at all times</a:t>
            </a:r>
          </a:p>
          <a:p>
            <a:pPr>
              <a:defRPr/>
            </a:pPr>
            <a:r>
              <a:rPr lang="en-US" altLang="ko-KR" dirty="0"/>
              <a:t>IPv6-ND operation</a:t>
            </a:r>
          </a:p>
          <a:p>
            <a:pPr lvl="1">
              <a:defRPr/>
            </a:pPr>
            <a:r>
              <a:rPr lang="en-US" altLang="ko-KR" dirty="0"/>
              <a:t>Sends a multicast request to find neighbors and populate the cache</a:t>
            </a:r>
          </a:p>
          <a:p>
            <a:pPr lvl="1">
              <a:defRPr/>
            </a:pPr>
            <a:r>
              <a:rPr lang="en-US" altLang="ko-KR" dirty="0"/>
              <a:t>Polls neighbors periodically, even if no datagrams are being sent to the neighbor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0DEDECA4-5BED-4FB5-9280-5571FA73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747A32EF-F2B1-47B4-86DA-18E4728B1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926A2-DAB3-4A11-ADCA-4D412870E6EA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FB0DB7D-6DA8-49DD-9B13-D8D6131D1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9213"/>
            <a:ext cx="8991600" cy="636587"/>
          </a:xfrm>
        </p:spPr>
        <p:txBody>
          <a:bodyPr/>
          <a:lstStyle/>
          <a:p>
            <a:pPr eaLnBrk="1" hangingPunct="1"/>
            <a:r>
              <a:rPr lang="en-US" altLang="ko-KR" b="1" dirty="0"/>
              <a:t>IPv6 Configuration</a:t>
            </a:r>
            <a:endParaRPr lang="en-US" altLang="ko-KR" sz="3400" dirty="0">
              <a:ea typeface="굴림" panose="020B0600000101010101" pitchFamily="50" charset="-127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9674377-3A96-4E57-AC9D-5F9997817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15400" cy="5694363"/>
          </a:xfrm>
        </p:spPr>
        <p:txBody>
          <a:bodyPr/>
          <a:lstStyle/>
          <a:p>
            <a:r>
              <a:rPr lang="en-US" altLang="ko-KR" dirty="0"/>
              <a:t>DHCPv6 has been defined, but...</a:t>
            </a:r>
          </a:p>
          <a:p>
            <a:r>
              <a:rPr lang="en-US" altLang="ko-KR" dirty="0"/>
              <a:t>IPv6 prefers a new procedure known as </a:t>
            </a:r>
          </a:p>
          <a:p>
            <a:pPr marL="0" indent="0">
              <a:buNone/>
            </a:pPr>
            <a:r>
              <a:rPr lang="en-US" altLang="ko-KR" i="1" dirty="0"/>
              <a:t>				IPv6 autoconfiguration</a:t>
            </a:r>
          </a:p>
          <a:p>
            <a:r>
              <a:rPr lang="en-US" altLang="ko-KR" dirty="0"/>
              <a:t>General idea: host can generate an address without using a</a:t>
            </a:r>
          </a:p>
          <a:p>
            <a:pPr marL="0" indent="0">
              <a:buNone/>
            </a:pPr>
            <a:r>
              <a:rPr lang="en-US" altLang="ko-KR" dirty="0"/>
              <a:t>      server</a:t>
            </a:r>
          </a:p>
          <a:p>
            <a:r>
              <a:rPr lang="en-US" altLang="ko-KR" dirty="0"/>
              <a:t>Motivation: allow two hosts to communicate without further</a:t>
            </a:r>
          </a:p>
          <a:p>
            <a:pPr marL="0" indent="0">
              <a:buNone/>
            </a:pPr>
            <a:r>
              <a:rPr lang="en-US" altLang="ko-KR" dirty="0"/>
              <a:t>       infrastructure</a:t>
            </a:r>
          </a:p>
          <a:p>
            <a:r>
              <a:rPr lang="en-US" altLang="ko-KR" dirty="0"/>
              <a:t>Obtain a network prefix</a:t>
            </a:r>
          </a:p>
          <a:p>
            <a:pPr marL="0" indent="0">
              <a:buNone/>
            </a:pPr>
            <a:r>
              <a:rPr lang="en-US" altLang="ko-KR" dirty="0"/>
              <a:t>     – Convention is to use a /64 prefix</a:t>
            </a:r>
          </a:p>
          <a:p>
            <a:pPr marL="0" indent="0">
              <a:buNone/>
            </a:pPr>
            <a:r>
              <a:rPr lang="en-US" altLang="ko-KR" dirty="0"/>
              <a:t>     – Globally-valid prefix can be obtained from a router</a:t>
            </a:r>
          </a:p>
          <a:p>
            <a:pPr marL="0" indent="0">
              <a:buNone/>
            </a:pPr>
            <a:r>
              <a:rPr lang="en-US" altLang="ko-KR" dirty="0"/>
              <a:t>     – Local-scope prefix created if no router available</a:t>
            </a:r>
          </a:p>
          <a:p>
            <a:r>
              <a:rPr lang="en-US" altLang="ko-KR" dirty="0"/>
              <a:t> Generate a unique suffix  (…..start with MAC address)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37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>
            <a:extLst>
              <a:ext uri="{FF2B5EF4-FFF2-40B4-BE49-F238E27FC236}">
                <a16:creationId xmlns:a16="http://schemas.microsoft.com/office/drawing/2014/main" id="{8DCC2FF0-2CF3-44F8-8806-70CEEE4B4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54275" name="Slide Number Placeholder 2">
            <a:extLst>
              <a:ext uri="{FF2B5EF4-FFF2-40B4-BE49-F238E27FC236}">
                <a16:creationId xmlns:a16="http://schemas.microsoft.com/office/drawing/2014/main" id="{8B2DA564-9BBC-48D3-9538-BB1D12BFA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2E0A4B-5044-4C14-94B4-004B819113DF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25D6508A-AA58-41A5-A9A4-408C32D5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7"/>
          <a:stretch>
            <a:fillRect/>
          </a:stretch>
        </p:blipFill>
        <p:spPr bwMode="auto">
          <a:xfrm>
            <a:off x="1143000" y="1295400"/>
            <a:ext cx="7010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>
            <a:extLst>
              <a:ext uri="{FF2B5EF4-FFF2-40B4-BE49-F238E27FC236}">
                <a16:creationId xmlns:a16="http://schemas.microsoft.com/office/drawing/2014/main" id="{96CFA7C8-C002-49BA-9DAA-0F11F2D8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IPv6 Addressing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FD278EDC-60F6-4904-9C36-BA5B68F5D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83F73-256E-4D7E-8772-6AA68C353B7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A111712-E9AC-4CD8-AC62-541AC015B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24.13  IPv6 Colon Hexadecimal Notation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755D2B2-58D5-4B25-B834-BC560BDC0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4982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IPv6 address occupies 128 bits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writing such numbers can be unwieldy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Consider a 128-bit number in the dotted decimal notation:</a:t>
            </a:r>
          </a:p>
          <a:p>
            <a:pPr lvl="1">
              <a:buFontTx/>
              <a:buNone/>
            </a:pPr>
            <a:endParaRPr lang="en-US" altLang="ko-KR" sz="600" i="1" dirty="0">
              <a:ea typeface="굴림" panose="020B0600000101010101" pitchFamily="50" charset="-127"/>
            </a:endParaRPr>
          </a:p>
          <a:p>
            <a:pPr lvl="1">
              <a:buFontTx/>
              <a:buNone/>
            </a:pPr>
            <a:r>
              <a:rPr lang="en-US" altLang="ko-KR" i="1" dirty="0">
                <a:ea typeface="굴림" panose="020B0600000101010101" pitchFamily="50" charset="-127"/>
              </a:rPr>
              <a:t>105.220.136.100.255.255.255.255.0.0.18.128.140.10.255.255 </a:t>
            </a:r>
          </a:p>
          <a:p>
            <a:pPr lvl="1">
              <a:buFontTx/>
              <a:buNone/>
            </a:pPr>
            <a:endParaRPr lang="en-US" altLang="ko-KR" sz="600" i="1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To reduce the number of characters used to write addresses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colon hexadecimal notation</a:t>
            </a:r>
            <a:r>
              <a:rPr lang="en-US" altLang="ko-KR" dirty="0">
                <a:ea typeface="굴림" panose="020B0600000101010101" pitchFamily="50" charset="-127"/>
              </a:rPr>
              <a:t>, usually abbreviated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colon hex</a:t>
            </a:r>
          </a:p>
          <a:p>
            <a:pPr lvl="1">
              <a:buFontTx/>
              <a:buNone/>
            </a:pPr>
            <a:endParaRPr lang="en-US" altLang="ko-KR" sz="600" i="1" dirty="0">
              <a:ea typeface="굴림" panose="020B0600000101010101" pitchFamily="50" charset="-127"/>
            </a:endParaRPr>
          </a:p>
          <a:p>
            <a:pPr lvl="1">
              <a:buFontTx/>
              <a:buNone/>
            </a:pPr>
            <a:r>
              <a:rPr lang="en-US" altLang="ko-KR" i="1" dirty="0">
                <a:ea typeface="굴림" panose="020B0600000101010101" pitchFamily="50" charset="-127"/>
              </a:rPr>
              <a:t>   69DC : 8864 : FFFF : FFFF : 0 : 1280 : 8C0A : FFFF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An additional optimization known as 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zero compression </a:t>
            </a:r>
            <a:r>
              <a:rPr lang="en-US" altLang="ko-KR" dirty="0">
                <a:ea typeface="굴림" panose="020B0600000101010101" pitchFamily="50" charset="-127"/>
              </a:rPr>
              <a:t>further reduces the size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50" charset="-127"/>
              </a:rPr>
              <a:t>FF0C:0:0:0:0:0:0:B1  </a:t>
            </a:r>
            <a:r>
              <a:rPr lang="en-US" altLang="ko-KR" i="1" dirty="0"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i="1" dirty="0">
                <a:ea typeface="굴림" panose="020B0600000101010101" pitchFamily="50" charset="-127"/>
              </a:rPr>
              <a:t>  FF0C : : B1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Any IPv6 address that begins with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96-zero bits</a:t>
            </a:r>
            <a:r>
              <a:rPr lang="en-US" altLang="ko-KR" dirty="0">
                <a:ea typeface="굴림" panose="020B0600000101010101" pitchFamily="50" charset="-127"/>
              </a:rPr>
              <a:t> contains an IPv4 address in the low-order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32-bits </a:t>
            </a:r>
          </a:p>
          <a:p>
            <a:pPr lvl="1">
              <a:lnSpc>
                <a:spcPct val="90000"/>
              </a:lnSpc>
            </a:pPr>
            <a:endParaRPr lang="en-US" altLang="ko-KR" i="1" dirty="0">
              <a:ea typeface="굴림" panose="020B0600000101010101" pitchFamily="50" charset="-127"/>
            </a:endParaRPr>
          </a:p>
          <a:p>
            <a:pPr lvl="1"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8E3CA66B-F5D4-4D3B-B4C0-1C878AFD263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3DC53902-FD37-40C0-8E48-51134210D42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371F1-549E-47CE-B1F9-9FA72CF95E7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608537C-A416-493F-A06D-87074AED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5144DBD-4856-48F0-A566-06466C4CF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3886"/>
            <a:ext cx="913822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1800" dirty="0"/>
              <a:t>1. </a:t>
            </a:r>
            <a:r>
              <a:rPr lang="en-US" altLang="ko-KR" sz="1800" dirty="0">
                <a:ea typeface="굴림"/>
              </a:rPr>
              <a:t>Will an ICMP error message is generated if error is found in</a:t>
            </a:r>
          </a:p>
          <a:p>
            <a:pPr>
              <a:buFontTx/>
              <a:buNone/>
              <a:defRPr/>
            </a:pPr>
            <a:r>
              <a:rPr lang="en-US" altLang="ko-KR" sz="1800" dirty="0">
                <a:ea typeface="굴림"/>
              </a:rPr>
              <a:t>   a) a datagram having a multicast address ?</a:t>
            </a:r>
          </a:p>
          <a:p>
            <a:pPr>
              <a:buFontTx/>
              <a:buNone/>
              <a:defRPr/>
            </a:pPr>
            <a:r>
              <a:rPr lang="en-US" altLang="ko-KR" sz="1800" dirty="0">
                <a:ea typeface="굴림"/>
              </a:rPr>
              <a:t>   b) a datagram carrying an ICMP error message ?</a:t>
            </a:r>
          </a:p>
          <a:p>
            <a:pPr>
              <a:buFontTx/>
              <a:buNone/>
              <a:defRPr/>
            </a:pPr>
            <a:r>
              <a:rPr lang="en-US" altLang="ko-KR" sz="1800" dirty="0">
                <a:ea typeface="굴림"/>
              </a:rPr>
              <a:t>   c) a fragmented datagram that is not the first datagram ?</a:t>
            </a:r>
          </a:p>
          <a:p>
            <a:pPr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2. Compare NAT and DHCP.  Both can solve the problem of a shortage of addresses in an organization, but by using different strategies.</a:t>
            </a:r>
          </a:p>
          <a:p>
            <a:pPr marL="0" indent="0"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3. Run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 err="1">
                <a:ea typeface="굴림"/>
              </a:rPr>
              <a:t>wireshark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and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execute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ping</a:t>
            </a:r>
            <a:r>
              <a:rPr lang="ko-KR" altLang="en-US" sz="1800" dirty="0">
                <a:ea typeface="굴림"/>
              </a:rPr>
              <a:t> </a:t>
            </a:r>
            <a:r>
              <a:rPr lang="en-US" altLang="ko-KR" sz="1800" dirty="0">
                <a:ea typeface="굴림"/>
              </a:rPr>
              <a:t>command. </a:t>
            </a:r>
          </a:p>
          <a:p>
            <a:pPr marL="0" indent="0">
              <a:buNone/>
              <a:defRPr/>
            </a:pPr>
            <a:r>
              <a:rPr lang="en-US" altLang="ko-KR" sz="1800">
                <a:ea typeface="굴림"/>
              </a:rPr>
              <a:t>    Capture </a:t>
            </a:r>
            <a:r>
              <a:rPr lang="en-US" altLang="ko-KR" sz="1800" dirty="0">
                <a:ea typeface="굴림"/>
              </a:rPr>
              <a:t>various packets using Wireshark, and explain fields in ICMP header.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굴림"/>
              </a:rPr>
              <a:t>    </a:t>
            </a:r>
          </a:p>
          <a:p>
            <a:pPr marL="0" indent="0"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Due date: Sat. /24PM)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2000" dirty="0">
              <a:ea typeface="굴림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1926" name="슬라이드 번호 개체 틀 1">
            <a:extLst>
              <a:ext uri="{FF2B5EF4-FFF2-40B4-BE49-F238E27FC236}">
                <a16:creationId xmlns:a16="http://schemas.microsoft.com/office/drawing/2014/main" id="{7C17095F-4C72-48AF-933D-A885AB262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700E80-7DE6-4001-9221-E6D4D2C3306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290B7B4-D59F-4F4E-9E13-8C0105233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384C2332-C8C4-48C3-8432-14EA49426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B844A9-7CC9-4DB4-8178-C3F43D773D69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2623CC1-9272-4670-B43B-09F6361B9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23.1  Introduction    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123D2BC-3C41-4CC0-AC81-2BCFD2EAB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continues the discussion of internetworking by introducing four key support technologies: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address binding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error reporting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bootstrapping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address translation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Each technology handles a small problem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When combined with other protocols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each makes a significant contribution to the overall functionality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Future chapters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extend the discussion of internetworking 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by focusing on transport layer protocols and Internet routing protocols</a:t>
            </a:r>
            <a:br>
              <a:rPr lang="en-US" altLang="ko-KR">
                <a:ea typeface="굴림" panose="020B0600000101010101" pitchFamily="50" charset="-127"/>
              </a:rPr>
            </a:b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249641D4-446C-4705-B32F-E232A195E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3315" name="Slide Number Placeholder 2">
            <a:extLst>
              <a:ext uri="{FF2B5EF4-FFF2-40B4-BE49-F238E27FC236}">
                <a16:creationId xmlns:a16="http://schemas.microsoft.com/office/drawing/2014/main" id="{8530C02D-9673-459A-AAB2-8B0ACFE01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AECE2D-0CD8-4F4A-A1D6-50C13DCC52C2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B07F3285-953E-47F2-ADC3-6DA53CA7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/>
          <a:stretch>
            <a:fillRect/>
          </a:stretch>
        </p:blipFill>
        <p:spPr bwMode="auto">
          <a:xfrm>
            <a:off x="990600" y="609600"/>
            <a:ext cx="70866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F178542-541E-4688-AA01-21C17EE9F2D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0"/>
            <a:ext cx="8686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23.7  The Conceptual Address Boundary   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3E865A46-FD97-44B2-A1F1-01C364CA94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3030CD51-D499-4C8F-AAE9-7C04FAEDE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677007-A2A4-4448-BC67-EBB4733CDB2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8AC0E33-B4CD-407D-9888-8279C0EBB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9213"/>
            <a:ext cx="8991600" cy="636587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Thought Problem</a:t>
            </a:r>
            <a:r>
              <a:rPr lang="en-US" altLang="ko-KR" sz="3200">
                <a:ea typeface="굴림" panose="020B0600000101010101" pitchFamily="50" charset="-127"/>
              </a:rPr>
              <a:t>   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BE8B7F1-11DB-4AD9-B9B0-F6419AA5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915400" cy="5694362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ARP is sometimes cited as a security weakness</a:t>
            </a:r>
          </a:p>
          <a:p>
            <a:r>
              <a:rPr lang="en-US" altLang="ko-KR">
                <a:ea typeface="굴림" panose="020B0600000101010101" pitchFamily="50" charset="-127"/>
              </a:rPr>
              <a:t>If someone gains access to a given network, how can they exploit ARP to intercept packets?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2B898D5F-D922-417F-800B-8643D220E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89B2B4D8-3051-4B27-88AF-7F184282A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AB28EB-DB1E-497E-9595-9BB6B69CD95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7038CEE-69BB-49F5-9984-BC57555C8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23.8  Internet Control Message Protocol (ICMP)      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0AFE390-1B2E-46F7-9B0C-7CEB158B3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IP defines a best-effort communication service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datagrams can be lost, duplicated, delayed, or delivered out of order</a:t>
            </a:r>
          </a:p>
          <a:p>
            <a:r>
              <a:rPr lang="en-US" altLang="ko-KR">
                <a:ea typeface="굴림" panose="020B0600000101010101" pitchFamily="50" charset="-127"/>
              </a:rPr>
              <a:t>It seems best-effort service does not need error detection!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But IP attempts to avoid errors and to report problems when they occur</a:t>
            </a:r>
          </a:p>
          <a:p>
            <a:r>
              <a:rPr lang="en-US" altLang="ko-KR">
                <a:ea typeface="굴림" panose="020B0600000101010101" pitchFamily="50" charset="-127"/>
              </a:rPr>
              <a:t>We have already seen one example of error detection in IP: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Header checksum is used to detect transmission errors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 a host creates an IP datagram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host includes a checksum that covers the entire header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Whenever a datagram is received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checksum is verified to ensure that the header arrived intact</a:t>
            </a:r>
          </a:p>
          <a:p>
            <a:r>
              <a:rPr lang="en-US" altLang="ko-KR">
                <a:ea typeface="굴림" panose="020B0600000101010101" pitchFamily="50" charset="-127"/>
              </a:rPr>
              <a:t>The IP header contains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TIME TO LIVE </a:t>
            </a:r>
            <a:r>
              <a:rPr lang="en-US" altLang="ko-KR">
                <a:ea typeface="굴림" panose="020B0600000101010101" pitchFamily="50" charset="-127"/>
              </a:rPr>
              <a:t>field used to prevent a datagram from circulating forever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if the forwarding tables in routers incorrectly introduce a circular path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AD32293B-7B96-4FF2-AAAC-127CF3EDC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2147508B-3675-4C31-B2B8-E0D0B48D5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755CD3-911C-4E05-90BF-1C867B3FC187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D093C83-9413-4895-A63A-B12553589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23.8  Internet Control Message Protocol (ICMP)     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664ACAC-E0CF-4A5A-93E8-CCB18AC21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113" y="762000"/>
            <a:ext cx="8853487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Response to a checksum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error </a:t>
            </a:r>
            <a:r>
              <a:rPr lang="en-US" altLang="ko-KR" dirty="0">
                <a:ea typeface="굴림" panose="020B0600000101010101" pitchFamily="50" charset="-127"/>
              </a:rPr>
              <a:t>is following: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Datagram must be discarded immediately without more processing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IP’s TTL (hop limit) can detect a routing loop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 A reassembly timer can detect lost fragments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Only some types of errors can be reported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 IP includes a companion protocol, ICMP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It is used to report errors back to the original source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IP and ICMP are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co-dependent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IP depends on ICMP to report errors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and ICMP uses IP to carry error messages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Many ICMP messages have been defined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Figure 23.6 lists key ICMP messages and their 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3707</Words>
  <Application>Microsoft Office PowerPoint</Application>
  <PresentationFormat>화면 슬라이드 쇼(4:3)</PresentationFormat>
  <Paragraphs>491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함초롬바탕</vt:lpstr>
      <vt:lpstr>Arial</vt:lpstr>
      <vt:lpstr>Times New Roman</vt:lpstr>
      <vt:lpstr>Default Design</vt:lpstr>
      <vt:lpstr>2_Default Design</vt:lpstr>
      <vt:lpstr>1_Default Design</vt:lpstr>
      <vt:lpstr>3_Default Design</vt:lpstr>
      <vt:lpstr>  컴퓨터 네트워크  Computer Networks and Internets, 6e  </vt:lpstr>
      <vt:lpstr>Chapter 23     Support Protocols  and  Technologies</vt:lpstr>
      <vt:lpstr>Assignment</vt:lpstr>
      <vt:lpstr>IP Datagram</vt:lpstr>
      <vt:lpstr>23.1  Introduction    </vt:lpstr>
      <vt:lpstr>PowerPoint 프레젠테이션</vt:lpstr>
      <vt:lpstr>Thought Problem    </vt:lpstr>
      <vt:lpstr>23.8  Internet Control Message Protocol (ICMP)      </vt:lpstr>
      <vt:lpstr>23.8  Internet Control Message Protocol (ICMP)      </vt:lpstr>
      <vt:lpstr>PowerPoint 프레젠테이션</vt:lpstr>
      <vt:lpstr>23.8  Internet Control Message Protocol (ICMP)      </vt:lpstr>
      <vt:lpstr>23.9  ICMP Message Format and Encapsulation    </vt:lpstr>
      <vt:lpstr>ICMP Message</vt:lpstr>
      <vt:lpstr>ICMP Message</vt:lpstr>
      <vt:lpstr>ICMP Message</vt:lpstr>
      <vt:lpstr>23.9  ICMP Message Format and Encapsulation    </vt:lpstr>
      <vt:lpstr>23.9  ICMP Message Format and Encapsulation    </vt:lpstr>
      <vt:lpstr>Protocol Configuration</vt:lpstr>
      <vt:lpstr>Ways To Solve The Paradox</vt:lpstr>
      <vt:lpstr>Dynamic Host Configuration Protocol (DHCP)</vt:lpstr>
      <vt:lpstr>Dynamic Host Configuration Protocol (DHCP)</vt:lpstr>
      <vt:lpstr>Dynamic Host Configuration Protocol (DHCP)</vt:lpstr>
      <vt:lpstr>23.15  Network Address Translation (NAT)    </vt:lpstr>
      <vt:lpstr>23.15  Network Address Translation (NAT)    </vt:lpstr>
      <vt:lpstr>23.16  NAT Operation and Private Addresses    </vt:lpstr>
      <vt:lpstr>NAT Variants</vt:lpstr>
      <vt:lpstr>23.16  NAT Operation and Private Addresses    </vt:lpstr>
      <vt:lpstr>23.16  NAT Operation and Private Addresses    </vt:lpstr>
      <vt:lpstr>23.17  Transport-Layer NAT (NAPT)    </vt:lpstr>
      <vt:lpstr>23.17  Transport-Layer NAT (NAPT)    </vt:lpstr>
      <vt:lpstr>23.18  NAT and Servers    </vt:lpstr>
      <vt:lpstr>23.19  NAT Software and Systems for Use at Home</vt:lpstr>
      <vt:lpstr>PowerPoint 프레젠테이션</vt:lpstr>
      <vt:lpstr>Chapter 24     The Future IP  (IPv6)</vt:lpstr>
      <vt:lpstr>24.1  Introduction    </vt:lpstr>
      <vt:lpstr>24.2  The Success of IP    </vt:lpstr>
      <vt:lpstr>24.3  The Motivation for Change    </vt:lpstr>
      <vt:lpstr>24.3  The Motivation for Change    </vt:lpstr>
      <vt:lpstr>24.5  A Name and a Version Number    </vt:lpstr>
      <vt:lpstr>24.6  IPv6 Features    </vt:lpstr>
      <vt:lpstr>24.6  IPv6 Features    </vt:lpstr>
      <vt:lpstr>24.7  IPv6 Datagram Format     </vt:lpstr>
      <vt:lpstr>Address Binding With IPv6</vt:lpstr>
      <vt:lpstr>IPv6 Configuration</vt:lpstr>
      <vt:lpstr>PowerPoint 프레젠테이션</vt:lpstr>
      <vt:lpstr>24.13  IPv6 Colon Hexadecimal Notation</vt:lpstr>
      <vt:lpstr>Assignment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309</cp:revision>
  <dcterms:created xsi:type="dcterms:W3CDTF">2006-08-29T10:36:33Z</dcterms:created>
  <dcterms:modified xsi:type="dcterms:W3CDTF">2020-05-16T23:39:28Z</dcterms:modified>
  <cp:version/>
</cp:coreProperties>
</file>