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32"/>
  </p:notesMasterIdLst>
  <p:handoutMasterIdLst>
    <p:handoutMasterId r:id="rId33"/>
  </p:handoutMasterIdLst>
  <p:sldIdLst>
    <p:sldId id="266" r:id="rId4"/>
    <p:sldId id="302" r:id="rId5"/>
    <p:sldId id="269" r:id="rId6"/>
    <p:sldId id="270" r:id="rId7"/>
    <p:sldId id="373" r:id="rId8"/>
    <p:sldId id="375" r:id="rId9"/>
    <p:sldId id="393" r:id="rId10"/>
    <p:sldId id="392" r:id="rId11"/>
    <p:sldId id="391" r:id="rId12"/>
    <p:sldId id="376" r:id="rId13"/>
    <p:sldId id="377" r:id="rId14"/>
    <p:sldId id="378" r:id="rId15"/>
    <p:sldId id="394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95" r:id="rId24"/>
    <p:sldId id="386" r:id="rId25"/>
    <p:sldId id="390" r:id="rId26"/>
    <p:sldId id="389" r:id="rId27"/>
    <p:sldId id="399" r:id="rId28"/>
    <p:sldId id="400" r:id="rId29"/>
    <p:sldId id="387" r:id="rId30"/>
    <p:sldId id="398" r:id="rId31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81" autoAdjust="0"/>
  </p:normalViewPr>
  <p:slideViewPr>
    <p:cSldViewPr>
      <p:cViewPr varScale="1">
        <p:scale>
          <a:sx n="81" d="100"/>
          <a:sy n="81" d="100"/>
        </p:scale>
        <p:origin x="15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18D4678-72EC-4E13-8E31-B17E29D66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A84F1-5143-4A80-AC2C-C21B8F5B75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3186C2-D849-4183-8AE1-AFEE1797BB76}" type="datetimeFigureOut">
              <a:rPr lang="ko-KR" altLang="en-US"/>
              <a:pPr>
                <a:defRPr/>
              </a:pPr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D28EF5-8E3E-49C5-B9F8-3E9495F9EA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2F81BC-3101-4E80-BCEE-F1678EC2C2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804941-5BFC-4759-A956-A1EB790EED4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7EDC850-AD66-4792-9B3C-A8D6554AD5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E0E1760-E6DD-4C34-B390-B5FDF32990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C017A41C-261F-4D6B-89B2-35F32DFD20D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F93CEDA4-265D-4D3F-8A80-803ED8018B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DE11B99-41DC-409E-99BF-5FCA8DF9B4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11A5602-8B07-4908-8617-D40F7A516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3F325535-7590-4ABF-88B0-D61BA5F5786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4452574-EC1B-4F98-B571-93612AFDB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2D43D5-D6B7-48B6-9CD8-A21393150A7B}" type="slidenum">
              <a:rPr lang="ko-KR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F05CD9A-945F-40E7-8513-A9CF71725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1E9FBE7-4CAA-43BE-BDC0-795C3E605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50B87B0D-10E2-48D5-B7F9-1EAD434DE8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7D5E69DC-9BF9-4110-9A49-525ABDD7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02919BA8-2C93-41B8-860B-1DC903117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144CE5-7619-43BC-91D3-498D992E644D}" type="slidenum">
              <a:rPr lang="ko-KR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E5639E10-5683-4E56-A4BF-AD9E011F1F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9406405F-35BD-4523-977B-E3226F8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3D6D64A4-51DF-4808-AF54-2CE79C208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E21665-8E10-4667-A27C-1493C6AC424F}" type="slidenum">
              <a:rPr lang="ko-KR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214A55B4-658B-43FE-9874-A39E366771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8CBBFB45-2DBB-4E37-8EB2-B6CF1718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3C4C52BC-CC79-493E-8297-2C139889F175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5FF1926-8E79-4E47-A80B-8BB3DED76EB1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7358C79E-7A28-4D16-AE24-F47D0F8C06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496024D4-A81D-48EA-911D-379EDC53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BA233F01-32EA-4B9B-B426-B80855F16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797972-286F-46D7-924B-5203018BC8F2}" type="slidenum">
              <a:rPr lang="ko-KR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51A1CD5B-FB1B-4C1C-9C92-A491EC8CF5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2F41BAEB-A65C-4785-8BAD-00ED7065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80D7DA0B-BC67-4E4B-988A-D9C542660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1E255C-C79D-4F3E-91E3-F19B104F97AE}" type="slidenum">
              <a:rPr lang="ko-KR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0B6DB9F-E8EF-4B70-8265-FAE4E6253E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E22D0F06-0884-4FAA-B34C-FDBE4961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9CCD4A85-2F7D-446F-A19C-7C2C7347C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4D67FB-1BB1-451A-8D4D-AC9F97025056}" type="slidenum">
              <a:rPr lang="ko-KR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D9D5228D-6C6D-4479-BA9A-5A96C13E95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1206E264-C104-44D2-9DD9-F21D44CB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17B572CD-2888-48BA-A640-CC0C60BD7CAD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8EB10D-3C9D-4ECD-9DA9-C698B51AF1F3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C74DB514-068A-46EA-8E9D-425F8AEEF1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8ED51ABC-7E5F-4971-A6FA-AF91E3B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ACDA92CF-0ADA-466F-B24E-B55187908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B70050-8954-4B87-B4FC-AD94E2514A6D}" type="slidenum">
              <a:rPr lang="ko-KR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7FA87F02-DE35-42CC-802B-6280D8FC84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56922CAC-D612-4599-88C8-67F80AB2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4B9FE2F9-E3CB-4763-A87B-817DCDAB0FF0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76D761-E92C-4229-964E-7628CEF770D1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969EE0B6-3267-45CB-8723-D8577372E2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6FF36B8D-D32B-4B56-9072-AE3AEFEE3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B6E7D48F-4EA7-4087-BD90-1E56BAAA6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B5ED32-4279-40A8-B6EC-6AE46F6174F1}" type="slidenum">
              <a:rPr lang="ko-KR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595DA78-064C-4E42-9F42-6DBD953D9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CEF13AD-1D9F-418F-9112-FB9C32A4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AE42743-0141-455D-8F9E-E098BFD8A9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03529-FD32-4F21-853D-A32DA76FC68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CD37C3E3-9447-427E-B3E1-9B190D1E90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2EA9641E-8D4F-4985-9C01-838AE155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583D9DD4-5CDE-46D8-A7B7-8D7E71DEF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FF1845-DCFA-47B4-88DB-49F00A0426E5}" type="slidenum">
              <a:rPr lang="ko-KR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CA81B0D8-D616-4681-899D-848EC8D0B0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BB9EFF43-EBC9-49FA-9D08-3A73DE0B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4EABC90A-453C-4BC9-97C1-84B199DAD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6ADBFC-2FF4-4DFE-8617-8DF99067D538}" type="slidenum">
              <a:rPr lang="ko-KR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CCEC6161-5028-49B8-9917-807EF2F929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D1363533-FBBA-44AE-BFD0-17E230D6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B2177397-B4E6-4783-AF11-D7FD4509B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A83CB2-69D0-418D-AF91-7F92FBB61A7E}" type="slidenum">
              <a:rPr lang="ko-KR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3F131EA9-CE41-45EB-BF19-D83897AE64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E245FAA5-7914-46AD-A11B-CA467986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77B2B8DB-EF65-43C2-AC48-C4DBA93C2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C9C00E-C2F6-4EC1-8BA8-22F06533FC44}" type="slidenum">
              <a:rPr lang="ko-KR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B9E389F8-F4D2-4E76-B5E3-A58CC0231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1812728D-3687-4B18-B480-CDFFB201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D8B76581-EB75-4296-8CEB-6ADA55044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12D85D-6F75-4A22-A59A-261219922419}" type="slidenum">
              <a:rPr lang="ko-KR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B9E389F8-F4D2-4E76-B5E3-A58CC0231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1812728D-3687-4B18-B480-CDFFB201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D8B76581-EB75-4296-8CEB-6ADA55044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12D85D-6F75-4A22-A59A-26121992241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40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B9E389F8-F4D2-4E76-B5E3-A58CC0231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1812728D-3687-4B18-B480-CDFFB201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D8B76581-EB75-4296-8CEB-6ADA55044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12D85D-6F75-4A22-A59A-26121992241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25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F016BB2D-28BB-47A0-B9F3-3B9A65F401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39CC431E-2687-4D15-B44B-2ED3AB2E9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B3D29F96-5D83-4C3F-B18B-A2FE8C4D4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E0A91E-643E-4255-9E26-BEECB85D33CC}" type="slidenum">
              <a:rPr lang="ko-KR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595DA78-064C-4E42-9F42-6DBD953D9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CEF13AD-1D9F-418F-9112-FB9C32A4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AE42743-0141-455D-8F9E-E098BFD8A9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03529-FD32-4F21-853D-A32DA76FC68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9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D0075D-262C-484B-9B07-9EDC1CD930A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D0075D-262C-484B-9B07-9EDC1CD930A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1A391521-F39C-4B6B-B1A2-02ABD6157F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15CAB926-3AFE-49AF-9F0F-FBFC65AC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7FB3998-46D7-403F-8AC6-19C2E78F7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D95250-BEE8-417A-BA3D-BA17C61F06FA}" type="slidenum">
              <a:rPr lang="ko-KR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0296A689-A72E-43E8-980D-89AF9DCFAB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7705F2B5-6107-4F7A-9FF7-F7CE9923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53D85A37-C346-4B07-8C0A-DE452DA6A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D89DCF-A8EA-4844-BCFC-BA17E3C3B9B7}" type="slidenum">
              <a:rPr lang="ko-KR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80A5A501-2204-4D9D-94B9-F24054BB6A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EC301D86-802D-4864-8569-E1F53D1D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ECC594C2-C7E0-4910-ADAD-FAC820A6A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DEB2B1-5C13-4243-AF42-B520397C4DF3}" type="slidenum">
              <a:rPr lang="ko-KR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BFCD1074-9FA8-4892-8E23-2F65D2B38F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CD841015-C781-4AA1-AD30-9334B49C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07429BBE-DE7B-4D7A-A17A-0D3FBBBA5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BDB36D-8E37-4B83-9B84-EDC704FE9004}" type="slidenum">
              <a:rPr lang="ko-KR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C3B35B48-9D6B-48E7-A2C0-BEBA20E0DA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8600944A-D94F-4F24-9FD1-CDB749B5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237FE72B-5C27-4E6A-AE5F-AD92264BB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6576BA-F701-44B6-AE02-5C1EA40A6072}" type="slidenum">
              <a:rPr lang="ko-KR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57026C-4637-45DA-AA97-FD53323AAE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B3314E-6571-4CDC-8BBC-944FAFC9C2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219BC-D771-4D67-AADA-16069024D7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01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A88C12-AD6C-4172-AB64-861E8BDF6B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034EEE-E068-4E4D-B76F-6FC577ABBC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4375F-2279-4C45-8B02-D515A8506E2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69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5D77DB-F5F9-401A-9CAA-42822FBCD4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1270DD-9DAC-46AC-A992-7CEB42B8D0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5D9AC-94EC-49A5-84AA-8B17FC76F67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75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69FECD-2E43-4607-A549-4EEA37D947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52A15D-5D46-4378-BA64-9A41DC152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F3F83-10B4-4410-AECB-5D69A64173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6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C8ED62-71B3-479E-8ABD-C47626CB52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715DDD-5323-4C76-89B3-C72B3D0C3A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C081-2465-4F66-8EB3-3AC299A414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15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56FD34-BB5E-4C14-A612-BFA409E720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7A7BD4-E1C6-4DB2-875B-755CA3E1DE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7562E-E48B-44BE-967E-BDE49DBF16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14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AC087B-6E1F-4F8D-94B0-748AF70CD9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029A24-28E8-4D6B-9D49-5958D88019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F52AE-52A0-4D6D-9D2E-34FAFAFE51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4410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F458F83-299D-4EE5-98AC-C42A2514FC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848F05-E681-4042-8BFD-0A1586C2CC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300F4-A237-4FDF-AC01-D96D6ED5FE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15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E011892-C5E7-4E78-96DA-F58F0CC6F8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8C24E6-7824-493B-8D5C-C1B79ABA3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E9FD2-4962-45A0-9FDE-4AE0A182A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163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748483F-6620-4F63-9B17-E9F5177B77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2522AB-C3EC-4EB0-A249-3B6AD6C62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3885A-1105-40EE-BAF7-D356D78B39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416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28C1C7-70F9-442B-ADBA-44A14A4E5B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A92557-D79B-4507-918F-F5C1049F15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33F5-AB26-4AA4-9352-81794C212D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3E379B-4368-4A9E-B8B7-D5BE8D94EB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1E7CD5-5A98-4F9F-8408-44CCF6783B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54240-E287-4851-BD49-16A5B84E3B9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741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12C64-9B55-4731-BA23-DAFF62C16D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0AD1C-9E09-4FF4-B1CB-720D62C0EC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30A8-703F-41F4-96B1-6799FBD535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713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0F73A1-FB7C-47C6-87FA-22E202A404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F35AEC-83B7-4BEC-92CA-47B6505C9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16D9C-C43A-48C9-B558-A36180C436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7638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2DAA35-C5ED-4E29-A6CF-1025424B0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DBE28A-DF60-410D-8C64-97978BBDD9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536D-5ACA-47F1-A97E-C8E2C8FABD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010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D35D4F-5F70-48D2-A1CE-731688C47B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BC2A73-84E5-4BA6-864F-9DDE3AFD74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07B20-5827-4F0B-A1D3-5395EAE082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7751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8BEDC4-805F-4C80-A340-03F85E918E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94E77A-7941-4F56-8BA1-E03E39C343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8D75F-CEAF-4767-A3B1-8B4B1518F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503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06DAF1-C8E2-4A47-90F2-EFB0436E3A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0982EC-CD6F-4631-90BC-14985F3D17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B0A1E-5048-4CE1-8DCC-C7FC219BE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941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0E05F6-1CB7-42B9-8B26-D5D30A570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D93215-ABB9-44CB-89AF-ADAF6C17C1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C061C-20FE-4182-8777-357CF02427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717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4131BDB-668F-493A-BE8F-9ECC39B3A3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484605-46FA-4B97-9157-953A0510D8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BDDA1-396B-44D2-A226-728A513035E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654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9D5199-3259-43C3-959E-67AEC36149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44A582-EB75-41B0-80E1-83EE2D7AA5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B3428-D4F9-466A-803A-0FFC4005E4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72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FC554A1-FCBF-4889-A5DF-8C714D9AA5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2FA6AB1-B0FF-4A5C-867C-2C84F31E02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97462-4B5E-4CC6-99D2-435BFD3F34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61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FB1992-0E97-4559-A3E7-6761B90403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6C179C-7DA6-4EDA-B395-B4E83CA685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FF8EF-70DB-4DAA-9EAB-F77622E06EA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986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C05AF0-C310-43C8-B413-BFC1816AAF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B26A87-38CB-4BC5-B1EF-38570B0CC5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38ABA-6615-4FEA-84D2-65267BEA7A5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1542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244EB-AEE7-4B8B-BA2A-76EEA6AFE1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79CB3-8EA9-41BE-8989-5B9C60846A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FC2A0-C44F-45D5-83F2-94F94F5B3F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230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E920EF-74C3-47D7-83E5-253FC1EB38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BB259-A81A-4482-97D6-96D6BB35F3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942A1-C74D-43E3-8AE6-D3D67A52DB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1661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878258-B08C-40A5-A88F-F22544CAFB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BE7D63-6E11-41E5-9726-3C166B9D74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189BB-4DF7-410E-8F7E-50859414B5F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42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9088E1-962F-4479-8273-A6745B40F4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A53423-EFBD-4AE4-8059-1A27AD6BC0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7F44F-DD5F-4945-BA51-7DAD5158F39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59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397A625-CF11-4C81-A40B-293FD0E484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4AACB0A-A6F0-4DAE-B2B6-F61F06F883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B1FDD-F147-4096-8E23-CB384258163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17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572847-B8CD-41B9-8647-0685928050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7791A3-5788-43A1-A1C8-66957CC5EB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E0D92-4860-40AE-95D6-7F502C9913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60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C47B366-9A62-4EC2-8744-9733E79FB0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6869B5E-B24E-4FBB-8B8B-97789AE818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DABA3-D40C-4D52-A61D-A67C1891A8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12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842299-CDE0-4583-BA1F-23480E4B6A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8FEEE8-8817-44A9-8BA4-DDB1A78498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907D2-6A69-449A-9417-30D027CDF4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9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B9800D-F45F-44A9-A75F-C29B1A4A0D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821AC5-9195-42EB-BBC8-8A05330E29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735A8-58CC-4555-A8F8-2771FA77424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02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6A62315-3184-4647-AFD0-67F7A4C08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B39534-291D-4CE3-9CEF-DEF90DC1A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C35B17D-22A3-4892-824D-D718CF9E41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149B6B-CC1D-4A4D-BEC7-D1B8D0ADC5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EE7EC55A-1215-42CA-AAD7-029AFEF196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E958AE8-5E04-4122-831A-0D7EB6DED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AA286F-EC26-4F4D-92B8-DFF0CBA95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1251F72-9516-471F-B01A-126B02A785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27D51F-5A89-4BBE-A9AF-71ECF5E602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65D553-5682-4EF6-AEE2-DD727C2AD3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49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6C7F1F-2359-4702-B670-337AE6FC0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AC0A3D-BFB1-4259-BC88-1CE01CB01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F1E07F-1E4E-454B-A9AC-58BF393280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49559F-25D8-4D7C-A9B7-EF03C05CFC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4E2874EE-0BCF-4EA5-ACA7-5F2ACA09B6E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2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>
            <a:extLst>
              <a:ext uri="{FF2B5EF4-FFF2-40B4-BE49-F238E27FC236}">
                <a16:creationId xmlns:a16="http://schemas.microsoft.com/office/drawing/2014/main" id="{C0E08207-41EF-4432-B419-9EE775819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051" name="Slide Number Placeholder 4">
            <a:extLst>
              <a:ext uri="{FF2B5EF4-FFF2-40B4-BE49-F238E27FC236}">
                <a16:creationId xmlns:a16="http://schemas.microsoft.com/office/drawing/2014/main" id="{A498D43C-3332-404D-91FE-939495443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C3DB1B-71DF-4E1D-A0E5-D65826AB730C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4D6CCAE4-C739-485C-A0B3-551FE3108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7D6EEB08-BDBF-456A-97B1-1E057695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7BA8D954-7343-40BF-8DAE-A247592A7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3EC46DC0-9C3A-47C2-9CF2-3BD42CD85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DCCB1F-1930-47DE-A488-A2885E64B298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41609987-9DE2-4316-BA74-71C096A7A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09538"/>
            <a:ext cx="8686800" cy="798512"/>
          </a:xfrm>
        </p:spPr>
        <p:txBody>
          <a:bodyPr/>
          <a:lstStyle/>
          <a:p>
            <a:pPr eaLnBrk="1" hangingPunct="1"/>
            <a:r>
              <a:rPr lang="en-US" altLang="ko-KR" sz="2800" b="1">
                <a:ea typeface="굴림" panose="020B0600000101010101" pitchFamily="50" charset="-127"/>
              </a:rPr>
              <a:t>Transport Protocols Used In The Internet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E90B7D0-3FD2-4D35-8F70-07F889D8D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613" y="1204913"/>
            <a:ext cx="8915400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Two primary transport protocols used in the Internet</a:t>
            </a:r>
          </a:p>
          <a:p>
            <a:pPr lvl="1">
              <a:defRPr/>
            </a:pPr>
            <a:r>
              <a:rPr lang="en-US" altLang="ko-KR" dirty="0"/>
              <a:t>User Datagram Protocol (UDP)</a:t>
            </a:r>
          </a:p>
          <a:p>
            <a:pPr lvl="1">
              <a:defRPr/>
            </a:pPr>
            <a:r>
              <a:rPr lang="en-US" altLang="ko-KR" dirty="0"/>
              <a:t>Transmission Control Protocol (TCP)</a:t>
            </a:r>
          </a:p>
          <a:p>
            <a:pPr>
              <a:defRPr/>
            </a:pPr>
            <a:r>
              <a:rPr lang="en-US" altLang="ko-KR" dirty="0"/>
              <a:t>Choice determined by application protocol</a:t>
            </a:r>
          </a:p>
          <a:p>
            <a:pPr lvl="1">
              <a:defRPr/>
            </a:pPr>
            <a:r>
              <a:rPr lang="en-US" altLang="ko-KR" dirty="0"/>
              <a:t>Many applications specify the use of a single transport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    (e.g., email transfer uses TCP)</a:t>
            </a:r>
          </a:p>
          <a:p>
            <a:pPr lvl="1">
              <a:defRPr/>
            </a:pPr>
            <a:r>
              <a:rPr lang="en-US" altLang="ko-KR" dirty="0"/>
              <a:t>Some applications allow the use of either (e.g., DNS queries can be sent via UDP or TCP)</a:t>
            </a:r>
            <a:endParaRPr lang="en-US" altLang="ko-KR" dirty="0">
              <a:solidFill>
                <a:srgbClr val="FF0000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C2E63119-B33B-468F-9D07-0B0FDDF84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C190997A-A591-4A08-81F7-9E08CABE10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87E5BC-EB5C-48F4-AFBB-191DC6EABB6F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C93DB1D-3233-4B83-B0BD-547C78B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User Datagram Protocol    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D7390A2E-38EA-42E1-962F-878A8676C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Used</a:t>
            </a:r>
          </a:p>
          <a:p>
            <a:pPr lvl="1"/>
            <a:r>
              <a:rPr lang="en-US" altLang="ko-KR" sz="1600">
                <a:ea typeface="굴림" panose="020B0600000101010101" pitchFamily="50" charset="-127"/>
              </a:rPr>
              <a:t>During startup</a:t>
            </a:r>
          </a:p>
          <a:p>
            <a:pPr lvl="1"/>
            <a:r>
              <a:rPr lang="en-US" altLang="ko-KR" sz="1600">
                <a:ea typeface="굴림" panose="020B0600000101010101" pitchFamily="50" charset="-127"/>
              </a:rPr>
              <a:t>For VoIP and some video applications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Accounts for less than 10% of Internet traffic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Blocked by some ISPs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UDP can be characterized as: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End-to-end 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UDP can distinguish among multiple applications running on a given computer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Connectionless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Message-oriented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UDP sends and receives individual messages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A5AB4ACD-8F26-4997-993E-413CF7BAC95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E08DD70C-63C8-497B-A51F-88AD4EDBD8FE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7EABAB0-006C-445F-B931-3A4ABB65B297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7709EACE-F126-4313-9363-B16DC1216F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User Datagram Protocol    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39B10A3-69F0-4D77-8FD1-AF1D14859F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Best-effort Delivery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It offers applications the same best-effort delivery semantics as IP</a:t>
            </a:r>
          </a:p>
          <a:p>
            <a:r>
              <a:rPr lang="en-US" altLang="ko-KR">
                <a:ea typeface="굴림" panose="020B0600000101010101" pitchFamily="50" charset="-127"/>
              </a:rPr>
              <a:t> Arbitrary Interaction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UDP allows an application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to send to many other applications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receive from many other applications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or communicate with exactly one other application</a:t>
            </a:r>
          </a:p>
          <a:p>
            <a:r>
              <a:rPr lang="en-US" altLang="ko-KR">
                <a:ea typeface="굴림" panose="020B0600000101010101" pitchFamily="50" charset="-127"/>
              </a:rPr>
              <a:t>Operating System Independent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UDP provides a means of identifying application programs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It does not depend on identifiers used by the local OS</a:t>
            </a:r>
          </a:p>
          <a:p>
            <a:r>
              <a:rPr lang="en-US" altLang="ko-KR">
                <a:ea typeface="굴림" panose="020B0600000101010101" pitchFamily="50" charset="-127"/>
              </a:rPr>
              <a:t>No congestion or flow control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2B4190C5-43E6-4B83-8386-423198F66E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A78CCEC4-690C-4BF6-A226-CE78F2B956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B2103B-1963-49D7-AA47-CD372678241A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53C2850-A8E4-4D3A-BDBA-1D167CF5F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8366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lt"/>
              </a:rPr>
              <a:t>End-To-End </a:t>
            </a:r>
            <a:r>
              <a:rPr lang="en-US" altLang="ko-KR" sz="3200" b="1" dirty="0">
                <a:solidFill>
                  <a:schemeClr val="tx1"/>
                </a:solidFill>
                <a:latin typeface="+mn-lt"/>
              </a:rPr>
              <a:t>Communication</a:t>
            </a:r>
            <a:endParaRPr lang="en-US" altLang="ko-KR" sz="3200" dirty="0">
              <a:solidFill>
                <a:schemeClr val="tx1"/>
              </a:solidFill>
              <a:latin typeface="+mn-lt"/>
              <a:ea typeface="굴림" charset="-127"/>
            </a:endParaRP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0B8236A5-5870-42E3-BCB0-D20B91F98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UDP provides communication among applications</a:t>
            </a:r>
          </a:p>
          <a:p>
            <a:r>
              <a:rPr lang="en-US" altLang="ko-KR">
                <a:ea typeface="굴림" panose="020B0600000101010101" pitchFamily="50" charset="-127"/>
              </a:rPr>
              <a:t> Sending UDP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Accepts outgoing message from application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Places message in a User Datagram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Encapsulates User Datagram in an IP datagram and sends</a:t>
            </a:r>
          </a:p>
          <a:p>
            <a:r>
              <a:rPr lang="en-US" altLang="ko-KR">
                <a:ea typeface="굴림" panose="020B0600000101010101" pitchFamily="50" charset="-127"/>
              </a:rPr>
              <a:t>Receiving UDP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Accepts incoming User Datagram from IP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Extracts message and delivers to receiving application</a:t>
            </a:r>
          </a:p>
          <a:p>
            <a:r>
              <a:rPr lang="en-US" altLang="ko-KR">
                <a:ea typeface="굴림" panose="020B0600000101010101" pitchFamily="50" charset="-127"/>
              </a:rPr>
              <a:t>Note: message is unchanged by the network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C92E34B8-55D4-447D-94A2-98A0FE2C9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D0F5327-0E15-42C9-B2D1-A6D2D253C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9F8135-5F12-4F42-93AB-032292CCB0DF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F82DE628-73D1-4102-90ED-1041D3386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08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200">
                <a:ea typeface="굴림" panose="020B0600000101010101" pitchFamily="50" charset="-127"/>
              </a:rPr>
              <a:t>The Connectionless Paradigm    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887859D-C7BA-40C2-94E4-CE79AAE04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An application using UDP can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 – Send a message to any receiver (universal)</a:t>
            </a:r>
          </a:p>
          <a:p>
            <a:pPr lvl="1">
              <a:defRPr/>
            </a:pPr>
            <a:r>
              <a:rPr lang="en-US" altLang="ko-KR" dirty="0"/>
              <a:t>Send at any time (asynchronous)</a:t>
            </a:r>
          </a:p>
          <a:p>
            <a:pPr lvl="1">
              <a:defRPr/>
            </a:pPr>
            <a:r>
              <a:rPr lang="en-US" altLang="ko-KR" dirty="0"/>
              <a:t>Stop sending at any time (unterminated)   </a:t>
            </a:r>
          </a:p>
          <a:p>
            <a:pPr>
              <a:defRPr/>
            </a:pPr>
            <a:r>
              <a:rPr lang="en-US" altLang="ko-KR" dirty="0"/>
              <a:t>That is, a sender does not</a:t>
            </a:r>
          </a:p>
          <a:p>
            <a:pPr lvl="1">
              <a:defRPr/>
            </a:pPr>
            <a:r>
              <a:rPr lang="en-US" altLang="ko-KR" dirty="0"/>
              <a:t>Inform the network before sending (i.e., does not establish a communication channel)</a:t>
            </a:r>
          </a:p>
          <a:p>
            <a:pPr lvl="1">
              <a:defRPr/>
            </a:pPr>
            <a:r>
              <a:rPr lang="en-US" altLang="ko-KR" dirty="0"/>
              <a:t>Inform the other endpoint before sending</a:t>
            </a:r>
          </a:p>
          <a:p>
            <a:pPr lvl="1">
              <a:defRPr/>
            </a:pPr>
            <a:r>
              <a:rPr lang="en-US" altLang="ko-KR" dirty="0"/>
              <a:t>Inform the network or other endpoint that no more messages will be sent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FF47125E-888F-41E5-8183-3858149728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7617D244-304B-4B05-B133-36FECAD47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3D80DB-D937-485D-9655-DA2ACB19D49B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729998A8-2189-4CC4-80CB-F35C0B79B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Message-Oriented Interface      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04CBB7E-D03D-42F6-8EBF-816CFADAE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UDP offers applications a message-oriented interface</a:t>
            </a:r>
          </a:p>
          <a:p>
            <a:r>
              <a:rPr lang="en-US" altLang="ko-KR">
                <a:ea typeface="굴림" panose="020B0600000101010101" pitchFamily="50" charset="-127"/>
              </a:rPr>
              <a:t>Each time an application requests that UDP send data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UDP places the data in a single message for transmission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UDP does not divide a message into multiple packets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UDP does not combine messages for delivery </a:t>
            </a:r>
          </a:p>
          <a:p>
            <a:r>
              <a:rPr lang="en-US" altLang="ko-KR">
                <a:ea typeface="굴림" panose="020B0600000101010101" pitchFamily="50" charset="-127"/>
              </a:rPr>
              <a:t>Message-oriented interface has several consequences: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On the positive side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applications preserve data boundaries</a:t>
            </a:r>
          </a:p>
          <a:p>
            <a:pPr lvl="3"/>
            <a:r>
              <a:rPr lang="en-US" altLang="ko-KR">
                <a:ea typeface="굴림" panose="020B0600000101010101" pitchFamily="50" charset="-127"/>
              </a:rPr>
              <a:t>each message will be exactly the same as was transmitted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On the negative side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each UDP message must fit into a single IP datagram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528A3FEE-27C6-4559-BFF7-2667B30F9861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5B9A6A41-AFA8-4BB8-A25F-53CA08B4C5D7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9F2C51-40C1-4DA7-A7E8-AC95915D166D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7D3281F6-A8F7-493F-8522-5AF276FEF8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UDP Message Size</a:t>
            </a:r>
            <a:r>
              <a:rPr lang="en-US" altLang="ko-KR" sz="3200">
                <a:ea typeface="굴림" panose="020B0600000101010101" pitchFamily="50" charset="-127"/>
              </a:rPr>
              <a:t>      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06E8F77-A579-400F-85FE-C80EE3FB69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UDP allows up to 64K octet messages</a:t>
            </a:r>
          </a:p>
          <a:p>
            <a:r>
              <a:rPr lang="en-US" altLang="ko-KR">
                <a:ea typeface="굴림" panose="020B0600000101010101" pitchFamily="50" charset="-127"/>
              </a:rPr>
              <a:t>As a practical limit, the size of a User Datagram is limited by payload area in IP datagram</a:t>
            </a:r>
          </a:p>
          <a:p>
            <a:r>
              <a:rPr lang="en-US" altLang="ko-KR">
                <a:ea typeface="굴림" panose="020B0600000101010101" pitchFamily="50" charset="-127"/>
              </a:rPr>
              <a:t>Maximum IP payload is 64K octets minus size of IP header</a:t>
            </a:r>
          </a:p>
          <a:p>
            <a:r>
              <a:rPr lang="en-US" altLang="ko-KR">
                <a:ea typeface="굴림" panose="020B0600000101010101" pitchFamily="50" charset="-127"/>
              </a:rPr>
              <a:t>Therefore, the maximum UDP payload is 64K octets minus size of IP and UDP headers (usually 64K octets minus 28)</a:t>
            </a:r>
          </a:p>
          <a:p>
            <a:r>
              <a:rPr lang="en-US" altLang="ko-KR">
                <a:ea typeface="굴림" panose="020B0600000101010101" pitchFamily="50" charset="-127"/>
              </a:rPr>
              <a:t>Application can choose any message size up to the maximum UDP payload</a:t>
            </a:r>
          </a:p>
          <a:p>
            <a:r>
              <a:rPr lang="en-US" altLang="ko-KR">
                <a:ea typeface="굴림" panose="020B0600000101010101" pitchFamily="50" charset="-127"/>
              </a:rPr>
              <a:t>Optimal UDP message size is </a:t>
            </a:r>
            <a:r>
              <a:rPr lang="en-US" altLang="ko-KR" i="1">
                <a:ea typeface="굴림" panose="020B0600000101010101" pitchFamily="50" charset="-127"/>
              </a:rPr>
              <a:t>S=M–H  (no fragmentation)</a:t>
            </a: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M </a:t>
            </a:r>
            <a:r>
              <a:rPr lang="en-US" altLang="ko-KR">
                <a:ea typeface="굴림" panose="020B0600000101010101" pitchFamily="50" charset="-127"/>
              </a:rPr>
              <a:t>is the path MTU (i.e., minimum MTU on the path)</a:t>
            </a: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H </a:t>
            </a:r>
            <a:r>
              <a:rPr lang="en-US" altLang="ko-KR">
                <a:ea typeface="굴림" panose="020B0600000101010101" pitchFamily="50" charset="-127"/>
              </a:rPr>
              <a:t>is th–e size of IP and UDP headers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CA7A2836-111D-41F8-9A6F-E543931A0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583FBC41-2072-41F1-8185-131228AA9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7E276E-3727-486F-899C-B6CEF961A941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C5C6738-E5C2-4E26-AF99-A0E29B544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UDP Communication Semantics    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20396C95-1A46-4A3E-87B4-643C30506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59838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UDP uses IP for all delivery</a:t>
            </a:r>
          </a:p>
          <a:p>
            <a:r>
              <a:rPr lang="en-US" altLang="ko-KR">
                <a:ea typeface="굴림" panose="020B0600000101010101" pitchFamily="50" charset="-127"/>
              </a:rPr>
              <a:t>UDP provides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best-effort delivery</a:t>
            </a:r>
            <a:r>
              <a:rPr lang="en-US" altLang="ko-KR">
                <a:ea typeface="굴림" panose="020B0600000101010101" pitchFamily="50" charset="-127"/>
              </a:rPr>
              <a:t> semantics as IP</a:t>
            </a:r>
          </a:p>
          <a:p>
            <a:r>
              <a:rPr lang="en-US" altLang="ko-KR">
                <a:ea typeface="굴림" panose="020B0600000101010101" pitchFamily="50" charset="-127"/>
              </a:rPr>
              <a:t>This means messages can be: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Lost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Duplicated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Delayed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Delivered out-of-order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Corrupted</a:t>
            </a:r>
          </a:p>
          <a:p>
            <a:r>
              <a:rPr lang="en-US" altLang="ko-KR">
                <a:ea typeface="굴림" panose="020B0600000101010101" pitchFamily="50" charset="-127"/>
              </a:rPr>
              <a:t>UDP's best-effort delivery semantics have important consequences for applications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 application must either be immune to the problems or the programmer must take additional steps to detect and correct problems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9760D0DD-5286-4E47-ACF9-F9AF233AA355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B6E5EE14-BB15-4AA6-AA46-BDCE2F213E5B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2B000C4-6A1F-41E8-8517-9173DC204219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97121915-E821-4D5F-B043-2B9230320E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UDP Communication Semantics    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3B1D604-2003-4692-B6C8-E574B1CE6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As an example of an application that can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tolerate packet errors</a:t>
            </a:r>
            <a:r>
              <a:rPr lang="en-US" altLang="ko-KR">
                <a:ea typeface="굴림" panose="020B0600000101010101" pitchFamily="50" charset="-127"/>
              </a:rPr>
              <a:t>, consider an audio transmission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If the sender places a small amount of audio in each message</a:t>
            </a:r>
          </a:p>
          <a:p>
            <a:r>
              <a:rPr lang="en-US" altLang="ko-KR">
                <a:ea typeface="굴림" panose="020B0600000101010101" pitchFamily="50" charset="-127"/>
              </a:rPr>
              <a:t>At the opposite extreme, consider an on-line shopping application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Such applications do not use UDP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because packet errors can have serious consequences </a:t>
            </a:r>
          </a:p>
          <a:p>
            <a:pPr lvl="2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  (e.g., duplication of a message that carries a catalog order can result in</a:t>
            </a:r>
          </a:p>
          <a:p>
            <a:pPr lvl="2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   two orders, with double charges being made to the buyer's credit card)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E39177BF-9DF7-4EE6-99EC-54E922C6F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CB748FF4-B4E6-4C81-8BFF-B12DAC174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0D3505-B37B-4026-9A05-8038A079300F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A4D3D9D-F71D-4030-AFAC-2B715E83F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굴림" panose="020B0600000101010101" pitchFamily="50" charset="-127"/>
              </a:rPr>
              <a:t>Modes of Interaction and Broadcast Delivery    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63588505-0D11-4625-A036-EB1D395AE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UDP allows four styles of interaction: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1-to-1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1-to-many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Many-to-1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Many-to-many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 application using UDP has a choice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 1-to-many interaction can be achieved as follows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 application to repeatedly send a message to multiple recipients, UDP allows an application to transmit the message via IP multicast or broadcast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For example, local broadcast can be specified by using IP's limited broadcast address, </a:t>
            </a:r>
            <a:r>
              <a:rPr lang="en-US" altLang="ko-KR" i="1">
                <a:ea typeface="굴림" panose="020B0600000101010101" pitchFamily="50" charset="-127"/>
              </a:rPr>
              <a:t>255.255.255.255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8E3CA66B-F5D4-4D3B-B4C0-1C878AFD263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3DC53902-FD37-40C0-8E48-51134210D42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371F1-549E-47CE-B1F9-9FA72CF95E79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608537C-A416-493F-A06D-87074AEDA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5144DBD-4856-48F0-A566-06466C4CF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3886"/>
            <a:ext cx="9138220" cy="5181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1800" dirty="0"/>
              <a:t>1. </a:t>
            </a:r>
            <a:r>
              <a:rPr lang="en-US" altLang="ko-KR" sz="1800" dirty="0">
                <a:ea typeface="굴림"/>
              </a:rPr>
              <a:t>Will an ICMP error message is generated if error is found in</a:t>
            </a:r>
          </a:p>
          <a:p>
            <a:pPr>
              <a:buFontTx/>
              <a:buNone/>
              <a:defRPr/>
            </a:pPr>
            <a:r>
              <a:rPr lang="en-US" altLang="ko-KR" sz="1800" dirty="0">
                <a:ea typeface="굴림"/>
              </a:rPr>
              <a:t>   a) a datagram having a multicast address ?</a:t>
            </a:r>
          </a:p>
          <a:p>
            <a:pPr>
              <a:buFontTx/>
              <a:buNone/>
              <a:defRPr/>
            </a:pPr>
            <a:r>
              <a:rPr lang="en-US" altLang="ko-KR" sz="1800" dirty="0">
                <a:ea typeface="굴림"/>
              </a:rPr>
              <a:t>   b) a datagram carrying an ICMP error message ?</a:t>
            </a:r>
          </a:p>
          <a:p>
            <a:pPr>
              <a:buFontTx/>
              <a:buNone/>
              <a:defRPr/>
            </a:pPr>
            <a:r>
              <a:rPr lang="en-US" altLang="ko-KR" sz="1800" dirty="0">
                <a:ea typeface="굴림"/>
              </a:rPr>
              <a:t>   c) a fragmented datagram that is not the first datagram ?</a:t>
            </a:r>
          </a:p>
          <a:p>
            <a:pPr>
              <a:buFontTx/>
              <a:buNone/>
              <a:defRPr/>
            </a:pPr>
            <a:endParaRPr lang="en-US" altLang="ko-KR" sz="1800" dirty="0">
              <a:ea typeface="굴림"/>
            </a:endParaRPr>
          </a:p>
          <a:p>
            <a:pPr>
              <a:buFontTx/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ea typeface="굴림"/>
              </a:rPr>
              <a:t>2. Compare NAT and DHCP.  Both can solve the problem of a shortage of addresses in an organization, but by using different strategies.</a:t>
            </a:r>
          </a:p>
          <a:p>
            <a:pPr marL="0" indent="0"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ea typeface="굴림"/>
              </a:rPr>
              <a:t>3. Capture various packets using Wireshark, and explain fields in ICMP header.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굴림"/>
              </a:rPr>
              <a:t>    Run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 err="1">
                <a:ea typeface="굴림"/>
              </a:rPr>
              <a:t>wireshark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and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execute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ping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command. </a:t>
            </a:r>
          </a:p>
          <a:p>
            <a:pPr marL="0" indent="0"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1926" name="슬라이드 번호 개체 틀 1">
            <a:extLst>
              <a:ext uri="{FF2B5EF4-FFF2-40B4-BE49-F238E27FC236}">
                <a16:creationId xmlns:a16="http://schemas.microsoft.com/office/drawing/2014/main" id="{7C17095F-4C72-48AF-933D-A885AB262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700E80-7DE6-4001-9221-E6D4D2C3306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BDE2BAFD-A9D9-4968-95E0-F56609E4AB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DDEE1C9D-EB46-45B7-AEFD-A52A86AD0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A6012D-F626-41CB-929E-9AB5C43332BB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49D83178-1268-4E01-9470-F98C23BB5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Endpoint Identification with Protocol Port Numbers    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64D6FDE-8F87-4E35-91C2-4D70F2C56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How should UDP identify an application as an endpoint?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UDP could use the same mechanism that the OS uses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Because UDP must span heterogeneous computers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no common mechanism exists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For example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some OS use process identifiers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others use job names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and others use task names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To avoid ambiguity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UDP defines an abstract set of identifiers called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protocol port numbers</a:t>
            </a:r>
            <a:r>
              <a:rPr lang="en-US" altLang="ko-KR">
                <a:ea typeface="굴림" panose="020B0600000101010101" pitchFamily="50" charset="-127"/>
              </a:rPr>
              <a:t> that are independent of the OS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UDP must provide a mapping between protocol port numbers and the program identifiers that the OS uses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All computers running UDP recognize the standard protocol port numbers, independent of the 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B8ED4807-D2BB-41E3-8517-0FFA7BCE2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FA2F365E-5598-47A5-A927-39E243622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336669-04D8-431A-8DD4-8AB6E4F27BA0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D8C66DB-0C00-4675-96BB-6F9D8DCAA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86800" cy="692150"/>
          </a:xfrm>
        </p:spPr>
        <p:txBody>
          <a:bodyPr/>
          <a:lstStyle/>
          <a:p>
            <a:r>
              <a:rPr lang="en-US" altLang="ko-KR" sz="3200" b="1">
                <a:ea typeface="굴림" panose="020B0600000101010101" pitchFamily="50" charset="-127"/>
              </a:rPr>
              <a:t>Identifying An Application</a:t>
            </a:r>
            <a:br>
              <a:rPr lang="en-US" altLang="ko-KR" sz="3200" b="1">
                <a:ea typeface="굴림" panose="020B0600000101010101" pitchFamily="50" charset="-127"/>
              </a:rPr>
            </a:b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B9156F86-F1DD-426A-A89A-68208979F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Both sending and receiving applications need a port number</a:t>
            </a:r>
          </a:p>
          <a:p>
            <a:r>
              <a:rPr lang="en-US" altLang="ko-KR">
                <a:ea typeface="굴림" panose="020B0600000101010101" pitchFamily="50" charset="-127"/>
              </a:rPr>
              <a:t>Assignment of port numbers depends on the type of application (IANA)</a:t>
            </a:r>
          </a:p>
          <a:p>
            <a:r>
              <a:rPr lang="en-US" altLang="ko-KR">
                <a:ea typeface="굴림" panose="020B0600000101010101" pitchFamily="50" charset="-127"/>
              </a:rPr>
              <a:t>Application that offers a standardized service (server)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Uses a </a:t>
            </a:r>
            <a:r>
              <a:rPr lang="en-US" altLang="ko-KR" i="1">
                <a:ea typeface="굴림" panose="020B0600000101010101" pitchFamily="50" charset="-127"/>
              </a:rPr>
              <a:t>well-known port number </a:t>
            </a:r>
            <a:r>
              <a:rPr lang="en-US" altLang="ko-KR">
                <a:ea typeface="굴림" panose="020B0600000101010101" pitchFamily="50" charset="-127"/>
              </a:rPr>
              <a:t>for the service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Value is less than 1024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TCP: 21 FTP, 22 SSH, 23 Telnet, 25 SMTP, 80 HTTP, 110 POP3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UDP: 53 DNS, 67 DHCP, 69 TFTP, 161 SNMP</a:t>
            </a:r>
          </a:p>
          <a:p>
            <a:r>
              <a:rPr lang="en-US" altLang="ko-KR">
                <a:ea typeface="굴림" panose="020B0600000101010101" pitchFamily="50" charset="-127"/>
              </a:rPr>
              <a:t>Registered number (1024 – 49151)</a:t>
            </a:r>
          </a:p>
          <a:p>
            <a:r>
              <a:rPr lang="en-US" altLang="ko-KR">
                <a:ea typeface="굴림" panose="020B0600000101010101" pitchFamily="50" charset="-127"/>
              </a:rPr>
              <a:t>Other applications (client)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Request a port number from the local operating system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Value is greater than 49151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072B2584-096D-4D07-B0C1-D59C9AB5F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B0374009-0231-40FC-AA2B-8F298B8F3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B3E451-64A9-4722-AEF9-C4824F821350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D3775AC-4F77-4FAF-B65F-CA422FF9F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UDP Datagram Format  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30FFAF9-5AEA-4BE9-9ED7-96C46D709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Each UDP message is called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user datagram</a:t>
            </a:r>
            <a:r>
              <a:rPr lang="en-US" altLang="ko-KR">
                <a:ea typeface="굴림" panose="020B0600000101010101" pitchFamily="50" charset="-127"/>
              </a:rPr>
              <a:t> and consists of two parts: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short header that specifies the sending and receiving application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payload that carries the data being sent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25.1 (below) illustrates the user datagram format.</a:t>
            </a:r>
          </a:p>
        </p:txBody>
      </p:sp>
      <p:pic>
        <p:nvPicPr>
          <p:cNvPr id="20486" name="Picture 4">
            <a:extLst>
              <a:ext uri="{FF2B5EF4-FFF2-40B4-BE49-F238E27FC236}">
                <a16:creationId xmlns:a16="http://schemas.microsoft.com/office/drawing/2014/main" id="{20E14FE1-06D6-4C33-9608-515E2AE4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734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C62B1A18-3C51-4F9E-83BC-799EE633E0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A75E072D-0A01-4D3A-9A26-868709C34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9B6236-B80D-4914-B894-A24E06EABDAE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FF695D7-E338-42F6-B637-B01CAE2C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UDP Encapsulation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6118987A-02BC-49F7-B984-980B5D5A6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Each UDP datagram is encapsulated in an IP datagram for transmission across the Internet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25.3 (below) illustrates the encapsulation</a:t>
            </a:r>
          </a:p>
        </p:txBody>
      </p:sp>
      <p:pic>
        <p:nvPicPr>
          <p:cNvPr id="23558" name="Picture 2">
            <a:extLst>
              <a:ext uri="{FF2B5EF4-FFF2-40B4-BE49-F238E27FC236}">
                <a16:creationId xmlns:a16="http://schemas.microsoft.com/office/drawing/2014/main" id="{D6113861-AF1A-44BE-9D22-04670BFB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3423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>
            <a:extLst>
              <a:ext uri="{FF2B5EF4-FFF2-40B4-BE49-F238E27FC236}">
                <a16:creationId xmlns:a16="http://schemas.microsoft.com/office/drawing/2014/main" id="{C7D0BE84-02B5-4976-9BAE-DB66A6679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748E4BA4-AD3B-40DF-9893-019166CF6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DD90DE-63E0-4975-B3F9-0311972743B0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B07C6AEF-D50C-4DCF-B6AE-1953C4EF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48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2">
            <a:extLst>
              <a:ext uri="{FF2B5EF4-FFF2-40B4-BE49-F238E27FC236}">
                <a16:creationId xmlns:a16="http://schemas.microsoft.com/office/drawing/2014/main" id="{994803B7-B4AF-4105-8C18-AD01A32F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The UDP Checksum and the Pseudo Header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>
            <a:extLst>
              <a:ext uri="{FF2B5EF4-FFF2-40B4-BE49-F238E27FC236}">
                <a16:creationId xmlns:a16="http://schemas.microsoft.com/office/drawing/2014/main" id="{C7D0BE84-02B5-4976-9BAE-DB66A6679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748E4BA4-AD3B-40DF-9893-019166CF6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D90DE-63E0-4975-B3F9-0311972743B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94803B7-B4AF-4105-8C18-AD01A32F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86800" cy="39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The UDP Packet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8147BA-54FC-4FF2-9E3C-8BCC5F38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41026"/>
            <a:ext cx="9144000" cy="60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4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>
            <a:extLst>
              <a:ext uri="{FF2B5EF4-FFF2-40B4-BE49-F238E27FC236}">
                <a16:creationId xmlns:a16="http://schemas.microsoft.com/office/drawing/2014/main" id="{C7D0BE84-02B5-4976-9BAE-DB66A6679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748E4BA4-AD3B-40DF-9893-019166CF6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D90DE-63E0-4975-B3F9-0311972743B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94803B7-B4AF-4105-8C18-AD01A32F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86800" cy="39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The UDP Packet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4E7F10-3A0F-4570-B8FE-873E3EA8D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48680"/>
            <a:ext cx="9144000" cy="64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37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B649FD33-B629-46F6-BFE8-DC71D9B4A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99F6F90F-2A0D-4A5E-B8F0-D5811757FF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65F681-D9B5-415D-B2E1-4950EDF099E0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EEE7B44-DC9D-497A-AFB6-0FD5E6703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UDP Checksum and the Pseudo Header    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56FA606-D3FA-4C40-B531-149566DCA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UDP header contains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16-bit </a:t>
            </a:r>
            <a:r>
              <a:rPr lang="en-US" altLang="ko-KR">
                <a:ea typeface="굴림" panose="020B0600000101010101" pitchFamily="50" charset="-127"/>
              </a:rPr>
              <a:t>field named UDP checksum (optional)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sender can either choose to compute a checksum or set all bits of the checksum field to zero</a:t>
            </a:r>
          </a:p>
          <a:p>
            <a:r>
              <a:rPr lang="en-US" altLang="ko-KR">
                <a:ea typeface="굴림" panose="020B0600000101010101" pitchFamily="50" charset="-127"/>
              </a:rPr>
              <a:t>When a message arrives at the destination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UDP software examines the checksum field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only verifies the checksum if the value is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nonzero</a:t>
            </a:r>
          </a:p>
          <a:p>
            <a:r>
              <a:rPr lang="en-US" altLang="ko-KR">
                <a:ea typeface="굴림" panose="020B0600000101010101" pitchFamily="50" charset="-127"/>
              </a:rPr>
              <a:t>UDP uses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ones-complement</a:t>
            </a:r>
            <a:r>
              <a:rPr lang="en-US" altLang="ko-KR">
                <a:ea typeface="굴림" panose="020B0600000101010101" pitchFamily="50" charset="-127"/>
              </a:rPr>
              <a:t> checksum</a:t>
            </a:r>
          </a:p>
          <a:p>
            <a:r>
              <a:rPr lang="en-US" altLang="ko-KR">
                <a:ea typeface="굴림" panose="020B0600000101010101" pitchFamily="50" charset="-127"/>
              </a:rPr>
              <a:t>To verify that messages to reach the correct destination without incurring the overhead of additional header fields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UDP extends the checksum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Includes extra </a:t>
            </a:r>
            <a:r>
              <a:rPr lang="en-US" altLang="ko-KR" i="1">
                <a:ea typeface="굴림" panose="020B0600000101010101" pitchFamily="50" charset="-127"/>
              </a:rPr>
              <a:t>pseudo header </a:t>
            </a:r>
            <a:r>
              <a:rPr lang="en-US" altLang="ko-KR">
                <a:ea typeface="굴림" panose="020B0600000101010101" pitchFamily="50" charset="-127"/>
              </a:rPr>
              <a:t>that contains IP addresses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8E3CA66B-F5D4-4D3B-B4C0-1C878AFD263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© Pearson Education Inc., Upper Saddle River, NJ. All rights reserved.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3DC53902-FD37-40C0-8E48-51134210D42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371F1-549E-47CE-B1F9-9FA72CF95E79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608537C-A416-493F-A06D-87074AEDA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5144DBD-4856-48F0-A566-06466C4CF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3886"/>
            <a:ext cx="9138220" cy="5181600"/>
          </a:xfrm>
        </p:spPr>
        <p:txBody>
          <a:bodyPr/>
          <a:lstStyle/>
          <a:p>
            <a:pPr>
              <a:lnSpc>
                <a:spcPct val="120000"/>
              </a:lnSpc>
              <a:buAutoNum type="arabicPeriod"/>
              <a:defRPr/>
            </a:pPr>
            <a:r>
              <a:rPr lang="en-US" altLang="ko-KR" sz="1800" dirty="0">
                <a:ea typeface="굴림"/>
              </a:rPr>
              <a:t>Explain how we can get reliable transfer through unreliable protocol UDP.</a:t>
            </a:r>
          </a:p>
          <a:p>
            <a:pPr>
              <a:lnSpc>
                <a:spcPct val="120000"/>
              </a:lnSpc>
              <a:buAutoNum type="arabicPeriod"/>
              <a:defRPr/>
            </a:pPr>
            <a:endParaRPr lang="en-US" altLang="ko-KR" sz="1800" dirty="0">
              <a:ea typeface="굴림"/>
            </a:endParaRPr>
          </a:p>
          <a:p>
            <a:pPr marL="457200" indent="-457200">
              <a:lnSpc>
                <a:spcPct val="120000"/>
              </a:lnSpc>
              <a:buNone/>
              <a:defRPr/>
            </a:pPr>
            <a:r>
              <a:rPr lang="en-US" altLang="ko-KR" sz="1800" dirty="0">
                <a:ea typeface="굴림"/>
              </a:rPr>
              <a:t>2. The following is  a dump of a UDP header; 0045DF0000580000</a:t>
            </a:r>
          </a:p>
          <a:p>
            <a:pPr marL="457200" indent="-457200">
              <a:lnSpc>
                <a:spcPct val="120000"/>
              </a:lnSpc>
              <a:buNone/>
              <a:defRPr/>
            </a:pPr>
            <a:r>
              <a:rPr lang="en-US" altLang="ko-KR" sz="1800" dirty="0">
                <a:ea typeface="굴림"/>
              </a:rPr>
              <a:t>    1) Is the packet directed from a client to a server or vice versa?</a:t>
            </a:r>
          </a:p>
          <a:p>
            <a:pPr marL="457200" indent="-457200">
              <a:lnSpc>
                <a:spcPct val="120000"/>
              </a:lnSpc>
              <a:buNone/>
              <a:defRPr/>
            </a:pPr>
            <a:r>
              <a:rPr lang="en-US" altLang="ko-KR" sz="1800" dirty="0">
                <a:ea typeface="굴림"/>
              </a:rPr>
              <a:t>    2) What is the length of the data?</a:t>
            </a:r>
          </a:p>
          <a:p>
            <a:pPr marL="457200" indent="-457200">
              <a:lnSpc>
                <a:spcPct val="120000"/>
              </a:lnSpc>
              <a:buNone/>
              <a:defRPr/>
            </a:pPr>
            <a:r>
              <a:rPr lang="en-US" altLang="ko-KR" sz="1800" dirty="0">
                <a:ea typeface="굴림"/>
              </a:rPr>
              <a:t>    3) How the sender handled checksum for this packet?</a:t>
            </a:r>
          </a:p>
          <a:p>
            <a:pPr marL="457200" indent="-457200">
              <a:lnSpc>
                <a:spcPct val="120000"/>
              </a:lnSpc>
              <a:buNone/>
              <a:defRPr/>
            </a:pPr>
            <a:endParaRPr lang="en-US" altLang="ko-KR" sz="1800" dirty="0">
              <a:ea typeface="굴림"/>
            </a:endParaRPr>
          </a:p>
          <a:p>
            <a:pPr marL="457200" indent="-457200">
              <a:lnSpc>
                <a:spcPct val="120000"/>
              </a:lnSpc>
              <a:buNone/>
              <a:defRPr/>
            </a:pPr>
            <a:r>
              <a:rPr lang="en-US" altLang="ko-KR" sz="1800" dirty="0">
                <a:ea typeface="굴림"/>
              </a:rPr>
              <a:t>3.   Capture various Ethernet frames using Wireshark, and explain fields in the Ethernet, IP, and UDP header.</a:t>
            </a:r>
          </a:p>
          <a:p>
            <a:pPr marL="457200" indent="-457200">
              <a:lnSpc>
                <a:spcPct val="120000"/>
              </a:lnSpc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endParaRPr lang="en-US" altLang="ko-KR" sz="16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8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sz="1800" dirty="0">
                <a:solidFill>
                  <a:srgbClr val="000000"/>
                </a:solidFill>
                <a:ea typeface="굴림"/>
                <a:cs typeface="Arial"/>
              </a:rPr>
              <a:t>Due date: Sat. /24PM)</a:t>
            </a:r>
          </a:p>
          <a:p>
            <a:pPr marL="0" indent="0" algn="just" latinLnBrk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8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sz="1800" dirty="0">
              <a:ea typeface="굴림"/>
            </a:endParaRPr>
          </a:p>
          <a:p>
            <a:pPr marL="457200" indent="-457200">
              <a:lnSpc>
                <a:spcPct val="120000"/>
              </a:lnSpc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1926" name="슬라이드 번호 개체 틀 1">
            <a:extLst>
              <a:ext uri="{FF2B5EF4-FFF2-40B4-BE49-F238E27FC236}">
                <a16:creationId xmlns:a16="http://schemas.microsoft.com/office/drawing/2014/main" id="{7C17095F-4C72-48AF-933D-A885AB262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700E80-7DE6-4001-9221-E6D4D2C3306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0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8065AF8-4B54-44D3-BA3B-9ED7CD88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D0E5D-6DE0-4594-8267-6164FAB3F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6309D-C735-4163-B37F-F7B2146B016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59A9F3-A89A-43CC-BB67-D3BAD918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7667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ICMP Message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AC22EB-98BC-4B8C-8992-CB14A80D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696"/>
            <a:ext cx="9144000" cy="52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7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8065AF8-4B54-44D3-BA3B-9ED7CD88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D0E5D-6DE0-4594-8267-6164FAB3F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6309D-C735-4163-B37F-F7B2146B016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59A9F3-A89A-43CC-BB67-D3BAD918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7667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ICMP Message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27D0BD-402D-4D8B-9154-50457F30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00"/>
            <a:ext cx="9144000" cy="57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9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A7E28310-2BD5-474A-980D-9331D84726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32683027-D00E-4BC4-B14C-6524A9FEE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D815A2-772F-4BF1-A698-9D8448C73F30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62FBF24C-8D7C-4C1F-B48C-E2DDA784F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848600" cy="3810000"/>
          </a:xfrm>
        </p:spPr>
        <p:txBody>
          <a:bodyPr/>
          <a:lstStyle/>
          <a:p>
            <a:pPr defTabSz="457200" eaLnBrk="1" hangingPunct="1"/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UDP:  Datagram Transport Service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65B71942-AC41-4C64-AC62-4CE824A79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3DA96688-9BCF-4852-8224-94F7B22178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922DDA-BEEC-4B3A-B729-0FAC2C823333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B8EF431-501D-4A6E-A606-A7A96A365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200" b="1">
                <a:ea typeface="굴림" panose="020B0600000101010101" pitchFamily="50" charset="-127"/>
              </a:rPr>
              <a:t>End-To-End Principle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66B1156F-F650-4153-86FE-7F2276914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686800" cy="541655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Fundamental concept in the Internet</a:t>
            </a:r>
          </a:p>
          <a:p>
            <a:r>
              <a:rPr lang="en-US" altLang="ko-KR">
                <a:ea typeface="굴림" panose="020B0600000101010101" pitchFamily="50" charset="-127"/>
              </a:rPr>
              <a:t>Network provides best-effort packet transport</a:t>
            </a:r>
          </a:p>
          <a:p>
            <a:r>
              <a:rPr lang="en-US" altLang="ko-KR">
                <a:ea typeface="굴림" panose="020B0600000101010101" pitchFamily="50" charset="-127"/>
              </a:rPr>
              <a:t>Endpoints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Control communication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Provide all reliability</a:t>
            </a:r>
          </a:p>
          <a:p>
            <a:r>
              <a:rPr lang="en-US" altLang="ko-KR">
                <a:ea typeface="굴림" panose="020B0600000101010101" pitchFamily="50" charset="-127"/>
              </a:rPr>
              <a:t>Consequence</a:t>
            </a: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Some of the most complex protocols in the Internet protocol suite run in hosts rather than in routers.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57EC258C-9ADF-4C4C-86A1-0F37F6BB8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BB2DE037-2EB9-4B4B-A0A4-783C8DDBB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43A98E-8E60-4F8D-8324-0921AFC0A133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F83BE5D1-F90B-4824-A15D-1105092E1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5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200" b="1">
                <a:ea typeface="굴림" panose="020B0600000101010101" pitchFamily="50" charset="-127"/>
              </a:rPr>
              <a:t>Transport Layer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F7065FC0-D3B8-4CE0-83DF-683CDBBEF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686800" cy="541655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Layer between applications and IP (layer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4)</a:t>
            </a:r>
          </a:p>
          <a:p>
            <a:r>
              <a:rPr lang="en-US" altLang="ko-KR">
                <a:ea typeface="굴림" panose="020B0600000101010101" pitchFamily="50" charset="-127"/>
              </a:rPr>
              <a:t>Allows multiple applications on a given host to communicate with applications on other hosts</a:t>
            </a:r>
          </a:p>
          <a:p>
            <a:r>
              <a:rPr lang="en-US" altLang="ko-KR">
                <a:ea typeface="굴림" panose="020B0600000101010101" pitchFamily="50" charset="-127"/>
              </a:rPr>
              <a:t>Uses IP to carry messages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35F3F43C-0244-4527-903B-2A995018E4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A43D8F6D-7FB9-4A9E-8964-8A556763C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E54075-5D1D-4670-9E8E-CE4BD499A7D2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07B1EAF3-E871-4E70-A0F1-E4533F6AF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92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>
                <a:ea typeface="굴림" panose="020B0600000101010101" pitchFamily="50" charset="-127"/>
              </a:rPr>
              <a:t>Problems A Transport Protocol Can Handle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59E52D8-81DE-4E3F-96C1-C87C40740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686800" cy="541655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Accommodate speed mismatch between sender and receiver</a:t>
            </a:r>
          </a:p>
          <a:p>
            <a:r>
              <a:rPr lang="en-US" altLang="ko-KR">
                <a:ea typeface="굴림" panose="020B0600000101010101" pitchFamily="50" charset="-127"/>
              </a:rPr>
              <a:t>Detect and recover from datagram loss</a:t>
            </a:r>
          </a:p>
          <a:p>
            <a:r>
              <a:rPr lang="en-US" altLang="ko-KR">
                <a:ea typeface="굴림" panose="020B0600000101010101" pitchFamily="50" charset="-127"/>
              </a:rPr>
              <a:t>Eliminate duplicate packets</a:t>
            </a:r>
          </a:p>
          <a:p>
            <a:r>
              <a:rPr lang="en-US" altLang="ko-KR">
                <a:ea typeface="굴림" panose="020B0600000101010101" pitchFamily="50" charset="-127"/>
              </a:rPr>
              <a:t>Guarantee that messages arrive in order</a:t>
            </a:r>
          </a:p>
          <a:p>
            <a:r>
              <a:rPr lang="en-US" altLang="ko-KR">
                <a:ea typeface="굴림" panose="020B0600000101010101" pitchFamily="50" charset="-127"/>
              </a:rPr>
              <a:t>Respond to congestion in the Internet</a:t>
            </a:r>
          </a:p>
          <a:p>
            <a:r>
              <a:rPr lang="en-US" altLang="ko-KR">
                <a:ea typeface="굴림" panose="020B0600000101010101" pitchFamily="50" charset="-127"/>
              </a:rPr>
              <a:t>Prevent delayed packets from being misinterpreted</a:t>
            </a:r>
          </a:p>
          <a:p>
            <a:r>
              <a:rPr lang="en-US" altLang="ko-KR">
                <a:ea typeface="굴림" panose="020B0600000101010101" pitchFamily="50" charset="-127"/>
              </a:rPr>
              <a:t>Verify that data was not corrupted during transit</a:t>
            </a:r>
          </a:p>
          <a:p>
            <a:r>
              <a:rPr lang="en-US" altLang="ko-KR">
                <a:ea typeface="굴림" panose="020B0600000101010101" pitchFamily="50" charset="-127"/>
              </a:rPr>
              <a:t>Ensure that each party has agreed to communicate</a:t>
            </a:r>
          </a:p>
          <a:p>
            <a:r>
              <a:rPr lang="en-US" altLang="ko-KR">
                <a:ea typeface="굴림" panose="020B0600000101010101" pitchFamily="50" charset="-127"/>
              </a:rPr>
              <a:t>Note: a given transport protocol may not handle all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3AE60957-B5FB-4905-99F0-7C6705DCF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9EB112BD-1A6E-4DA6-BD83-4A2F59188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C22D1A-A356-4492-8C96-0E69F04997D8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93D93E1-F454-46C0-872F-5EC28EC82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5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200" b="1">
                <a:ea typeface="굴림" panose="020B0600000101010101" pitchFamily="50" charset="-127"/>
              </a:rPr>
              <a:t>Techniques Transport Protocols Use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A6C59B18-7867-408A-9D82-CC3A41C30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686800" cy="541655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Application demultiplexing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Receiver determine which application should receive the packet</a:t>
            </a:r>
          </a:p>
          <a:p>
            <a:r>
              <a:rPr lang="en-US" altLang="ko-KR">
                <a:ea typeface="굴림" panose="020B0600000101010101" pitchFamily="50" charset="-127"/>
              </a:rPr>
              <a:t>Flow-control mechanisms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Receiver informs sender of acceptable data rate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Sender limits rate to prevent overrunning the receiver</a:t>
            </a:r>
          </a:p>
          <a:p>
            <a:r>
              <a:rPr lang="en-US" altLang="ko-KR">
                <a:ea typeface="굴림" panose="020B0600000101010101" pitchFamily="50" charset="-127"/>
              </a:rPr>
              <a:t>Congestion control mechanisms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Receiver or network informs sender about congestion in the network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Sender reduces data rate (packet rate) until congestion subsides</a:t>
            </a:r>
          </a:p>
          <a:p>
            <a:r>
              <a:rPr lang="en-US" altLang="ko-KR">
                <a:ea typeface="굴림" panose="020B0600000101010101" pitchFamily="50" charset="-127"/>
              </a:rPr>
              <a:t>Sequence numbers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Sender places a </a:t>
            </a:r>
            <a:r>
              <a:rPr lang="en-US" altLang="ko-KR" i="1">
                <a:ea typeface="굴림" panose="020B0600000101010101" pitchFamily="50" charset="-127"/>
              </a:rPr>
              <a:t>sequence number </a:t>
            </a:r>
            <a:r>
              <a:rPr lang="en-US" altLang="ko-KR">
                <a:ea typeface="굴림" panose="020B0600000101010101" pitchFamily="50" charset="-127"/>
              </a:rPr>
              <a:t>in each packet</a:t>
            </a:r>
          </a:p>
          <a:p>
            <a:r>
              <a:rPr lang="en-US" altLang="ko-KR">
                <a:ea typeface="굴림" panose="020B0600000101010101" pitchFamily="50" charset="-127"/>
              </a:rPr>
              <a:t>Positive acknowledgement with retransmission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Receiver sends </a:t>
            </a:r>
            <a:r>
              <a:rPr lang="en-US" altLang="ko-KR" i="1">
                <a:ea typeface="굴림" panose="020B0600000101010101" pitchFamily="50" charset="-127"/>
              </a:rPr>
              <a:t>acknowledgement , </a:t>
            </a:r>
            <a:r>
              <a:rPr lang="en-US" altLang="ko-KR">
                <a:ea typeface="굴림" panose="020B0600000101010101" pitchFamily="50" charset="-127"/>
              </a:rPr>
              <a:t>Sender </a:t>
            </a:r>
            <a:r>
              <a:rPr lang="en-US" altLang="ko-KR" i="1">
                <a:ea typeface="굴림" panose="020B0600000101010101" pitchFamily="50" charset="-127"/>
              </a:rPr>
              <a:t>retransmits </a:t>
            </a:r>
            <a:r>
              <a:rPr lang="en-US" altLang="ko-KR">
                <a:ea typeface="굴림" panose="020B0600000101010101" pitchFamily="50" charset="-127"/>
              </a:rPr>
              <a:t>packet</a:t>
            </a:r>
          </a:p>
          <a:p>
            <a:r>
              <a:rPr lang="en-US" altLang="ko-KR">
                <a:ea typeface="굴림" panose="020B0600000101010101" pitchFamily="50" charset="-127"/>
              </a:rPr>
              <a:t>Sliding window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7827</TotalTime>
  <Words>2055</Words>
  <Application>Microsoft Office PowerPoint</Application>
  <PresentationFormat>화면 슬라이드 쇼(4:3)</PresentationFormat>
  <Paragraphs>305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함초롬바탕</vt:lpstr>
      <vt:lpstr>Arial</vt:lpstr>
      <vt:lpstr>Times New Roman</vt:lpstr>
      <vt:lpstr>Default Design</vt:lpstr>
      <vt:lpstr>2_Default Design</vt:lpstr>
      <vt:lpstr>3_Default Design</vt:lpstr>
      <vt:lpstr>컴퓨터 네트워크  Computer Networks and Internets, 6e </vt:lpstr>
      <vt:lpstr>Assignment</vt:lpstr>
      <vt:lpstr>ICMP Message</vt:lpstr>
      <vt:lpstr>ICMP Message</vt:lpstr>
      <vt:lpstr> UDP:  Datagram Transport Service</vt:lpstr>
      <vt:lpstr>End-To-End Principle</vt:lpstr>
      <vt:lpstr>Transport Layer</vt:lpstr>
      <vt:lpstr>Problems A Transport Protocol Can Handle</vt:lpstr>
      <vt:lpstr>Techniques Transport Protocols Use</vt:lpstr>
      <vt:lpstr>Transport Protocols Used In The Internet</vt:lpstr>
      <vt:lpstr>The User Datagram Protocol    </vt:lpstr>
      <vt:lpstr>The User Datagram Protocol    </vt:lpstr>
      <vt:lpstr>End-To-End Communication</vt:lpstr>
      <vt:lpstr>The Connectionless Paradigm    </vt:lpstr>
      <vt:lpstr>Message-Oriented Interface      </vt:lpstr>
      <vt:lpstr>UDP Message Size      </vt:lpstr>
      <vt:lpstr>UDP Communication Semantics    </vt:lpstr>
      <vt:lpstr>UDP Communication Semantics    </vt:lpstr>
      <vt:lpstr>Modes of Interaction and Broadcast Delivery    </vt:lpstr>
      <vt:lpstr>Endpoint Identification with Protocol Port Numbers    </vt:lpstr>
      <vt:lpstr>Identifying An Application </vt:lpstr>
      <vt:lpstr>UDP Datagram Format   </vt:lpstr>
      <vt:lpstr>UDP Encapsulation</vt:lpstr>
      <vt:lpstr>PowerPoint 프레젠테이션</vt:lpstr>
      <vt:lpstr>PowerPoint 프레젠테이션</vt:lpstr>
      <vt:lpstr>PowerPoint 프레젠테이션</vt:lpstr>
      <vt:lpstr>The UDP Checksum and the Pseudo Header    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경산 조</cp:lastModifiedBy>
  <cp:revision>347</cp:revision>
  <cp:lastPrinted>2018-04-26T04:04:30Z</cp:lastPrinted>
  <dcterms:created xsi:type="dcterms:W3CDTF">2006-08-29T10:36:33Z</dcterms:created>
  <dcterms:modified xsi:type="dcterms:W3CDTF">2020-05-20T05:07:18Z</dcterms:modified>
</cp:coreProperties>
</file>