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66" r:id="rId3"/>
    <p:sldId id="327" r:id="rId4"/>
    <p:sldId id="406" r:id="rId5"/>
    <p:sldId id="407" r:id="rId6"/>
    <p:sldId id="307" r:id="rId7"/>
    <p:sldId id="328" r:id="rId8"/>
    <p:sldId id="329" r:id="rId9"/>
    <p:sldId id="396" r:id="rId10"/>
    <p:sldId id="397" r:id="rId11"/>
    <p:sldId id="330" r:id="rId12"/>
    <p:sldId id="351" r:id="rId13"/>
    <p:sldId id="398" r:id="rId14"/>
    <p:sldId id="399" r:id="rId15"/>
    <p:sldId id="400" r:id="rId16"/>
    <p:sldId id="401" r:id="rId17"/>
    <p:sldId id="357" r:id="rId18"/>
    <p:sldId id="341" r:id="rId19"/>
    <p:sldId id="342" r:id="rId20"/>
    <p:sldId id="361" r:id="rId21"/>
    <p:sldId id="402" r:id="rId22"/>
    <p:sldId id="368" r:id="rId23"/>
    <p:sldId id="346" r:id="rId24"/>
    <p:sldId id="413" r:id="rId25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1" autoAdjust="0"/>
  </p:normalViewPr>
  <p:slideViewPr>
    <p:cSldViewPr>
      <p:cViewPr varScale="1">
        <p:scale>
          <a:sx n="76" d="100"/>
          <a:sy n="76" d="100"/>
        </p:scale>
        <p:origin x="1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89C32A-3BDF-46AB-B69A-981EDA09AC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923FF-7CA0-463F-B35C-AB92A5523C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A56BE20-71CC-4F2C-A68C-67C16DE9D664}" type="datetimeFigureOut">
              <a:rPr lang="ko-KR" altLang="en-US"/>
              <a:pPr>
                <a:defRPr/>
              </a:pPr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739B1-9DA1-4B1C-8C0B-8946ED848A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DC23D-4D3E-4401-A0FD-CB0343DBF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DDE067-EBD9-419C-BC47-38A6F86073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1A4EA3B-0BE5-4760-8E46-6DBB14D18C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96A57B3-47E3-48B0-8012-EF4A5D3A46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13A36C-AED7-473D-A15B-2E6ABA2A2F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33CAB1A-796C-4A86-9885-C9B20F04D8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99B1E9A-3923-4493-A930-03684ACFDF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4DF4C0AD-434B-4FA2-8FC8-DD407CC15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B08F22C-FC20-426C-B256-B2D99C4C6A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977BEEB-0F0E-44DA-9058-963631F14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934AA1-C590-475E-8DA2-6C87B8C4AE28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3F6D854-F328-49BA-A2BD-C41B33E6E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5C8D3C5-CD31-402A-8D49-B2F41BEA6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B18B06C-974D-43A1-8A0F-6BDF3D40A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7EDC133-6E3E-4ECB-8E1A-FE4D9842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0AC37D5-B408-4C7E-A324-BBBE44170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86E037-936C-45E9-8504-C4AB2F409E35}" type="slidenum">
              <a:rPr lang="ko-KR" altLang="en-US" smtClean="0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40B0C57-9599-4AEF-AAC9-CF7FB80AC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780B764B-C0B1-48F2-BF47-DFDD4819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CA0C90D-A5DF-4A44-A1A9-F7AB1BDEE703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0E13EB-40F2-4FDB-A06B-80B4180A81B5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A87625E-7B27-4026-9BB1-B5ABF36FA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EA2CFDF-5440-4022-A24B-8D44049D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9445A50-6973-4488-977C-CFC896124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8C72A8-E553-4F48-9264-8C5EF87CA9EB}" type="slidenum">
              <a:rPr lang="ko-KR" altLang="en-US" smtClean="0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6C812F8-4785-4FDF-9264-31AB64825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C16F6CE-DB22-4CEC-86AE-90148704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D4257BF-4394-4080-9A09-41E52E140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50D66-6EF0-4E2B-AAED-C40E32754531}" type="slidenum">
              <a:rPr lang="ko-KR" altLang="en-US" smtClean="0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244DC58-D3B4-4E32-87A6-358195052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F95CD0E-284B-44EA-8803-009B57D5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81218B2-D3AB-4216-9374-C02581EF4F46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302699-94AA-4B12-B61C-CF44210077E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321924B-5F50-4FCC-BE70-D3A17B80B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7844EF1-2A49-4BC4-9C6E-03F4C50E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055D24A-A667-45C7-A08F-5599A38B5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433D4-8704-4ECF-8E15-9AA638AD9EFF}" type="slidenum">
              <a:rPr lang="ko-KR" altLang="en-US" smtClean="0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5CC8D6DD-848A-4372-9B0D-167161124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AD68AB05-2DEB-46AF-9F0D-68CA2B49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3B75E7E-0E70-4522-B582-6404FE6C7FB0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98488F-EC00-45DC-A4BC-AF9B5A5A503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302B674-E054-4A1E-8244-8D1311179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F059D64-A022-4762-BB6B-E3A8CF00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6F9A1C6-97EA-49FF-8B09-09397EC57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4D53DF-DBCB-4BBC-B1F7-94D45AED8299}" type="slidenum">
              <a:rPr lang="ko-KR" altLang="en-US" smtClean="0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4673EA8-2012-4E9B-81D8-4BA10F076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BAC56087-81A4-4C2D-AA37-DF81FC6E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001E1E9-57FD-45D8-BE5D-B05531D1C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88B82A-3C1C-4B2C-BBCA-69F941C5CEF3}" type="slidenum">
              <a:rPr lang="ko-KR" altLang="en-US" smtClean="0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EB4A7E9-9CBB-4D37-BF6B-4146799A2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8283F08C-05E6-4420-9883-45BF2605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CA55DB8-2DF6-46FB-977A-95503358EC63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CE0230-009A-4A73-ABF2-3ACF871874A2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F265020-C658-4A58-A456-079046810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731B79E-D0D2-46F2-B890-A08F84E0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7ACC0FF-5F3D-41EB-B977-B21F3DA49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40F966-DBD5-45B7-9BB9-705939ECD539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CEF2A9A4-186D-4B34-823F-347FEC498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7C8981E-5BA3-41CE-B841-F05D212A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F686519-4BAF-446D-ACC4-A0C710BD9AE3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59F70B-FBE3-4EE4-BF8F-4D5D986FEA4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E970F51-9A48-4433-B09B-E149D5FCF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110EF3C-A307-4B7A-AB42-8E2A8F3D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84DB522E-FA46-416E-AC10-5F2EF5F23717}"/>
              </a:ext>
            </a:extLst>
          </p:cNvPr>
          <p:cNvSpPr txBox="1">
            <a:spLocks noGrp="1"/>
          </p:cNvSpPr>
          <p:nvPr/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3202A9-0079-468E-AF51-6FA16A3C687D}" type="slidenum">
              <a:rPr lang="ko-KR" altLang="en-US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024B1E44-B336-4E69-B114-3FDF875DF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D1B01899-56A3-4975-A81B-E26B1E02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23EC8A2-7872-4D13-BF9A-B355E0870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430B35-696C-44B2-9E96-E8701742CFC2}" type="slidenum">
              <a:rPr lang="ko-KR" altLang="en-US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6153747-F36C-4D09-8EF7-065239B4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F330B8F-5AEF-47A5-A4F4-8DAFAD36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E850318-694F-4F77-868D-DB0D0AD2618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A286EB-1B9D-4C73-8DC9-14A19B0869B9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8960367-3A27-4DCD-B66A-2A5FEC417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EEF2E98-DAE0-4500-90F9-1DF4375A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E1CDAF4-754C-49FE-A03D-020901FAF9C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DDEDA5-8404-4F37-9708-2C19F3EEC81A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8490322-553C-48D9-912C-E3AF0D28F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9C5D576-085B-4611-980F-3C9B66A7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405FD86-1A37-43C3-8758-0832E6BD1DE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856933-4BE3-40A9-AD15-973CC73FB427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5EC2506-28C2-4982-9CF3-5F2A0D04C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3067CA8-2040-4627-BA4D-1AB39BD7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15357B0-8BE6-4626-B0DA-43759A59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967E9A-679C-467D-ABDC-31948749CC7F}" type="slidenum">
              <a:rPr lang="ko-KR" altLang="en-US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62C0A2D-159A-41F2-B252-6FF0C4613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67FC963F-8560-47AA-BC8C-90742A72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FE30181-8FB6-4140-B3C5-A058146A1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55408-181E-4467-A10C-78F9B07D3823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FA2147B-FFD1-4A4D-989F-AC50F9FEA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733BA7B-ECA8-4262-847A-C59EED35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10EFAA9-5BF1-4C7C-8FF7-8F0223742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776582-E902-49B6-A57D-957F3310125A}" type="slidenum">
              <a:rPr lang="ko-KR" altLang="en-US" smtClean="0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14BB0EC8-A6A9-4B61-A3A3-19B38AA2A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16ADB4B-7AE7-4716-9559-1DE13AAC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32285CA-BA65-45B9-9D19-AC36BD24F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67E6F4-4007-4810-8239-4F684653D5A9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40CEAE0-8555-41E2-885B-D85A8685E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C047347-DC55-4FE3-96F4-281A72F5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356C2DA-A7F7-47C9-AE21-EF3DD5DDE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6399D2-70D3-4049-98E7-8C0274EF732C}" type="slidenum">
              <a:rPr lang="ko-KR" altLang="en-US" smtClean="0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D30145-383F-4097-BB0B-FBE2754FE4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9DCF33-2A08-4D8D-97D8-22088801F2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2A45-0231-409E-995F-A623429501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8B1B0C-8896-4BAF-8C97-B0EEB0C42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778D19-8A3C-4E89-B031-520E322D68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0EA9A-4DB7-4BD0-912F-C210D07305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0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9C9CB5-9CDE-44B1-B5B0-42E09F5E6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BBD169-90C5-46FC-9D1C-13AFA1C92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AE070-0AB8-4D93-B832-A9D21F9C94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8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E57364-F97E-4485-9D14-1333196718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CBD06C-4A9C-45FE-ADFB-F144896195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D64FB-5439-4E8E-8014-BC787209F2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50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985170-5966-41E6-A74A-A6C98ABF7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D7620-9B6A-4CCD-9670-2E7469CA6B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23AC-C633-4D5D-895E-700CB21A1C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46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CB3C2E-4F87-4DEF-B353-FB9A58E271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03EDFC-12DF-44AB-A3B2-2C6AF7BC3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BEC0-FB8E-4BF7-A2C8-E81137AD8C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99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FCAEE-D048-4DB8-BC24-E979635072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E9CBAF-E9C8-4854-90D7-B124C87511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4EC41-722B-4FAC-8FBC-5845863BBC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30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4C412F-9BD1-4B38-9F5B-F9CAC510FC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81DE2D-635E-4000-8C8F-8BEBAD6F7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F07CF-4F37-44FC-A9DC-8466778A90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6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22C68B-A53C-4CF6-8257-3ADAD4ED95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258CE0-F6CD-4B0C-BB1C-90B93894E9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808FF-4E30-47FC-A27F-3BA4AA0EDD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952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207272F-F97B-4896-88CA-75484660A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21488AD-320D-4F31-8866-481B484EDF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52E2-1389-43C6-8B70-C766E10D56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5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17FB36-C022-427E-9473-880CB9D4D8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79B3F6-3B65-4815-8351-2B8DE3051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CEEE1-9417-484C-A692-DC56656036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8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1CEDC7-7482-4C73-8856-B7B2D9EDC4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C61FC0-06C7-4AEC-A373-6C32712A2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9DA04-AF01-4660-800E-3F49D10875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926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0A5FED-38A9-458F-BBE5-DBA38C16D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E965-E80D-41A3-BE54-7A4FBB0866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952A-B44D-4C20-8AE2-6B37F7B3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986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FC8D21-8122-4C1A-B626-93679032C2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5A16AA-BAF1-441D-A40E-D19B711EC1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73951-AE7C-4D7B-B297-7BAF37C047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860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DC4D5C-11E2-45CD-B515-95D229F5B9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197531-675A-4B40-8B2D-CD0A85939A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21798-50C0-428E-9641-8F5099A68A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1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0C507-64F3-47DC-BBCB-6F245E8BA7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9F53B9-960A-4ACC-9D83-494936874C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514D8-98B5-4EE1-91E9-E16471EA02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6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8D679-F50C-4CCE-9528-E02433022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332EDA-1797-4E12-8C09-17174CEFDC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AF15B-8AF9-4B5B-8C36-8526ADB53E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1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F8D4FD-762A-418A-8BDF-F7EA43D376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B29FE5-98CF-4A2F-8813-E7A40DE259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FF3D-8C7E-4155-A769-183739A051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00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0389E0-084D-4C1D-B95A-44A245E82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0C10B6-07E7-40B4-8265-DD72A843BA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AE7B9-227E-410B-AEAC-2F55BAB8B5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3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EE314B6-AAF9-4EFF-96F5-CE1A36C182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906F10B-206A-4D14-8CEE-CE13FA1BFF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5621B-CE41-4093-82F3-148015D54B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88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083620-DB00-4385-978D-DEF99C4886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DE8BA3-7AD7-44BE-8D83-5E246E464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CFFA-3B09-44A0-B2CA-81ECA8A04C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9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C0E1FC-2CFF-45D7-9BD5-221231F604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52A87-5040-4296-B605-5A9DC0AC46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80FBF-BA95-48E9-A0ED-E12CA1F490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8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2F2AC2-B741-4716-86B5-029860A32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77433D-93F0-4493-87A8-A72A9C278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5E3A6F-D30C-467A-B20C-31CE98CA8C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1CF4BA-7E71-4E12-901E-9DA8E1BE85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E6115BB-CBD2-40D4-BAA1-AB349801D3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182419C-8BAE-42C8-B63B-2E22AF51A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07D26FE-E6EB-4762-AA97-C9DA30786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C08E7-EB8E-41D5-8482-820833AC4C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7D4AC5-B7D8-4323-AA9C-FD0124FEC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7E81536-9FD1-4C99-9D1D-B21E59B79C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ECE430EA-F4F2-4F17-BBAD-A5CBF6DB5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D56CE5F1-52BB-4BB0-A625-33EDCD83E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A7994-E165-45F0-8369-F715900AA79A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78713B94-0542-40EF-B0AC-53E681CBD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E87BAB75-F328-4359-B909-C036AA65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E7729510-0AB4-4D97-9D25-C75512FC32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6D0CD84F-06B0-4D92-979F-0FA96D535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82C101-CA18-4BD3-A2EC-11D3CA0DCB98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F7DED7F-6AD9-4E2D-9866-32DA6C70C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major problems/issues to be considered, such as</a:t>
            </a:r>
          </a:p>
          <a:p>
            <a:r>
              <a:rPr lang="en-US" altLang="ko-KR">
                <a:ea typeface="굴림" panose="020B0600000101010101" pitchFamily="50" charset="-127"/>
              </a:rPr>
              <a:t>Unreliable Communication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can be lost, duplicated, corrupted, delayed, or delivered out of order</a:t>
            </a:r>
          </a:p>
          <a:p>
            <a:r>
              <a:rPr lang="en-US" altLang="ko-KR">
                <a:ea typeface="굴림" panose="020B0600000101010101" pitchFamily="50" charset="-127"/>
              </a:rPr>
              <a:t>End System Reboot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either of the two end systems might crash and reboot</a:t>
            </a:r>
          </a:p>
          <a:p>
            <a:r>
              <a:rPr lang="en-US" altLang="ko-KR">
                <a:ea typeface="굴림" panose="020B0600000101010101" pitchFamily="50" charset="-127"/>
              </a:rPr>
              <a:t>Heterogeneous End Systems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sender can generate data so fast that it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overruns</a:t>
            </a:r>
            <a:r>
              <a:rPr lang="en-US" altLang="ko-KR">
                <a:ea typeface="굴림" panose="020B0600000101010101" pitchFamily="50" charset="-127"/>
              </a:rPr>
              <a:t> a slow receiver</a:t>
            </a:r>
          </a:p>
          <a:p>
            <a:r>
              <a:rPr lang="en-US" altLang="ko-KR">
                <a:ea typeface="굴림" panose="020B0600000101010101" pitchFamily="50" charset="-127"/>
              </a:rPr>
              <a:t>Congestion in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to compensate for bits that are changed during 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parity bits, checksum, CRC</a:t>
            </a:r>
          </a:p>
          <a:p>
            <a:r>
              <a:rPr lang="en-US" altLang="ko-KR">
                <a:ea typeface="굴림" panose="020B0600000101010101" pitchFamily="50" charset="-127"/>
              </a:rPr>
              <a:t>Transport protocols do more than detect errors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63B05907-15ED-4E2D-B568-7FDDBFBD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300">
                <a:solidFill>
                  <a:schemeClr val="tx2"/>
                </a:solidFill>
                <a:ea typeface="굴림" panose="020B0600000101010101" pitchFamily="50" charset="-127"/>
              </a:rPr>
              <a:t>Techniques That Transport Protocols Use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FB229412-0ED2-4368-878E-D43A6636755B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4847643B-171F-4377-BFEB-05C0FD66BEE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4C2D297-4181-4169-98BA-764CC763C5D3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F5E724B-184F-4A70-935A-DAA5E9F42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Techniques That Transport Protocols Use</a:t>
            </a:r>
            <a:br>
              <a:rPr lang="en-US" altLang="ko-KR" sz="33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Sequencing Handle Duplicates and Out-of-Order Delivery</a:t>
            </a:r>
            <a:endParaRPr lang="en-US" altLang="ko-KR" sz="3300">
              <a:ea typeface="굴림" panose="020B0600000101010101" pitchFamily="50" charset="-127"/>
            </a:endParaRP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B031351-EFAE-4487-9599-1E274D4207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To handle duplicate packets and out-of-order deliveries</a:t>
            </a:r>
          </a:p>
          <a:p>
            <a:pPr lvl="1">
              <a:lnSpc>
                <a:spcPct val="90000"/>
              </a:lnSpc>
            </a:pPr>
            <a:r>
              <a:rPr lang="en-US" altLang="ko-KR" sz="1600">
                <a:ea typeface="굴림" panose="020B0600000101010101" pitchFamily="50" charset="-127"/>
              </a:rPr>
              <a:t>transport protocols use</a:t>
            </a:r>
            <a:r>
              <a:rPr lang="en-US" altLang="ko-KR" sz="1600">
                <a:solidFill>
                  <a:srgbClr val="FF0000"/>
                </a:solidFill>
                <a:ea typeface="굴림" panose="020B0600000101010101" pitchFamily="50" charset="-127"/>
              </a:rPr>
              <a:t> sequencing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The sender attaches a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sequence number </a:t>
            </a:r>
            <a:r>
              <a:rPr lang="en-US" altLang="ko-KR" sz="2000">
                <a:ea typeface="굴림" panose="020B0600000101010101" pitchFamily="50" charset="-127"/>
              </a:rPr>
              <a:t>to each packet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The receiver stores both the sequence number of the last packet received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 order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as well as a list of additional packets that arrived </a:t>
            </a:r>
            <a:r>
              <a:rPr lang="en-US" altLang="ko-KR" sz="1800">
                <a:solidFill>
                  <a:srgbClr val="FF0000"/>
                </a:solidFill>
                <a:ea typeface="굴림" panose="020B0600000101010101" pitchFamily="50" charset="-127"/>
              </a:rPr>
              <a:t>out of order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The receiver examines the sequence number </a:t>
            </a:r>
          </a:p>
          <a:p>
            <a:pPr lvl="1">
              <a:lnSpc>
                <a:spcPct val="90000"/>
              </a:lnSpc>
            </a:pPr>
            <a:r>
              <a:rPr lang="en-US" altLang="ko-KR" sz="1600">
                <a:ea typeface="굴림" panose="020B0600000101010101" pitchFamily="50" charset="-127"/>
              </a:rPr>
              <a:t>to determine how the packet should be handled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If the packet has already been delivered or the sequence number matches one of the packets waiting on the list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the software discards the new copy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A2B1ABCC-16B4-44FB-8817-79BD5CA18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F63559B0-B16F-4FCB-AF03-689D8FF30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57CB7-C165-49CC-AD07-2B7D38237AAA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0227126-E102-4CC3-B81D-09056F3F0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TCP Reliability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1E6D27A-E189-4AE2-8E82-1CFD0BCA5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Uses timeout-and-retransmission</a:t>
            </a:r>
          </a:p>
          <a:p>
            <a:r>
              <a:rPr lang="en-US" altLang="ko-KR">
                <a:ea typeface="굴림" panose="020B0600000101010101" pitchFamily="50" charset="-127"/>
              </a:rPr>
              <a:t>Receiver returns an acknowledgement (ACK) to sender when data arrives</a:t>
            </a:r>
          </a:p>
          <a:p>
            <a:r>
              <a:rPr lang="en-US" altLang="ko-KR">
                <a:ea typeface="굴림" panose="020B0600000101010101" pitchFamily="50" charset="-127"/>
              </a:rPr>
              <a:t>Sender waits for acknowledgement and retransmits data if no acknowledgement arrives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562E906D-E1FF-4402-8ACA-FEA3AD1EE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C24F644E-927F-49F6-8BAC-ABBDEEF72C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EA696-2F45-45F8-B8F0-39ED391C8662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FEA074AE-A476-4DC1-B654-BA61E185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3914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>
            <a:extLst>
              <a:ext uri="{FF2B5EF4-FFF2-40B4-BE49-F238E27FC236}">
                <a16:creationId xmlns:a16="http://schemas.microsoft.com/office/drawing/2014/main" id="{349AECF0-4870-4612-B539-EE677AA2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200">
                <a:solidFill>
                  <a:schemeClr val="tx2"/>
                </a:solidFill>
                <a:ea typeface="굴림" panose="020B0600000101010101" pitchFamily="50" charset="-127"/>
              </a:rPr>
              <a:t>TCP retransmission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7AC610F0-8730-4A21-A5BA-08D8914EE969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BCBC3E2B-33EC-4304-95B3-00F0DD5D66ED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48600C-F98A-4B60-91A7-3A6661582E7E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7467A34-BAE1-4C69-8356-41B29099B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Why TCP Retransmission Is Hard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9C9633B-4A20-4C70-B04A-555E4897A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TCP designed for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Round-trip delays differ among connections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Round-trip delays vary over time</a:t>
            </a:r>
          </a:p>
          <a:p>
            <a:r>
              <a:rPr lang="en-US" altLang="ko-KR">
                <a:ea typeface="굴림" panose="020B0600000101010101" pitchFamily="50" charset="-127"/>
              </a:rPr>
              <a:t>Waiting too long introduces unnecessary delay</a:t>
            </a:r>
          </a:p>
          <a:p>
            <a:r>
              <a:rPr lang="en-US" altLang="ko-KR">
                <a:ea typeface="굴림" panose="020B0600000101010101" pitchFamily="50" charset="-127"/>
              </a:rPr>
              <a:t>Not waiting long enough sends unnecessary copies</a:t>
            </a:r>
          </a:p>
          <a:p>
            <a:r>
              <a:rPr lang="en-US" altLang="ko-KR">
                <a:ea typeface="굴림" panose="020B0600000101010101" pitchFamily="50" charset="-127"/>
              </a:rPr>
              <a:t>Key to TCP’s success: </a:t>
            </a:r>
            <a:r>
              <a:rPr lang="en-US" altLang="ko-KR" i="1">
                <a:ea typeface="굴림" panose="020B0600000101010101" pitchFamily="50" charset="-127"/>
              </a:rPr>
              <a:t>adaptive </a:t>
            </a:r>
            <a:r>
              <a:rPr lang="en-US" altLang="ko-KR">
                <a:ea typeface="굴림" panose="020B0600000101010101" pitchFamily="50" charset="-127"/>
              </a:rPr>
              <a:t>retransmission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Continually estimate round-trip time of each connection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Set retransmission timer from round-trip estimate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EB6BEE93-BEE3-49B1-A23C-178F8B64A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6ADD5B00-1CA1-4F13-A68D-E5181E0FF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84AD3-D43E-4C8C-A116-EA917CF97EC1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3E3E395B-6510-48D3-B62F-44D8480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"/>
          <a:stretch>
            <a:fillRect/>
          </a:stretch>
        </p:blipFill>
        <p:spPr bwMode="auto">
          <a:xfrm>
            <a:off x="685800" y="1143000"/>
            <a:ext cx="74771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>
            <a:extLst>
              <a:ext uri="{FF2B5EF4-FFF2-40B4-BE49-F238E27FC236}">
                <a16:creationId xmlns:a16="http://schemas.microsoft.com/office/drawing/2014/main" id="{AE20CF6C-ACFC-41CC-BED8-F3F00FA8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200">
                <a:ea typeface="굴림" panose="020B0600000101010101" pitchFamily="50" charset="-127"/>
              </a:rPr>
              <a:t>timeout on two connections</a:t>
            </a:r>
            <a:endParaRPr lang="en-US" altLang="ko-KR" sz="32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016B3D57-8668-42B9-946C-D34C1A4AD546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3A085B87-F398-479A-86F4-C5FE719A3C54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BFF6F9B-8609-4AC2-B66D-11C6691CFFCE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E401307-5AF3-4D8E-AFEC-25C5974306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Techniques That Transport Protocols Use</a:t>
            </a:r>
            <a:br>
              <a:rPr lang="en-US" altLang="ko-KR" sz="33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Sliding Window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6B54967-3A37-4332-8860-0649DA713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Transport protocols use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sliding window </a:t>
            </a:r>
            <a:r>
              <a:rPr lang="en-US" altLang="ko-KR">
                <a:ea typeface="굴림" panose="020B0600000101010101" pitchFamily="50" charset="-127"/>
              </a:rPr>
              <a:t>mechanism</a:t>
            </a:r>
          </a:p>
          <a:p>
            <a:r>
              <a:rPr lang="en-US" altLang="ko-KR">
                <a:ea typeface="굴림" panose="020B0600000101010101" pitchFamily="50" charset="-127"/>
              </a:rPr>
              <a:t>Sliding window can increase throughput dramatically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send multiple packets before waiting for an acknowledgment</a:t>
            </a:r>
          </a:p>
          <a:p>
            <a:r>
              <a:rPr lang="en-US" altLang="ko-KR">
                <a:ea typeface="굴림" panose="020B0600000101010101" pitchFamily="50" charset="-127"/>
              </a:rPr>
              <a:t>Window size is relatively small (tens of packets, not millions)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C56C332E-61FA-46E0-B109-C775CA752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37891" name="Slide Number Placeholder 2">
            <a:extLst>
              <a:ext uri="{FF2B5EF4-FFF2-40B4-BE49-F238E27FC236}">
                <a16:creationId xmlns:a16="http://schemas.microsoft.com/office/drawing/2014/main" id="{A1BFD929-2E32-489A-9389-EFD8B4AB8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207C7-73EA-47AD-9D87-D75275C506D0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BE9D93A9-4B17-4126-ABE3-48308A0B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3"/>
          <a:stretch>
            <a:fillRect/>
          </a:stretch>
        </p:blipFill>
        <p:spPr bwMode="auto">
          <a:xfrm>
            <a:off x="1600200" y="1066800"/>
            <a:ext cx="6248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>
            <a:extLst>
              <a:ext uri="{FF2B5EF4-FFF2-40B4-BE49-F238E27FC236}">
                <a16:creationId xmlns:a16="http://schemas.microsoft.com/office/drawing/2014/main" id="{36CE9205-6D76-43D3-B8A5-E4ED50C6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300">
                <a:solidFill>
                  <a:schemeClr val="tx2"/>
                </a:solidFill>
                <a:ea typeface="굴림" panose="020B0600000101010101" pitchFamily="50" charset="-127"/>
              </a:rPr>
              <a:t>Techniques That Transport Protocols Use</a:t>
            </a:r>
            <a:br>
              <a:rPr lang="en-US" altLang="ko-KR" sz="33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Sliding Window</a:t>
            </a:r>
            <a:endParaRPr lang="en-US" altLang="ko-KR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EF146D7F-775F-4943-8B0E-391BAC478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326AC9D0-CCEA-4C3B-80C2-C1B8261D5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AF345-9EE3-433F-B9E1-83AD5B18B81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CAA862-A713-4012-BC72-7488B49E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>
            <a:fillRect/>
          </a:stretch>
        </p:blipFill>
        <p:spPr bwMode="auto">
          <a:xfrm>
            <a:off x="609600" y="1143000"/>
            <a:ext cx="78533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>
            <a:extLst>
              <a:ext uri="{FF2B5EF4-FFF2-40B4-BE49-F238E27FC236}">
                <a16:creationId xmlns:a16="http://schemas.microsoft.com/office/drawing/2014/main" id="{CF632160-9A28-41A9-B05E-7F0AC1B4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300">
                <a:solidFill>
                  <a:schemeClr val="tx2"/>
                </a:solidFill>
                <a:ea typeface="굴림" panose="020B0600000101010101" pitchFamily="50" charset="-127"/>
              </a:rPr>
              <a:t>Techniques That Transport Protocols Use</a:t>
            </a:r>
            <a:br>
              <a:rPr lang="en-US" altLang="ko-KR" sz="33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Sliding window improves data rate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C6FD0F17-BD49-479A-817E-5F1162B01D5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7CD7C6CE-B5D6-4BFE-8A1D-5F5FDB8FFB59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F6E6C28-B3FF-4AB6-BCCF-1589DF0DB868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7C8F4207-F6B1-41C7-8286-5EAF0D2689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-635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Techniques to Avoid Congestion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6C6A6EDD-770A-4933-AC6E-C4BB97E40C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915400" cy="51816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charset="-127"/>
              </a:rPr>
              <a:t>TCP uses loss or changes in delay to infer congestion in the network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When congestion(packet loss) is detected, sending TCP temporarily reduces the size of the window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Then, TCP increases the window 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Slow start also used when a connection starts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Temporarily use a congestion window(</a:t>
            </a:r>
            <a:r>
              <a:rPr lang="en-US" altLang="ko-KR" dirty="0" err="1">
                <a:ea typeface="굴림" charset="-127"/>
              </a:rPr>
              <a:t>cwnd</a:t>
            </a:r>
            <a:r>
              <a:rPr lang="en-US" altLang="ko-KR" dirty="0">
                <a:ea typeface="굴림" charset="-127"/>
              </a:rPr>
              <a:t>) size of one segment</a:t>
            </a: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Double the window size when ACK arrives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charset="-127"/>
              </a:rPr>
              <a:t>Congestion avoidance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charset="-127"/>
              </a:rPr>
              <a:t>When </a:t>
            </a:r>
            <a:r>
              <a:rPr lang="en-US" altLang="ko-KR" dirty="0" err="1">
                <a:ea typeface="굴림" charset="-127"/>
              </a:rPr>
              <a:t>Ssthreshold</a:t>
            </a:r>
            <a:r>
              <a:rPr lang="en-US" altLang="ko-KR" dirty="0">
                <a:ea typeface="굴림" charset="-127"/>
              </a:rPr>
              <a:t> is reached, TCP slows the rate of increase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charset="-127"/>
              </a:rPr>
              <a:t>Increase the window size +1MSS when ACK arrives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altLang="ko-KR" sz="2400" dirty="0">
                <a:ea typeface="굴림" charset="-127"/>
              </a:rPr>
              <a:t>Packet Loss: </a:t>
            </a:r>
          </a:p>
          <a:p>
            <a:pPr marL="400050" lvl="2" indent="0">
              <a:lnSpc>
                <a:spcPct val="90000"/>
              </a:lnSpc>
              <a:buFontTx/>
              <a:buNone/>
              <a:defRPr/>
            </a:pPr>
            <a:r>
              <a:rPr lang="en-US" altLang="ko-KR" sz="2100" dirty="0">
                <a:ea typeface="굴림" charset="-127"/>
              </a:rPr>
              <a:t>- </a:t>
            </a:r>
            <a:r>
              <a:rPr lang="en-US" altLang="ko-KR" sz="2100" dirty="0" err="1">
                <a:ea typeface="굴림" charset="-127"/>
              </a:rPr>
              <a:t>Ssthreshold</a:t>
            </a:r>
            <a:r>
              <a:rPr lang="en-US" altLang="ko-KR" sz="2100" dirty="0">
                <a:ea typeface="굴림" charset="-127"/>
              </a:rPr>
              <a:t>: ½ of </a:t>
            </a:r>
            <a:r>
              <a:rPr lang="en-US" altLang="ko-KR" sz="2100" dirty="0" err="1">
                <a:ea typeface="굴림" charset="-127"/>
              </a:rPr>
              <a:t>cwnd</a:t>
            </a:r>
            <a:r>
              <a:rPr lang="en-US" altLang="ko-KR" sz="2100" dirty="0">
                <a:ea typeface="굴림" charset="-127"/>
              </a:rPr>
              <a:t> and slow start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49777107-1ADF-4273-8326-5BFCC9E78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1BB05DAF-5237-4AB1-AA9E-C077090A5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7B495-348E-49E2-9946-5481B5C8418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7F0F706-5469-45A5-AB4C-21C3DB363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b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  <a:t>TCP: </a:t>
            </a:r>
            <a:b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fr-FR" altLang="ko-KR">
                <a:latin typeface="Times New Roman" panose="02020603050405020304" pitchFamily="18" charset="0"/>
                <a:ea typeface="굴림" panose="020B0600000101010101" pitchFamily="50" charset="-127"/>
              </a:rPr>
              <a:t>Reliable Transport Service 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6F581870-7E93-4456-BE9A-E44C10189F2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7F7987C8-E514-4821-BEBD-EF1D304308A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12A964E-F815-4625-88D6-B46CD317F1FC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EA615CEA-EE11-4550-A29A-603A898D17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" panose="020B0600000101010101" pitchFamily="50" charset="-127"/>
              </a:rPr>
              <a:t>Techniques That Transport Protocols Use</a:t>
            </a:r>
            <a:br>
              <a:rPr lang="en-US" altLang="ko-KR" sz="33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Flow Control Prevents Data Overrun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106958F-6DB5-4931-9339-92C3A1C6B1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Techniques are available to prevent a fast computer from sending so much data to overrun a slower receiver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Flow control</a:t>
            </a:r>
            <a:r>
              <a:rPr lang="en-US" altLang="ko-KR">
                <a:ea typeface="굴림" panose="020B0600000101010101" pitchFamily="50" charset="-127"/>
              </a:rPr>
              <a:t> techniques are employed to handle the problem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Flow control </a:t>
            </a:r>
            <a:r>
              <a:rPr lang="en-US" altLang="ko-KR">
                <a:ea typeface="굴림" panose="020B0600000101010101" pitchFamily="50" charset="-127"/>
              </a:rPr>
              <a:t>mechanism coordinates data being sent with receiver’s speed</a:t>
            </a:r>
          </a:p>
          <a:p>
            <a:r>
              <a:rPr lang="en-US" altLang="ko-KR">
                <a:ea typeface="굴림" panose="020B0600000101010101" pitchFamily="50" charset="-127"/>
              </a:rPr>
              <a:t>Buffer size used instead of data rate</a:t>
            </a:r>
          </a:p>
          <a:p>
            <a:r>
              <a:rPr lang="en-US" altLang="ko-KR">
                <a:ea typeface="굴림" panose="020B0600000101010101" pitchFamily="50" charset="-127"/>
              </a:rPr>
              <a:t>Receiver tells sender size of initial buffer</a:t>
            </a:r>
          </a:p>
          <a:p>
            <a:r>
              <a:rPr lang="en-US" altLang="ko-KR">
                <a:ea typeface="굴림" panose="020B0600000101010101" pitchFamily="50" charset="-127"/>
              </a:rPr>
              <a:t>Each acknowledgement specifies space remaining in buffer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Delayed ACK,  Nagle Algorithm</a:t>
            </a:r>
          </a:p>
          <a:p>
            <a:r>
              <a:rPr lang="en-US" altLang="ko-KR">
                <a:ea typeface="굴림" panose="020B0600000101010101" pitchFamily="50" charset="-127"/>
              </a:rPr>
              <a:t>Known as </a:t>
            </a:r>
            <a:r>
              <a:rPr lang="en-US" altLang="ko-KR" i="1">
                <a:ea typeface="굴림" panose="020B0600000101010101" pitchFamily="50" charset="-127"/>
              </a:rPr>
              <a:t>window advertisement  (rwnd)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C237C134-FB86-45AE-9284-F0D6D224398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29B16481-C404-4DB0-9D26-F850B5B3EF0E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9443BE7-685E-4876-A2BE-7175C5227A0A}" type="slidenum">
              <a:rPr lang="ko-KR" altLang="en-US" sz="1400"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ea typeface="굴림" panose="020B0600000101010101" pitchFamily="50" charset="-127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6601BDFC-E329-4C32-B4B9-111E9A3D7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250" y="-12700"/>
            <a:ext cx="8915400" cy="850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Buffers, Flow Control, and Windows    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69F3EDD-5DEB-422B-945B-07E84BFE4D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If the receiver can read data as quickly as it arrives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receiver will send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positive window </a:t>
            </a:r>
            <a:r>
              <a:rPr lang="en-US" altLang="ko-KR">
                <a:ea typeface="굴림" panose="020B0600000101010101" pitchFamily="50" charset="-127"/>
              </a:rPr>
              <a:t>advertisement along with each ACK</a:t>
            </a:r>
          </a:p>
          <a:p>
            <a:r>
              <a:rPr lang="en-US" altLang="ko-KR">
                <a:ea typeface="굴림" panose="020B0600000101010101" pitchFamily="50" charset="-127"/>
              </a:rPr>
              <a:t>If the sender operates faster than the receiver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incoming data will eventually fill the receiver's buffer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causing the receiver to advertise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zero (0) window</a:t>
            </a:r>
          </a:p>
          <a:p>
            <a:r>
              <a:rPr lang="en-US" altLang="ko-KR">
                <a:ea typeface="굴림" panose="020B0600000101010101" pitchFamily="50" charset="-127"/>
              </a:rPr>
              <a:t>A sender that receives a zero window advertisement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must stop sending 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until the receiver again advertises a positive window</a:t>
            </a:r>
          </a:p>
          <a:p>
            <a:r>
              <a:rPr lang="en-US" altLang="ko-KR">
                <a:ea typeface="굴림" panose="020B0600000101010101" pitchFamily="50" charset="-127"/>
              </a:rPr>
              <a:t>When sending use the size of sliding window as min(cwnd, rwnd).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AEBE3C37-0FCB-4F50-9DA3-E50303A184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48131" name="Slide Number Placeholder 2">
            <a:extLst>
              <a:ext uri="{FF2B5EF4-FFF2-40B4-BE49-F238E27FC236}">
                <a16:creationId xmlns:a16="http://schemas.microsoft.com/office/drawing/2014/main" id="{2DC34B83-F91F-49E2-B48B-0D48C3F24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9FC765-BF7C-4E8E-82FA-C19DC59817F7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C4161CA5-632B-4211-9C22-F290E077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45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2">
            <a:extLst>
              <a:ext uri="{FF2B5EF4-FFF2-40B4-BE49-F238E27FC236}">
                <a16:creationId xmlns:a16="http://schemas.microsoft.com/office/drawing/2014/main" id="{A5703E21-E414-4757-A0C1-AA07D6BE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-12700"/>
            <a:ext cx="891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Buffers, Flow Control, and Windows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42273C21-0D9C-42A3-9846-4F086C3FFBF8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20829AE9-17E5-4D7E-922E-0895CF537D6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3CD2026-4821-4400-9E98-D3C4D15705C4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9150C2EE-6E02-4623-B329-F11F8B2874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069FF90-15C0-499C-9879-61C22A9D90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4113"/>
            <a:ext cx="9137650" cy="5181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AutoNum type="arabicPeriod"/>
              <a:defRPr/>
            </a:pPr>
            <a:r>
              <a:rPr lang="en-US" altLang="ko-KR" sz="1800" dirty="0"/>
              <a:t>Choose all features of TCP.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① Message Interface    ② Connection-oriented  ③ simplex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④ best effort                  ⑤ retransmission           ⑥ end-to-end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2. Show the growth of window size caused by slow start and congestion control. 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3. Which of UDP and TCP is better for the communication between DNS server and client. (consists of two packets - DNS request, DNS reply)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4.  Find an item which is caused by the packet loss.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① retransmission  ② ACK  ③ delayed ACK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④ congestion avoidance ⑤ larger window size  ⑥ flow control </a:t>
            </a:r>
          </a:p>
          <a:p>
            <a:pPr marL="0" indent="0">
              <a:buFontTx/>
              <a:buNone/>
              <a:defRPr/>
            </a:pPr>
            <a:endParaRPr lang="en-US" altLang="ko-KR" sz="16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1800" dirty="0">
                <a:solidFill>
                  <a:srgbClr val="000000"/>
                </a:solidFill>
                <a:ea typeface="굴림"/>
                <a:cs typeface="Arial"/>
              </a:rPr>
              <a:t>Due date: Sat. /24PM)</a:t>
            </a:r>
          </a:p>
          <a:p>
            <a:pPr marL="0" indent="0" algn="just" latinLnBrk="1">
              <a:lnSpc>
                <a:spcPct val="16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FontTx/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246" name="슬라이드 번호 개체 틀 1">
            <a:extLst>
              <a:ext uri="{FF2B5EF4-FFF2-40B4-BE49-F238E27FC236}">
                <a16:creationId xmlns:a16="http://schemas.microsoft.com/office/drawing/2014/main" id="{069A693A-3EC0-4F4B-B946-F07418A9F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81AC5B-CC2A-4310-807D-67198AD69409}" type="slidenum">
              <a:rPr lang="ko-KR" altLang="en-US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B2CCC161-FC82-4DA3-A6AE-B829748E2CEE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822B4CB4-33A5-4361-A7D9-5743404641F1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21A7B7-E02A-461A-815C-36C479F8185A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91F1243-7A78-4C7A-A601-40B572AF0A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1B0EB7F-0698-4683-930B-FCC9DF7678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4113"/>
            <a:ext cx="9137650" cy="5181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AutoNum type="arabicPeriod"/>
              <a:defRPr/>
            </a:pPr>
            <a:r>
              <a:rPr lang="en-US" altLang="ko-KR" sz="1800" dirty="0">
                <a:ea typeface="굴림"/>
              </a:rPr>
              <a:t>Explain how we can get reliable transfer through unreliable protocol UDP.</a:t>
            </a:r>
          </a:p>
          <a:p>
            <a:pPr>
              <a:lnSpc>
                <a:spcPct val="120000"/>
              </a:lnSpc>
              <a:buFontTx/>
              <a:buAutoNum type="arabicPeriod"/>
              <a:defRPr/>
            </a:pP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2. The following is  a dump of a UDP header; 0045DF0000580000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   1) Is the packet directed from a client to a server or vice versa?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   2) What is the length of the data?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    3) How the sender handled checksum for this packet?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dirty="0">
                <a:ea typeface="굴림"/>
              </a:rPr>
              <a:t>3.   Capture various Ethernet frames using Wireshark, and explain fields in the Ethernet, IP, and UDP header.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FontTx/>
              <a:buNone/>
              <a:defRPr/>
            </a:pPr>
            <a:endParaRPr lang="en-US" altLang="ko-KR" sz="1600" dirty="0">
              <a:ea typeface="굴림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800" dirty="0">
              <a:ea typeface="굴림"/>
            </a:endParaRPr>
          </a:p>
          <a:p>
            <a:pPr marL="0" indent="0">
              <a:buFontTx/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9222" name="슬라이드 번호 개체 틀 1">
            <a:extLst>
              <a:ext uri="{FF2B5EF4-FFF2-40B4-BE49-F238E27FC236}">
                <a16:creationId xmlns:a16="http://schemas.microsoft.com/office/drawing/2014/main" id="{E067CE99-DE29-4BE3-AA6C-374E0138B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B9FB30-EE7D-4C94-B434-860D19F1BB02}" type="slidenum">
              <a:rPr lang="ko-KR" altLang="en-US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55E073B1-C9B7-45F3-BFB4-464CA191B3CC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7D64270-4CFA-43DE-BDEB-1C0DB6F72FA6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18FCCE-DFEA-45E3-A5F3-C538E3345608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6ED1926-0C12-425A-AFB5-E44230ED63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4113"/>
            <a:ext cx="913765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1269" name="슬라이드 번호 개체 틀 1">
            <a:extLst>
              <a:ext uri="{FF2B5EF4-FFF2-40B4-BE49-F238E27FC236}">
                <a16:creationId xmlns:a16="http://schemas.microsoft.com/office/drawing/2014/main" id="{3A1B9D02-4926-4A1B-8CCA-691C4487F0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CB595-FC5E-4BE1-82CE-1071CD577A48}" type="slidenum">
              <a:rPr lang="ko-KR" altLang="en-US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pic>
        <p:nvPicPr>
          <p:cNvPr id="11270" name="그림 1">
            <a:extLst>
              <a:ext uri="{FF2B5EF4-FFF2-40B4-BE49-F238E27FC236}">
                <a16:creationId xmlns:a16="http://schemas.microsoft.com/office/drawing/2014/main" id="{6E0CE824-3B0F-42F6-9CEC-7B6D7401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"/>
            <a:ext cx="98631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806CCD6-2285-46D0-AEAC-68505A784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4123EC2E-05C4-44F9-976C-AE3C66894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A31BDC-E498-4260-816B-B93989112FED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E64D43FA-B8CE-4CFC-9478-2E129E21C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Introduction    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9E457F6-A8EF-4480-AD2E-9D2F824E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This chapter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considers transport protocols in general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examines TCP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the major transport protocol used in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explains how the TCP protocol provides reliable delivery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reviews the service that TCP provides to applications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examines the techniques TCP uses to achieve reliability</a:t>
            </a:r>
          </a:p>
          <a:p>
            <a:r>
              <a:rPr lang="en-US" altLang="ko-KR">
                <a:ea typeface="굴림" panose="020B0600000101010101" pitchFamily="50" charset="-127"/>
              </a:rPr>
              <a:t>TCP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primary transport-layer protocol used in the Internet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Accounts for about 90% of all Internet traffic (some estimates are higher)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Provides reliability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Appeals to programmers</a:t>
            </a: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22644DAE-ED55-439D-807B-8B886DD30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AA628088-64D7-4A07-87C0-DDF726FC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CAF3B2-8B1E-451E-9215-F2767DB97A2C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0B8BF5F-CE30-4340-A60D-8BC03F4EB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Service TCP Provides to Applications    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489536F-E50D-40CC-AA8C-8EF28A6FA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1655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End-to-end communication</a:t>
            </a:r>
          </a:p>
          <a:p>
            <a:r>
              <a:rPr lang="en-US" altLang="ko-KR">
                <a:ea typeface="굴림" panose="020B0600000101010101" pitchFamily="50" charset="-127"/>
              </a:rPr>
              <a:t>Connection Orientation</a:t>
            </a:r>
          </a:p>
          <a:p>
            <a:r>
              <a:rPr lang="en-US" altLang="ko-KR">
                <a:ea typeface="굴림" panose="020B0600000101010101" pitchFamily="50" charset="-127"/>
              </a:rPr>
              <a:t>Point-to-Point Communication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TCP connection has exactly two endpoints</a:t>
            </a:r>
          </a:p>
          <a:p>
            <a:r>
              <a:rPr lang="en-US" altLang="ko-KR">
                <a:ea typeface="굴림" panose="020B0600000101010101" pitchFamily="50" charset="-127"/>
              </a:rPr>
              <a:t>Complete Reliability</a:t>
            </a:r>
          </a:p>
          <a:p>
            <a:r>
              <a:rPr lang="en-US" altLang="ko-KR">
                <a:ea typeface="굴림" panose="020B0600000101010101" pitchFamily="50" charset="-127"/>
              </a:rPr>
              <a:t>Full Duplex Communication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allows data to flow in either direction</a:t>
            </a:r>
          </a:p>
          <a:p>
            <a:r>
              <a:rPr lang="en-US" altLang="ko-KR">
                <a:ea typeface="굴림" panose="020B0600000101010101" pitchFamily="50" charset="-127"/>
              </a:rPr>
              <a:t>Stream Interface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 application sends a continuous sequence of octets</a:t>
            </a:r>
          </a:p>
          <a:p>
            <a:r>
              <a:rPr lang="en-US" altLang="ko-KR">
                <a:ea typeface="굴림" panose="020B0600000101010101" pitchFamily="50" charset="-127"/>
              </a:rPr>
              <a:t>Reliable Connection Startup</a:t>
            </a:r>
          </a:p>
          <a:p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Graceful</a:t>
            </a:r>
            <a:r>
              <a:rPr lang="en-US" altLang="ko-KR">
                <a:ea typeface="굴림" panose="020B0600000101010101" pitchFamily="50" charset="-127"/>
              </a:rPr>
              <a:t> Connection Shutdown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insures that both sides have agreed to shut down the connection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E580488F-071E-48D1-85DD-930DD025F4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 Pearson Education Inc., Upper Saddle River, NJ.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480B668-B296-4FEA-BF6A-CED5B939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99402-39CB-4D48-BE71-516D1EA339AF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3610116-7BE6-4579-95DB-7DE833E48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5250"/>
            <a:ext cx="8686800" cy="81915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End-to-End Service and Virtual Connections   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6824E12A-FD3C-4002-B8B1-AC97119A0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TCP is classified as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end-to-end protocol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it provides communication between an application on one computer to an application on another computer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connections in TCP are called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virtual connections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because connections are achieved in software</a:t>
            </a:r>
          </a:p>
          <a:p>
            <a:r>
              <a:rPr lang="en-US" altLang="ko-KR">
                <a:ea typeface="굴림" panose="020B0600000101010101" pitchFamily="50" charset="-127"/>
              </a:rPr>
              <a:t>Allows an application on one host to communicate with an application on another host</a:t>
            </a:r>
          </a:p>
          <a:p>
            <a:r>
              <a:rPr lang="en-US" altLang="ko-KR">
                <a:ea typeface="굴림" panose="020B0600000101010101" pitchFamily="50" charset="-127"/>
              </a:rPr>
              <a:t>Permits multiple applications on a given computer to communicate simultaneously without interference</a:t>
            </a:r>
          </a:p>
          <a:p>
            <a:r>
              <a:rPr lang="en-US" altLang="ko-KR">
                <a:ea typeface="굴림" panose="020B0600000101010101" pitchFamily="50" charset="-127"/>
              </a:rPr>
              <a:t>Uses </a:t>
            </a:r>
            <a:r>
              <a:rPr lang="en-US" altLang="ko-KR" i="1">
                <a:ea typeface="굴림" panose="020B0600000101010101" pitchFamily="50" charset="-127"/>
              </a:rPr>
              <a:t>protocol port numbers </a:t>
            </a:r>
            <a:r>
              <a:rPr lang="en-US" altLang="ko-KR">
                <a:ea typeface="굴림" panose="020B0600000101010101" pitchFamily="50" charset="-127"/>
              </a:rPr>
              <a:t>to distinguish among applications</a:t>
            </a:r>
          </a:p>
          <a:p>
            <a:r>
              <a:rPr lang="en-US" altLang="ko-KR">
                <a:ea typeface="굴림" panose="020B0600000101010101" pitchFamily="50" charset="-127"/>
              </a:rPr>
              <a:t>Note: TCP ports are completely independent of UDP 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66AEC8F4-5C8F-4974-96C2-423938DD9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 Pearson Education Inc., Upper Saddle River, NJ. All rights reserved.</a:t>
            </a:r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4A859DF6-89F0-41AA-8E40-715E087B77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11BA8-51DA-456A-A010-794CD00D7925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6204846C-8B3C-43A2-91B3-2C08CE0B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80772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>
            <a:extLst>
              <a:ext uri="{FF2B5EF4-FFF2-40B4-BE49-F238E27FC236}">
                <a16:creationId xmlns:a16="http://schemas.microsoft.com/office/drawing/2014/main" id="{C2D1B079-DC5F-4ECB-9B2A-02DDDC21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200">
                <a:solidFill>
                  <a:schemeClr val="tx2"/>
                </a:solidFill>
                <a:ea typeface="굴림" panose="020B0600000101010101" pitchFamily="50" charset="-127"/>
              </a:rPr>
              <a:t>End-to-End Service and Virtual Connections    </a:t>
            </a:r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2039E034-59AB-41AD-B770-039409D6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12875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Transport protocols operate in end systems, and view the underlying Internet as a virtual network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IP does not read or interpret TCP packets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0579956-2039-4A30-80FD-89424A374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49A6BC89-0B74-4047-9501-823E60514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25634-8DAE-4872-9164-ADD53C7BB5D3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4042C3E-F984-454F-BB4B-28216ADF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686800" cy="54864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16-bit integers used to identify applications</a:t>
            </a:r>
          </a:p>
          <a:p>
            <a:r>
              <a:rPr lang="en-US" altLang="ko-KR">
                <a:ea typeface="굴림" panose="020B0600000101010101" pitchFamily="50" charset="-127"/>
              </a:rPr>
              <a:t>TCP well-known port assignments are independent of UDP assignments</a:t>
            </a:r>
          </a:p>
          <a:p>
            <a:r>
              <a:rPr lang="en-US" altLang="ko-KR">
                <a:ea typeface="굴림" panose="020B0600000101010101" pitchFamily="50" charset="-127"/>
              </a:rPr>
              <a:t>However, to help humans, the same value chosen if service</a:t>
            </a:r>
          </a:p>
          <a:p>
            <a:r>
              <a:rPr lang="en-US" altLang="ko-KR">
                <a:ea typeface="굴림" panose="020B0600000101010101" pitchFamily="50" charset="-127"/>
              </a:rPr>
              <a:t>available via either transport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Both UDP and TCP assign port 53 to the Domain Name System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Both UDP and TCP assign port 7 to the echo service</a:t>
            </a:r>
          </a:p>
          <a:p>
            <a:r>
              <a:rPr lang="en-US" altLang="ko-KR">
                <a:ea typeface="굴림" panose="020B0600000101010101" pitchFamily="50" charset="-127"/>
              </a:rPr>
              <a:t>Key concept: because a TCP connection corresponds to a pair of endpoints, the connection is identified by four items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IP source address, TCP source port, IP destination address,  TCP destination port</a:t>
            </a:r>
          </a:p>
          <a:p>
            <a:r>
              <a:rPr lang="en-US" altLang="ko-KR">
                <a:ea typeface="굴림" panose="020B0600000101010101" pitchFamily="50" charset="-127"/>
              </a:rPr>
              <a:t>Commonly called the </a:t>
            </a:r>
            <a:r>
              <a:rPr lang="en-US" altLang="ko-KR" i="1">
                <a:ea typeface="굴림" panose="020B0600000101010101" pitchFamily="50" charset="-127"/>
              </a:rPr>
              <a:t>four-tuple</a:t>
            </a:r>
          </a:p>
          <a:p>
            <a:r>
              <a:rPr lang="en-US" altLang="ko-KR">
                <a:ea typeface="굴림" panose="020B0600000101010101" pitchFamily="50" charset="-127"/>
              </a:rPr>
              <a:t>Explains how an application such as a web server can</a:t>
            </a:r>
          </a:p>
          <a:p>
            <a:r>
              <a:rPr lang="en-US" altLang="ko-KR">
                <a:ea typeface="굴림" panose="020B0600000101010101" pitchFamily="50" charset="-127"/>
              </a:rPr>
              <a:t>communicate with multiple clients at the same time</a:t>
            </a: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5A317893-9474-49D0-A1FB-D461CE43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200" b="1">
                <a:ea typeface="굴림" panose="020B0600000101010101" pitchFamily="50" charset="-127"/>
              </a:rPr>
              <a:t>TCP Protocol Port Numbers</a:t>
            </a:r>
            <a:endParaRPr lang="en-US" altLang="ko-KR" sz="32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7821</TotalTime>
  <Words>1608</Words>
  <Application>Microsoft Office PowerPoint</Application>
  <PresentationFormat>화면 슬라이드 쇼(4:3)</PresentationFormat>
  <Paragraphs>231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굴림</vt:lpstr>
      <vt:lpstr>맑은 고딕</vt:lpstr>
      <vt:lpstr>Times New Roman</vt:lpstr>
      <vt:lpstr>함초롬바탕</vt:lpstr>
      <vt:lpstr>Default Design</vt:lpstr>
      <vt:lpstr>2_Default Design</vt:lpstr>
      <vt:lpstr>컴퓨터 네트워크  Computer Networks and Internets, 6e </vt:lpstr>
      <vt:lpstr> TCP:  Reliable Transport Service </vt:lpstr>
      <vt:lpstr>Assignment</vt:lpstr>
      <vt:lpstr>PowerPoint 프레젠테이션</vt:lpstr>
      <vt:lpstr>Introduction    </vt:lpstr>
      <vt:lpstr>The Service TCP Provides to Applications    </vt:lpstr>
      <vt:lpstr>End-to-End Service and Virtual Connections    </vt:lpstr>
      <vt:lpstr>PowerPoint 프레젠테이션</vt:lpstr>
      <vt:lpstr>PowerPoint 프레젠테이션</vt:lpstr>
      <vt:lpstr>PowerPoint 프레젠테이션</vt:lpstr>
      <vt:lpstr>Techniques That Transport Protocols Use Sequencing Handle Duplicates and Out-of-Order Delivery</vt:lpstr>
      <vt:lpstr>TCP Reliability</vt:lpstr>
      <vt:lpstr>PowerPoint 프레젠테이션</vt:lpstr>
      <vt:lpstr>Why TCP Retransmission Is Hard</vt:lpstr>
      <vt:lpstr>PowerPoint 프레젠테이션</vt:lpstr>
      <vt:lpstr>Techniques That Transport Protocols Use Sliding Window</vt:lpstr>
      <vt:lpstr>PowerPoint 프레젠테이션</vt:lpstr>
      <vt:lpstr>PowerPoint 프레젠테이션</vt:lpstr>
      <vt:lpstr>Techniques to Avoid Congestion</vt:lpstr>
      <vt:lpstr>Techniques That Transport Protocols Use Flow Control Prevents Data Overrun</vt:lpstr>
      <vt:lpstr>Buffers, Flow Control, and Windows    </vt:lpstr>
      <vt:lpstr>PowerPoint 프레젠테이션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348</cp:revision>
  <cp:lastPrinted>2018-04-26T04:04:30Z</cp:lastPrinted>
  <dcterms:created xsi:type="dcterms:W3CDTF">2006-08-29T10:36:33Z</dcterms:created>
  <dcterms:modified xsi:type="dcterms:W3CDTF">2020-05-29T01:50:08Z</dcterms:modified>
</cp:coreProperties>
</file>