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handoutMasterIdLst>
    <p:handoutMasterId r:id="rId34"/>
  </p:handoutMasterIdLst>
  <p:sldIdLst>
    <p:sldId id="266" r:id="rId4"/>
    <p:sldId id="327" r:id="rId5"/>
    <p:sldId id="413" r:id="rId6"/>
    <p:sldId id="404" r:id="rId7"/>
    <p:sldId id="403" r:id="rId8"/>
    <p:sldId id="338" r:id="rId9"/>
    <p:sldId id="369" r:id="rId10"/>
    <p:sldId id="347" r:id="rId11"/>
    <p:sldId id="348" r:id="rId12"/>
    <p:sldId id="405" r:id="rId13"/>
    <p:sldId id="340" r:id="rId14"/>
    <p:sldId id="349" r:id="rId15"/>
    <p:sldId id="389" r:id="rId16"/>
    <p:sldId id="409" r:id="rId17"/>
    <p:sldId id="417" r:id="rId18"/>
    <p:sldId id="418" r:id="rId19"/>
    <p:sldId id="419" r:id="rId20"/>
    <p:sldId id="331" r:id="rId21"/>
    <p:sldId id="333" r:id="rId22"/>
    <p:sldId id="334" r:id="rId23"/>
    <p:sldId id="336" r:id="rId24"/>
    <p:sldId id="337" r:id="rId25"/>
    <p:sldId id="407" r:id="rId26"/>
    <p:sldId id="341" r:id="rId27"/>
    <p:sldId id="342" r:id="rId28"/>
    <p:sldId id="415" r:id="rId29"/>
    <p:sldId id="414" r:id="rId30"/>
    <p:sldId id="420" r:id="rId31"/>
    <p:sldId id="416" r:id="rId32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81" autoAdjust="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75011E-2DD4-484F-9B50-990F15F97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2A22A-38B4-41E8-9C86-2D37A1CDD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5ABD56-02E1-4D80-8A27-D2FF9DC188FB}" type="datetimeFigureOut">
              <a:rPr lang="ko-KR" altLang="en-US"/>
              <a:pPr>
                <a:defRPr/>
              </a:pPr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C5F11-1FED-4020-84EB-66FC0DD799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E21859-9F84-4980-963D-204439BB5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B5BB05-B27A-46C2-A6EF-230B2E8FAE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1A7B86D-AAEE-4181-BA5E-D9983B4D67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3C890D1-D622-4329-AA00-B75BBF72CD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401D797-9BC7-408D-9CBB-7B5403B7D0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7E25974-0D51-44DE-9EE3-3B4DBE8373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CA24A79-580F-4FDC-BF53-DBD42F9FC6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09E0E91-9C00-4D72-BEC0-52BEACCFE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29F8DE4-2517-4645-AB32-B0017E2B27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DFB6AFE-E96D-4814-BBD3-2970A2D6D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7A6C24-7FFA-4DB0-AE7E-8D41A28F01CF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F48ADFD-057A-4EAD-982B-9EAE5C3DA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694FFFC-9F6B-4282-BE9A-B346B1AA6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E03C5C58-7F8D-46EA-B4F2-1F42EF6B2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C815E19D-C5AF-4C08-8A3D-56DD92D9A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CDED4531-DE29-4C9D-93E1-0DE66783D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2B4CFE-ACAB-4891-BB28-8C1E997B5C28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35D704AE-4571-482F-B426-1BAE47659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1AAA67D6-DE3A-4765-AFF5-5B241327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2707819-AF93-406B-B471-BE7218584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C724E4-87BB-4AB4-BF16-EC0CA4551CDA}" type="slidenum">
              <a:rPr lang="ko-KR" altLang="en-US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99210AE-F679-4BCE-81E4-BEB345E90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0634999E-B425-4C49-A2CE-0446AD755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4AB64CAF-1D23-4306-BAB4-547918A2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9BD91A-8A8D-4463-B97D-2C2472D6CE1A}" type="slidenum">
              <a:rPr lang="ko-KR" altLang="en-US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F3DF276E-9BEA-42C7-8026-7094D2138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A5DDCF98-59C0-4FEE-B733-4771C1EF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1FB42BB7-0541-471C-9387-DC69D653A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D1C510-97D7-4DE1-9A86-E9F061435086}" type="slidenum">
              <a:rPr lang="ko-KR" altLang="en-US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7F9EA764-88B8-4C39-AB77-9125209CD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0D3F229-3CF5-4AA8-89D7-D96F9223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8A55136-17BF-460E-A27C-CB29FFC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7CE4-28DB-47E2-8F1A-582239C52BCC}" type="slidenum">
              <a:rPr lang="ko-KR" altLang="en-US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6793BA0-F0D0-4A21-A987-EC02AE403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30A0C640-E530-414C-916C-AB33682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C2042157-DED0-4604-9463-31C71FC23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C2D6F2-E266-48D1-ABD6-D9DD3EF5466F}" type="slidenum">
              <a:rPr lang="ko-KR" altLang="en-US" smtClean="0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404A3361-B34F-42C2-9EB4-D7D72E783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56D1447-B27C-4E49-A6B6-0300C455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B9C00425-6F7D-407E-9A9C-E4CC0E959CE3}"/>
              </a:ext>
            </a:extLst>
          </p:cNvPr>
          <p:cNvSpPr txBox="1">
            <a:spLocks noGrp="1"/>
          </p:cNvSpPr>
          <p:nvPr/>
        </p:nvSpPr>
        <p:spPr bwMode="auto"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787E16-558F-4270-8861-C70AFE535B97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4D11D721-642B-4595-BCF3-9EDF38A12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5248A9EA-2E6E-4932-BCBC-4D35DE49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33A2127-A6C4-4A8E-8282-6FDDDA939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A45B8-3F8E-4819-B211-D742DE1E20B5}" type="slidenum">
              <a:rPr lang="ko-KR" altLang="en-US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28621E3-A921-46BD-A8A4-04386FF3E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FA57559B-7C98-4F95-9723-9079AAB3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92E80D5-BD0A-4B9B-9253-CA55CA45F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CC1E76-93EB-4C8A-B340-73F1E35D58C2}" type="slidenum">
              <a:rPr lang="ko-KR" altLang="en-US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64DF77E5-9F7D-4716-9138-05068FDEB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50C24502-52BF-400A-9286-2340B048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F5BE63E-AD8C-40A0-882D-F361B001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3261E-3DFB-4FCB-B40C-98ADF0568E57}" type="slidenum">
              <a:rPr lang="ko-KR" altLang="en-US" smtClean="0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759D637A-A0BB-495D-83BD-FBCAFCF43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AC73674-FA64-4053-BE93-C96250C4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B4498B5-1420-475A-8F75-23165278B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7391A-706C-4E82-8551-8AA447BB2BD9}" type="slidenum">
              <a:rPr lang="ko-KR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AD94F3F-C2F5-44D0-98AD-641DD80F2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B4B399BB-3A67-4349-B38A-2A7ED7CE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7C210FE1-7C72-4FFD-A596-E17E9267E6EF}"/>
              </a:ext>
            </a:extLst>
          </p:cNvPr>
          <p:cNvSpPr txBox="1">
            <a:spLocks noGrp="1"/>
          </p:cNvSpPr>
          <p:nvPr/>
        </p:nvSpPr>
        <p:spPr bwMode="auto"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882CC2-6AE9-4208-B2B1-2CF3E89E5396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F9A80A50-283A-47BD-AE81-76BC0D92C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A17BD4DF-70CA-49E4-A766-BCA32A88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C0AA84EF-56BD-4529-B253-BEB708BB5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16336C-CBF4-4798-887B-5329940FB932}" type="slidenum">
              <a:rPr lang="ko-KR" altLang="en-US" smtClean="0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>
            <a:extLst>
              <a:ext uri="{FF2B5EF4-FFF2-40B4-BE49-F238E27FC236}">
                <a16:creationId xmlns:a16="http://schemas.microsoft.com/office/drawing/2014/main" id="{1AB5FF3E-4A81-4A27-988E-BCEAD0586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>
            <a:extLst>
              <a:ext uri="{FF2B5EF4-FFF2-40B4-BE49-F238E27FC236}">
                <a16:creationId xmlns:a16="http://schemas.microsoft.com/office/drawing/2014/main" id="{042153DA-C709-47EC-8DD4-B15EE5DD5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499E18DA-28CA-40B2-8047-05C21867C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F9E803-FA16-4723-9D7A-0E83737F31A8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>
            <a:extLst>
              <a:ext uri="{FF2B5EF4-FFF2-40B4-BE49-F238E27FC236}">
                <a16:creationId xmlns:a16="http://schemas.microsoft.com/office/drawing/2014/main" id="{5F8EE205-C794-4A6B-BA86-31F61148B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>
            <a:extLst>
              <a:ext uri="{FF2B5EF4-FFF2-40B4-BE49-F238E27FC236}">
                <a16:creationId xmlns:a16="http://schemas.microsoft.com/office/drawing/2014/main" id="{535E8A39-2F7F-4FF5-905B-098947347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BEFF96FD-6D37-414A-9F2F-BE49A25A4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3A0E57-396D-4133-94F6-8B717EC3E330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4AE83D9-D09F-4B8A-BF93-1FC2736C6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711417B-123A-439A-A27B-D4EE5107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E9CA236-347C-4785-80FE-DF88677296E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2217CF-CFD8-440F-89FE-D6C62B1C1EBC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FDD5D94-1146-430F-84B8-0BD5840B5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A71959C0-D0FC-46AB-BA8E-93F67AB0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29CBC90-0D1A-440E-B2B6-CD08BD8C19C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7A8D08F-1120-4587-8DA0-84E9174BB0FB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3D71EE0-053B-41F1-9B6C-0BB1237FD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A7F1523-A388-4D95-B316-FB198F86F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FAF0053-B29E-48F3-A034-CEFE26DECE4A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CD597F-6CB3-40E9-AEC2-2BB2A19294D3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5CF79D8-124F-4137-98C2-95DBB8341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238772E-2F41-4EAC-AF7D-C34BF161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50FFD55-FC47-4501-BD8D-763A89A52B17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69E4A6-D6DD-4DC2-AAEE-2FA3EFAF8619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BB83356-A241-43C3-98E7-B6AFA1FAD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148FD00-7E0D-488B-A1D9-02BB92A4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ABB207D-DA27-4B43-B7D8-F05C776CB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CEAEE4-BE6E-44BE-A65A-C95125FCD689}" type="slidenum">
              <a:rPr lang="ko-KR" altLang="en-US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C2CC42C-5542-47C8-BA0F-7FB4B2C65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74AECE7D-F117-44C8-B7AB-1ED9B72B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AB0A5B7-A1E7-4E3A-9826-1F7F5FDB937D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C5A3C5-CD50-4596-B331-6FE47A11E0C4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44DA8DA-8978-45C4-A7E3-4756B3DF4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84919AD-6110-4C2B-B681-E2891DFC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D6AACC3-3E11-40C2-93BC-A46082790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98F02D-D46B-432B-BAEC-F7ADCC3E0641}" type="slidenum">
              <a:rPr lang="ko-KR" altLang="en-US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A9EA4D8-1657-46B4-8219-E49FBE977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AF9B17E-4220-4320-9FF8-174B2C3D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7182C27-E3A6-4F76-87AD-5A57A63DE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8B78BB-95F3-4F3A-8BFA-4E98FA722B40}" type="slidenum">
              <a:rPr lang="ko-KR" altLang="en-US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13021B-3AE2-4B6E-8DF0-77492D2BD9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001BA0-DF02-47AC-84DC-769E90D29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1663-BCF7-4606-AAEA-AB9BF2F334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11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75A6B-F59F-4928-942B-86A5F78947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428D20-2B85-4076-85A6-18681F5CE6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A193D-B32D-4937-A929-1A56BE6CA2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7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4F5176-5611-4775-AF66-8A6181A0F5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CD3E10-FFCE-459D-8E97-C46F3D6C64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4130-374C-4464-AA75-43E727922B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16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1B9D0B-FA4A-4579-8643-B915D0F758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39F2D3-4806-4E68-BD21-FBEC29CC10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28EED-F35A-4B29-8E05-59306E5BCA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7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BD15E7-317C-4B57-94F1-D79009342A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2A86B2-8050-4189-AAD8-B91D374768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3ADD-A32D-4DEC-9D11-EA2208EA59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37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2C3ED5-F686-436D-99C5-E69D8E3E81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21DD49-89A2-4ED7-9626-97AE151877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8E4F6-4957-498C-AC27-6B60B09BCA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17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0D0E28-DDA0-47A9-B31E-90ADF9AD2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482288-E824-4BEA-8B38-529E6D2B22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86816-CE88-425C-8F66-E6E69BAD07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4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C0536E-9899-4533-BBDD-69A9C56603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6D603BA-4C4F-41D6-9F7D-C181CCAE03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95462-9083-4307-B41C-04AB776696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52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E741EB-2AB5-4769-B539-B98378493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60EC81-CA3B-47A4-B306-171E323FBC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67945-E8BB-4A9F-8CF1-2B1B1CD61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746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570E8A-E96A-47EC-B266-4FAC14E3FC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96E41A3-C1C4-4610-8AE4-CDC132DB5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E654-3DFF-4A99-96A0-8FF664C007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230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5FB279-23DD-4923-8502-389F5F2028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FDAB89-220D-4DEB-A155-91F32EAC71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9059-CEEA-4FCE-BF5D-E3AC812AAA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0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770799-DB2F-4EB8-B1C6-8B2BC1BD13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56E828-AFE7-458D-999C-FA8C56A86D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A584-FC27-41C8-BC54-5E61CF0115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17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0DDD35-3453-4FCC-A933-54886EED81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C036A2-A829-4032-8F38-DA20F09E6C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27A43-3704-4140-A9B5-6CC40E60AE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126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2DA9A4-2B65-4F07-BCBD-8BB27ED668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FE2338-EAAC-4AE2-830C-89673BDA99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68F5C-F32A-45EB-A2BF-620ECD0B0DE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16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20F039-830A-487D-ADD5-6E9B60151E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06C431-1380-440F-967F-64AC237EFA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7827E-76FF-4B01-B39E-65BDCF5C88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943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E8740F-7552-40BC-80AD-A57CF57904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E30620-95C6-48F8-A393-0E8F73C40E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DA9B1-276B-47DB-A16A-08DBCB19E9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05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A315DE-A2DC-46B6-9598-258FADAB5D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B98FD6-B81B-4529-9469-2CE1E06125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FDC8-778A-49E5-B323-4A7B611491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5977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C9DE87-8DF7-40E0-BC14-A69B4576B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DF1A6-3CE0-4077-933E-B8D184EBB2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C009E-D71C-4C10-93EF-E1362A4CE4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986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3FF37-717E-4F67-962B-712070AF7C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F9ECDC-E4D8-474C-A2BD-A1269972C6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F1652-8CAA-42DB-8B91-F246ACB16F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92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7DA45B-67F4-4490-AEB7-A1962D5B95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4793FE3-C5D3-4282-9F59-E9500AFCB8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318C-A7F1-4202-8720-CEC48B3277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4382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08FD02-12A7-4323-A02A-8120CEB10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370FC4-D0A0-448C-B188-ED06F1B41E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9B3D7-43AD-481B-A9CD-1DDA287ABB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797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2F6FF05-588D-44AD-8E05-A1151FEA18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D4CF1BB-76CD-41D3-AB23-57A4C9BF6E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D58B-A8BB-4409-80B4-704D92C431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1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9EF5AF-5283-4BE9-85EC-447C0BF15A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F38D4D-E2E1-427D-9F5D-3C1EB18768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8ADA0-51C4-419C-A8EF-006B702852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45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E01685-AC92-4EF2-9A7A-CBAC3641E9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A7F40A-A984-46BA-A082-E383EE018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5F010-F99C-4D44-94DC-F6738A8B09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006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EAFD19-E0B9-4CA4-8FBE-068DF9910F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E9FA9F-43C6-403D-A21B-DF0ABF1648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8B3E-F1B9-478D-B880-F0390451F8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16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B0206B-28E6-48BF-ADA9-26D5FFD559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1A9A0-C6D2-4FB7-848F-6582EEB23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0444F-AD43-4867-A143-C0483E068D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22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DC10B1-0A1C-461D-8243-3FD671E846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A3E151-8410-4094-A75E-6C92EF3E78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E02F2-1D36-4F4E-BEC7-6E01D2531E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0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0909A-7F09-4E7F-854A-77576A5D22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E46D76-3DAE-44B9-9C78-9D0399B45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595A8-86E0-4709-A2D3-D6B3370248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5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C42E708-8007-43F2-8393-D7E569CB27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2F10A80-B1C7-4D9B-BF5B-74078AD78C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E820-75FB-40F7-BFA3-AC34C2FF2C8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66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E79206-FD5F-45AE-8DAD-439288E01A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181816-033E-4F6B-892E-3327C2895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9C06-5117-4B7A-8E99-D584752242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1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7090077-62AD-4CE5-8AFE-1F7414B183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F4E7958-A336-4CC9-9292-764FFF7DD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32F07-0CA3-4122-B42A-7EF83ABAB0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11EDE6-25A9-4723-934E-5FC3992B4E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CA552-18BC-496D-BC76-100612626E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E2140-75B9-4C98-ADEA-044ACD4DE76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2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55201E-39D4-42D1-8DCE-89FB781CBC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238BC6-BFBD-4318-B6A2-207A41A58E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6E2D-B045-4C01-9BA0-DC922CFC9E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3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339989-22C4-450A-951B-65E8E4671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75E3FA-481E-4923-8A70-54AC5D4AA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7A0306-1DC4-4CB8-B7E4-38ACE03256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D366BE-3762-4EEF-A249-F7A9972403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FB13FE8-BA01-4D6B-B4AD-7C1942B04A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E1BB8FF-552B-468F-B9C8-4536A4A20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56B08FB-9D4A-4DA7-8B5A-AA11ADF7B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A98D89-FECD-46A3-8EFE-A2CCBA8251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390725-E09C-4E5D-8B26-3A7AE09F8F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1F2B46C-013A-4097-A99C-DD4329E2C7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10DB4DF-EC91-4DC5-8689-B12C27852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D843981-C6E7-4D26-82AD-3FA0367E0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08BB28-0D3A-4627-BC0A-F1E264327E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D8BD39-791C-4ACB-AF70-AD1B8C371A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BA03178-D1B4-4970-BCB8-B3553AB40B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F473A1BA-2E42-45AA-B29C-6EF791442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A29CAD21-DD14-471B-9086-FE49FAEA2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5BE34-0559-495F-BA6C-A2CA10F603B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C8A2482-42E7-4EFD-904F-F3FC45EF7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5052CB92-BD89-4E9A-8ECC-B6B32C3C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770B90DB-B765-457D-85C2-121F635D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08050"/>
            <a:ext cx="38512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제목 1">
            <a:extLst>
              <a:ext uri="{FF2B5EF4-FFF2-40B4-BE49-F238E27FC236}">
                <a16:creationId xmlns:a16="http://schemas.microsoft.com/office/drawing/2014/main" id="{44EEE75F-9F68-4099-832F-096FF555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85725"/>
            <a:ext cx="8161337" cy="56832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State of TCP Connection(RFC 793.)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1DF6DDFB-ECF7-4970-BAD2-1EB86844B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EDFA2-6BE1-4E4A-B463-79660904B558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24581" name="내용 개체 틀 4">
            <a:extLst>
              <a:ext uri="{FF2B5EF4-FFF2-40B4-BE49-F238E27FC236}">
                <a16:creationId xmlns:a16="http://schemas.microsoft.com/office/drawing/2014/main" id="{4CA713F8-3042-4A6A-8BA0-86164082D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1275" y="904875"/>
            <a:ext cx="5292725" cy="5191125"/>
          </a:xfrm>
        </p:spPr>
        <p:txBody>
          <a:bodyPr/>
          <a:lstStyle/>
          <a:p>
            <a:r>
              <a:rPr lang="en-US" altLang="ko-KR" sz="2000" b="1">
                <a:ea typeface="굴림" panose="020B0600000101010101" pitchFamily="50" charset="-127"/>
              </a:rPr>
              <a:t>A TCP connection progresses through a series of states during its lifetime. </a:t>
            </a:r>
          </a:p>
          <a:p>
            <a:endParaRPr lang="en-US" altLang="ko-KR" sz="2000" b="1">
              <a:ea typeface="굴림" panose="020B0600000101010101" pitchFamily="50" charset="-127"/>
            </a:endParaRPr>
          </a:p>
          <a:p>
            <a:r>
              <a:rPr lang="en-US" altLang="ko-KR" sz="2000" b="1">
                <a:ea typeface="굴림" panose="020B0600000101010101" pitchFamily="50" charset="-127"/>
              </a:rPr>
              <a:t>The possible states are as follows: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 LISTEN, SYN-SENT, SYNRECEIVED, ESTABLISHED,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 FIN-WAIT-1, FIN-WAIT-2,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CLOSE-WAIT, CLOSING, 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LAST-ACK, TIME-WAIT 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sz="2000" b="1">
                <a:ea typeface="굴림" panose="020B0600000101010101" pitchFamily="50" charset="-127"/>
              </a:rPr>
              <a:t>the fictional state is </a:t>
            </a:r>
            <a:r>
              <a:rPr lang="en-US" altLang="ko-KR" sz="2000">
                <a:ea typeface="굴림" panose="020B0600000101010101" pitchFamily="50" charset="-127"/>
              </a:rPr>
              <a:t>CLOSED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endParaRPr lang="en-US" altLang="ko-KR" b="1">
              <a:ea typeface="굴림" panose="020B0600000101010101" pitchFamily="50" charset="-127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2C0C08CC-038B-4F0F-A392-E8A973953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6C2739B4-90D5-4D92-A65E-F34E822AC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89EB1-8C38-4646-BADE-D7C7F87CF330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E5D11CA-51B5-47B5-81ED-C4625932A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TCP Segment Format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9BECD57-93D2-4FB7-9205-6FE6F184F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TCP uses a single format for all messages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including messages that carry data, those that carry ACKs, and messages that are part of the 3-way handshake used to create or terminate a connection (SYN and FIN)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TCP uses the term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segment</a:t>
            </a:r>
            <a:r>
              <a:rPr lang="en-US" altLang="ko-KR" sz="2000">
                <a:ea typeface="굴림" panose="020B0600000101010101" pitchFamily="50" charset="-127"/>
              </a:rPr>
              <a:t> to refer to a message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Figure 26.10 illustrates the TCP segment format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A TCP connection contains two streams of data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one flowing in each direction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If the applications at each end are sending data simultaneously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TCP can send a single segment that carries outgoing data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ACK for incoming data, and a window advertisement that specifies the amount of additional buffer space available for incoming data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Some of the fields in the segment refer to the data stream traveling in the forward direction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while other fields refer to the data stream traveling in the reverse direction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863579C6-35A4-49E4-99ED-5D8DFC9835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344ABBE6-D081-4F14-9FF9-194A14486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32122-B241-4185-86F3-C153F6B0EB94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20E03F37-A7B3-40DB-B4D0-77C883F3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>
            <a:extLst>
              <a:ext uri="{FF2B5EF4-FFF2-40B4-BE49-F238E27FC236}">
                <a16:creationId xmlns:a16="http://schemas.microsoft.com/office/drawing/2014/main" id="{08B113C8-C554-4518-AB28-F01C2443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TCP Segment Format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D5163E45-36D0-4D8E-9F30-06DA515DA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3EF24475-AA69-4868-967B-3F7756412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634BF-6514-456C-A363-DFFADE62E6FC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4C51837F-44C9-44E5-A1BE-94F357C3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48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>
            <a:extLst>
              <a:ext uri="{FF2B5EF4-FFF2-40B4-BE49-F238E27FC236}">
                <a16:creationId xmlns:a16="http://schemas.microsoft.com/office/drawing/2014/main" id="{71BCB1A0-DE5E-4858-8D8B-98C80C45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The UDP Checksum and the Pseudo Header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54AB3043-BF34-475F-B62E-910FAB4FE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Analysis of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EAAEFA8D-9C06-4CEF-93D8-4302CFEC2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583565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Wireshark’s output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259816E0-B8CA-46BB-9435-27E15F8AE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D1E264-1BC7-4280-AF51-0E8709C3F49E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5379FC63-20A3-42D8-AE1B-6A23231F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1" b="55333"/>
          <a:stretch>
            <a:fillRect/>
          </a:stretch>
        </p:blipFill>
        <p:spPr bwMode="auto">
          <a:xfrm>
            <a:off x="100013" y="1547813"/>
            <a:ext cx="89646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矩形 5">
            <a:extLst>
              <a:ext uri="{FF2B5EF4-FFF2-40B4-BE49-F238E27FC236}">
                <a16:creationId xmlns:a16="http://schemas.microsoft.com/office/drawing/2014/main" id="{952FE633-5119-40AD-87A3-AAB492D6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B27DB8B-B2DD-46BD-BB46-1AAD802E2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CE157-C90A-4328-8257-309442F9717C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35843" name="矩形 5">
            <a:extLst>
              <a:ext uri="{FF2B5EF4-FFF2-40B4-BE49-F238E27FC236}">
                <a16:creationId xmlns:a16="http://schemas.microsoft.com/office/drawing/2014/main" id="{8C63A2D2-F8C3-4334-83FA-5FCCDE63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6985C79-C436-4760-87EB-5A44B08A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0" y="421258"/>
            <a:ext cx="9212866" cy="58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B27DB8B-B2DD-46BD-BB46-1AAD802E2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CE157-C90A-4328-8257-309442F9717C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35843" name="矩形 5">
            <a:extLst>
              <a:ext uri="{FF2B5EF4-FFF2-40B4-BE49-F238E27FC236}">
                <a16:creationId xmlns:a16="http://schemas.microsoft.com/office/drawing/2014/main" id="{8C63A2D2-F8C3-4334-83FA-5FCCDE63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95D5326-CF96-45DE-8279-B2433289A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1145"/>
            <a:ext cx="9218915" cy="55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B27DB8B-B2DD-46BD-BB46-1AAD802E2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CE157-C90A-4328-8257-309442F9717C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35843" name="矩形 5">
            <a:extLst>
              <a:ext uri="{FF2B5EF4-FFF2-40B4-BE49-F238E27FC236}">
                <a16:creationId xmlns:a16="http://schemas.microsoft.com/office/drawing/2014/main" id="{8C63A2D2-F8C3-4334-83FA-5FCCDE63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4" name="내용 개체 틀 2">
            <a:extLst>
              <a:ext uri="{FF2B5EF4-FFF2-40B4-BE49-F238E27FC236}">
                <a16:creationId xmlns:a16="http://schemas.microsoft.com/office/drawing/2014/main" id="{C824B901-E6BA-488F-8AA6-9B9C46905D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73100"/>
            <a:ext cx="9144000" cy="5511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A064F30C-86F7-4B7E-97E3-100FAC532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AAA42D-33AD-4E46-958D-79324BE23B7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64F7BC9-EB45-448E-A249-12A260C2D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" y="0"/>
            <a:ext cx="883285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500">
                <a:ea typeface="굴림" panose="020B0600000101010101" pitchFamily="50" charset="-127"/>
              </a:rPr>
              <a:t>The Client-Server Model of Interaction    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74513BE-FE85-41EC-8CF8-2F218C05E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can a pair of applications that run on two independent computers coordinate to guarantee that they request a connection at the same time?</a:t>
            </a:r>
          </a:p>
          <a:p>
            <a:r>
              <a:rPr lang="en-US" altLang="ko-KR">
                <a:ea typeface="굴림" panose="020B0600000101010101" pitchFamily="50" charset="-127"/>
              </a:rPr>
              <a:t>The answer lies in a form of interaction known as the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client-server model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server</a:t>
            </a:r>
            <a:r>
              <a:rPr lang="en-US" altLang="ko-KR">
                <a:ea typeface="굴림" panose="020B0600000101010101" pitchFamily="50" charset="-127"/>
              </a:rPr>
              <a:t> starts first and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awaits</a:t>
            </a:r>
            <a:r>
              <a:rPr lang="en-US" altLang="ko-KR">
                <a:ea typeface="굴림" panose="020B0600000101010101" pitchFamily="50" charset="-127"/>
              </a:rPr>
              <a:t> contact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client</a:t>
            </a:r>
            <a:r>
              <a:rPr lang="en-US" altLang="ko-KR">
                <a:ea typeface="굴림" panose="020B0600000101010101" pitchFamily="50" charset="-127"/>
              </a:rPr>
              <a:t> starts second and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initiates</a:t>
            </a:r>
            <a:r>
              <a:rPr lang="en-US" altLang="ko-KR">
                <a:ea typeface="굴림" panose="020B0600000101010101" pitchFamily="50" charset="-127"/>
              </a:rPr>
              <a:t> the connection</a:t>
            </a:r>
          </a:p>
          <a:p>
            <a:r>
              <a:rPr lang="en-US" altLang="ko-KR">
                <a:ea typeface="굴림" panose="020B0600000101010101" pitchFamily="50" charset="-127"/>
              </a:rPr>
              <a:t>Application programs known as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clients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servers</a:t>
            </a:r>
            <a:r>
              <a:rPr lang="en-US" altLang="ko-KR">
                <a:ea typeface="굴림" panose="020B0600000101010101" pitchFamily="50" charset="-127"/>
              </a:rPr>
              <a:t> handle all services in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Confusion exists between scientific and marketing terminology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</a:t>
            </a:r>
            <a:r>
              <a:rPr lang="en-US" altLang="ko-KR" sz="2000">
                <a:ea typeface="굴림" panose="020B0600000101010101" pitchFamily="50" charset="-127"/>
              </a:rPr>
              <a:t>- Scientific: a </a:t>
            </a:r>
            <a:r>
              <a:rPr lang="en-US" altLang="ko-KR" sz="2000" i="1">
                <a:ea typeface="굴림" panose="020B0600000101010101" pitchFamily="50" charset="-127"/>
              </a:rPr>
              <a:t>client </a:t>
            </a:r>
            <a:r>
              <a:rPr lang="en-US" altLang="ko-KR" sz="2000">
                <a:ea typeface="굴림" panose="020B0600000101010101" pitchFamily="50" charset="-127"/>
              </a:rPr>
              <a:t>and a </a:t>
            </a:r>
            <a:r>
              <a:rPr lang="en-US" altLang="ko-KR" sz="2000" i="1">
                <a:ea typeface="굴림" panose="020B0600000101010101" pitchFamily="50" charset="-127"/>
              </a:rPr>
              <a:t>server </a:t>
            </a:r>
            <a:r>
              <a:rPr lang="en-US" altLang="ko-KR" sz="2000">
                <a:ea typeface="굴림" panose="020B0600000101010101" pitchFamily="50" charset="-127"/>
              </a:rPr>
              <a:t>are each programs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	- Marketing: a </a:t>
            </a:r>
            <a:r>
              <a:rPr lang="en-US" altLang="ko-KR" sz="2000" i="1">
                <a:ea typeface="굴림" panose="020B0600000101010101" pitchFamily="50" charset="-127"/>
              </a:rPr>
              <a:t>server </a:t>
            </a:r>
            <a:r>
              <a:rPr lang="en-US" altLang="ko-KR" sz="2000">
                <a:ea typeface="굴림" panose="020B0600000101010101" pitchFamily="50" charset="-127"/>
              </a:rPr>
              <a:t>is a powerful 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BAFD0582-2071-4C7B-9FEF-0A580345A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75D00-0E0E-49B0-B14F-C068C6918F8B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BBBF52D-F915-4108-B884-B53B37A9D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Characteristics of Clients and Servers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9E8F005-CB05-4DEE-AE0A-9CEC7A1AF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client</a:t>
            </a:r>
            <a:r>
              <a:rPr lang="en-US" altLang="ko-KR">
                <a:ea typeface="굴림" panose="020B0600000101010101" pitchFamily="50" charset="-127"/>
              </a:rPr>
              <a:t> software: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 an arbitrary application program that becomes a client temporarily when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remote</a:t>
            </a:r>
            <a:r>
              <a:rPr lang="en-US" altLang="ko-KR">
                <a:ea typeface="굴림" panose="020B0600000101010101" pitchFamily="50" charset="-127"/>
              </a:rPr>
              <a:t> access is needed, but also performs other computation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invoked</a:t>
            </a:r>
            <a:r>
              <a:rPr lang="en-US" altLang="ko-KR">
                <a:ea typeface="굴림" panose="020B0600000101010101" pitchFamily="50" charset="-127"/>
              </a:rPr>
              <a:t> directly by a user, and executes only for one session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Runs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locally</a:t>
            </a:r>
            <a:r>
              <a:rPr lang="en-US" altLang="ko-KR">
                <a:ea typeface="굴림" panose="020B0600000101010101" pitchFamily="50" charset="-127"/>
              </a:rPr>
              <a:t> on a user's personal computer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Actively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initiates</a:t>
            </a:r>
            <a:r>
              <a:rPr lang="en-US" altLang="ko-KR">
                <a:ea typeface="굴림" panose="020B0600000101010101" pitchFamily="50" charset="-127"/>
              </a:rPr>
              <a:t> contact with a server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Can access multiple services as needed, but usually contacts one remote server at a time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Does not require especially powerful computer hardware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8A991521-D6DE-4395-AE2C-BFC7D3FDF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8671D447-9664-4125-8D87-47FC19FAB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D2BD73-2C0C-4F7E-AC40-5307E52EA68E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2836C22-3A06-4220-9D08-00158A256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b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  <a:t>TCP: </a:t>
            </a:r>
            <a:b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  <a:t>Reliable Transport Service 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EDA03CA0-D5F6-4F95-84BE-3487BF75AF2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DFFC67E-00B6-486D-9A71-A8E38B18C0DA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9BB947D-F302-4F73-BF6A-581B3E5025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Characteristics of Clients and Servers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0CF38F1-73DE-4D76-8320-CAEA91AC2B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server</a:t>
            </a:r>
            <a:r>
              <a:rPr lang="en-US" altLang="ko-KR">
                <a:ea typeface="굴림" panose="020B0600000101010101" pitchFamily="50" charset="-127"/>
              </a:rPr>
              <a:t> software: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 a special-purpose,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privileged</a:t>
            </a:r>
            <a:r>
              <a:rPr lang="en-US" altLang="ko-KR">
                <a:ea typeface="굴림" panose="020B0600000101010101" pitchFamily="50" charset="-127"/>
              </a:rPr>
              <a:t> program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 dedicated to providing one service that can handle multiple remote clients at the same time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 invoked automatically when a system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boots</a:t>
            </a:r>
            <a:r>
              <a:rPr lang="en-US" altLang="ko-KR">
                <a:ea typeface="굴림" panose="020B0600000101010101" pitchFamily="50" charset="-127"/>
              </a:rPr>
              <a:t>, and continues to execute through many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sessions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Runs on a large, powerful computer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Waits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passively</a:t>
            </a:r>
            <a:r>
              <a:rPr lang="en-US" altLang="ko-KR">
                <a:ea typeface="굴림" panose="020B0600000101010101" pitchFamily="50" charset="-127"/>
              </a:rPr>
              <a:t> for contact from arbitrary remote clients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Accepts contact from arbitrary clients, but offers a single service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Requires powerful hardware and a sophisticated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operating system (OS)</a:t>
            </a:r>
          </a:p>
        </p:txBody>
      </p:sp>
      <p:sp>
        <p:nvSpPr>
          <p:cNvPr id="40965" name="슬라이드 번호 개체 틀 1">
            <a:extLst>
              <a:ext uri="{FF2B5EF4-FFF2-40B4-BE49-F238E27FC236}">
                <a16:creationId xmlns:a16="http://schemas.microsoft.com/office/drawing/2014/main" id="{705D1148-C7C1-496A-A45F-EA9CEC14D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74D51-14B6-4E76-8B81-333EAAAB9DEE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>
            <a:extLst>
              <a:ext uri="{FF2B5EF4-FFF2-40B4-BE49-F238E27FC236}">
                <a16:creationId xmlns:a16="http://schemas.microsoft.com/office/drawing/2014/main" id="{50D8DB9A-A4E2-4DFA-A4E8-2D7399DCF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13627-5129-446E-A03E-F7E2D11F0DA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2ADED9D5-1F25-4585-A450-A1BFDF71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64538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>
            <a:extLst>
              <a:ext uri="{FF2B5EF4-FFF2-40B4-BE49-F238E27FC236}">
                <a16:creationId xmlns:a16="http://schemas.microsoft.com/office/drawing/2014/main" id="{1E5C42EC-381F-4199-993E-15C1D4B8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Server Programs and Server-Class Computers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CEC87725-9D48-4131-93F5-E15D016F9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1AF58-CAD1-40CC-A55C-C00AC7A5CE86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12EF06A-333B-4FC8-82E1-B4D2F45AE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Requests, Responses, and Direction of Data Flow    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9EC7EC9-11F0-4AA2-838E-6F7850DEF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Client and server? </a:t>
            </a:r>
          </a:p>
          <a:p>
            <a:r>
              <a:rPr lang="en-US" altLang="ko-KR">
                <a:ea typeface="굴림" panose="020B0600000101010101" pitchFamily="50" charset="-127"/>
              </a:rPr>
              <a:t>Which side initiates contact?</a:t>
            </a:r>
          </a:p>
          <a:p>
            <a:r>
              <a:rPr lang="en-US" altLang="ko-KR">
                <a:ea typeface="굴림" panose="020B0600000101010101" pitchFamily="50" charset="-127"/>
              </a:rPr>
              <a:t>Once contact has been established,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two-way</a:t>
            </a:r>
            <a:r>
              <a:rPr lang="en-US" altLang="ko-KR">
                <a:ea typeface="굴림" panose="020B0600000101010101" pitchFamily="50" charset="-127"/>
              </a:rPr>
              <a:t> communication is possible (i.e., data can flow from a client to a server or from a server to a client)</a:t>
            </a:r>
          </a:p>
          <a:p>
            <a:r>
              <a:rPr lang="en-US" altLang="ko-KR">
                <a:ea typeface="굴림" panose="020B0600000101010101" pitchFamily="50" charset="-127"/>
              </a:rPr>
              <a:t>In some cases, a client sends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series of requests</a:t>
            </a:r>
            <a:r>
              <a:rPr lang="en-US" altLang="ko-KR">
                <a:ea typeface="굴림" panose="020B0600000101010101" pitchFamily="50" charset="-127"/>
              </a:rPr>
              <a:t> and the server issues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series of responses</a:t>
            </a:r>
            <a:r>
              <a:rPr lang="en-US" altLang="ko-KR">
                <a:ea typeface="굴림" panose="020B0600000101010101" pitchFamily="50" charset="-127"/>
              </a:rPr>
              <a:t> (e.g., a database client might allow a user to look up more than one item at a time)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AF51D1F2-2DA6-4697-9400-9EDA0B9C2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B61C88-5CE1-46BD-ADAA-40C0E997B0D4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0FF9598-E7AA-4748-A8C3-A8BEA233C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400">
                <a:ea typeface="굴림" panose="020B0600000101010101" pitchFamily="50" charset="-127"/>
              </a:rPr>
              <a:t>Server Identification and Demultiplexing   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73992CD-5EB0-44C4-9BD9-BA32FCEED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does a client identify a server? </a:t>
            </a:r>
          </a:p>
          <a:p>
            <a:r>
              <a:rPr lang="en-US" altLang="ko-KR">
                <a:ea typeface="굴림" panose="020B0600000101010101" pitchFamily="50" charset="-127"/>
              </a:rPr>
              <a:t>The Internet protocols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divide identification</a:t>
            </a:r>
            <a:r>
              <a:rPr lang="en-US" altLang="ko-KR">
                <a:ea typeface="굴림" panose="020B0600000101010101" pitchFamily="50" charset="-127"/>
              </a:rPr>
              <a:t> into two pieces: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identifier for the computer</a:t>
            </a:r>
            <a:r>
              <a:rPr lang="en-US" altLang="ko-KR">
                <a:ea typeface="굴림" panose="020B0600000101010101" pitchFamily="50" charset="-127"/>
              </a:rPr>
              <a:t> on which a server runs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identifier for a service</a:t>
            </a:r>
            <a:r>
              <a:rPr lang="en-US" altLang="ko-KR">
                <a:ea typeface="굴림" panose="020B0600000101010101" pitchFamily="50" charset="-127"/>
              </a:rPr>
              <a:t> on the computer</a:t>
            </a:r>
          </a:p>
          <a:p>
            <a:r>
              <a:rPr lang="en-US" altLang="ko-KR">
                <a:ea typeface="굴림" panose="020B0600000101010101" pitchFamily="50" charset="-127"/>
              </a:rPr>
              <a:t>Identifying a computer?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computer in the Internet is assigned a unique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32-bit</a:t>
            </a:r>
            <a:r>
              <a:rPr lang="en-US" altLang="ko-KR">
                <a:ea typeface="굴림" panose="020B0600000101010101" pitchFamily="50" charset="-127"/>
              </a:rPr>
              <a:t> identifier known as an Internet Protocol address (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IP address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client must specify the server’s IP address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To make server identification easy for humans, each computer is also assigned a name, and 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Domain Name System</a:t>
            </a:r>
            <a:r>
              <a:rPr lang="en-US" altLang="ko-KR">
                <a:ea typeface="굴림" panose="020B0600000101010101" pitchFamily="50" charset="-127"/>
              </a:rPr>
              <a:t> (DNS)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described in Chapter 4 is used to translate a name into an address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Thus, a user specifies a name such as </a:t>
            </a:r>
            <a:r>
              <a:rPr lang="en-US" altLang="ko-KR" i="1">
                <a:ea typeface="굴림" panose="020B0600000101010101" pitchFamily="50" charset="-127"/>
              </a:rPr>
              <a:t>www.cisco.com </a:t>
            </a:r>
            <a:r>
              <a:rPr lang="en-US" altLang="ko-KR">
                <a:ea typeface="굴림" panose="020B0600000101010101" pitchFamily="50" charset="-127"/>
              </a:rPr>
              <a:t>rather than an integer address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0A35789A-7A6C-4DB7-8B45-36F69E560A4D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142AEA4-8A86-4758-8DEE-A65D94A55884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340547E-4BE3-429E-9D02-1ECFC75759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400">
                <a:ea typeface="굴림" panose="020B0600000101010101" pitchFamily="50" charset="-127"/>
              </a:rPr>
              <a:t>Server Identification and Demultiplexing    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12CE4F5-E7DA-4DBF-81A1-E783CB7E51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Identifying a service?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service available in the Internet is assigned a unique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16-bit</a:t>
            </a:r>
            <a:r>
              <a:rPr lang="en-US" altLang="ko-KR">
                <a:ea typeface="굴림" panose="020B0600000101010101" pitchFamily="50" charset="-127"/>
              </a:rPr>
              <a:t> identifier known as a protocol port number (or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port number</a:t>
            </a:r>
            <a:r>
              <a:rPr lang="en-US" altLang="ko-KR">
                <a:ea typeface="굴림" panose="020B0600000101010101" pitchFamily="50" charset="-127"/>
              </a:rPr>
              <a:t>)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Examples, email </a:t>
            </a:r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>
                <a:ea typeface="굴림" panose="020B0600000101010101" pitchFamily="50" charset="-127"/>
              </a:rPr>
              <a:t> port number 25, and the web </a:t>
            </a:r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>
                <a:ea typeface="굴림" panose="020B0600000101010101" pitchFamily="50" charset="-127"/>
              </a:rPr>
              <a:t> port number 80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server begins execution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it registers with its local OS by specifying the port number for its service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client contacts a remote server to request service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request contains a port number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request arrives at a server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software on the server uses the port number in the request to determine which application on the server computer should handle the request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summarizes the basic steps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9157" name="슬라이드 번호 개체 틀 1">
            <a:extLst>
              <a:ext uri="{FF2B5EF4-FFF2-40B4-BE49-F238E27FC236}">
                <a16:creationId xmlns:a16="http://schemas.microsoft.com/office/drawing/2014/main" id="{E30EE9C6-1468-4B55-91D4-A426683D9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AD2C34-1329-48C8-BBD5-300BBB6BD671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092949DC-E46E-4ADA-9648-6D692B1BE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FF7B0-0B81-49AC-B3D7-B004C904565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34584CA3-7A41-459D-A39B-DE9A0453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51863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2">
            <a:extLst>
              <a:ext uri="{FF2B5EF4-FFF2-40B4-BE49-F238E27FC236}">
                <a16:creationId xmlns:a16="http://schemas.microsoft.com/office/drawing/2014/main" id="{B60ACE88-C676-4399-90A7-472549D9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400">
                <a:solidFill>
                  <a:schemeClr val="tx2"/>
                </a:solidFill>
                <a:ea typeface="굴림" panose="020B0600000101010101" pitchFamily="50" charset="-127"/>
              </a:rPr>
              <a:t>Server Identification and Demultiplexing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27CF1BA7-1619-4890-AD34-CE07C7BA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08050"/>
            <a:ext cx="38512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제목 1">
            <a:extLst>
              <a:ext uri="{FF2B5EF4-FFF2-40B4-BE49-F238E27FC236}">
                <a16:creationId xmlns:a16="http://schemas.microsoft.com/office/drawing/2014/main" id="{D22C4EA4-48EA-4CD2-BC62-5B364DDF1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85725"/>
            <a:ext cx="8161337" cy="56832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State of TCP Connection(RFC 793.)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F68C1922-357F-4B2F-B3A5-FF8899C3F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828EF-4CA7-4914-88BD-467162673E1D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53253" name="내용 개체 틀 4">
            <a:extLst>
              <a:ext uri="{FF2B5EF4-FFF2-40B4-BE49-F238E27FC236}">
                <a16:creationId xmlns:a16="http://schemas.microsoft.com/office/drawing/2014/main" id="{7A9C0D76-C31D-4FE3-9C77-D5955CDF6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1275" y="904875"/>
            <a:ext cx="5292725" cy="5191125"/>
          </a:xfrm>
        </p:spPr>
        <p:txBody>
          <a:bodyPr/>
          <a:lstStyle/>
          <a:p>
            <a:r>
              <a:rPr lang="en-US" altLang="ko-KR" sz="2000" b="1">
                <a:ea typeface="굴림" panose="020B0600000101010101" pitchFamily="50" charset="-127"/>
              </a:rPr>
              <a:t>A TCP connection progresses through a series of states during its lifetime. </a:t>
            </a:r>
          </a:p>
          <a:p>
            <a:endParaRPr lang="en-US" altLang="ko-KR" sz="2000" b="1">
              <a:ea typeface="굴림" panose="020B0600000101010101" pitchFamily="50" charset="-127"/>
            </a:endParaRPr>
          </a:p>
          <a:p>
            <a:r>
              <a:rPr lang="en-US" altLang="ko-KR" sz="2000" b="1">
                <a:ea typeface="굴림" panose="020B0600000101010101" pitchFamily="50" charset="-127"/>
              </a:rPr>
              <a:t>The possible states are as follows: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 LISTEN, SYN-SENT, SYNRECEIVED, ESTABLISHED,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 FIN-WAIT-1, FIN-WAIT-2,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CLOSE-WAIT, CLOSING, </a:t>
            </a:r>
          </a:p>
          <a:p>
            <a:pPr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LAST-ACK, TIME-WAIT 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sz="2000" b="1">
                <a:ea typeface="굴림" panose="020B0600000101010101" pitchFamily="50" charset="-127"/>
              </a:rPr>
              <a:t>the fictional state is </a:t>
            </a:r>
            <a:r>
              <a:rPr lang="en-US" altLang="ko-KR" sz="2000">
                <a:ea typeface="굴림" panose="020B0600000101010101" pitchFamily="50" charset="-127"/>
              </a:rPr>
              <a:t>CLOSED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endParaRPr lang="en-US" altLang="ko-KR" b="1">
              <a:ea typeface="굴림" panose="020B0600000101010101" pitchFamily="50" charset="-127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그림 3">
            <a:extLst>
              <a:ext uri="{FF2B5EF4-FFF2-40B4-BE49-F238E27FC236}">
                <a16:creationId xmlns:a16="http://schemas.microsoft.com/office/drawing/2014/main" id="{E7E8F0FA-FDD0-46B5-83C8-E33E7D9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60350"/>
            <a:ext cx="9144000" cy="608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B27DB8B-B2DD-46BD-BB46-1AAD802E2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CE157-C90A-4328-8257-309442F9717C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35843" name="矩形 5">
            <a:extLst>
              <a:ext uri="{FF2B5EF4-FFF2-40B4-BE49-F238E27FC236}">
                <a16:creationId xmlns:a16="http://schemas.microsoft.com/office/drawing/2014/main" id="{8C63A2D2-F8C3-4334-83FA-5FCCDE63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95D5326-CF96-45DE-8279-B2433289A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1145"/>
            <a:ext cx="9218915" cy="55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0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4370FF0B-0F29-418F-977F-4EAABEA4CEF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045B657A-0A30-476D-AF17-7F379113D45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DE4304-5987-4736-AE3A-825A5FFF9F5F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F3CC0B7-7D39-455C-B8C8-DBC28FB6E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70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EE14BBC-5116-4F9D-805E-F36D17550C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8" y="701675"/>
            <a:ext cx="9137650" cy="60198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1. In TCP, how many sequence numbers are consumed by each segments?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   a. SYN    b. ACK    c. FIN+ACK   d. </a:t>
            </a:r>
            <a:r>
              <a:rPr lang="en-US" altLang="ko-KR" sz="1400" dirty="0" err="1">
                <a:ea typeface="굴림" panose="020B0600000101010101" pitchFamily="50" charset="-127"/>
              </a:rPr>
              <a:t>ACK+data</a:t>
            </a:r>
            <a:r>
              <a:rPr lang="en-US" altLang="ko-KR" sz="1400" dirty="0">
                <a:ea typeface="굴림" panose="020B0600000101010101" pitchFamily="50" charset="-127"/>
              </a:rPr>
              <a:t>(100bytes)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2.  The intruder sends a SYN segment to the server using </a:t>
            </a:r>
            <a:r>
              <a:rPr lang="ko-KR" altLang="en-US" sz="1400" dirty="0">
                <a:ea typeface="굴림" panose="020B0600000101010101" pitchFamily="50" charset="-127"/>
              </a:rPr>
              <a:t>철수</a:t>
            </a:r>
            <a:r>
              <a:rPr lang="en-US" altLang="ko-KR" sz="1400" dirty="0">
                <a:ea typeface="굴림" panose="020B0600000101010101" pitchFamily="50" charset="-127"/>
              </a:rPr>
              <a:t>’s IP address. Can the</a:t>
            </a:r>
            <a:r>
              <a:rPr lang="ko-KR" altLang="en-US" sz="1400" dirty="0"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ea typeface="굴림" panose="020B0600000101010101" pitchFamily="50" charset="-127"/>
              </a:rPr>
              <a:t>intruder</a:t>
            </a:r>
            <a:r>
              <a:rPr lang="ko-KR" altLang="en-US" sz="1400" dirty="0"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ea typeface="굴림" panose="020B0600000101010101" pitchFamily="50" charset="-127"/>
              </a:rPr>
              <a:t>create a TCP connection with the server by pretending that he is </a:t>
            </a:r>
            <a:r>
              <a:rPr lang="ko-KR" altLang="en-US" sz="1400" dirty="0">
                <a:ea typeface="굴림" panose="020B0600000101010101" pitchFamily="50" charset="-127"/>
              </a:rPr>
              <a:t>철수</a:t>
            </a:r>
            <a:r>
              <a:rPr lang="en-US" altLang="ko-KR" sz="1400" dirty="0">
                <a:ea typeface="굴림" panose="020B0600000101010101" pitchFamily="50" charset="-127"/>
              </a:rPr>
              <a:t>?  Assume</a:t>
            </a:r>
            <a:r>
              <a:rPr lang="ko-KR" altLang="en-US" sz="1400" dirty="0"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ea typeface="굴림" panose="020B0600000101010101" pitchFamily="50" charset="-127"/>
              </a:rPr>
              <a:t>that the server uses 1) a different ISN(Initial Sequence Number) for each connection or 2) the same ISN for each connection.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3. Following is the output from netstat command. 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  	Proto   Local Address       	  Foreign Address       	     State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	TCP   192.13.201.215:1059 	   0.0.0.0:*                 	      LISTEN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	TCP   192.13.201.215:61032   211.234.249.226:59004  TIME_WAIT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	TCP   192.13.201.215:62029   211.233.16.71:80            ESTABLISHED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1) Explain the values of state - LISTEN, ESTABLISHED, TIME_WAIT.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2) Is 192.13.201.215:1059 server or client?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3) Explain “211.233.16.71:80 “ in Foreign Address in two parts.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4.  Capture various Ethernet frames using Wireshark, and explain fields in the Ethernet, IP, and TCP header.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5.  Run “netstat” command, and explain the states of the process(server, client).</a:t>
            </a:r>
          </a:p>
          <a:p>
            <a:pPr marL="457200" indent="-457200">
              <a:lnSpc>
                <a:spcPct val="120000"/>
              </a:lnSpc>
              <a:buFontTx/>
              <a:buAutoNum type="arabicPeriod" startAt="4"/>
              <a:defRPr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Send your solution to me by email. (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Due date: Sat. /24PM)</a:t>
            </a:r>
          </a:p>
          <a:p>
            <a:pPr marL="457200" indent="-45720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 assignment will be used to check your attendance.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800" dirty="0">
              <a:ea typeface="굴림" panose="020B0600000101010101" pitchFamily="50" charset="-127"/>
            </a:endParaRPr>
          </a:p>
          <a:p>
            <a:pPr marL="457200" indent="-457200">
              <a:buFontTx/>
              <a:buNone/>
              <a:defRPr/>
            </a:pPr>
            <a:endParaRPr lang="en-US" altLang="ko-KR" sz="18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7350" name="슬라이드 번호 개체 틀 1">
            <a:extLst>
              <a:ext uri="{FF2B5EF4-FFF2-40B4-BE49-F238E27FC236}">
                <a16:creationId xmlns:a16="http://schemas.microsoft.com/office/drawing/2014/main" id="{D9D6F40F-A581-4B79-A3CD-2D185B852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7FD90-4D28-402C-BF35-D0D6212E3411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63B013DA-6227-42FA-B4FA-4FC201BE4B4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05D7282C-C12F-491E-BF82-36F86E7A8C38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B1FA4D-E66D-4059-9120-92E652CDCD37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D1CB17A-717C-4049-B8EA-B586033C53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A612769E-4517-4DDD-BA32-BB682C0D60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4113"/>
            <a:ext cx="9137650" cy="51816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AutoNum type="arabicPeriod"/>
              <a:defRPr/>
            </a:pPr>
            <a:r>
              <a:rPr lang="en-US" altLang="ko-KR" sz="1800" dirty="0"/>
              <a:t>Choose all features of TCP.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① Message Interface    ② Connection-oriented  ③ simplex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④ best effort                  ⑤ retransmission           ⑥ end-to-end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2. Show the growth of window size caused by slow start and congestion control. 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3. Which of UDP and TCP is better for the communication between DNS server and client. (consists of two packets - DNS request, DNS reply)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4.  Find an item which is caused by the packet loss.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① retransmission  ② ACK  ③ delayed ACK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④ congestion avoidance ⑤ larger window size  ⑥ flow control </a:t>
            </a:r>
          </a:p>
          <a:p>
            <a:pPr marL="0" indent="0">
              <a:buFontTx/>
              <a:buNone/>
              <a:defRPr/>
            </a:pPr>
            <a:endParaRPr lang="en-US" altLang="ko-KR" sz="16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1800" dirty="0">
                <a:solidFill>
                  <a:srgbClr val="000000"/>
                </a:solidFill>
                <a:ea typeface="굴림"/>
                <a:cs typeface="Arial"/>
              </a:rPr>
              <a:t>Due date: Sat. /24PM)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8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FontTx/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246" name="슬라이드 번호 개체 틀 1">
            <a:extLst>
              <a:ext uri="{FF2B5EF4-FFF2-40B4-BE49-F238E27FC236}">
                <a16:creationId xmlns:a16="http://schemas.microsoft.com/office/drawing/2014/main" id="{BD14452F-36C1-445E-BEBC-697F2311A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7C327A-0634-4A69-B158-8CE8C29E1098}" type="slidenum">
              <a:rPr lang="ko-KR" altLang="en-US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94BED0C3-0CED-49FF-9EB7-7AADC16BCE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E88700A3-87B2-421E-A318-2169BEF563E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F3C657-DEC7-46F5-AAAF-DFF3A695BC89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C94724C-5046-4FDB-BD78-611B6023C0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250" y="-12700"/>
            <a:ext cx="8915400" cy="850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 b="1">
                <a:ea typeface="굴림" panose="020B0600000101010101" pitchFamily="50" charset="-127"/>
              </a:rPr>
              <a:t>Full-Duplex Communication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14D0CA4-98C8-482A-94D6-E0A1BB261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TCP connection between </a:t>
            </a:r>
            <a:r>
              <a:rPr lang="en-US" altLang="ko-KR" i="1">
                <a:ea typeface="굴림" panose="020B0600000101010101" pitchFamily="50" charset="-127"/>
              </a:rPr>
              <a:t>A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 i="1">
                <a:ea typeface="굴림" panose="020B0600000101010101" pitchFamily="50" charset="-127"/>
              </a:rPr>
              <a:t>B </a:t>
            </a:r>
            <a:r>
              <a:rPr lang="en-US" altLang="ko-KR">
                <a:ea typeface="굴림" panose="020B0600000101010101" pitchFamily="50" charset="-127"/>
              </a:rPr>
              <a:t>provides two independent data streams, one from </a:t>
            </a:r>
            <a:r>
              <a:rPr lang="en-US" altLang="ko-KR" i="1">
                <a:ea typeface="굴림" panose="020B0600000101010101" pitchFamily="50" charset="-127"/>
              </a:rPr>
              <a:t>A </a:t>
            </a:r>
            <a:r>
              <a:rPr lang="en-US" altLang="ko-KR">
                <a:ea typeface="굴림" panose="020B0600000101010101" pitchFamily="50" charset="-127"/>
              </a:rPr>
              <a:t>to </a:t>
            </a:r>
            <a:r>
              <a:rPr lang="en-US" altLang="ko-KR" i="1">
                <a:ea typeface="굴림" panose="020B0600000101010101" pitchFamily="50" charset="-127"/>
              </a:rPr>
              <a:t>B </a:t>
            </a:r>
            <a:r>
              <a:rPr lang="en-US" altLang="ko-KR">
                <a:ea typeface="굴림" panose="020B0600000101010101" pitchFamily="50" charset="-127"/>
              </a:rPr>
              <a:t>and the other from </a:t>
            </a:r>
            <a:r>
              <a:rPr lang="en-US" altLang="ko-KR" i="1">
                <a:ea typeface="굴림" panose="020B0600000101010101" pitchFamily="50" charset="-127"/>
              </a:rPr>
              <a:t>B </a:t>
            </a:r>
            <a:r>
              <a:rPr lang="en-US" altLang="ko-KR">
                <a:ea typeface="굴림" panose="020B0600000101010101" pitchFamily="50" charset="-127"/>
              </a:rPr>
              <a:t>to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</a:p>
          <a:p>
            <a:r>
              <a:rPr lang="en-US" altLang="ko-KR">
                <a:ea typeface="굴림" panose="020B0600000101010101" pitchFamily="50" charset="-127"/>
              </a:rPr>
              <a:t>Each side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Has a receive buffer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Advertises a window size for incoming data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Uses sequence numbers to number outgoing data bytes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Implements timeout-and-retransmission for data it sends</a:t>
            </a:r>
          </a:p>
          <a:p>
            <a:r>
              <a:rPr lang="en-US" altLang="ko-KR">
                <a:ea typeface="굴림" panose="020B0600000101010101" pitchFamily="50" charset="-127"/>
              </a:rPr>
              <a:t>Application can choose to shut down communication in one direction</a:t>
            </a:r>
          </a:p>
          <a:p>
            <a:r>
              <a:rPr lang="en-US" altLang="ko-KR">
                <a:ea typeface="굴림" panose="020B0600000101010101" pitchFamily="50" charset="-127"/>
              </a:rPr>
              <a:t>Each TCP packet contains fields for both forward and reverse data streams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Sequence number for data being sent in the forward direction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Acknowledgement number for data that has been received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3149E046-7EF3-4789-8773-E7A579B434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3ABDCA2F-5727-4086-ACC9-31210CE2C779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DB20DDE-A3ED-424E-839C-5C652E6449D9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930E6719-A3C0-4F86-9D47-9ED4B10009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4450"/>
            <a:ext cx="8915400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 b="1">
                <a:ea typeface="굴림" panose="020B0600000101010101" pitchFamily="50" charset="-127"/>
              </a:rPr>
              <a:t>Stream Interface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74C4328F-1AD9-40E4-BECF-E422FE17BE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After connection is established, TCP accepts a stream of data bytes from the sending application and transfers them</a:t>
            </a:r>
          </a:p>
          <a:p>
            <a:r>
              <a:rPr lang="en-US" altLang="ko-KR">
                <a:ea typeface="굴림" panose="020B0600000101010101" pitchFamily="50" charset="-127"/>
              </a:rPr>
              <a:t>Sending application can choose amount of data to pass on each request</a:t>
            </a:r>
          </a:p>
          <a:p>
            <a:r>
              <a:rPr lang="en-US" altLang="ko-KR">
                <a:ea typeface="굴림" panose="020B0600000101010101" pitchFamily="50" charset="-127"/>
              </a:rPr>
              <a:t>Surprise: TCP decides how to group bytes into packets</a:t>
            </a:r>
          </a:p>
          <a:p>
            <a:r>
              <a:rPr lang="en-US" altLang="ko-KR">
                <a:ea typeface="굴림" panose="020B0600000101010101" pitchFamily="50" charset="-127"/>
              </a:rPr>
              <a:t>Known as </a:t>
            </a:r>
            <a:r>
              <a:rPr lang="en-US" altLang="ko-KR" i="1">
                <a:ea typeface="굴림" panose="020B0600000101010101" pitchFamily="50" charset="-127"/>
              </a:rPr>
              <a:t>stream </a:t>
            </a:r>
            <a:r>
              <a:rPr lang="en-US" altLang="ko-KR">
                <a:ea typeface="굴림" panose="020B0600000101010101" pitchFamily="50" charset="-127"/>
              </a:rPr>
              <a:t>interface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Data may be passed to a receiving application in chunks that differ from the chunks that the sending application generated.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76F44939-1658-4313-8DE7-C2447614F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683CF32F-DE57-47C2-BC5B-95A4645C0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16486-44F6-4420-B46F-ED5CB4C2C1D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131FD71-FD24-4CCF-A4DF-A909F447F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TCP's Three-Way Handshake   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7FA00AA-8D16-4DCB-AE53-F6E01F796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To establish or terminate connections reliably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TCP uses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3-way handshake</a:t>
            </a:r>
            <a:r>
              <a:rPr lang="en-US" altLang="ko-KR">
                <a:ea typeface="굴림" panose="020B0600000101010101" pitchFamily="50" charset="-127"/>
              </a:rPr>
              <a:t>  </a:t>
            </a:r>
          </a:p>
          <a:p>
            <a:r>
              <a:rPr lang="en-US" altLang="ko-KR">
                <a:ea typeface="굴림" panose="020B0600000101010101" pitchFamily="50" charset="-127"/>
              </a:rPr>
              <a:t>During the 3-way handshake to start a connection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side sends a control message that specifies an initial buffer size (for flow control) and a sequence number</a:t>
            </a:r>
          </a:p>
          <a:p>
            <a:r>
              <a:rPr lang="en-US" altLang="ko-KR">
                <a:ea typeface="굴림" panose="020B0600000101010101" pitchFamily="50" charset="-127"/>
              </a:rPr>
              <a:t>TCP's 3-way exchange is necessary and sufficient to ensure unambiguous agreement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despite packet loss, duplication, delay, and replay events</a:t>
            </a:r>
          </a:p>
          <a:p>
            <a:r>
              <a:rPr lang="en-US" altLang="ko-KR">
                <a:ea typeface="굴림" panose="020B0600000101010101" pitchFamily="50" charset="-127"/>
              </a:rPr>
              <a:t>The handshake insures that TCP will not open or close a connection until both ends have agreed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59C8BBB1-68DD-4509-BDD5-39468AFF555B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82906D09-DD78-4F04-8DCA-02598D7F0AA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614A0B-5EBB-4F40-97A5-6B4B181D5C0D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E0C45F2-4E33-4248-B8B7-3D3DB5B1E0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TCP's Three-Way Handshake   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3383984-0546-4BEE-9CF4-84BA49510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Term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synchronization segment</a:t>
            </a:r>
            <a:r>
              <a:rPr lang="en-US" altLang="ko-KR">
                <a:ea typeface="굴림" panose="020B0600000101010101" pitchFamily="50" charset="-127"/>
              </a:rPr>
              <a:t> (SYN segment) to describe the control messages used in a 3-way handshake to create a connection</a:t>
            </a:r>
          </a:p>
          <a:p>
            <a:r>
              <a:rPr lang="en-US" altLang="ko-KR">
                <a:ea typeface="굴림" panose="020B0600000101010101" pitchFamily="50" charset="-127"/>
              </a:rPr>
              <a:t>Term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FIN segment</a:t>
            </a:r>
            <a:r>
              <a:rPr lang="en-US" altLang="ko-KR">
                <a:ea typeface="굴림" panose="020B0600000101010101" pitchFamily="50" charset="-127"/>
              </a:rPr>
              <a:t> (short for  finish segment) to describe control messages used in a 3-way handshake to close a connection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26.8 illustrates the 3-way handshake to create a connection</a:t>
            </a:r>
          </a:p>
          <a:p>
            <a:r>
              <a:rPr lang="en-US" altLang="ko-KR">
                <a:ea typeface="굴림" panose="020B0600000101010101" pitchFamily="50" charset="-127"/>
              </a:rPr>
              <a:t>A key aspect of the 3-way handshake is the selection of sequence numbers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TCP requires each end to generate a random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32-bit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sequence number</a:t>
            </a:r>
            <a:r>
              <a:rPr lang="en-US" altLang="ko-KR">
                <a:ea typeface="굴림" panose="020B0600000101010101" pitchFamily="50" charset="-127"/>
              </a:rPr>
              <a:t> that becomes the initial sequence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82633FCC-2157-42B6-A3C6-20124131D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916DD693-3FBF-4B99-92DF-25B20A30F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2886DC-EE87-488B-A07B-D6A2D65D5F8C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C217690B-BA01-4135-A247-F5B99C11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295400"/>
            <a:ext cx="68405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>
            <a:extLst>
              <a:ext uri="{FF2B5EF4-FFF2-40B4-BE49-F238E27FC236}">
                <a16:creationId xmlns:a16="http://schemas.microsoft.com/office/drawing/2014/main" id="{D4C737B5-F13A-4C83-845E-08D28148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TCP's Three-Way Handshake</a:t>
            </a:r>
            <a:b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</a:b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Connection Establishment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F7914B83-D496-4A69-A3E1-098E70343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5A184B72-A27D-4823-9C02-25C516416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3CB59-ACD8-464A-97C6-5F813BA0C19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A1C63F47-ADB3-43D9-A87F-A2EDD2A7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6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>
            <a:extLst>
              <a:ext uri="{FF2B5EF4-FFF2-40B4-BE49-F238E27FC236}">
                <a16:creationId xmlns:a16="http://schemas.microsoft.com/office/drawing/2014/main" id="{ABECA5CB-A631-4A2C-8B90-25472601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TCP's Three-Way Handshake</a:t>
            </a:r>
            <a:b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</a:b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Connection Termination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1876</Words>
  <Application>Microsoft Office PowerPoint</Application>
  <PresentationFormat>화면 슬라이드 쇼(4:3)</PresentationFormat>
  <Paragraphs>230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함초롬바탕</vt:lpstr>
      <vt:lpstr>Arial</vt:lpstr>
      <vt:lpstr>Times New Roman</vt:lpstr>
      <vt:lpstr>Default Design</vt:lpstr>
      <vt:lpstr>2_Default Design</vt:lpstr>
      <vt:lpstr>1_Default Design</vt:lpstr>
      <vt:lpstr>컴퓨터 네트워크  Computer Networks and Internets, 6e </vt:lpstr>
      <vt:lpstr> TCP:  Reliable Transport Service </vt:lpstr>
      <vt:lpstr>Assignment</vt:lpstr>
      <vt:lpstr>Full-Duplex Communication</vt:lpstr>
      <vt:lpstr>Stream Interface</vt:lpstr>
      <vt:lpstr>TCP's Three-Way Handshake    </vt:lpstr>
      <vt:lpstr>TCP's Three-Way Handshake    </vt:lpstr>
      <vt:lpstr>PowerPoint 프레젠테이션</vt:lpstr>
      <vt:lpstr>PowerPoint 프레젠테이션</vt:lpstr>
      <vt:lpstr>State of TCP Connection(RFC 793.)</vt:lpstr>
      <vt:lpstr>TCP Segment Format</vt:lpstr>
      <vt:lpstr>PowerPoint 프레젠테이션</vt:lpstr>
      <vt:lpstr>PowerPoint 프레젠테이션</vt:lpstr>
      <vt:lpstr>Analysis of Example</vt:lpstr>
      <vt:lpstr>PowerPoint 프레젠테이션</vt:lpstr>
      <vt:lpstr>PowerPoint 프레젠테이션</vt:lpstr>
      <vt:lpstr>PowerPoint 프레젠테이션</vt:lpstr>
      <vt:lpstr>The Client-Server Model of Interaction    </vt:lpstr>
      <vt:lpstr>Characteristics of Clients and Servers</vt:lpstr>
      <vt:lpstr>Characteristics of Clients and Servers</vt:lpstr>
      <vt:lpstr>PowerPoint 프레젠테이션</vt:lpstr>
      <vt:lpstr>Requests, Responses, and Direction of Data Flow    </vt:lpstr>
      <vt:lpstr>Server Identification and Demultiplexing    </vt:lpstr>
      <vt:lpstr>Server Identification and Demultiplexing    </vt:lpstr>
      <vt:lpstr>PowerPoint 프레젠테이션</vt:lpstr>
      <vt:lpstr>State of TCP Connection(RFC 793.)</vt:lpstr>
      <vt:lpstr>PowerPoint 프레젠테이션</vt:lpstr>
      <vt:lpstr>PowerPoint 프레젠테이션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361</cp:revision>
  <cp:lastPrinted>2018-04-26T04:04:30Z</cp:lastPrinted>
  <dcterms:created xsi:type="dcterms:W3CDTF">2006-08-29T10:36:33Z</dcterms:created>
  <dcterms:modified xsi:type="dcterms:W3CDTF">2020-06-02T05:19:45Z</dcterms:modified>
</cp:coreProperties>
</file>