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6" r:id="rId2"/>
    <p:sldId id="419" r:id="rId3"/>
    <p:sldId id="416" r:id="rId4"/>
    <p:sldId id="417" r:id="rId5"/>
    <p:sldId id="418" r:id="rId6"/>
    <p:sldId id="414" r:id="rId7"/>
    <p:sldId id="269" r:id="rId8"/>
    <p:sldId id="270" r:id="rId9"/>
    <p:sldId id="400" r:id="rId10"/>
    <p:sldId id="399" r:id="rId11"/>
  </p:sldIdLst>
  <p:sldSz cx="9144000" cy="6858000" type="screen4x3"/>
  <p:notesSz cx="9926638" cy="6797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3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33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33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33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33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1" hangingPunct="1">
      <a:defRPr sz="33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1" hangingPunct="1">
      <a:defRPr sz="33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1" hangingPunct="1">
      <a:defRPr sz="33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1" hangingPunct="1">
      <a:defRPr sz="33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20" autoAdjust="0"/>
    <p:restoredTop sz="94681" autoAdjust="0"/>
  </p:normalViewPr>
  <p:slideViewPr>
    <p:cSldViewPr>
      <p:cViewPr varScale="1">
        <p:scale>
          <a:sx n="81" d="100"/>
          <a:sy n="81" d="100"/>
        </p:scale>
        <p:origin x="1512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A75011E-2DD4-484F-9B50-990F15F97F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B2A22A-38B4-41E8-9C86-2D37A1CDD53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2925" y="0"/>
            <a:ext cx="4302125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F5ABD56-02E1-4D80-8A27-D2FF9DC188FB}" type="datetimeFigureOut">
              <a:rPr lang="ko-KR" altLang="en-US"/>
              <a:pPr>
                <a:defRPr/>
              </a:pPr>
              <a:t>2020-06-07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9C5F11-1FED-4020-84EB-66FC0DD7992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E21859-9F84-4980-963D-204439BB525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22925" y="6456363"/>
            <a:ext cx="4302125" cy="339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8B5BB05-B27A-46C2-A6EF-230B2E8FAED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01A7B86D-AAEE-4181-BA5E-D9983B4D679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43C890D1-D622-4329-AA00-B75BBF72CD1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622925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9401D797-9BC7-408D-9CBB-7B5403B7D0A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67E25974-0D51-44DE-9EE3-3B4DBE83735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188" y="3228975"/>
            <a:ext cx="7942262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6CA24A79-580F-4FDC-BF53-DBD42F9FC6D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809E0E91-9C00-4D72-BEC0-52BEACCFE4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829F8DE4-2517-4645-AB32-B0017E2B278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3DFB6AFE-E96D-4814-BBD3-2970A2D6D4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17A6C24-7FFA-4DB0-AE7E-8D41A28F01CF}" type="slidenum">
              <a:rPr lang="ko-KR" altLang="en-US" smtClean="0"/>
              <a:pPr>
                <a:spcBef>
                  <a:spcPct val="0"/>
                </a:spcBef>
              </a:pPr>
              <a:t>1</a:t>
            </a:fld>
            <a:endParaRPr lang="en-US" altLang="ko-KR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4F48ADFD-057A-4EAD-982B-9EAE5C3DA2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0694FFFC-9F6B-4282-BE9A-B346B1AA65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>
            <a:extLst>
              <a:ext uri="{FF2B5EF4-FFF2-40B4-BE49-F238E27FC236}">
                <a16:creationId xmlns:a16="http://schemas.microsoft.com/office/drawing/2014/main" id="{94AE83D9-D09F-4B8A-BF93-1FC2736C6C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>
            <a:extLst>
              <a:ext uri="{FF2B5EF4-FFF2-40B4-BE49-F238E27FC236}">
                <a16:creationId xmlns:a16="http://schemas.microsoft.com/office/drawing/2014/main" id="{9711417B-123A-439A-A27B-D4EE51076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8372" name="Slide Number Placeholder 3">
            <a:extLst>
              <a:ext uri="{FF2B5EF4-FFF2-40B4-BE49-F238E27FC236}">
                <a16:creationId xmlns:a16="http://schemas.microsoft.com/office/drawing/2014/main" id="{CE9CA236-347C-4785-80FE-DF88677296E9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82217CF-CFD8-440F-89FE-D6C62B1C1EBC}" type="slidenum">
              <a:rPr lang="ko-KR" altLang="en-US">
                <a:solidFill>
                  <a:srgbClr val="000000"/>
                </a:solidFill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2217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>
            <a:extLst>
              <a:ext uri="{FF2B5EF4-FFF2-40B4-BE49-F238E27FC236}">
                <a16:creationId xmlns:a16="http://schemas.microsoft.com/office/drawing/2014/main" id="{94AE83D9-D09F-4B8A-BF93-1FC2736C6C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>
            <a:extLst>
              <a:ext uri="{FF2B5EF4-FFF2-40B4-BE49-F238E27FC236}">
                <a16:creationId xmlns:a16="http://schemas.microsoft.com/office/drawing/2014/main" id="{9711417B-123A-439A-A27B-D4EE51076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8372" name="Slide Number Placeholder 3">
            <a:extLst>
              <a:ext uri="{FF2B5EF4-FFF2-40B4-BE49-F238E27FC236}">
                <a16:creationId xmlns:a16="http://schemas.microsoft.com/office/drawing/2014/main" id="{CE9CA236-347C-4785-80FE-DF88677296E9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82217CF-CFD8-440F-89FE-D6C62B1C1EBC}" type="slidenum">
              <a:rPr lang="ko-KR" altLang="en-US">
                <a:solidFill>
                  <a:srgbClr val="000000"/>
                </a:solidFill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슬라이드 이미지 개체 틀 1">
            <a:extLst>
              <a:ext uri="{FF2B5EF4-FFF2-40B4-BE49-F238E27FC236}">
                <a16:creationId xmlns:a16="http://schemas.microsoft.com/office/drawing/2014/main" id="{5F8EE205-C794-4A6B-BA86-31F61148BE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슬라이드 노트 개체 틀 2">
            <a:extLst>
              <a:ext uri="{FF2B5EF4-FFF2-40B4-BE49-F238E27FC236}">
                <a16:creationId xmlns:a16="http://schemas.microsoft.com/office/drawing/2014/main" id="{535E8A39-2F7F-4FF5-905B-0989473475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56324" name="슬라이드 번호 개체 틀 3">
            <a:extLst>
              <a:ext uri="{FF2B5EF4-FFF2-40B4-BE49-F238E27FC236}">
                <a16:creationId xmlns:a16="http://schemas.microsoft.com/office/drawing/2014/main" id="{BEFF96FD-6D37-414A-9F2F-BE49A25A41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23A0E57-396D-4133-94F6-8B717EC3E330}" type="slidenum">
              <a:rPr lang="zh-CN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6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en-US" altLang="ko-KR">
              <a:latin typeface="Arial"/>
              <a:ea typeface="굴림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D0075D-262C-484B-9B07-9EDC1CD930A9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en-US" altLang="ko-KR">
              <a:latin typeface="Arial"/>
              <a:ea typeface="굴림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D0075D-262C-484B-9B07-9EDC1CD930A9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>
            <a:extLst>
              <a:ext uri="{FF2B5EF4-FFF2-40B4-BE49-F238E27FC236}">
                <a16:creationId xmlns:a16="http://schemas.microsoft.com/office/drawing/2014/main" id="{B9E389F8-F4D2-4E76-B5E3-A58CC023197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>
            <a:extLst>
              <a:ext uri="{FF2B5EF4-FFF2-40B4-BE49-F238E27FC236}">
                <a16:creationId xmlns:a16="http://schemas.microsoft.com/office/drawing/2014/main" id="{1812728D-3687-4B18-B480-CDFFB2013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75780" name="Slide Number Placeholder 3">
            <a:extLst>
              <a:ext uri="{FF2B5EF4-FFF2-40B4-BE49-F238E27FC236}">
                <a16:creationId xmlns:a16="http://schemas.microsoft.com/office/drawing/2014/main" id="{D8B76581-EB75-4296-8CEB-6ADA550442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12D85D-6F75-4A22-A59A-26121992241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625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>
            <a:extLst>
              <a:ext uri="{FF2B5EF4-FFF2-40B4-BE49-F238E27FC236}">
                <a16:creationId xmlns:a16="http://schemas.microsoft.com/office/drawing/2014/main" id="{B9E389F8-F4D2-4E76-B5E3-A58CC023197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>
            <a:extLst>
              <a:ext uri="{FF2B5EF4-FFF2-40B4-BE49-F238E27FC236}">
                <a16:creationId xmlns:a16="http://schemas.microsoft.com/office/drawing/2014/main" id="{1812728D-3687-4B18-B480-CDFFB2013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75780" name="Slide Number Placeholder 3">
            <a:extLst>
              <a:ext uri="{FF2B5EF4-FFF2-40B4-BE49-F238E27FC236}">
                <a16:creationId xmlns:a16="http://schemas.microsoft.com/office/drawing/2014/main" id="{D8B76581-EB75-4296-8CEB-6ADA550442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12D85D-6F75-4A22-A59A-26121992241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840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613021B-3AE2-4B6E-8DF0-77492D2BD9F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0001BA0-DF02-47AC-84DC-769E90D2933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E71663-BCF7-4606-AAEA-AB9BF2F334F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45116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C575A6B-F59F-4928-942B-86A5F789471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7428D20-2B85-4076-85A6-18681F5CE66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A193D-B32D-4937-A929-1A56BE6CA2B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5774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1717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36270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94F5176-5611-4775-AF66-8A6181A0F5F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8CD3E10-FFCE-459D-8E97-C46F3D6C644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3D4130-374C-4464-AA75-43E727922B9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6162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2770799-DB2F-4EB8-B1C6-8B2BC1BD13D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256E828-AFE7-458D-999C-FA8C56A86D2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DA584-FC27-41C8-BC54-5E61CF0115E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0017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F9EF5AF-5283-4BE9-85EC-447C0BF15A5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2F38D4D-E2E1-427D-9F5D-3C1EB187680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8ADA0-51C4-419C-A8EF-006B7028529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745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762000"/>
            <a:ext cx="42672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2672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660909A-7F09-4E7F-854A-77576A5D22D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CE46D76-3DAE-44B9-9C78-9D0399B455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595A8-86E0-4709-A2D3-D6B33702485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588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C42E708-8007-43F2-8393-D7E569CB277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2F10A80-B1C7-4D9B-BF5B-74078AD78CA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14E820-75FB-40F7-BFA3-AC34C2FF2C8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666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4E79206-FD5F-45AE-8DAD-439288E01AF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C181816-033E-4F6B-892E-3327C289572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669C06-5117-4B7A-8E99-D584752242A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6157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7090077-62AD-4CE5-8AFE-1F7414B183A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AF4E7958-A336-4CC9-9292-764FFF7DDDA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432F07-0CA3-4122-B42A-7EF83ABAB06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4621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711EDE6-25A9-4723-934E-5FC3992B4EF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CCA552-18BC-496D-BC76-100612626EA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E2140-75B9-4C98-ADEA-044ACD4DE76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4275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755201E-39D4-42D1-8DCE-89FB781CBCF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6238BC6-BFBD-4318-B6A2-207A41A58E2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976E2D-B045-4C01-9BA0-DC922CFC9E5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9390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E339989-22C4-450A-951B-65E8E4671C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0"/>
            <a:ext cx="8686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775E3FA-481E-4923-8A70-54AC5D4AA5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762000"/>
            <a:ext cx="8686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87A0306-1DC4-4CB8-B7E4-38ACE03256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8D366BE-3762-4EEF-A249-F7A9972403D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6FB13FE8-BA01-4D6B-B4AD-7C1942B04A4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3">
            <a:extLst>
              <a:ext uri="{FF2B5EF4-FFF2-40B4-BE49-F238E27FC236}">
                <a16:creationId xmlns:a16="http://schemas.microsoft.com/office/drawing/2014/main" id="{F473A1BA-2E42-45AA-B29C-6EF7914428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Pearson Education Inc., Upper Saddle River, NJ. All rights reserved.</a:t>
            </a:r>
          </a:p>
        </p:txBody>
      </p:sp>
      <p:sp>
        <p:nvSpPr>
          <p:cNvPr id="6147" name="Slide Number Placeholder 4">
            <a:extLst>
              <a:ext uri="{FF2B5EF4-FFF2-40B4-BE49-F238E27FC236}">
                <a16:creationId xmlns:a16="http://schemas.microsoft.com/office/drawing/2014/main" id="{A29CAD21-DD14-471B-9086-FE49FAEA20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65BE34-0559-495F-BA6C-A2CA10F603B9}" type="slidenum">
              <a:rPr lang="ko-KR" altLang="en-US" sz="14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ko-KR" sz="1400"/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8C8A2482-42E7-4EFD-904F-F3FC45EF7E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1825" y="1631950"/>
            <a:ext cx="7807325" cy="2143125"/>
          </a:xfrm>
        </p:spPr>
        <p:txBody>
          <a:bodyPr/>
          <a:lstStyle/>
          <a:p>
            <a:pPr defTabSz="457200" eaLnBrk="1" hangingPunct="1"/>
            <a:r>
              <a:rPr lang="ko-KR" altLang="en-US">
                <a:latin typeface="Times New Roman" panose="02020603050405020304" pitchFamily="18" charset="0"/>
                <a:ea typeface="굴림" panose="020B0600000101010101" pitchFamily="50" charset="-127"/>
              </a:rPr>
              <a:t>컴퓨터 네트워크</a:t>
            </a: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Computer Networks and Internets, 6e</a:t>
            </a: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endParaRPr lang="en-US" altLang="ko-KR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149" name="Rectangle 4">
            <a:extLst>
              <a:ext uri="{FF2B5EF4-FFF2-40B4-BE49-F238E27FC236}">
                <a16:creationId xmlns:a16="http://schemas.microsoft.com/office/drawing/2014/main" id="{5052CB92-BD89-4E9A-8ECC-B6B32C3C6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938" y="4572000"/>
            <a:ext cx="7808912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>
              <a:solidFill>
                <a:schemeClr val="tx2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1">
            <a:extLst>
              <a:ext uri="{FF2B5EF4-FFF2-40B4-BE49-F238E27FC236}">
                <a16:creationId xmlns:a16="http://schemas.microsoft.com/office/drawing/2014/main" id="{C7D0BE84-02B5-4976-9BAE-DB66A66790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Pearson Education Inc., Upper Saddle River, NJ. All rights reserved.</a:t>
            </a:r>
          </a:p>
        </p:txBody>
      </p:sp>
      <p:sp>
        <p:nvSpPr>
          <p:cNvPr id="22531" name="Slide Number Placeholder 2">
            <a:extLst>
              <a:ext uri="{FF2B5EF4-FFF2-40B4-BE49-F238E27FC236}">
                <a16:creationId xmlns:a16="http://schemas.microsoft.com/office/drawing/2014/main" id="{748E4BA4-AD3B-40DF-9893-019166CF68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4DD90DE-63E0-4975-B3F9-0311972743B0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2533" name="Rectangle 2">
            <a:extLst>
              <a:ext uri="{FF2B5EF4-FFF2-40B4-BE49-F238E27FC236}">
                <a16:creationId xmlns:a16="http://schemas.microsoft.com/office/drawing/2014/main" id="{994803B7-B4AF-4105-8C18-AD01A32FD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2400"/>
            <a:ext cx="8686800" cy="396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The UDP Packet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68147BA-54FC-4FF2-9E3C-8BCC5F383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641026"/>
            <a:ext cx="9144000" cy="608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547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3">
            <a:extLst>
              <a:ext uri="{FF2B5EF4-FFF2-40B4-BE49-F238E27FC236}">
                <a16:creationId xmlns:a16="http://schemas.microsoft.com/office/drawing/2014/main" id="{4370FF0B-0F29-418F-977F-4EAABEA4CEF1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57347" name="Slide Number Placeholder 4">
            <a:extLst>
              <a:ext uri="{FF2B5EF4-FFF2-40B4-BE49-F238E27FC236}">
                <a16:creationId xmlns:a16="http://schemas.microsoft.com/office/drawing/2014/main" id="{045B657A-0A30-476D-AF17-7F379113D455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9DE4304-5987-4736-AE3A-825A5FFF9F5F}" type="slidenum">
              <a:rPr lang="ko-KR" altLang="en-US" sz="1400">
                <a:solidFill>
                  <a:srgbClr val="000000"/>
                </a:solidFill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ko-KR" sz="1400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  <p:sp>
        <p:nvSpPr>
          <p:cNvPr id="57348" name="Rectangle 2">
            <a:extLst>
              <a:ext uri="{FF2B5EF4-FFF2-40B4-BE49-F238E27FC236}">
                <a16:creationId xmlns:a16="http://schemas.microsoft.com/office/drawing/2014/main" id="{DF3CC0B7-7D39-455C-B8C8-DBC28FB6E64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7016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Assignment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2EE14BBC-5116-4F9D-805E-F36D17550C4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3338" y="701675"/>
            <a:ext cx="9137650" cy="6019800"/>
          </a:xfrm>
        </p:spPr>
        <p:txBody>
          <a:bodyPr/>
          <a:lstStyle/>
          <a:p>
            <a:pPr marL="457200" indent="-457200">
              <a:lnSpc>
                <a:spcPct val="120000"/>
              </a:lnSpc>
              <a:buFontTx/>
              <a:buNone/>
              <a:defRPr/>
            </a:pPr>
            <a:r>
              <a:rPr lang="en-US" altLang="ko-KR" sz="2000" dirty="0">
                <a:ea typeface="굴림" panose="020B0600000101010101" pitchFamily="50" charset="-127"/>
              </a:rPr>
              <a:t>1. In TCP, how many sequence numbers are consumed by each segments?</a:t>
            </a:r>
          </a:p>
          <a:p>
            <a:pPr marL="457200" indent="-457200">
              <a:lnSpc>
                <a:spcPct val="120000"/>
              </a:lnSpc>
              <a:buFontTx/>
              <a:buNone/>
              <a:defRPr/>
            </a:pPr>
            <a:r>
              <a:rPr lang="en-US" altLang="ko-KR" sz="2000" dirty="0">
                <a:ea typeface="굴림" panose="020B0600000101010101" pitchFamily="50" charset="-127"/>
              </a:rPr>
              <a:t>      a. SYN    b. ACK    c. FIN+ACK   d. </a:t>
            </a:r>
            <a:r>
              <a:rPr lang="en-US" altLang="ko-KR" sz="2000" dirty="0" err="1">
                <a:ea typeface="굴림" panose="020B0600000101010101" pitchFamily="50" charset="-127"/>
              </a:rPr>
              <a:t>ACK+data</a:t>
            </a:r>
            <a:r>
              <a:rPr lang="en-US" altLang="ko-KR" sz="2000" dirty="0">
                <a:ea typeface="굴림" panose="020B0600000101010101" pitchFamily="50" charset="-127"/>
              </a:rPr>
              <a:t>(100bytes)</a:t>
            </a:r>
          </a:p>
          <a:p>
            <a:pPr marL="457200" indent="-457200">
              <a:lnSpc>
                <a:spcPct val="120000"/>
              </a:lnSpc>
              <a:buFontTx/>
              <a:buNone/>
              <a:defRPr/>
            </a:pPr>
            <a:endParaRPr lang="en-US" altLang="ko-KR" sz="2000" dirty="0">
              <a:ea typeface="굴림" panose="020B0600000101010101" pitchFamily="50" charset="-127"/>
            </a:endParaRPr>
          </a:p>
          <a:p>
            <a:pPr marL="457200" indent="-457200">
              <a:lnSpc>
                <a:spcPct val="120000"/>
              </a:lnSpc>
              <a:buFontTx/>
              <a:buNone/>
              <a:defRPr/>
            </a:pPr>
            <a:r>
              <a:rPr lang="en-US" altLang="ko-KR" sz="2000" dirty="0">
                <a:ea typeface="굴림" panose="020B0600000101010101" pitchFamily="50" charset="-127"/>
              </a:rPr>
              <a:t>2.  The intruder sends a SYN segment to the server using </a:t>
            </a:r>
            <a:r>
              <a:rPr lang="ko-KR" altLang="en-US" sz="2000" dirty="0">
                <a:ea typeface="굴림" panose="020B0600000101010101" pitchFamily="50" charset="-127"/>
              </a:rPr>
              <a:t>철수</a:t>
            </a:r>
            <a:r>
              <a:rPr lang="en-US" altLang="ko-KR" sz="2000" dirty="0">
                <a:ea typeface="굴림" panose="020B0600000101010101" pitchFamily="50" charset="-127"/>
              </a:rPr>
              <a:t>’s IP address. Can the</a:t>
            </a:r>
            <a:r>
              <a:rPr lang="ko-KR" altLang="en-US" sz="2000" dirty="0"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ea typeface="굴림" panose="020B0600000101010101" pitchFamily="50" charset="-127"/>
              </a:rPr>
              <a:t>intruder</a:t>
            </a:r>
            <a:r>
              <a:rPr lang="ko-KR" altLang="en-US" sz="2000" dirty="0"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ea typeface="굴림" panose="020B0600000101010101" pitchFamily="50" charset="-127"/>
              </a:rPr>
              <a:t>create a TCP connection with the server by pretending that he is </a:t>
            </a:r>
            <a:r>
              <a:rPr lang="ko-KR" altLang="en-US" sz="2000" dirty="0">
                <a:ea typeface="굴림" panose="020B0600000101010101" pitchFamily="50" charset="-127"/>
              </a:rPr>
              <a:t>철수</a:t>
            </a:r>
            <a:r>
              <a:rPr lang="en-US" altLang="ko-KR" sz="2000" dirty="0">
                <a:ea typeface="굴림" panose="020B0600000101010101" pitchFamily="50" charset="-127"/>
              </a:rPr>
              <a:t>?  Assume</a:t>
            </a:r>
            <a:r>
              <a:rPr lang="ko-KR" altLang="en-US" sz="2000" dirty="0"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ea typeface="굴림" panose="020B0600000101010101" pitchFamily="50" charset="-127"/>
              </a:rPr>
              <a:t>that the server uses 1) a different ISN(Initial Sequence Number) for each connection or 2) the same ISN for each connection.</a:t>
            </a:r>
          </a:p>
          <a:p>
            <a:pPr marL="457200" indent="-457200">
              <a:lnSpc>
                <a:spcPct val="120000"/>
              </a:lnSpc>
              <a:buFontTx/>
              <a:buNone/>
              <a:defRPr/>
            </a:pPr>
            <a:endParaRPr lang="en-US" altLang="ko-KR" sz="2000" dirty="0">
              <a:ea typeface="굴림" panose="020B0600000101010101" pitchFamily="50" charset="-127"/>
            </a:endParaRPr>
          </a:p>
          <a:p>
            <a:pPr marL="457200" indent="-457200">
              <a:buFontTx/>
              <a:buNone/>
              <a:defRPr/>
            </a:pPr>
            <a:endParaRPr lang="en-US" altLang="ko-KR" sz="1800" dirty="0">
              <a:ea typeface="굴림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None/>
              <a:defRPr/>
            </a:pPr>
            <a:r>
              <a:rPr lang="en-US" altLang="ko-KR" sz="2000" b="1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57350" name="슬라이드 번호 개체 틀 1">
            <a:extLst>
              <a:ext uri="{FF2B5EF4-FFF2-40B4-BE49-F238E27FC236}">
                <a16:creationId xmlns:a16="http://schemas.microsoft.com/office/drawing/2014/main" id="{D9D6F40F-A581-4B79-A3CD-2D185B8525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E7FD90-4D28-402C-BF35-D0D6212E3411}" type="slidenum">
              <a:rPr lang="ko-KR" altLang="en-US" sz="14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ko-KR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933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3">
            <a:extLst>
              <a:ext uri="{FF2B5EF4-FFF2-40B4-BE49-F238E27FC236}">
                <a16:creationId xmlns:a16="http://schemas.microsoft.com/office/drawing/2014/main" id="{4370FF0B-0F29-418F-977F-4EAABEA4CEF1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57347" name="Slide Number Placeholder 4">
            <a:extLst>
              <a:ext uri="{FF2B5EF4-FFF2-40B4-BE49-F238E27FC236}">
                <a16:creationId xmlns:a16="http://schemas.microsoft.com/office/drawing/2014/main" id="{045B657A-0A30-476D-AF17-7F379113D455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9DE4304-5987-4736-AE3A-825A5FFF9F5F}" type="slidenum">
              <a:rPr lang="ko-KR" altLang="en-US" sz="1400">
                <a:solidFill>
                  <a:srgbClr val="000000"/>
                </a:solidFill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ko-KR" sz="1400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  <p:sp>
        <p:nvSpPr>
          <p:cNvPr id="57348" name="Rectangle 2">
            <a:extLst>
              <a:ext uri="{FF2B5EF4-FFF2-40B4-BE49-F238E27FC236}">
                <a16:creationId xmlns:a16="http://schemas.microsoft.com/office/drawing/2014/main" id="{DF3CC0B7-7D39-455C-B8C8-DBC28FB6E64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7016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Assignment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2EE14BBC-5116-4F9D-805E-F36D17550C4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3338" y="701675"/>
            <a:ext cx="9137650" cy="6019800"/>
          </a:xfrm>
        </p:spPr>
        <p:txBody>
          <a:bodyPr/>
          <a:lstStyle/>
          <a:p>
            <a:pPr marL="457200" indent="-457200">
              <a:lnSpc>
                <a:spcPct val="120000"/>
              </a:lnSpc>
              <a:buFontTx/>
              <a:buNone/>
              <a:defRPr/>
            </a:pPr>
            <a:endParaRPr lang="en-US" altLang="ko-KR" sz="1400" dirty="0">
              <a:ea typeface="굴림" panose="020B0600000101010101" pitchFamily="50" charset="-127"/>
            </a:endParaRPr>
          </a:p>
          <a:p>
            <a:pPr marL="457200" indent="-457200">
              <a:lnSpc>
                <a:spcPct val="120000"/>
              </a:lnSpc>
              <a:buFontTx/>
              <a:buNone/>
              <a:defRPr/>
            </a:pPr>
            <a:r>
              <a:rPr lang="en-US" altLang="ko-KR" sz="1400" dirty="0">
                <a:ea typeface="굴림" panose="020B0600000101010101" pitchFamily="50" charset="-127"/>
              </a:rPr>
              <a:t>3. Following is the output from netstat command. </a:t>
            </a:r>
          </a:p>
          <a:p>
            <a:pPr marL="457200" indent="-457200">
              <a:lnSpc>
                <a:spcPct val="120000"/>
              </a:lnSpc>
              <a:buFontTx/>
              <a:buNone/>
              <a:defRPr/>
            </a:pPr>
            <a:r>
              <a:rPr lang="en-US" altLang="ko-KR" sz="1400" dirty="0">
                <a:ea typeface="굴림" panose="020B0600000101010101" pitchFamily="50" charset="-127"/>
              </a:rPr>
              <a:t>  	Proto   Local Address       	  Foreign Address       	     State</a:t>
            </a:r>
          </a:p>
          <a:p>
            <a:pPr marL="457200" indent="-457200">
              <a:lnSpc>
                <a:spcPct val="120000"/>
              </a:lnSpc>
              <a:buFontTx/>
              <a:buNone/>
              <a:defRPr/>
            </a:pPr>
            <a:r>
              <a:rPr lang="en-US" altLang="ko-KR" sz="1400" dirty="0">
                <a:ea typeface="굴림" panose="020B0600000101010101" pitchFamily="50" charset="-127"/>
              </a:rPr>
              <a:t>	TCP   192.13.201.215:1059 	   0.0.0.0:*                 	      LISTEN</a:t>
            </a:r>
          </a:p>
          <a:p>
            <a:pPr marL="457200" indent="-457200">
              <a:lnSpc>
                <a:spcPct val="120000"/>
              </a:lnSpc>
              <a:buFontTx/>
              <a:buNone/>
              <a:defRPr/>
            </a:pPr>
            <a:r>
              <a:rPr lang="en-US" altLang="ko-KR" sz="1400" dirty="0">
                <a:ea typeface="굴림" panose="020B0600000101010101" pitchFamily="50" charset="-127"/>
              </a:rPr>
              <a:t>	TCP   192.13.201.215:61032   211.234.249.226:59004  TIME_WAIT</a:t>
            </a:r>
          </a:p>
          <a:p>
            <a:pPr marL="457200" indent="-457200">
              <a:lnSpc>
                <a:spcPct val="120000"/>
              </a:lnSpc>
              <a:buFontTx/>
              <a:buNone/>
              <a:defRPr/>
            </a:pPr>
            <a:r>
              <a:rPr lang="en-US" altLang="ko-KR" sz="1400" dirty="0">
                <a:ea typeface="굴림" panose="020B0600000101010101" pitchFamily="50" charset="-127"/>
              </a:rPr>
              <a:t>	TCP   192.13.201.215:62029   211.233.16.71:80            ESTABLISHED</a:t>
            </a:r>
          </a:p>
          <a:p>
            <a:pPr marL="457200" indent="-457200">
              <a:lnSpc>
                <a:spcPct val="120000"/>
              </a:lnSpc>
              <a:buFontTx/>
              <a:buNone/>
              <a:defRPr/>
            </a:pPr>
            <a:r>
              <a:rPr lang="en-US" altLang="ko-KR" sz="1400" dirty="0">
                <a:ea typeface="굴림" panose="020B0600000101010101" pitchFamily="50" charset="-127"/>
              </a:rPr>
              <a:t>   1) Explain the values of state - LISTEN, ESTABLISHED, TIME_WAIT.</a:t>
            </a:r>
          </a:p>
          <a:p>
            <a:pPr marL="457200" indent="-457200">
              <a:lnSpc>
                <a:spcPct val="120000"/>
              </a:lnSpc>
              <a:buFontTx/>
              <a:buNone/>
              <a:defRPr/>
            </a:pPr>
            <a:r>
              <a:rPr lang="en-US" altLang="ko-KR" sz="1400" dirty="0">
                <a:ea typeface="굴림" panose="020B0600000101010101" pitchFamily="50" charset="-127"/>
              </a:rPr>
              <a:t>   2) Is 192.13.201.215:1059 server or client?</a:t>
            </a:r>
          </a:p>
          <a:p>
            <a:pPr marL="457200" indent="-457200">
              <a:lnSpc>
                <a:spcPct val="120000"/>
              </a:lnSpc>
              <a:buFontTx/>
              <a:buNone/>
              <a:defRPr/>
            </a:pPr>
            <a:r>
              <a:rPr lang="en-US" altLang="ko-KR" sz="1400" dirty="0">
                <a:ea typeface="굴림" panose="020B0600000101010101" pitchFamily="50" charset="-127"/>
              </a:rPr>
              <a:t>   3) Explain “211.233.16.71:80 “ in Foreign Address in two parts.</a:t>
            </a:r>
          </a:p>
          <a:p>
            <a:pPr marL="457200" indent="-457200">
              <a:lnSpc>
                <a:spcPct val="120000"/>
              </a:lnSpc>
              <a:buFontTx/>
              <a:buNone/>
              <a:defRPr/>
            </a:pPr>
            <a:endParaRPr lang="en-US" altLang="ko-KR" sz="1400" dirty="0">
              <a:ea typeface="굴림" panose="020B0600000101010101" pitchFamily="50" charset="-127"/>
            </a:endParaRPr>
          </a:p>
          <a:p>
            <a:pPr marL="457200" indent="-457200">
              <a:lnSpc>
                <a:spcPct val="120000"/>
              </a:lnSpc>
              <a:buFontTx/>
              <a:buNone/>
              <a:defRPr/>
            </a:pPr>
            <a:endParaRPr lang="en-US" altLang="ko-KR" sz="1400" dirty="0">
              <a:ea typeface="굴림" panose="020B0600000101010101" pitchFamily="50" charset="-127"/>
            </a:endParaRPr>
          </a:p>
          <a:p>
            <a:pPr marL="457200" indent="-457200">
              <a:lnSpc>
                <a:spcPct val="120000"/>
              </a:lnSpc>
              <a:buFontTx/>
              <a:buNone/>
              <a:defRPr/>
            </a:pPr>
            <a:endParaRPr lang="en-US" altLang="ko-KR" sz="1400" dirty="0">
              <a:ea typeface="굴림" panose="020B0600000101010101" pitchFamily="50" charset="-127"/>
            </a:endParaRPr>
          </a:p>
          <a:p>
            <a:pPr marL="0" indent="0">
              <a:lnSpc>
                <a:spcPct val="120000"/>
              </a:lnSpc>
              <a:buFontTx/>
              <a:buNone/>
              <a:defRPr/>
            </a:pPr>
            <a:r>
              <a:rPr lang="en-US" altLang="ko-KR" sz="1400" dirty="0">
                <a:ea typeface="굴림" panose="020B0600000101010101" pitchFamily="50" charset="-127"/>
              </a:rPr>
              <a:t>4.  Capture various Ethernet frames using Wireshark, and explain fields in the Ethernet, IP, and TCP header.</a:t>
            </a:r>
          </a:p>
          <a:p>
            <a:pPr marL="0" indent="0">
              <a:lnSpc>
                <a:spcPct val="120000"/>
              </a:lnSpc>
              <a:buFontTx/>
              <a:buNone/>
              <a:defRPr/>
            </a:pPr>
            <a:r>
              <a:rPr lang="en-US" altLang="ko-KR" sz="1400" dirty="0">
                <a:ea typeface="굴림" panose="020B0600000101010101" pitchFamily="50" charset="-127"/>
              </a:rPr>
              <a:t>5.  Run “netstat” command, and explain the states of the process(server, client).</a:t>
            </a:r>
          </a:p>
          <a:p>
            <a:pPr marL="457200" indent="-457200">
              <a:lnSpc>
                <a:spcPct val="120000"/>
              </a:lnSpc>
              <a:buFontTx/>
              <a:buAutoNum type="arabicPeriod" startAt="4"/>
              <a:defRPr/>
            </a:pPr>
            <a:endParaRPr lang="en-US" altLang="ko-KR" sz="1400" dirty="0">
              <a:ea typeface="굴림" panose="020B0600000101010101" pitchFamily="50" charset="-127"/>
            </a:endParaRPr>
          </a:p>
          <a:p>
            <a:pPr marL="457200" indent="-457200">
              <a:lnSpc>
                <a:spcPct val="120000"/>
              </a:lnSpc>
              <a:buFontTx/>
              <a:buNone/>
              <a:defRPr/>
            </a:pPr>
            <a:r>
              <a:rPr lang="en-US" altLang="ko-KR" sz="1800" b="1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en-US" altLang="ko-KR" sz="1800" dirty="0">
              <a:ea typeface="굴림" panose="020B0600000101010101" pitchFamily="50" charset="-127"/>
            </a:endParaRPr>
          </a:p>
          <a:p>
            <a:pPr marL="457200" indent="-457200">
              <a:buFontTx/>
              <a:buNone/>
              <a:defRPr/>
            </a:pPr>
            <a:endParaRPr lang="en-US" altLang="ko-KR" sz="1800" dirty="0">
              <a:ea typeface="굴림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None/>
              <a:defRPr/>
            </a:pPr>
            <a:r>
              <a:rPr lang="en-US" altLang="ko-KR" sz="2000" b="1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57350" name="슬라이드 번호 개체 틀 1">
            <a:extLst>
              <a:ext uri="{FF2B5EF4-FFF2-40B4-BE49-F238E27FC236}">
                <a16:creationId xmlns:a16="http://schemas.microsoft.com/office/drawing/2014/main" id="{D9D6F40F-A581-4B79-A3CD-2D185B8525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E7FD90-4D28-402C-BF35-D0D6212E3411}" type="slidenum">
              <a:rPr lang="ko-KR" altLang="en-US" sz="14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ko-KR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번호 개체 틀 3">
            <a:extLst>
              <a:ext uri="{FF2B5EF4-FFF2-40B4-BE49-F238E27FC236}">
                <a16:creationId xmlns:a16="http://schemas.microsoft.com/office/drawing/2014/main" id="{2B27DB8B-B2DD-46BD-BB46-1AAD802E23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DCE157-C90A-4328-8257-309442F9717C}" type="slidenum">
              <a:rPr lang="ko-KR" altLang="en-US" sz="140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ko-KR" sz="1400">
              <a:solidFill>
                <a:srgbClr val="FFFFFF"/>
              </a:solidFill>
            </a:endParaRPr>
          </a:p>
        </p:txBody>
      </p:sp>
      <p:sp>
        <p:nvSpPr>
          <p:cNvPr id="35843" name="矩形 5">
            <a:extLst>
              <a:ext uri="{FF2B5EF4-FFF2-40B4-BE49-F238E27FC236}">
                <a16:creationId xmlns:a16="http://schemas.microsoft.com/office/drawing/2014/main" id="{8C63A2D2-F8C3-4334-83FA-5FCCDE637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3" y="2276475"/>
            <a:ext cx="9043987" cy="2592388"/>
          </a:xfrm>
          <a:prstGeom prst="rect">
            <a:avLst/>
          </a:prstGeom>
          <a:noFill/>
          <a:ln w="5080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66985C79-C436-4760-87EB-5A44B08AF0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73" y="833413"/>
            <a:ext cx="9212866" cy="588806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875EF99-9E7D-482C-9F57-63D766AAD6C0}"/>
              </a:ext>
            </a:extLst>
          </p:cNvPr>
          <p:cNvSpPr/>
          <p:nvPr/>
        </p:nvSpPr>
        <p:spPr>
          <a:xfrm>
            <a:off x="2483768" y="185742"/>
            <a:ext cx="39604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1" hangingPunct="1">
              <a:defRPr/>
            </a:pPr>
            <a:r>
              <a:rPr lang="en-US" altLang="ko-KR" sz="3200" dirty="0">
                <a:solidFill>
                  <a:srgbClr val="000000"/>
                </a:solidFill>
                <a:ea typeface="굴림" panose="020B0600000101010101" pitchFamily="50" charset="-127"/>
              </a:rPr>
              <a:t>TCP  Packet</a:t>
            </a:r>
          </a:p>
        </p:txBody>
      </p:sp>
    </p:spTree>
    <p:extLst>
      <p:ext uri="{BB962C8B-B14F-4D97-AF65-F5344CB8AC3E}">
        <p14:creationId xmlns:p14="http://schemas.microsoft.com/office/powerpoint/2010/main" val="326788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번호 개체 틀 3">
            <a:extLst>
              <a:ext uri="{FF2B5EF4-FFF2-40B4-BE49-F238E27FC236}">
                <a16:creationId xmlns:a16="http://schemas.microsoft.com/office/drawing/2014/main" id="{2B27DB8B-B2DD-46BD-BB46-1AAD802E23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DCE157-C90A-4328-8257-309442F9717C}" type="slidenum">
              <a:rPr lang="ko-KR" altLang="en-US" sz="140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ko-KR" sz="1400">
              <a:solidFill>
                <a:srgbClr val="FFFFFF"/>
              </a:solidFill>
            </a:endParaRPr>
          </a:p>
        </p:txBody>
      </p:sp>
      <p:sp>
        <p:nvSpPr>
          <p:cNvPr id="35843" name="矩形 5">
            <a:extLst>
              <a:ext uri="{FF2B5EF4-FFF2-40B4-BE49-F238E27FC236}">
                <a16:creationId xmlns:a16="http://schemas.microsoft.com/office/drawing/2014/main" id="{8C63A2D2-F8C3-4334-83FA-5FCCDE637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3" y="2276475"/>
            <a:ext cx="9043987" cy="2592388"/>
          </a:xfrm>
          <a:prstGeom prst="rect">
            <a:avLst/>
          </a:prstGeom>
          <a:noFill/>
          <a:ln w="5080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595D5326-CF96-45DE-8279-B2433289A9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48" y="943140"/>
            <a:ext cx="9218915" cy="555570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7159451-EFB8-4B3B-8A1B-04E31EC3AB92}"/>
              </a:ext>
            </a:extLst>
          </p:cNvPr>
          <p:cNvSpPr/>
          <p:nvPr/>
        </p:nvSpPr>
        <p:spPr>
          <a:xfrm>
            <a:off x="2483768" y="185743"/>
            <a:ext cx="41764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1" hangingPunct="1">
              <a:defRPr/>
            </a:pPr>
            <a:r>
              <a:rPr lang="en-US" altLang="ko-KR" sz="3200" dirty="0">
                <a:solidFill>
                  <a:srgbClr val="000000"/>
                </a:solidFill>
                <a:ea typeface="굴림" panose="020B0600000101010101" pitchFamily="50" charset="-127"/>
              </a:rPr>
              <a:t>TCP  Packet</a:t>
            </a:r>
          </a:p>
        </p:txBody>
      </p:sp>
    </p:spTree>
    <p:extLst>
      <p:ext uri="{BB962C8B-B14F-4D97-AF65-F5344CB8AC3E}">
        <p14:creationId xmlns:p14="http://schemas.microsoft.com/office/powerpoint/2010/main" val="2926939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그림 3">
            <a:extLst>
              <a:ext uri="{FF2B5EF4-FFF2-40B4-BE49-F238E27FC236}">
                <a16:creationId xmlns:a16="http://schemas.microsoft.com/office/drawing/2014/main" id="{E7E8F0FA-FDD0-46B5-83C8-E33E7D923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60350"/>
            <a:ext cx="9144000" cy="608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>
            <a:extLst>
              <a:ext uri="{FF2B5EF4-FFF2-40B4-BE49-F238E27FC236}">
                <a16:creationId xmlns:a16="http://schemas.microsoft.com/office/drawing/2014/main" id="{F8065AF8-4B54-44D3-BA3B-9ED7CD886A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Pearson Education Inc., Upper Saddle River, NJ. All rights reserved.</a:t>
            </a:r>
          </a:p>
        </p:txBody>
      </p:sp>
      <p:sp>
        <p:nvSpPr>
          <p:cNvPr id="20483" name="Slide Number Placeholder 4">
            <a:extLst>
              <a:ext uri="{FF2B5EF4-FFF2-40B4-BE49-F238E27FC236}">
                <a16:creationId xmlns:a16="http://schemas.microsoft.com/office/drawing/2014/main" id="{095D0E5D-6DE0-4594-8267-6164FAB3F6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916309D-C735-4163-B37F-F7B2146B0164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1959A9F3-A89A-43CC-BB67-D3BAD918EE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476672"/>
          </a:xfrm>
        </p:spPr>
        <p:txBody>
          <a:bodyPr/>
          <a:lstStyle/>
          <a:p>
            <a:pPr eaLnBrk="1" hangingPunct="1"/>
            <a:r>
              <a:rPr lang="en-US" altLang="ko-KR" dirty="0">
                <a:ea typeface="굴림" panose="020B0600000101010101" pitchFamily="50" charset="-127"/>
              </a:rPr>
              <a:t>ICMP Message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1AC22EB-98BC-4B8C-8992-CB14A80DC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2696"/>
            <a:ext cx="9144000" cy="523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75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>
            <a:extLst>
              <a:ext uri="{FF2B5EF4-FFF2-40B4-BE49-F238E27FC236}">
                <a16:creationId xmlns:a16="http://schemas.microsoft.com/office/drawing/2014/main" id="{F8065AF8-4B54-44D3-BA3B-9ED7CD886A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Pearson Education Inc., Upper Saddle River, NJ. All rights reserved.</a:t>
            </a:r>
          </a:p>
        </p:txBody>
      </p:sp>
      <p:sp>
        <p:nvSpPr>
          <p:cNvPr id="20483" name="Slide Number Placeholder 4">
            <a:extLst>
              <a:ext uri="{FF2B5EF4-FFF2-40B4-BE49-F238E27FC236}">
                <a16:creationId xmlns:a16="http://schemas.microsoft.com/office/drawing/2014/main" id="{095D0E5D-6DE0-4594-8267-6164FAB3F6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916309D-C735-4163-B37F-F7B2146B0164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1959A9F3-A89A-43CC-BB67-D3BAD918EE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476672"/>
          </a:xfrm>
        </p:spPr>
        <p:txBody>
          <a:bodyPr/>
          <a:lstStyle/>
          <a:p>
            <a:pPr eaLnBrk="1" hangingPunct="1"/>
            <a:r>
              <a:rPr lang="en-US" altLang="ko-KR" dirty="0">
                <a:ea typeface="굴림" panose="020B0600000101010101" pitchFamily="50" charset="-127"/>
              </a:rPr>
              <a:t>ICMP Message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D27D0BD-402D-4D8B-9154-50457F309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200"/>
            <a:ext cx="9144000" cy="57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097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1">
            <a:extLst>
              <a:ext uri="{FF2B5EF4-FFF2-40B4-BE49-F238E27FC236}">
                <a16:creationId xmlns:a16="http://schemas.microsoft.com/office/drawing/2014/main" id="{C7D0BE84-02B5-4976-9BAE-DB66A66790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Pearson Education Inc., Upper Saddle River, NJ. All rights reserved.</a:t>
            </a:r>
          </a:p>
        </p:txBody>
      </p:sp>
      <p:sp>
        <p:nvSpPr>
          <p:cNvPr id="22531" name="Slide Number Placeholder 2">
            <a:extLst>
              <a:ext uri="{FF2B5EF4-FFF2-40B4-BE49-F238E27FC236}">
                <a16:creationId xmlns:a16="http://schemas.microsoft.com/office/drawing/2014/main" id="{748E4BA4-AD3B-40DF-9893-019166CF68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4DD90DE-63E0-4975-B3F9-0311972743B0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2533" name="Rectangle 2">
            <a:extLst>
              <a:ext uri="{FF2B5EF4-FFF2-40B4-BE49-F238E27FC236}">
                <a16:creationId xmlns:a16="http://schemas.microsoft.com/office/drawing/2014/main" id="{994803B7-B4AF-4105-8C18-AD01A32FD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2400"/>
            <a:ext cx="8686800" cy="396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The UDP Packet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4E7F10-3A0F-4570-B8FE-873E3EA8D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548680"/>
            <a:ext cx="9144000" cy="644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93751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8135</TotalTime>
  <Words>378</Words>
  <Application>Microsoft Office PowerPoint</Application>
  <PresentationFormat>화면 슬라이드 쇼(4:3)</PresentationFormat>
  <Paragraphs>60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함초롬바탕</vt:lpstr>
      <vt:lpstr>Arial</vt:lpstr>
      <vt:lpstr>Times New Roman</vt:lpstr>
      <vt:lpstr>Default Design</vt:lpstr>
      <vt:lpstr>컴퓨터 네트워크  Computer Networks and Internets, 6e </vt:lpstr>
      <vt:lpstr>Assignment</vt:lpstr>
      <vt:lpstr>Assignment</vt:lpstr>
      <vt:lpstr>PowerPoint 프레젠테이션</vt:lpstr>
      <vt:lpstr>PowerPoint 프레젠테이션</vt:lpstr>
      <vt:lpstr>PowerPoint 프레젠테이션</vt:lpstr>
      <vt:lpstr>ICMP Message</vt:lpstr>
      <vt:lpstr>ICMP Message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1 - Introduction</dc:title>
  <dc:creator>10256</dc:creator>
  <cp:lastModifiedBy>경산 조</cp:lastModifiedBy>
  <cp:revision>368</cp:revision>
  <cp:lastPrinted>2018-04-26T04:04:30Z</cp:lastPrinted>
  <dcterms:created xsi:type="dcterms:W3CDTF">2006-08-29T10:36:33Z</dcterms:created>
  <dcterms:modified xsi:type="dcterms:W3CDTF">2020-06-07T07:44:34Z</dcterms:modified>
</cp:coreProperties>
</file>