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1"/>
  </p:notesMasterIdLst>
  <p:sldIdLst>
    <p:sldId id="664" r:id="rId2"/>
    <p:sldId id="272" r:id="rId3"/>
    <p:sldId id="257" r:id="rId4"/>
    <p:sldId id="273" r:id="rId5"/>
    <p:sldId id="274" r:id="rId6"/>
    <p:sldId id="260" r:id="rId7"/>
    <p:sldId id="259" r:id="rId8"/>
    <p:sldId id="261" r:id="rId9"/>
    <p:sldId id="262" r:id="rId10"/>
    <p:sldId id="263" r:id="rId11"/>
    <p:sldId id="275" r:id="rId12"/>
    <p:sldId id="26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6" r:id="rId21"/>
    <p:sldId id="283" r:id="rId22"/>
    <p:sldId id="267" r:id="rId23"/>
    <p:sldId id="268" r:id="rId24"/>
    <p:sldId id="284" r:id="rId25"/>
    <p:sldId id="285" r:id="rId26"/>
    <p:sldId id="286" r:id="rId27"/>
    <p:sldId id="287" r:id="rId28"/>
    <p:sldId id="288" r:id="rId29"/>
    <p:sldId id="289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975" autoAdjust="0"/>
    <p:restoredTop sz="94660"/>
  </p:normalViewPr>
  <p:slideViewPr>
    <p:cSldViewPr>
      <p:cViewPr varScale="1">
        <p:scale>
          <a:sx n="66" d="100"/>
          <a:sy n="66" d="100"/>
        </p:scale>
        <p:origin x="4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7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1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3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97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17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1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18253C5-D7EA-4B26-BAE7-BBE40AEC9B4F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9144000" cy="1388853"/>
          </a:xfrm>
          <a:prstGeom prst="rect">
            <a:avLst/>
          </a:prstGeom>
        </p:spPr>
      </p:pic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  <p:sldLayoutId id="2147483883" r:id="rId19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F57C8-CBC9-4BEF-9C07-DDE66788257F}"/>
              </a:ext>
            </a:extLst>
          </p:cNvPr>
          <p:cNvSpPr txBox="1">
            <a:spLocks/>
          </p:cNvSpPr>
          <p:nvPr/>
        </p:nvSpPr>
        <p:spPr>
          <a:xfrm>
            <a:off x="2667000" y="4077072"/>
            <a:ext cx="6477000" cy="182880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solidFill>
                  <a:schemeClr val="bg1"/>
                </a:solidFill>
              </a:rPr>
              <a:t>제</a:t>
            </a:r>
            <a:r>
              <a:rPr lang="en-US" altLang="ko-KR">
                <a:solidFill>
                  <a:schemeClr val="bg1"/>
                </a:solidFill>
              </a:rPr>
              <a:t>3</a:t>
            </a:r>
            <a:r>
              <a:rPr lang="ko-KR" altLang="en-US">
                <a:solidFill>
                  <a:schemeClr val="bg1"/>
                </a:solidFill>
              </a:rPr>
              <a:t>장 게임트리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틱택토</a:t>
            </a:r>
            <a:r>
              <a:rPr lang="ko-KR" altLang="en-US" dirty="0"/>
              <a:t> 게임에서의 </a:t>
            </a:r>
            <a:r>
              <a:rPr lang="ko-KR" altLang="en-US" dirty="0" err="1"/>
              <a:t>미니맥스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4824"/>
            <a:ext cx="6749209" cy="4495800"/>
          </a:xfrm>
        </p:spPr>
      </p:pic>
    </p:spTree>
    <p:extLst>
      <p:ext uri="{BB962C8B-B14F-4D97-AF65-F5344CB8AC3E}">
        <p14:creationId xmlns:p14="http://schemas.microsoft.com/office/powerpoint/2010/main" val="426060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 err="1"/>
              <a:t>미니맥스</a:t>
            </a:r>
            <a:r>
              <a:rPr lang="ko-KR" altLang="en-US" dirty="0"/>
              <a:t> 알고리즘 실습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887928"/>
            <a:ext cx="8153400" cy="3920343"/>
          </a:xfrm>
        </p:spPr>
      </p:pic>
    </p:spTree>
    <p:extLst>
      <p:ext uri="{BB962C8B-B14F-4D97-AF65-F5344CB8AC3E}">
        <p14:creationId xmlns:p14="http://schemas.microsoft.com/office/powerpoint/2010/main" val="406148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미니맥스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function minimax(node, depth, </a:t>
            </a:r>
            <a:r>
              <a:rPr lang="en-US" altLang="ko-KR" dirty="0" err="1"/>
              <a:t>maxPlayer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    if depth == 0 or node</a:t>
            </a:r>
            <a:r>
              <a:rPr lang="ko-KR" altLang="en-US" dirty="0"/>
              <a:t>가 단말 노드 </a:t>
            </a:r>
            <a:r>
              <a:rPr lang="en-US" altLang="ko-KR" dirty="0"/>
              <a:t>then</a:t>
            </a:r>
          </a:p>
          <a:p>
            <a:pPr marL="0" indent="0">
              <a:buNone/>
            </a:pPr>
            <a:r>
              <a:rPr lang="en-US" altLang="ko-KR" dirty="0"/>
              <a:t>        return node</a:t>
            </a:r>
            <a:r>
              <a:rPr lang="ko-KR" altLang="en-US" dirty="0"/>
              <a:t>의 </a:t>
            </a:r>
            <a:r>
              <a:rPr lang="ko-KR" altLang="en-US" dirty="0" err="1"/>
              <a:t>휴리스틱</a:t>
            </a:r>
            <a:r>
              <a:rPr lang="ko-KR" altLang="en-US" dirty="0"/>
              <a:t> 값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if </a:t>
            </a:r>
            <a:r>
              <a:rPr lang="en-US" altLang="ko-KR" dirty="0" err="1"/>
              <a:t>maxPlayer</a:t>
            </a:r>
            <a:r>
              <a:rPr lang="en-US" altLang="ko-KR" dirty="0"/>
              <a:t> then</a:t>
            </a:r>
          </a:p>
          <a:p>
            <a:pPr marL="0" indent="0">
              <a:buNone/>
            </a:pPr>
            <a:r>
              <a:rPr lang="en-US" altLang="ko-KR" dirty="0"/>
              <a:t>        value ← −∞</a:t>
            </a:r>
          </a:p>
          <a:p>
            <a:pPr marL="0" indent="0">
              <a:buNone/>
            </a:pPr>
            <a:r>
              <a:rPr lang="en-US" altLang="ko-KR" dirty="0"/>
              <a:t>        for each child of node do</a:t>
            </a:r>
          </a:p>
          <a:p>
            <a:pPr marL="0" indent="0">
              <a:buNone/>
            </a:pPr>
            <a:r>
              <a:rPr lang="en-US" altLang="ko-KR" dirty="0"/>
              <a:t>            value ← max(value, minimax(child, depth − 1, FALSE))</a:t>
            </a:r>
          </a:p>
          <a:p>
            <a:pPr marL="0" indent="0">
              <a:buNone/>
            </a:pPr>
            <a:r>
              <a:rPr lang="en-US" altLang="ko-KR" dirty="0"/>
              <a:t>        return value</a:t>
            </a:r>
          </a:p>
          <a:p>
            <a:pPr marL="0" indent="0">
              <a:buNone/>
            </a:pPr>
            <a:r>
              <a:rPr lang="en-US" altLang="ko-KR" dirty="0"/>
              <a:t>    else 	// </a:t>
            </a:r>
            <a:r>
              <a:rPr lang="ko-KR" altLang="en-US" dirty="0"/>
              <a:t>최소화 노드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value ← +∞</a:t>
            </a:r>
          </a:p>
          <a:p>
            <a:pPr marL="0" indent="0">
              <a:buNone/>
            </a:pPr>
            <a:r>
              <a:rPr lang="en-US" altLang="ko-KR" dirty="0"/>
              <a:t>        for each child of node do</a:t>
            </a:r>
          </a:p>
          <a:p>
            <a:pPr marL="0" indent="0">
              <a:buNone/>
            </a:pPr>
            <a:r>
              <a:rPr lang="en-US" altLang="ko-KR" dirty="0"/>
              <a:t>            value ← min(value, minimax(child, depth − 1, TRUE))</a:t>
            </a:r>
          </a:p>
          <a:p>
            <a:pPr marL="0" indent="0">
              <a:buNone/>
            </a:pPr>
            <a:r>
              <a:rPr lang="en-US" altLang="ko-KR" dirty="0"/>
              <a:t>        return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31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미니맥스</a:t>
            </a:r>
            <a:r>
              <a:rPr lang="en-US" altLang="ko-KR" dirty="0"/>
              <a:t> </a:t>
            </a:r>
            <a:r>
              <a:rPr lang="ko-KR" altLang="en-US" dirty="0"/>
              <a:t>알고리즘의 시간 복잡도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미니맥스 알고리즘은 게임 트리에 대하여 완벽한 깊이 우선 탐색을 수행한다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만약 트리의 최대 깊이가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이고 각 노드에서의 가능한 수가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개라면 </a:t>
                </a:r>
                <a:r>
                  <a:rPr lang="ko-KR" altLang="en-US" dirty="0" err="1"/>
                  <a:t>최대최소</a:t>
                </a:r>
                <a:r>
                  <a:rPr lang="ko-KR" altLang="en-US" dirty="0"/>
                  <a:t> 알고리즘의 시간 복잡도는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바둑은 경우의 수가 약 </a:t>
                </a:r>
                <a:r>
                  <a:rPr lang="en-US" altLang="ko-KR" dirty="0"/>
                  <a:t>316!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이것을 계산해보면 약 </a:t>
                </a:r>
                <a:r>
                  <a:rPr lang="en-US" altLang="ko-KR" dirty="0"/>
                  <a:t>10</a:t>
                </a:r>
                <a:r>
                  <a:rPr lang="en-US" altLang="ko-KR" baseline="30000" dirty="0"/>
                  <a:t>761</a:t>
                </a:r>
                <a:r>
                  <a:rPr lang="ko-KR" altLang="en-US" dirty="0"/>
                  <a:t>로 추산된다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전체 우주는 약 </a:t>
                </a:r>
                <a:r>
                  <a:rPr lang="en-US" altLang="ko-KR" dirty="0"/>
                  <a:t>10</a:t>
                </a:r>
                <a:r>
                  <a:rPr lang="en-US" altLang="ko-KR" baseline="30000" dirty="0"/>
                  <a:t>80</a:t>
                </a:r>
                <a:r>
                  <a:rPr lang="ko-KR" altLang="en-US" dirty="0"/>
                  <a:t>개의 원자 만을 포함하는 것으로 추정된다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085" r="-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55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r>
              <a:rPr lang="ko-KR" altLang="en-US" dirty="0"/>
              <a:t>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보드는 </a:t>
            </a:r>
            <a:r>
              <a:rPr lang="en-US" altLang="ko-KR" dirty="0"/>
              <a:t>1</a:t>
            </a:r>
            <a:r>
              <a:rPr lang="ko-KR" altLang="en-US" dirty="0"/>
              <a:t>차원 리스트로 구현한다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 err="1"/>
              <a:t>game_board</a:t>
            </a:r>
            <a:r>
              <a:rPr lang="en-US" altLang="ko-KR" dirty="0"/>
              <a:t> = [' ', ' ', ' ',</a:t>
            </a:r>
          </a:p>
          <a:p>
            <a:pPr marL="0" indent="0">
              <a:buNone/>
            </a:pPr>
            <a:r>
              <a:rPr lang="en-US" altLang="ko-KR" dirty="0"/>
              <a:t>              ' ', ' ', ' ',</a:t>
            </a:r>
          </a:p>
          <a:p>
            <a:pPr marL="0" indent="0">
              <a:buNone/>
            </a:pPr>
            <a:r>
              <a:rPr lang="en-US" altLang="ko-KR" dirty="0"/>
              <a:t>              ' ', ' ', ' ']</a:t>
            </a:r>
          </a:p>
          <a:p>
            <a:pPr marL="0" indent="0">
              <a:buNone/>
            </a:pPr>
            <a:r>
              <a:rPr lang="en-US" altLang="ko-KR" dirty="0"/>
              <a:t>    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비어 있는 칸을 찾아서 리스트로 반환한다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empty_cells</a:t>
            </a:r>
            <a:r>
              <a:rPr lang="en-US" altLang="ko-KR" dirty="0"/>
              <a:t>(board):</a:t>
            </a:r>
          </a:p>
          <a:p>
            <a:pPr marL="0" indent="0">
              <a:buNone/>
            </a:pPr>
            <a:r>
              <a:rPr lang="en-US" altLang="ko-KR" dirty="0"/>
              <a:t>    cells = []</a:t>
            </a:r>
          </a:p>
          <a:p>
            <a:pPr marL="0" indent="0">
              <a:buNone/>
            </a:pPr>
            <a:r>
              <a:rPr lang="en-US" altLang="ko-KR" dirty="0"/>
              <a:t>    for x, cell in enumerate(board):</a:t>
            </a:r>
          </a:p>
          <a:p>
            <a:pPr marL="0" indent="0">
              <a:buNone/>
            </a:pPr>
            <a:r>
              <a:rPr lang="en-US" altLang="ko-KR" dirty="0"/>
              <a:t>            if cell == ' ':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cells.append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/>
              <a:t>    return cells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비어 있는 칸에는 놓을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valid_move</a:t>
            </a:r>
            <a:r>
              <a:rPr lang="en-US" altLang="ko-KR" dirty="0"/>
              <a:t>(x):</a:t>
            </a:r>
          </a:p>
          <a:p>
            <a:pPr marL="0" indent="0">
              <a:buNone/>
            </a:pPr>
            <a:r>
              <a:rPr lang="en-US" altLang="ko-KR" dirty="0"/>
              <a:t>    return x in </a:t>
            </a:r>
            <a:r>
              <a:rPr lang="en-US" altLang="ko-KR" dirty="0" err="1"/>
              <a:t>empty_cells</a:t>
            </a:r>
            <a:r>
              <a:rPr lang="en-US" altLang="ko-KR" dirty="0"/>
              <a:t>(</a:t>
            </a:r>
            <a:r>
              <a:rPr lang="en-US" altLang="ko-KR" dirty="0" err="1"/>
              <a:t>game_board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8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r>
              <a:rPr lang="ko-KR" altLang="en-US" dirty="0"/>
              <a:t>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300" y="1125825"/>
            <a:ext cx="8153400" cy="5688632"/>
          </a:xfrm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# </a:t>
            </a:r>
            <a:r>
              <a:rPr lang="ko-KR" altLang="en-US" dirty="0"/>
              <a:t>위치 </a:t>
            </a:r>
            <a:r>
              <a:rPr lang="en-US" altLang="ko-KR" dirty="0"/>
              <a:t>x</a:t>
            </a:r>
            <a:r>
              <a:rPr lang="ko-KR" altLang="en-US" dirty="0"/>
              <a:t>에 놓는다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move(x, player):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valid_move</a:t>
            </a:r>
            <a:r>
              <a:rPr lang="en-US" altLang="ko-KR" dirty="0"/>
              <a:t>(x):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game_board</a:t>
            </a:r>
            <a:r>
              <a:rPr lang="en-US" altLang="ko-KR" dirty="0"/>
              <a:t>[x] = player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return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return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# </a:t>
            </a:r>
            <a:r>
              <a:rPr lang="ko-KR" altLang="en-US" dirty="0"/>
              <a:t>현재 게임 보드를 그린다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draw(board):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, cell in enumerate(board):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if i%3 == 0: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    print('\n----------------')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print('|', cell , '|', end='')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print('\n----------------')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# </a:t>
            </a:r>
            <a:r>
              <a:rPr lang="ko-KR" altLang="en-US" dirty="0"/>
              <a:t>보드의 상태를 평가한다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evaluate(board):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check_win</a:t>
            </a:r>
            <a:r>
              <a:rPr lang="en-US" altLang="ko-KR" dirty="0"/>
              <a:t>(board, 'X'):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score 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check_win</a:t>
            </a:r>
            <a:r>
              <a:rPr lang="en-US" altLang="ko-KR" dirty="0"/>
              <a:t>(board, 'O'):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score = -1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score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return score</a:t>
            </a:r>
          </a:p>
        </p:txBody>
      </p:sp>
    </p:spTree>
    <p:extLst>
      <p:ext uri="{BB962C8B-B14F-4D97-AF65-F5344CB8AC3E}">
        <p14:creationId xmlns:p14="http://schemas.microsoft.com/office/powerpoint/2010/main" val="70129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r>
              <a:rPr lang="ko-KR" altLang="en-US" dirty="0"/>
              <a:t>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72816"/>
            <a:ext cx="8153400" cy="5085184"/>
          </a:xfrm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# 1</a:t>
            </a:r>
            <a:r>
              <a:rPr lang="ko-KR" altLang="en-US" dirty="0"/>
              <a:t>차원 리스트에서 동일한 문자가 수직선이나 수평선</a:t>
            </a:r>
            <a:r>
              <a:rPr lang="en-US" altLang="ko-KR" dirty="0"/>
              <a:t>, </a:t>
            </a:r>
            <a:r>
              <a:rPr lang="ko-KR" altLang="en-US" dirty="0"/>
              <a:t>대각선으로 나타나면 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승리한 것으로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check_win</a:t>
            </a:r>
            <a:r>
              <a:rPr lang="en-US" altLang="ko-KR" dirty="0"/>
              <a:t>(board, player):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win_conf</a:t>
            </a:r>
            <a:r>
              <a:rPr lang="en-US" altLang="ko-KR" dirty="0"/>
              <a:t> = [</a:t>
            </a:r>
          </a:p>
          <a:p>
            <a:pPr marL="0" indent="0">
              <a:buNone/>
            </a:pPr>
            <a:r>
              <a:rPr lang="en-US" altLang="ko-KR" dirty="0"/>
              <a:t>        [board[0], board[1], board[2]],</a:t>
            </a:r>
          </a:p>
          <a:p>
            <a:pPr marL="0" indent="0">
              <a:buNone/>
            </a:pPr>
            <a:r>
              <a:rPr lang="en-US" altLang="ko-KR" dirty="0"/>
              <a:t>        [board[3], board[4], board[5]],</a:t>
            </a:r>
          </a:p>
          <a:p>
            <a:pPr marL="0" indent="0">
              <a:buNone/>
            </a:pPr>
            <a:r>
              <a:rPr lang="en-US" altLang="ko-KR" dirty="0"/>
              <a:t>        [board[6], board[7], board[8]],</a:t>
            </a:r>
          </a:p>
          <a:p>
            <a:pPr marL="0" indent="0">
              <a:buNone/>
            </a:pPr>
            <a:r>
              <a:rPr lang="en-US" altLang="ko-KR" dirty="0"/>
              <a:t>        [board[0], board[3], board[6]],</a:t>
            </a:r>
          </a:p>
          <a:p>
            <a:pPr marL="0" indent="0">
              <a:buNone/>
            </a:pPr>
            <a:r>
              <a:rPr lang="en-US" altLang="ko-KR" dirty="0"/>
              <a:t>        [board[1], board[4], board[7]],</a:t>
            </a:r>
          </a:p>
          <a:p>
            <a:pPr marL="0" indent="0">
              <a:buNone/>
            </a:pPr>
            <a:r>
              <a:rPr lang="en-US" altLang="ko-KR" dirty="0"/>
              <a:t>        [board[2], board[5], board[8]],</a:t>
            </a:r>
          </a:p>
          <a:p>
            <a:pPr marL="0" indent="0">
              <a:buNone/>
            </a:pPr>
            <a:r>
              <a:rPr lang="en-US" altLang="ko-KR" dirty="0"/>
              <a:t>        [board[0], board[4], board[8]],</a:t>
            </a:r>
          </a:p>
          <a:p>
            <a:pPr marL="0" indent="0">
              <a:buNone/>
            </a:pPr>
            <a:r>
              <a:rPr lang="en-US" altLang="ko-KR" dirty="0"/>
              <a:t>        [board[2], board[4], board[6]],</a:t>
            </a:r>
          </a:p>
          <a:p>
            <a:pPr marL="0" indent="0">
              <a:buNone/>
            </a:pPr>
            <a:r>
              <a:rPr lang="en-US" altLang="ko-KR" dirty="0"/>
              <a:t>    ]</a:t>
            </a:r>
          </a:p>
          <a:p>
            <a:pPr marL="0" indent="0">
              <a:buNone/>
            </a:pPr>
            <a:r>
              <a:rPr lang="en-US" altLang="ko-KR" dirty="0"/>
              <a:t>    return [player, player, player] in </a:t>
            </a:r>
            <a:r>
              <a:rPr lang="en-US" altLang="ko-KR" dirty="0" err="1"/>
              <a:t>win_conf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1</a:t>
            </a:r>
            <a:r>
              <a:rPr lang="ko-KR" altLang="en-US" dirty="0"/>
              <a:t>차원 리스트에서 동일한 문자가 수직선이나 수평선</a:t>
            </a:r>
            <a:r>
              <a:rPr lang="en-US" altLang="ko-KR" dirty="0"/>
              <a:t>, </a:t>
            </a:r>
            <a:r>
              <a:rPr lang="ko-KR" altLang="en-US" dirty="0"/>
              <a:t>대각선으로 나타나면 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승리한 것으로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game_over</a:t>
            </a:r>
            <a:r>
              <a:rPr lang="en-US" altLang="ko-KR" dirty="0"/>
              <a:t>(board):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check_win</a:t>
            </a:r>
            <a:r>
              <a:rPr lang="en-US" altLang="ko-KR" dirty="0"/>
              <a:t>(board, 'X') or </a:t>
            </a:r>
            <a:r>
              <a:rPr lang="en-US" altLang="ko-KR" dirty="0" err="1"/>
              <a:t>check_win</a:t>
            </a:r>
            <a:r>
              <a:rPr lang="en-US" altLang="ko-KR" dirty="0"/>
              <a:t>(board, 'O')</a:t>
            </a:r>
          </a:p>
        </p:txBody>
      </p:sp>
    </p:spTree>
    <p:extLst>
      <p:ext uri="{BB962C8B-B14F-4D97-AF65-F5344CB8AC3E}">
        <p14:creationId xmlns:p14="http://schemas.microsoft.com/office/powerpoint/2010/main" val="391181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r>
              <a:rPr lang="ko-KR" altLang="en-US" dirty="0"/>
              <a:t>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6632"/>
            <a:ext cx="8153400" cy="6741368"/>
          </a:xfrm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ko-KR" altLang="en-US" sz="1400" dirty="0" err="1"/>
              <a:t>미니맥스</a:t>
            </a:r>
            <a:r>
              <a:rPr lang="ko-KR" altLang="en-US" sz="1400" dirty="0"/>
              <a:t> 알고리즘을 구현한다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이 함수는 순환적으로 호출된다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minimax(board, depth, </a:t>
            </a:r>
            <a:r>
              <a:rPr lang="en-US" altLang="ko-KR" sz="1400" dirty="0" err="1"/>
              <a:t>maxPlayer</a:t>
            </a:r>
            <a:r>
              <a:rPr lang="en-US" altLang="ko-KR" sz="1400" dirty="0"/>
              <a:t>):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pos</a:t>
            </a:r>
            <a:r>
              <a:rPr lang="en-US" altLang="ko-KR" sz="1400" dirty="0"/>
              <a:t> = -1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# </a:t>
            </a:r>
            <a:r>
              <a:rPr lang="ko-KR" altLang="en-US" sz="1400" dirty="0"/>
              <a:t>단말 노드이면 보드를 평가하여 위치와 </a:t>
            </a:r>
            <a:r>
              <a:rPr lang="ko-KR" altLang="en-US" sz="1400" dirty="0" err="1"/>
              <a:t>평가값을</a:t>
            </a:r>
            <a:r>
              <a:rPr lang="ko-KR" altLang="en-US" sz="1400" dirty="0"/>
              <a:t> 반환한다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if depth == 0 or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empty_cells</a:t>
            </a:r>
            <a:r>
              <a:rPr lang="en-US" altLang="ko-KR" sz="1400" dirty="0"/>
              <a:t>(board)) == 0 or </a:t>
            </a:r>
            <a:r>
              <a:rPr lang="en-US" altLang="ko-KR" sz="1400" dirty="0" err="1"/>
              <a:t>game_over</a:t>
            </a:r>
            <a:r>
              <a:rPr lang="en-US" altLang="ko-KR" sz="1400" dirty="0"/>
              <a:t>(board):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return -1, evaluate(board)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if </a:t>
            </a:r>
            <a:r>
              <a:rPr lang="en-US" altLang="ko-KR" sz="1400" dirty="0" err="1"/>
              <a:t>maxPlayer</a:t>
            </a:r>
            <a:r>
              <a:rPr lang="en-US" altLang="ko-KR" sz="1400" dirty="0"/>
              <a:t>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value = -10000  # </a:t>
            </a:r>
            <a:r>
              <a:rPr lang="ko-KR" altLang="en-US" sz="1400" dirty="0"/>
              <a:t>음의 무한대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# </a:t>
            </a:r>
            <a:r>
              <a:rPr lang="ko-KR" altLang="en-US" sz="1400" dirty="0"/>
              <a:t>자식 노드를 하나씩 평가하여서 최선의 수를 찾는다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for p in </a:t>
            </a:r>
            <a:r>
              <a:rPr lang="en-US" altLang="ko-KR" sz="1400" dirty="0" err="1"/>
              <a:t>empty_cells</a:t>
            </a:r>
            <a:r>
              <a:rPr lang="en-US" altLang="ko-KR" sz="1400" dirty="0"/>
              <a:t>(board):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    board[p] = 'X'		# </a:t>
            </a:r>
            <a:r>
              <a:rPr lang="ko-KR" altLang="en-US" sz="1400" dirty="0"/>
              <a:t>보드의 </a:t>
            </a:r>
            <a:r>
              <a:rPr lang="en-US" altLang="ko-KR" sz="1400" dirty="0"/>
              <a:t>p </a:t>
            </a:r>
            <a:r>
              <a:rPr lang="ko-KR" altLang="en-US" sz="1400" dirty="0"/>
              <a:t>위치에 </a:t>
            </a:r>
            <a:r>
              <a:rPr lang="en-US" altLang="ko-KR" sz="1400" dirty="0"/>
              <a:t>'X'</a:t>
            </a:r>
            <a:r>
              <a:rPr lang="ko-KR" altLang="en-US" sz="1400" dirty="0"/>
              <a:t>을 놓는다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    # </a:t>
            </a:r>
            <a:r>
              <a:rPr lang="ko-KR" altLang="en-US" sz="1400" dirty="0"/>
              <a:t>경기자를 교체하여서 </a:t>
            </a:r>
            <a:r>
              <a:rPr lang="en-US" altLang="ko-KR" sz="1400" dirty="0"/>
              <a:t>minimax()</a:t>
            </a:r>
            <a:r>
              <a:rPr lang="ko-KR" altLang="en-US" sz="1400" dirty="0"/>
              <a:t>를 순환호출한다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    x, score = minimax(board, depth-1, False)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    board[p] = ' '		# </a:t>
            </a:r>
            <a:r>
              <a:rPr lang="ko-KR" altLang="en-US" sz="1400" dirty="0"/>
              <a:t>보드는 원 상태로 돌린다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    if score &gt; value: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        value = score 	# </a:t>
            </a:r>
            <a:r>
              <a:rPr lang="ko-KR" altLang="en-US" sz="1400" dirty="0"/>
              <a:t>최대값을 취한다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pos</a:t>
            </a:r>
            <a:r>
              <a:rPr lang="en-US" altLang="ko-KR" sz="1400" dirty="0"/>
              <a:t> = p		# </a:t>
            </a:r>
            <a:r>
              <a:rPr lang="ko-KR" altLang="en-US" sz="1400" dirty="0"/>
              <a:t>최대값의 위치를 기억한다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else: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value = +10000  # </a:t>
            </a:r>
            <a:r>
              <a:rPr lang="ko-KR" altLang="en-US" sz="1400" dirty="0"/>
              <a:t>양의 무한대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# </a:t>
            </a:r>
            <a:r>
              <a:rPr lang="ko-KR" altLang="en-US" sz="1400" dirty="0"/>
              <a:t>자식 노드를 하나씩 평가하여서 최선의 수를 찾는다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for p in </a:t>
            </a:r>
            <a:r>
              <a:rPr lang="en-US" altLang="ko-KR" sz="1400" dirty="0" err="1"/>
              <a:t>empty_cells</a:t>
            </a:r>
            <a:r>
              <a:rPr lang="en-US" altLang="ko-KR" sz="1400" dirty="0"/>
              <a:t>(board):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    board[p] = 'O'		# </a:t>
            </a:r>
            <a:r>
              <a:rPr lang="ko-KR" altLang="en-US" sz="1400" dirty="0"/>
              <a:t>보드의 </a:t>
            </a:r>
            <a:r>
              <a:rPr lang="en-US" altLang="ko-KR" sz="1400" dirty="0"/>
              <a:t>p </a:t>
            </a:r>
            <a:r>
              <a:rPr lang="ko-KR" altLang="en-US" sz="1400" dirty="0"/>
              <a:t>위치에 </a:t>
            </a:r>
            <a:r>
              <a:rPr lang="en-US" altLang="ko-KR" sz="1400" dirty="0"/>
              <a:t>'O'</a:t>
            </a:r>
            <a:r>
              <a:rPr lang="ko-KR" altLang="en-US" sz="1400" dirty="0"/>
              <a:t>을 놓는다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    # </a:t>
            </a:r>
            <a:r>
              <a:rPr lang="ko-KR" altLang="en-US" sz="1400" dirty="0"/>
              <a:t>경기자를 교체하여서 </a:t>
            </a:r>
            <a:r>
              <a:rPr lang="en-US" altLang="ko-KR" sz="1400" dirty="0"/>
              <a:t>minimax()</a:t>
            </a:r>
            <a:r>
              <a:rPr lang="ko-KR" altLang="en-US" sz="1400" dirty="0"/>
              <a:t>를 순환호출한다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    x, score = minimax(board, depth-1, True)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    board[p] =  ' '		# </a:t>
            </a:r>
            <a:r>
              <a:rPr lang="ko-KR" altLang="en-US" sz="1400" dirty="0"/>
              <a:t>보드는 원 상태로 돌린다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    if score &lt; value: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        value = score 	# </a:t>
            </a:r>
            <a:r>
              <a:rPr lang="ko-KR" altLang="en-US" sz="1400" dirty="0"/>
              <a:t>최소값을 취한다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pos</a:t>
            </a:r>
            <a:r>
              <a:rPr lang="en-US" altLang="ko-KR" sz="1400" dirty="0"/>
              <a:t> = p		# </a:t>
            </a:r>
            <a:r>
              <a:rPr lang="ko-KR" altLang="en-US" sz="1400" dirty="0"/>
              <a:t>최소값의 위치를 기억한다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ko-KR" sz="1400" dirty="0"/>
              <a:t>    return </a:t>
            </a:r>
            <a:r>
              <a:rPr lang="en-US" altLang="ko-KR" sz="1400" dirty="0" err="1"/>
              <a:t>pos</a:t>
            </a:r>
            <a:r>
              <a:rPr lang="en-US" altLang="ko-KR" sz="1400" dirty="0"/>
              <a:t>, value	# </a:t>
            </a:r>
            <a:r>
              <a:rPr lang="ko-KR" altLang="en-US" sz="1400" dirty="0"/>
              <a:t>위치와 값을 반환한다</a:t>
            </a:r>
            <a:r>
              <a:rPr lang="en-US" altLang="ko-K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5645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r>
              <a:rPr lang="ko-KR" altLang="en-US" dirty="0"/>
              <a:t>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0039" y="1484784"/>
            <a:ext cx="8153400" cy="5157192"/>
          </a:xfrm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player='X'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메인 프로그램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while True: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    draw(</a:t>
            </a:r>
            <a:r>
              <a:rPr lang="en-US" altLang="ko-KR" sz="1400" dirty="0" err="1"/>
              <a:t>game_board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    if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empty_cells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game_board</a:t>
            </a:r>
            <a:r>
              <a:rPr lang="en-US" altLang="ko-KR" sz="1400" dirty="0"/>
              <a:t>)) == 0 or </a:t>
            </a:r>
            <a:r>
              <a:rPr lang="en-US" altLang="ko-KR" sz="1400" dirty="0" err="1"/>
              <a:t>game_over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game_board</a:t>
            </a:r>
            <a:r>
              <a:rPr lang="en-US" altLang="ko-KR" sz="1400" dirty="0"/>
              <a:t>):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break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v = minimax(</a:t>
            </a:r>
            <a:r>
              <a:rPr lang="en-US" altLang="ko-KR" sz="1400" dirty="0" err="1"/>
              <a:t>game_board</a:t>
            </a:r>
            <a:r>
              <a:rPr lang="en-US" altLang="ko-KR" sz="1400" dirty="0"/>
              <a:t>, 9, player=='X')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    move(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player)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    if player=='X': 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player='O'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    else: 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player='X'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if </a:t>
            </a:r>
            <a:r>
              <a:rPr lang="en-US" altLang="ko-KR" sz="1400" dirty="0" err="1"/>
              <a:t>check_win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game_board</a:t>
            </a:r>
            <a:r>
              <a:rPr lang="en-US" altLang="ko-KR" sz="1400" dirty="0"/>
              <a:t>, 'X'):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    print('X </a:t>
            </a:r>
            <a:r>
              <a:rPr lang="ko-KR" altLang="en-US" sz="1400" dirty="0"/>
              <a:t>승리</a:t>
            </a:r>
            <a:r>
              <a:rPr lang="en-US" altLang="ko-KR" sz="1400" dirty="0"/>
              <a:t>!')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 err="1"/>
              <a:t>elif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check_win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game_board</a:t>
            </a:r>
            <a:r>
              <a:rPr lang="en-US" altLang="ko-KR" sz="1400" dirty="0"/>
              <a:t>, 'O'):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    print('O </a:t>
            </a:r>
            <a:r>
              <a:rPr lang="ko-KR" altLang="en-US" sz="1400" dirty="0"/>
              <a:t>승리</a:t>
            </a:r>
            <a:r>
              <a:rPr lang="en-US" altLang="ko-KR" sz="1400" dirty="0"/>
              <a:t>!')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else: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400" dirty="0"/>
              <a:t>    print('</a:t>
            </a:r>
            <a:r>
              <a:rPr lang="ko-KR" altLang="en-US" sz="1400" dirty="0"/>
              <a:t>비겼습니다</a:t>
            </a:r>
            <a:r>
              <a:rPr lang="en-US" altLang="ko-KR" sz="1400" dirty="0"/>
              <a:t>!')</a:t>
            </a:r>
          </a:p>
        </p:txBody>
      </p:sp>
    </p:spTree>
    <p:extLst>
      <p:ext uri="{BB962C8B-B14F-4D97-AF65-F5344CB8AC3E}">
        <p14:creationId xmlns:p14="http://schemas.microsoft.com/office/powerpoint/2010/main" val="1997990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0039" y="1412776"/>
            <a:ext cx="8153400" cy="5422776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  ||  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  ||  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  ||  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X ||  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  ||  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  ||  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X ||  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  || O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  ||   ||  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...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X || X || O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O || O || X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| X || O || X |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en-US" altLang="ko-KR" sz="1200" dirty="0"/>
              <a:t>----------------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None/>
            </a:pPr>
            <a:r>
              <a:rPr lang="ko-KR" altLang="en-US" sz="1200" dirty="0"/>
              <a:t>비겼습니다</a:t>
            </a:r>
            <a:r>
              <a:rPr lang="en-US" altLang="ko-KR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3953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 err="1"/>
              <a:t>미니맥스</a:t>
            </a:r>
            <a:r>
              <a:rPr lang="ko-KR" altLang="en-US" dirty="0"/>
              <a:t> 알고리즘을 살펴본다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 err="1"/>
              <a:t>알파베타</a:t>
            </a:r>
            <a:r>
              <a:rPr lang="ko-KR" altLang="en-US" dirty="0"/>
              <a:t> 가지치기 알고리즘을 이해한다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알파베타</a:t>
            </a:r>
            <a:r>
              <a:rPr lang="ko-KR" altLang="en-US" dirty="0"/>
              <a:t> 가지치기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902562"/>
            <a:ext cx="8153400" cy="3891075"/>
          </a:xfrm>
        </p:spPr>
      </p:pic>
    </p:spTree>
    <p:extLst>
      <p:ext uri="{BB962C8B-B14F-4D97-AF65-F5344CB8AC3E}">
        <p14:creationId xmlns:p14="http://schemas.microsoft.com/office/powerpoint/2010/main" val="193156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알파베타</a:t>
            </a:r>
            <a:r>
              <a:rPr lang="ko-KR" altLang="en-US" dirty="0"/>
              <a:t> 가지치기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미니매스</a:t>
            </a:r>
            <a:r>
              <a:rPr lang="ko-KR" altLang="en-US" dirty="0"/>
              <a:t> 알고리즘에서 형성되는 탐색 트리 중에서 상당 부분은 결과에 영향을 주지 않으면서 가지들을 쳐낼 수 있다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이것을 </a:t>
            </a:r>
            <a:r>
              <a:rPr lang="ko-KR" altLang="en-US" dirty="0" err="1"/>
              <a:t>알파베타</a:t>
            </a:r>
            <a:r>
              <a:rPr lang="ko-KR" altLang="en-US" dirty="0"/>
              <a:t> 가지치기라고 한다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탐색을 할 때 </a:t>
            </a:r>
            <a:r>
              <a:rPr lang="ko-KR" altLang="en-US" dirty="0" err="1"/>
              <a:t>알파값과</a:t>
            </a:r>
            <a:r>
              <a:rPr lang="ko-KR" altLang="en-US" dirty="0"/>
              <a:t> </a:t>
            </a:r>
            <a:r>
              <a:rPr lang="ko-KR" altLang="en-US" dirty="0" err="1"/>
              <a:t>베타값이</a:t>
            </a:r>
            <a:r>
              <a:rPr lang="ko-KR" altLang="en-US" dirty="0"/>
              <a:t> 자식 노드로 전달된다</a:t>
            </a:r>
            <a:r>
              <a:rPr lang="en-US" altLang="ko-KR" dirty="0"/>
              <a:t>. </a:t>
            </a:r>
            <a:r>
              <a:rPr lang="ko-KR" altLang="en-US" dirty="0"/>
              <a:t>자식 노드에서는 </a:t>
            </a:r>
            <a:r>
              <a:rPr lang="ko-KR" altLang="en-US" dirty="0" err="1"/>
              <a:t>알파값과</a:t>
            </a:r>
            <a:r>
              <a:rPr lang="ko-KR" altLang="en-US" dirty="0"/>
              <a:t> </a:t>
            </a:r>
            <a:r>
              <a:rPr lang="ko-KR" altLang="en-US" dirty="0" err="1"/>
              <a:t>베타값을</a:t>
            </a:r>
            <a:r>
              <a:rPr lang="ko-KR" altLang="en-US" dirty="0"/>
              <a:t> 비교하여서 쓸데없는 탐색을 중지할 수 있다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MAX</a:t>
            </a:r>
            <a:r>
              <a:rPr lang="ko-KR" altLang="en-US" dirty="0"/>
              <a:t>는 </a:t>
            </a:r>
            <a:r>
              <a:rPr lang="ko-KR" altLang="en-US" dirty="0" err="1"/>
              <a:t>알파값만을</a:t>
            </a:r>
            <a:r>
              <a:rPr lang="ko-KR" altLang="en-US" dirty="0"/>
              <a:t> 업데이트한다</a:t>
            </a:r>
            <a:r>
              <a:rPr lang="en-US" altLang="ko-KR" dirty="0"/>
              <a:t>. MIN</a:t>
            </a:r>
            <a:r>
              <a:rPr lang="ko-KR" altLang="en-US" dirty="0"/>
              <a:t>은 </a:t>
            </a:r>
            <a:r>
              <a:rPr lang="ko-KR" altLang="en-US" dirty="0" err="1"/>
              <a:t>베타값만을</a:t>
            </a:r>
            <a:r>
              <a:rPr lang="ko-KR" altLang="en-US" dirty="0"/>
              <a:t> 업데이트한다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52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알파베타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5450160"/>
          </a:xfrm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function </a:t>
            </a:r>
            <a:r>
              <a:rPr lang="en-US" altLang="ko-KR" dirty="0" err="1">
                <a:latin typeface="Trebuchet MS" panose="020B0603020202020204" pitchFamily="34" charset="0"/>
              </a:rPr>
              <a:t>alphabeta</a:t>
            </a:r>
            <a:r>
              <a:rPr lang="en-US" altLang="ko-KR" dirty="0">
                <a:latin typeface="Trebuchet MS" panose="020B0603020202020204" pitchFamily="34" charset="0"/>
              </a:rPr>
              <a:t>(node, depth, </a:t>
            </a:r>
            <a:r>
              <a:rPr lang="el-GR" altLang="ko-KR" dirty="0">
                <a:latin typeface="Trebuchet MS" panose="020B0603020202020204" pitchFamily="34" charset="0"/>
              </a:rPr>
              <a:t>α, β, </a:t>
            </a:r>
            <a:r>
              <a:rPr lang="en-US" altLang="ko-KR" dirty="0" err="1">
                <a:latin typeface="Trebuchet MS" panose="020B0603020202020204" pitchFamily="34" charset="0"/>
              </a:rPr>
              <a:t>maxPlayer</a:t>
            </a:r>
            <a:r>
              <a:rPr lang="en-US" altLang="ko-KR" dirty="0"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if depth == 0 or node</a:t>
            </a:r>
            <a:r>
              <a:rPr lang="ko-KR" altLang="en-US" dirty="0">
                <a:latin typeface="Trebuchet MS" panose="020B0603020202020204" pitchFamily="34" charset="0"/>
              </a:rPr>
              <a:t>가 단말 노드 </a:t>
            </a:r>
            <a:r>
              <a:rPr lang="en-US" altLang="ko-KR" dirty="0">
                <a:latin typeface="Trebuchet MS" panose="020B0603020202020204" pitchFamily="34" charset="0"/>
              </a:rPr>
              <a:t>then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return node</a:t>
            </a:r>
            <a:r>
              <a:rPr lang="ko-KR" altLang="en-US" dirty="0">
                <a:latin typeface="Trebuchet MS" panose="020B0603020202020204" pitchFamily="34" charset="0"/>
              </a:rPr>
              <a:t>의 </a:t>
            </a:r>
            <a:r>
              <a:rPr lang="ko-KR" altLang="en-US" dirty="0" err="1">
                <a:latin typeface="Trebuchet MS" panose="020B0603020202020204" pitchFamily="34" charset="0"/>
              </a:rPr>
              <a:t>휴리스틱</a:t>
            </a:r>
            <a:r>
              <a:rPr lang="ko-KR" altLang="en-US" dirty="0">
                <a:latin typeface="Trebuchet MS" panose="020B0603020202020204" pitchFamily="34" charset="0"/>
              </a:rPr>
              <a:t> 값</a:t>
            </a:r>
          </a:p>
          <a:p>
            <a:pPr marL="0" indent="0">
              <a:buNone/>
            </a:pPr>
            <a:r>
              <a:rPr lang="ko-KR" altLang="en-US" dirty="0">
                <a:latin typeface="Trebuchet MS" panose="020B0603020202020204" pitchFamily="34" charset="0"/>
              </a:rPr>
              <a:t>    </a:t>
            </a:r>
            <a:r>
              <a:rPr lang="en-US" altLang="ko-KR" dirty="0">
                <a:latin typeface="Trebuchet MS" panose="020B0603020202020204" pitchFamily="34" charset="0"/>
              </a:rPr>
              <a:t>if </a:t>
            </a:r>
            <a:r>
              <a:rPr lang="en-US" altLang="ko-KR" dirty="0" err="1">
                <a:latin typeface="Trebuchet MS" panose="020B0603020202020204" pitchFamily="34" charset="0"/>
              </a:rPr>
              <a:t>maxPlayer</a:t>
            </a:r>
            <a:r>
              <a:rPr lang="en-US" altLang="ko-KR" dirty="0">
                <a:latin typeface="Trebuchet MS" panose="020B0603020202020204" pitchFamily="34" charset="0"/>
              </a:rPr>
              <a:t> then	// </a:t>
            </a:r>
            <a:r>
              <a:rPr lang="ko-KR" altLang="en-US" dirty="0">
                <a:latin typeface="Trebuchet MS" panose="020B0603020202020204" pitchFamily="34" charset="0"/>
              </a:rPr>
              <a:t>최대화 경기자</a:t>
            </a:r>
          </a:p>
          <a:p>
            <a:pPr marL="0" indent="0">
              <a:buNone/>
            </a:pPr>
            <a:r>
              <a:rPr lang="ko-KR" altLang="en-US" dirty="0">
                <a:latin typeface="Trebuchet MS" panose="020B0603020202020204" pitchFamily="34" charset="0"/>
              </a:rPr>
              <a:t>        </a:t>
            </a:r>
            <a:r>
              <a:rPr lang="en-US" altLang="ko-KR" dirty="0">
                <a:latin typeface="Trebuchet MS" panose="020B0603020202020204" pitchFamily="34" charset="0"/>
              </a:rPr>
              <a:t>value ← −∞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for each child of node do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    value ← max(value, </a:t>
            </a:r>
            <a:r>
              <a:rPr lang="en-US" altLang="ko-KR" dirty="0" err="1">
                <a:latin typeface="Trebuchet MS" panose="020B0603020202020204" pitchFamily="34" charset="0"/>
              </a:rPr>
              <a:t>alphabeta</a:t>
            </a:r>
            <a:r>
              <a:rPr lang="en-US" altLang="ko-KR" dirty="0">
                <a:latin typeface="Trebuchet MS" panose="020B0603020202020204" pitchFamily="34" charset="0"/>
              </a:rPr>
              <a:t>(child, depth−1, </a:t>
            </a:r>
            <a:r>
              <a:rPr lang="el-GR" altLang="ko-KR" dirty="0">
                <a:latin typeface="Trebuchet MS" panose="020B0603020202020204" pitchFamily="34" charset="0"/>
              </a:rPr>
              <a:t>α, β, </a:t>
            </a:r>
            <a:r>
              <a:rPr lang="en-US" altLang="ko-KR" dirty="0">
                <a:latin typeface="Trebuchet MS" panose="020B0603020202020204" pitchFamily="34" charset="0"/>
              </a:rPr>
              <a:t>FALSE))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    </a:t>
            </a:r>
            <a:r>
              <a:rPr lang="el-GR" altLang="ko-KR" dirty="0">
                <a:latin typeface="Trebuchet MS" panose="020B0603020202020204" pitchFamily="34" charset="0"/>
              </a:rPr>
              <a:t>α ← </a:t>
            </a:r>
            <a:r>
              <a:rPr lang="en-US" altLang="ko-KR" dirty="0">
                <a:latin typeface="Trebuchet MS" panose="020B0603020202020204" pitchFamily="34" charset="0"/>
              </a:rPr>
              <a:t>max(</a:t>
            </a:r>
            <a:r>
              <a:rPr lang="el-GR" altLang="ko-KR" dirty="0">
                <a:latin typeface="Trebuchet MS" panose="020B0603020202020204" pitchFamily="34" charset="0"/>
              </a:rPr>
              <a:t>α, </a:t>
            </a:r>
            <a:r>
              <a:rPr lang="en-US" altLang="ko-KR" dirty="0">
                <a:latin typeface="Trebuchet MS" panose="020B0603020202020204" pitchFamily="34" charset="0"/>
              </a:rPr>
              <a:t>value)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            if </a:t>
            </a:r>
            <a:r>
              <a:rPr lang="el-GR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α ≥ β 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then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                break //</a:t>
            </a:r>
            <a:r>
              <a:rPr lang="ko-KR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이것이 </a:t>
            </a:r>
            <a:r>
              <a:rPr lang="el-GR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β </a:t>
            </a:r>
            <a:r>
              <a:rPr lang="ko-KR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컷이다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return value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else		// </a:t>
            </a:r>
            <a:r>
              <a:rPr lang="ko-KR" altLang="en-US" dirty="0">
                <a:latin typeface="Trebuchet MS" panose="020B0603020202020204" pitchFamily="34" charset="0"/>
              </a:rPr>
              <a:t>최소화 경기자</a:t>
            </a:r>
          </a:p>
          <a:p>
            <a:pPr marL="0" indent="0">
              <a:buNone/>
            </a:pPr>
            <a:r>
              <a:rPr lang="ko-KR" altLang="en-US" dirty="0">
                <a:latin typeface="Trebuchet MS" panose="020B0603020202020204" pitchFamily="34" charset="0"/>
              </a:rPr>
              <a:t>        </a:t>
            </a:r>
            <a:r>
              <a:rPr lang="en-US" altLang="ko-KR" dirty="0">
                <a:latin typeface="Trebuchet MS" panose="020B0603020202020204" pitchFamily="34" charset="0"/>
              </a:rPr>
              <a:t>value ← +∞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for each child of node do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    value ← min(value, </a:t>
            </a:r>
            <a:r>
              <a:rPr lang="en-US" altLang="ko-KR" dirty="0" err="1">
                <a:latin typeface="Trebuchet MS" panose="020B0603020202020204" pitchFamily="34" charset="0"/>
              </a:rPr>
              <a:t>alphabeta</a:t>
            </a:r>
            <a:r>
              <a:rPr lang="en-US" altLang="ko-KR" dirty="0">
                <a:latin typeface="Trebuchet MS" panose="020B0603020202020204" pitchFamily="34" charset="0"/>
              </a:rPr>
              <a:t>(child, depth−1, </a:t>
            </a:r>
            <a:r>
              <a:rPr lang="el-GR" altLang="ko-KR" dirty="0">
                <a:latin typeface="Trebuchet MS" panose="020B0603020202020204" pitchFamily="34" charset="0"/>
              </a:rPr>
              <a:t>α, β, </a:t>
            </a:r>
            <a:r>
              <a:rPr lang="en-US" altLang="ko-KR" dirty="0">
                <a:latin typeface="Trebuchet MS" panose="020B0603020202020204" pitchFamily="34" charset="0"/>
              </a:rPr>
              <a:t>TRUE))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    </a:t>
            </a:r>
            <a:r>
              <a:rPr lang="el-GR" altLang="ko-KR" dirty="0">
                <a:latin typeface="Trebuchet MS" panose="020B0603020202020204" pitchFamily="34" charset="0"/>
              </a:rPr>
              <a:t>β ← </a:t>
            </a:r>
            <a:r>
              <a:rPr lang="en-US" altLang="ko-KR" dirty="0">
                <a:latin typeface="Trebuchet MS" panose="020B0603020202020204" pitchFamily="34" charset="0"/>
              </a:rPr>
              <a:t>min(</a:t>
            </a:r>
            <a:r>
              <a:rPr lang="el-GR" altLang="ko-KR" dirty="0">
                <a:latin typeface="Trebuchet MS" panose="020B0603020202020204" pitchFamily="34" charset="0"/>
              </a:rPr>
              <a:t>β, </a:t>
            </a:r>
            <a:r>
              <a:rPr lang="en-US" altLang="ko-KR" dirty="0">
                <a:latin typeface="Trebuchet MS" panose="020B0603020202020204" pitchFamily="34" charset="0"/>
              </a:rPr>
              <a:t>value)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            if </a:t>
            </a:r>
            <a:r>
              <a:rPr lang="el-GR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α ≥ β 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then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                break //</a:t>
            </a:r>
            <a:r>
              <a:rPr lang="ko-KR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이것이 </a:t>
            </a:r>
            <a:r>
              <a:rPr lang="el-GR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α </a:t>
            </a:r>
            <a:r>
              <a:rPr lang="ko-KR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컷이다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       return value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설명선 2 4"/>
          <p:cNvSpPr/>
          <p:nvPr/>
        </p:nvSpPr>
        <p:spPr>
          <a:xfrm>
            <a:off x="4724123" y="3356992"/>
            <a:ext cx="4266056" cy="4686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397"/>
              <a:gd name="adj6" fmla="val -482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 노드의 최대값이 부모 노드의 값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l-GR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β 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보다 커지게 되면 더 이상 탐색할 필요가 없음</a:t>
            </a:r>
          </a:p>
        </p:txBody>
      </p:sp>
      <p:sp>
        <p:nvSpPr>
          <p:cNvPr id="6" name="설명선 2 5"/>
          <p:cNvSpPr/>
          <p:nvPr/>
        </p:nvSpPr>
        <p:spPr>
          <a:xfrm>
            <a:off x="4877944" y="5589240"/>
            <a:ext cx="4266056" cy="4686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397"/>
              <a:gd name="adj6" fmla="val -482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 노드의 최소값이 부모 노드의 값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l-GR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α 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보다 작으면 되면 더 이상 탐색할 필요가 없음</a:t>
            </a:r>
          </a:p>
        </p:txBody>
      </p:sp>
    </p:spTree>
    <p:extLst>
      <p:ext uri="{BB962C8B-B14F-4D97-AF65-F5344CB8AC3E}">
        <p14:creationId xmlns:p14="http://schemas.microsoft.com/office/powerpoint/2010/main" val="1895239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알파베타</a:t>
            </a:r>
            <a:r>
              <a:rPr lang="ko-KR" altLang="en-US" dirty="0"/>
              <a:t> 알고리즘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126561"/>
            <a:ext cx="8153400" cy="3443078"/>
          </a:xfrm>
        </p:spPr>
      </p:pic>
    </p:spTree>
    <p:extLst>
      <p:ext uri="{BB962C8B-B14F-4D97-AF65-F5344CB8AC3E}">
        <p14:creationId xmlns:p14="http://schemas.microsoft.com/office/powerpoint/2010/main" val="4034850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알파베타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127570"/>
            <a:ext cx="8153400" cy="3441059"/>
          </a:xfrm>
        </p:spPr>
      </p:pic>
    </p:spTree>
    <p:extLst>
      <p:ext uri="{BB962C8B-B14F-4D97-AF65-F5344CB8AC3E}">
        <p14:creationId xmlns:p14="http://schemas.microsoft.com/office/powerpoint/2010/main" val="2216226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알파베타</a:t>
            </a:r>
            <a:r>
              <a:rPr lang="ko-KR" altLang="en-US" dirty="0"/>
              <a:t> 알고리즘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136745"/>
            <a:ext cx="8153400" cy="3422709"/>
          </a:xfrm>
        </p:spPr>
      </p:pic>
    </p:spTree>
    <p:extLst>
      <p:ext uri="{BB962C8B-B14F-4D97-AF65-F5344CB8AC3E}">
        <p14:creationId xmlns:p14="http://schemas.microsoft.com/office/powerpoint/2010/main" val="312531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알파베타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128317"/>
            <a:ext cx="8153400" cy="3439565"/>
          </a:xfrm>
        </p:spPr>
      </p:pic>
    </p:spTree>
    <p:extLst>
      <p:ext uri="{BB962C8B-B14F-4D97-AF65-F5344CB8AC3E}">
        <p14:creationId xmlns:p14="http://schemas.microsoft.com/office/powerpoint/2010/main" val="1785852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불완전한 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미니맥스</a:t>
            </a:r>
            <a:r>
              <a:rPr lang="ko-KR" altLang="en-US" dirty="0"/>
              <a:t> 알고리즘은 탐색 공간 전체를 탐색하는 것을 가정한다</a:t>
            </a:r>
            <a:r>
              <a:rPr lang="en-US" altLang="ko-KR" dirty="0"/>
              <a:t>. </a:t>
            </a:r>
            <a:r>
              <a:rPr lang="ko-KR" altLang="en-US" dirty="0"/>
              <a:t>하지만 실제로는 탐색 공간의 크기가 무척 커서 우리는 그렇게 할 수 없다</a:t>
            </a:r>
            <a:r>
              <a:rPr lang="en-US" altLang="ko-KR" dirty="0"/>
              <a:t>. </a:t>
            </a:r>
            <a:r>
              <a:rPr lang="ko-KR" altLang="en-US" dirty="0"/>
              <a:t>실제로는 적당한 시간 안에 다음 수를 결정하여야 한다</a:t>
            </a:r>
            <a:r>
              <a:rPr lang="en-US" altLang="ko-KR" dirty="0"/>
              <a:t>. </a:t>
            </a:r>
            <a:r>
              <a:rPr lang="ko-KR" altLang="en-US" dirty="0"/>
              <a:t>어떻게 하면 될까</a:t>
            </a:r>
            <a:r>
              <a:rPr lang="en-US" altLang="ko-KR" dirty="0"/>
              <a:t>? </a:t>
            </a:r>
            <a:endParaRPr lang="ko-KR" altLang="en-US" dirty="0"/>
          </a:p>
          <a:p>
            <a:pPr fontAlgn="base"/>
            <a:r>
              <a:rPr lang="ko-KR" altLang="en-US" dirty="0"/>
              <a:t>이때는 탐색을 끝내야 하는 시간에 도달하면 탐색을 중단하고 탐색 중인 상태에 대하여 </a:t>
            </a:r>
            <a:r>
              <a:rPr lang="ko-KR" altLang="en-US" dirty="0" err="1"/>
              <a:t>휴리스틱</a:t>
            </a:r>
            <a:r>
              <a:rPr lang="ko-KR" altLang="en-US" dirty="0"/>
              <a:t> 평가 함수</a:t>
            </a:r>
            <a:r>
              <a:rPr lang="en-US" altLang="ko-KR" dirty="0"/>
              <a:t>(evaluation function)</a:t>
            </a:r>
            <a:r>
              <a:rPr lang="ko-KR" altLang="en-US" dirty="0"/>
              <a:t>를 적용해야 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비단말</a:t>
            </a:r>
            <a:r>
              <a:rPr lang="ko-KR" altLang="en-US" dirty="0"/>
              <a:t> 노드이지만 단말 노드에 도달한 것처럼 생각하는 것이다</a:t>
            </a:r>
            <a:r>
              <a:rPr lang="en-US" altLang="ko-KR" dirty="0"/>
              <a:t>. 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107475"/>
            <a:ext cx="5652120" cy="23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02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게임에서는 상대방이 탐색에 영향을 끼친다</a:t>
            </a:r>
            <a:r>
              <a:rPr lang="en-US" altLang="ko-KR" dirty="0"/>
              <a:t>. </a:t>
            </a:r>
            <a:r>
              <a:rPr lang="ko-KR" altLang="en-US" dirty="0"/>
              <a:t>이 경우에는 </a:t>
            </a:r>
            <a:r>
              <a:rPr lang="ko-KR" altLang="en-US" dirty="0" err="1"/>
              <a:t>미니맥스</a:t>
            </a:r>
            <a:r>
              <a:rPr lang="ko-KR" altLang="en-US" dirty="0"/>
              <a:t> 알고리즘을 사용하여 탐색을 진행할 수 있다</a:t>
            </a:r>
            <a:r>
              <a:rPr lang="en-US" altLang="ko-KR" dirty="0"/>
              <a:t>. </a:t>
            </a:r>
            <a:r>
              <a:rPr lang="ko-KR" altLang="en-US" dirty="0" err="1"/>
              <a:t>미니맥스</a:t>
            </a:r>
            <a:r>
              <a:rPr lang="ko-KR" altLang="en-US" dirty="0"/>
              <a:t> 알고리즘은 상대방이 최선의 수를 둔다고 가정하는 알고리즘이다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두 명의 경기자 </a:t>
            </a:r>
            <a:r>
              <a:rPr lang="en-US" altLang="ko-KR" dirty="0"/>
              <a:t>MAX</a:t>
            </a:r>
            <a:r>
              <a:rPr lang="ko-KR" altLang="en-US" dirty="0"/>
              <a:t>와 </a:t>
            </a:r>
            <a:r>
              <a:rPr lang="en-US" altLang="ko-KR" dirty="0"/>
              <a:t>MIN</a:t>
            </a:r>
            <a:r>
              <a:rPr lang="ko-KR" altLang="en-US" dirty="0"/>
              <a:t>이 있으며</a:t>
            </a:r>
            <a:r>
              <a:rPr lang="en-US" altLang="ko-KR" dirty="0"/>
              <a:t>, MAX</a:t>
            </a:r>
            <a:r>
              <a:rPr lang="ko-KR" altLang="en-US" dirty="0"/>
              <a:t>는 평가 </a:t>
            </a:r>
            <a:r>
              <a:rPr lang="ko-KR" altLang="en-US" dirty="0" err="1"/>
              <a:t>함수값이</a:t>
            </a:r>
            <a:r>
              <a:rPr lang="ko-KR" altLang="en-US" dirty="0"/>
              <a:t> 최대인 자식 노드를 선택하고 </a:t>
            </a:r>
            <a:r>
              <a:rPr lang="en-US" altLang="ko-KR" dirty="0"/>
              <a:t>MIN</a:t>
            </a:r>
            <a:r>
              <a:rPr lang="ko-KR" altLang="en-US" dirty="0"/>
              <a:t>은 평가 </a:t>
            </a:r>
            <a:r>
              <a:rPr lang="ko-KR" altLang="en-US" dirty="0" err="1"/>
              <a:t>함수값이</a:t>
            </a:r>
            <a:r>
              <a:rPr lang="ko-KR" altLang="en-US" dirty="0"/>
              <a:t> 최소인 자식 노드를 선택한다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탐색 트리의 어떤 부분은 제외하여도 결과에 영향을 주지 않는다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dirty="0" err="1"/>
              <a:t>알파베타</a:t>
            </a:r>
            <a:r>
              <a:rPr lang="ko-KR" altLang="en-US" dirty="0"/>
              <a:t> 가지치기</a:t>
            </a:r>
            <a:r>
              <a:rPr lang="en-US" altLang="ko-KR" dirty="0"/>
              <a:t>(alpha-beta pruning)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998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68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이번장에서</a:t>
            </a:r>
            <a:r>
              <a:rPr lang="ko-KR" altLang="en-US" dirty="0"/>
              <a:t> 다루는 게임의 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이번 장에서는 게임을 위한 프로그램을 작성하는 문제를 생각해보자</a:t>
            </a:r>
            <a:r>
              <a:rPr lang="en-US" altLang="ko-KR" dirty="0"/>
              <a:t>. </a:t>
            </a:r>
            <a:r>
              <a:rPr lang="ko-KR" altLang="en-US" dirty="0"/>
              <a:t>설명을 단순화하기 위해 우리는 다음과 같은 속성을 가진 게임만 고려할 것이다</a:t>
            </a:r>
            <a:r>
              <a:rPr lang="en-US" altLang="ko-KR" dirty="0"/>
              <a:t>. </a:t>
            </a:r>
            <a:r>
              <a:rPr lang="ko-KR" altLang="en-US" dirty="0"/>
              <a:t>바둑이나 체스가 여기에 속한다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endParaRPr lang="en-US" altLang="ko-KR" dirty="0"/>
          </a:p>
          <a:p>
            <a:pPr lvl="0" fontAlgn="base"/>
            <a:r>
              <a:rPr lang="ko-KR" altLang="en-US" dirty="0"/>
              <a:t>두 명의 경기자 </a:t>
            </a:r>
            <a:r>
              <a:rPr lang="en-US" altLang="ko-KR" dirty="0"/>
              <a:t>- </a:t>
            </a:r>
            <a:r>
              <a:rPr lang="ko-KR" altLang="en-US" dirty="0"/>
              <a:t>경기자들이 연합하는 경우는 다루지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 err="1"/>
              <a:t>제로썸</a:t>
            </a:r>
            <a:r>
              <a:rPr lang="ko-KR" altLang="en-US" dirty="0"/>
              <a:t> 게임 </a:t>
            </a:r>
            <a:r>
              <a:rPr lang="en-US" altLang="ko-KR" dirty="0"/>
              <a:t>- </a:t>
            </a:r>
            <a:r>
              <a:rPr lang="ko-KR" altLang="en-US" dirty="0"/>
              <a:t>한 경기자의 승리는 다른 경기자의 패배이다</a:t>
            </a:r>
            <a:r>
              <a:rPr lang="en-US" altLang="ko-KR" dirty="0"/>
              <a:t>. </a:t>
            </a:r>
            <a:r>
              <a:rPr lang="ko-KR" altLang="en-US" dirty="0"/>
              <a:t>협동적인 승리는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차례대로 수를 두는 게임만을 대상으로 한다</a:t>
            </a:r>
            <a:r>
              <a:rPr lang="en-US" altLang="ko-KR" dirty="0"/>
              <a:t>. (</a:t>
            </a:r>
            <a:r>
              <a:rPr lang="ko-KR" altLang="en-US" dirty="0"/>
              <a:t>순차적인 게임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59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인공지능과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게임은 예전부터 인공지능의 매력적인 연구 주제였다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Tic-Tac-Toe</a:t>
            </a:r>
            <a:r>
              <a:rPr lang="ko-KR" altLang="en-US" dirty="0"/>
              <a:t>나 체스</a:t>
            </a:r>
            <a:r>
              <a:rPr lang="en-US" altLang="ko-KR" dirty="0"/>
              <a:t>, </a:t>
            </a:r>
            <a:r>
              <a:rPr lang="ko-KR" altLang="en-US" dirty="0"/>
              <a:t>바둑과 같은 게임은 추상적으로 정의할 수 있고 지적 능력과 연관이 있는 것으로 생각되었다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이들 게임은 비교적 적은 수의 연산자들을 가진다</a:t>
            </a:r>
            <a:r>
              <a:rPr lang="en-US" altLang="ko-KR" dirty="0"/>
              <a:t>. </a:t>
            </a:r>
            <a:r>
              <a:rPr lang="ko-KR" altLang="en-US" dirty="0"/>
              <a:t>연산의 결과는 엄밀한 규칙으로 정의된다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19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인용 게임</a:t>
            </a:r>
            <a:endParaRPr lang="en-US" altLang="ko-KR" dirty="0"/>
          </a:p>
          <a:p>
            <a:r>
              <a:rPr lang="ko-KR" altLang="en-US" dirty="0"/>
              <a:t>두 경기자를 </a:t>
            </a:r>
            <a:r>
              <a:rPr lang="en-US" altLang="ko-KR" dirty="0"/>
              <a:t>MAX</a:t>
            </a:r>
            <a:r>
              <a:rPr lang="ko-KR" altLang="en-US" dirty="0"/>
              <a:t>와 </a:t>
            </a:r>
            <a:r>
              <a:rPr lang="en-US" altLang="ko-KR" dirty="0"/>
              <a:t>MIN</a:t>
            </a:r>
            <a:r>
              <a:rPr lang="ko-KR" altLang="en-US" dirty="0"/>
              <a:t>으로 부르자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항상 </a:t>
            </a:r>
            <a:r>
              <a:rPr lang="en-US" altLang="ko-KR" dirty="0"/>
              <a:t>MAX</a:t>
            </a:r>
            <a:r>
              <a:rPr lang="ko-KR" altLang="en-US" dirty="0"/>
              <a:t>가 먼저 수를 둔다고 가정한다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84984"/>
            <a:ext cx="5688632" cy="25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Tic-Tac-Toe</a:t>
            </a:r>
            <a:r>
              <a:rPr lang="ko-KR" altLang="en-US" dirty="0"/>
              <a:t>의 게임 트리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7008867" cy="4495800"/>
          </a:xfrm>
        </p:spPr>
      </p:pic>
    </p:spTree>
    <p:extLst>
      <p:ext uri="{BB962C8B-B14F-4D97-AF65-F5344CB8AC3E}">
        <p14:creationId xmlns:p14="http://schemas.microsoft.com/office/powerpoint/2010/main" val="254134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r>
              <a:rPr lang="ko-KR" altLang="en-US" dirty="0"/>
              <a:t> 게임 트리의 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r>
              <a:rPr lang="ko-KR" altLang="en-US" dirty="0"/>
              <a:t>의 게임 트리는 크기가 얼마나 될까</a:t>
            </a:r>
            <a:r>
              <a:rPr lang="en-US" altLang="ko-KR" dirty="0"/>
              <a:t>?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Tic-Tac-Toe </a:t>
            </a:r>
            <a:r>
              <a:rPr lang="ko-KR" altLang="en-US" dirty="0"/>
              <a:t>게임 보드는 </a:t>
            </a:r>
            <a:r>
              <a:rPr lang="en-US" altLang="ko-KR" dirty="0"/>
              <a:t>3×3 </a:t>
            </a:r>
            <a:r>
              <a:rPr lang="ko-KR" altLang="en-US" dirty="0"/>
              <a:t>크기를 가지고 있고 한 곳에 수를 놓으면 다른 사람이 놓을 수 있는 곳은 하나가 줄어들게 된다</a:t>
            </a:r>
            <a:r>
              <a:rPr lang="en-US" altLang="ko-KR" dirty="0"/>
              <a:t>. </a:t>
            </a:r>
            <a:r>
              <a:rPr lang="ko-KR" altLang="en-US" dirty="0"/>
              <a:t>	</a:t>
            </a:r>
            <a:r>
              <a:rPr lang="en-US" altLang="ko-KR" dirty="0"/>
              <a:t>9×8×7×...×1 = 9! = 362,880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93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미니맥스</a:t>
            </a:r>
            <a:r>
              <a:rPr lang="ko-KR" altLang="en-US" dirty="0"/>
              <a:t> 알고리즘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안전하게 하려면 상대방이 최선의 수를 둔다고 생각하면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1"/>
          <a:stretch/>
        </p:blipFill>
        <p:spPr>
          <a:xfrm>
            <a:off x="2223328" y="2636912"/>
            <a:ext cx="4932040" cy="279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미니맥스</a:t>
            </a:r>
            <a:r>
              <a:rPr lang="en-US" altLang="ko-KR" dirty="0"/>
              <a:t>(minimax)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7019502" cy="3975972"/>
          </a:xfrm>
        </p:spPr>
      </p:pic>
    </p:spTree>
    <p:extLst>
      <p:ext uri="{BB962C8B-B14F-4D97-AF65-F5344CB8AC3E}">
        <p14:creationId xmlns:p14="http://schemas.microsoft.com/office/powerpoint/2010/main" val="2697503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2113</TotalTime>
  <Words>1740</Words>
  <Application>Microsoft Office PowerPoint</Application>
  <PresentationFormat>화면 슬라이드 쇼(4:3)</PresentationFormat>
  <Paragraphs>239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HY얕은샘물M</vt:lpstr>
      <vt:lpstr>굴림</vt:lpstr>
      <vt:lpstr>맑은 고딕</vt:lpstr>
      <vt:lpstr>Arial</vt:lpstr>
      <vt:lpstr>Cambria Math</vt:lpstr>
      <vt:lpstr>Trebuchet MS</vt:lpstr>
      <vt:lpstr>Tw Cen MT</vt:lpstr>
      <vt:lpstr>Wingdings</vt:lpstr>
      <vt:lpstr>Wingdings 2</vt:lpstr>
      <vt:lpstr>가을</vt:lpstr>
      <vt:lpstr>PowerPoint 프레젠테이션</vt:lpstr>
      <vt:lpstr>학습 목표</vt:lpstr>
      <vt:lpstr>이번장에서 다루는 게임의 조건</vt:lpstr>
      <vt:lpstr>인공지능과 게임</vt:lpstr>
      <vt:lpstr>게임의 정의</vt:lpstr>
      <vt:lpstr>Tic-Tac-Toe의 게임 트리</vt:lpstr>
      <vt:lpstr>Tic-Tac-Toe 게임 트리의 크기</vt:lpstr>
      <vt:lpstr>미니맥스 알고리즘</vt:lpstr>
      <vt:lpstr>미니맥스(minimax) 알고리즘</vt:lpstr>
      <vt:lpstr>틱택토 게임에서의 미니맥스</vt:lpstr>
      <vt:lpstr>Lab: 미니맥스 알고리즘 실습 </vt:lpstr>
      <vt:lpstr>미니맥스 알고리즘</vt:lpstr>
      <vt:lpstr>미니맥스 알고리즘의 시간 복잡도</vt:lpstr>
      <vt:lpstr>Tic-Tac-Toe 구현 </vt:lpstr>
      <vt:lpstr>Tic-Tac-Toe 구현 </vt:lpstr>
      <vt:lpstr>Tic-Tac-Toe 구현 </vt:lpstr>
      <vt:lpstr>Tic-Tac-Toe 구현 </vt:lpstr>
      <vt:lpstr>Tic-Tac-Toe 구현 </vt:lpstr>
      <vt:lpstr>실행결과</vt:lpstr>
      <vt:lpstr>알파베타 가지치기</vt:lpstr>
      <vt:lpstr>알파베타 가지치기</vt:lpstr>
      <vt:lpstr>알파베타 알고리즘</vt:lpstr>
      <vt:lpstr>알파베타 알고리즘</vt:lpstr>
      <vt:lpstr>알파베타 알고리즘</vt:lpstr>
      <vt:lpstr>알파베타 알고리즘</vt:lpstr>
      <vt:lpstr>알파베타 알고리즘</vt:lpstr>
      <vt:lpstr>불완전한 결정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이계성</cp:lastModifiedBy>
  <cp:revision>396</cp:revision>
  <dcterms:created xsi:type="dcterms:W3CDTF">2012-03-12T19:09:15Z</dcterms:created>
  <dcterms:modified xsi:type="dcterms:W3CDTF">2020-09-07T01:26:35Z</dcterms:modified>
</cp:coreProperties>
</file>