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3"/>
  </p:notesMasterIdLst>
  <p:sldIdLst>
    <p:sldId id="664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83" d="100"/>
          <a:sy n="83" d="100"/>
        </p:scale>
        <p:origin x="4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EC68B-29CE-4783-841F-AF99422E62E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166A-B78B-43E5-A1C2-EC1E35CC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4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2E1641-4D1D-4CB4-B77A-7A1830286FA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7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1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63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8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97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17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77188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2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9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0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5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730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2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9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527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2E1641-4D1D-4CB4-B77A-7A1830286FA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392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B27E06A-4E77-4644-96AB-2503BC3A4C4A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0"/>
            <a:ext cx="9144000" cy="1388853"/>
          </a:xfrm>
          <a:prstGeom prst="rect">
            <a:avLst/>
          </a:prstGeom>
        </p:spPr>
      </p:pic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  <p:sldLayoutId id="2147483883" r:id="rId19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F57C8-CBC9-4BEF-9C07-DDE66788257F}"/>
              </a:ext>
            </a:extLst>
          </p:cNvPr>
          <p:cNvSpPr txBox="1">
            <a:spLocks/>
          </p:cNvSpPr>
          <p:nvPr/>
        </p:nvSpPr>
        <p:spPr>
          <a:xfrm>
            <a:off x="2667000" y="4077072"/>
            <a:ext cx="6477000" cy="182880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solidFill>
                  <a:schemeClr val="bg1"/>
                </a:solidFill>
              </a:rPr>
              <a:t>제</a:t>
            </a:r>
            <a:r>
              <a:rPr lang="en-US" altLang="ko-KR">
                <a:solidFill>
                  <a:schemeClr val="bg1"/>
                </a:solidFill>
              </a:rPr>
              <a:t>4</a:t>
            </a:r>
            <a:r>
              <a:rPr lang="ko-KR" altLang="en-US">
                <a:solidFill>
                  <a:schemeClr val="bg1"/>
                </a:solidFill>
              </a:rPr>
              <a:t>장 전문가시스템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31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7" y="1600200"/>
            <a:ext cx="7854796" cy="4495800"/>
          </a:xfrm>
        </p:spPr>
      </p:pic>
    </p:spTree>
    <p:extLst>
      <p:ext uri="{BB962C8B-B14F-4D97-AF65-F5344CB8AC3E}">
        <p14:creationId xmlns:p14="http://schemas.microsoft.com/office/powerpoint/2010/main" val="80363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891284"/>
            <a:ext cx="8153400" cy="3913632"/>
          </a:xfrm>
        </p:spPr>
      </p:pic>
    </p:spTree>
    <p:extLst>
      <p:ext uri="{BB962C8B-B14F-4D97-AF65-F5344CB8AC3E}">
        <p14:creationId xmlns:p14="http://schemas.microsoft.com/office/powerpoint/2010/main" val="28942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규칙</a:t>
            </a:r>
            <a:r>
              <a:rPr lang="en-US" altLang="ko-KR" dirty="0"/>
              <a:t>(rules)</a:t>
            </a:r>
            <a:r>
              <a:rPr lang="ko-KR" altLang="en-US" dirty="0"/>
              <a:t>은 생성 규칙</a:t>
            </a:r>
            <a:r>
              <a:rPr lang="en-US" altLang="ko-KR" dirty="0"/>
              <a:t>(production rule)</a:t>
            </a:r>
            <a:r>
              <a:rPr lang="ko-KR" altLang="en-US" dirty="0"/>
              <a:t>이라고도 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다른 지식 표현 방법에 비하여 규칙이 상대적으로 이해하고 작성하기 쉽다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996952"/>
            <a:ext cx="7200800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규칙 </a:t>
            </a:r>
            <a:r>
              <a:rPr lang="en-US" altLang="ko-KR" dirty="0"/>
              <a:t>#1:	IF	</a:t>
            </a:r>
            <a:r>
              <a:rPr lang="ko-KR" altLang="en-US" dirty="0"/>
              <a:t>신호등이 녹색이다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THEN 	</a:t>
            </a:r>
            <a:r>
              <a:rPr lang="ko-KR" altLang="en-US" dirty="0"/>
              <a:t>자동차를 진행한다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	IF 	</a:t>
            </a:r>
            <a:r>
              <a:rPr lang="ko-KR" altLang="en-US" dirty="0"/>
              <a:t>신호등이 빨강색이다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THEN 	</a:t>
            </a:r>
            <a:r>
              <a:rPr lang="ko-KR" altLang="en-US" dirty="0"/>
              <a:t>자동차를 멈춘다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#3:	IF 	</a:t>
            </a:r>
            <a:r>
              <a:rPr lang="ko-KR" altLang="en-US" dirty="0"/>
              <a:t>배터리의 전압이 낮다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THEN 	</a:t>
            </a:r>
            <a:r>
              <a:rPr lang="ko-KR" altLang="en-US" dirty="0"/>
              <a:t>시동이 걸리지 않을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설명선 2 4"/>
          <p:cNvSpPr/>
          <p:nvPr/>
        </p:nvSpPr>
        <p:spPr>
          <a:xfrm>
            <a:off x="4689348" y="2384304"/>
            <a:ext cx="2978996" cy="612648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</a:t>
            </a:r>
            <a:r>
              <a:rPr lang="en-US" altLang="ko-KR" dirty="0"/>
              <a:t>, </a:t>
            </a:r>
            <a:r>
              <a:rPr lang="ko-KR" altLang="en-US" dirty="0"/>
              <a:t>전제</a:t>
            </a:r>
            <a:r>
              <a:rPr lang="en-US" altLang="ko-KR" dirty="0"/>
              <a:t>, </a:t>
            </a:r>
            <a:r>
              <a:rPr lang="ko-KR" altLang="en-US" dirty="0"/>
              <a:t>상황</a:t>
            </a:r>
          </a:p>
        </p:txBody>
      </p:sp>
      <p:sp>
        <p:nvSpPr>
          <p:cNvPr id="6" name="설명선 2 5"/>
          <p:cNvSpPr/>
          <p:nvPr/>
        </p:nvSpPr>
        <p:spPr>
          <a:xfrm>
            <a:off x="6660232" y="3362890"/>
            <a:ext cx="2978996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952"/>
              <a:gd name="adj6" fmla="val -48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결론</a:t>
            </a:r>
            <a:r>
              <a:rPr lang="en-US" altLang="ko-KR" dirty="0"/>
              <a:t>, </a:t>
            </a:r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01967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규칙에 </a:t>
            </a:r>
            <a:r>
              <a:rPr lang="en-US" altLang="ko-KR" dirty="0"/>
              <a:t>AND</a:t>
            </a:r>
            <a:r>
              <a:rPr lang="ko-KR" altLang="en-US" dirty="0"/>
              <a:t>나 </a:t>
            </a:r>
            <a:r>
              <a:rPr lang="en-US" altLang="ko-KR" dirty="0"/>
              <a:t>OR</a:t>
            </a:r>
            <a:r>
              <a:rPr lang="ko-KR" altLang="en-US" dirty="0"/>
              <a:t>를 사용할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816775"/>
            <a:ext cx="7200800" cy="2031325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규칙 </a:t>
            </a:r>
            <a:r>
              <a:rPr lang="en-US" altLang="ko-KR" dirty="0"/>
              <a:t>#4: 	IF 	</a:t>
            </a:r>
            <a:r>
              <a:rPr lang="ko-KR" altLang="en-US" dirty="0"/>
              <a:t>자동차가 움직이지 않는다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AND 	</a:t>
            </a:r>
            <a:r>
              <a:rPr lang="ko-KR" altLang="en-US" dirty="0"/>
              <a:t>연료 탱크가 비었다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THEN 	</a:t>
            </a:r>
            <a:r>
              <a:rPr lang="ko-KR" altLang="en-US" dirty="0"/>
              <a:t>자동차에 연료를 급유한다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#5: 	IF 	</a:t>
            </a:r>
            <a:r>
              <a:rPr lang="ko-KR" altLang="en-US" dirty="0"/>
              <a:t>도로가 미끄럽다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OR 	</a:t>
            </a:r>
            <a:r>
              <a:rPr lang="ko-KR" altLang="en-US" dirty="0"/>
              <a:t>안개가 자욱하다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THEN 	</a:t>
            </a:r>
            <a:r>
              <a:rPr lang="ko-KR" altLang="en-US" dirty="0"/>
              <a:t>속도를 시속 </a:t>
            </a:r>
            <a:r>
              <a:rPr lang="en-US" altLang="ko-KR" dirty="0"/>
              <a:t>60km </a:t>
            </a:r>
            <a:r>
              <a:rPr lang="ko-KR" altLang="en-US" dirty="0"/>
              <a:t>이하로 낮춘다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61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규칙에 수학 연산자를 사용할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816775"/>
            <a:ext cx="7200800" cy="4524315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규칙 </a:t>
            </a:r>
            <a:r>
              <a:rPr lang="en-US" altLang="ko-KR" dirty="0"/>
              <a:t>#6:	IF	</a:t>
            </a:r>
            <a:r>
              <a:rPr lang="ko-KR" altLang="en-US" dirty="0"/>
              <a:t>현금 </a:t>
            </a:r>
            <a:r>
              <a:rPr lang="ko-KR" altLang="en-US" dirty="0" err="1"/>
              <a:t>인출액</a:t>
            </a:r>
            <a:r>
              <a:rPr lang="ko-KR" altLang="en-US" dirty="0"/>
              <a:t> </a:t>
            </a:r>
            <a:r>
              <a:rPr lang="en-US" altLang="ko-KR" dirty="0"/>
              <a:t>&gt; 100</a:t>
            </a:r>
            <a:r>
              <a:rPr lang="ko-KR" altLang="en-US" dirty="0"/>
              <a:t>만원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THEN	</a:t>
            </a:r>
            <a:r>
              <a:rPr lang="ko-KR" altLang="en-US" dirty="0"/>
              <a:t>공인인증서가 필요하다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#7:	IF	</a:t>
            </a:r>
            <a:r>
              <a:rPr lang="ko-KR" altLang="en-US" dirty="0"/>
              <a:t>고객의 나이 </a:t>
            </a:r>
            <a:r>
              <a:rPr lang="en-US" altLang="ko-KR" dirty="0"/>
              <a:t>&lt; 18</a:t>
            </a:r>
          </a:p>
          <a:p>
            <a:r>
              <a:rPr lang="en-US" altLang="ko-KR" dirty="0"/>
              <a:t>		AND 	</a:t>
            </a:r>
            <a:r>
              <a:rPr lang="ko-KR" altLang="en-US" dirty="0" err="1"/>
              <a:t>영화등급</a:t>
            </a:r>
            <a:r>
              <a:rPr lang="ko-KR" altLang="en-US" dirty="0"/>
              <a:t> </a:t>
            </a:r>
            <a:r>
              <a:rPr lang="en-US" altLang="ko-KR" dirty="0"/>
              <a:t>&gt;= 19</a:t>
            </a:r>
          </a:p>
          <a:p>
            <a:r>
              <a:rPr lang="en-US" altLang="ko-KR" dirty="0"/>
              <a:t>		THEN	</a:t>
            </a:r>
            <a:r>
              <a:rPr lang="ko-KR" altLang="en-US" dirty="0"/>
              <a:t>영화관 입장이 불가능하다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#8	IF	</a:t>
            </a:r>
            <a:r>
              <a:rPr lang="ko-KR" altLang="en-US" dirty="0"/>
              <a:t>시료는 액체이다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AND 	</a:t>
            </a:r>
            <a:r>
              <a:rPr lang="ko-KR" altLang="en-US" dirty="0"/>
              <a:t>자극성 있는 냄새가 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AND 	</a:t>
            </a:r>
            <a:r>
              <a:rPr lang="ko-KR" altLang="en-US" dirty="0"/>
              <a:t>어는 점이 높아서 겨울에 쉽게 고체로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THEN	</a:t>
            </a:r>
            <a:r>
              <a:rPr lang="ko-KR" altLang="en-US" dirty="0"/>
              <a:t>시료의 성분은 초산이다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#9:	IF 	</a:t>
            </a:r>
            <a:r>
              <a:rPr lang="ko-KR" altLang="en-US" dirty="0"/>
              <a:t>여름이다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AND 	</a:t>
            </a:r>
            <a:r>
              <a:rPr lang="ko-KR" altLang="en-US" dirty="0"/>
              <a:t>하늘이 흐리다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AND 	</a:t>
            </a:r>
            <a:r>
              <a:rPr lang="ko-KR" altLang="en-US" dirty="0"/>
              <a:t>일기예보 </a:t>
            </a:r>
            <a:r>
              <a:rPr lang="ko-KR" altLang="en-US" dirty="0" err="1"/>
              <a:t>강수확률</a:t>
            </a:r>
            <a:r>
              <a:rPr lang="ko-KR" altLang="en-US" dirty="0"/>
              <a:t> </a:t>
            </a:r>
            <a:r>
              <a:rPr lang="en-US" altLang="ko-KR" dirty="0"/>
              <a:t>&gt; 60% </a:t>
            </a:r>
          </a:p>
          <a:p>
            <a:r>
              <a:rPr lang="en-US" altLang="ko-KR" dirty="0"/>
              <a:t>		THEN 	</a:t>
            </a:r>
            <a:r>
              <a:rPr lang="ko-KR" altLang="en-US" dirty="0"/>
              <a:t>우산을 가지고 나간다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03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엔진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1" y="1700808"/>
            <a:ext cx="7764939" cy="4495800"/>
          </a:xfrm>
        </p:spPr>
      </p:pic>
    </p:spTree>
    <p:extLst>
      <p:ext uri="{BB962C8B-B14F-4D97-AF65-F5344CB8AC3E}">
        <p14:creationId xmlns:p14="http://schemas.microsoft.com/office/powerpoint/2010/main" val="238435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엔진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822938"/>
            <a:ext cx="8153400" cy="4050323"/>
          </a:xfrm>
        </p:spPr>
      </p:pic>
    </p:spTree>
    <p:extLst>
      <p:ext uri="{BB962C8B-B14F-4D97-AF65-F5344CB8AC3E}">
        <p14:creationId xmlns:p14="http://schemas.microsoft.com/office/powerpoint/2010/main" val="295932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추론의 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600200"/>
            <a:ext cx="72008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규칙</a:t>
            </a:r>
            <a:r>
              <a:rPr lang="en-US" altLang="ko-KR" dirty="0"/>
              <a:t>:	IF 	</a:t>
            </a:r>
            <a:r>
              <a:rPr lang="ko-KR" altLang="en-US" dirty="0"/>
              <a:t>자동차에 연료가 없다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THEN 	</a:t>
            </a:r>
            <a:r>
              <a:rPr lang="ko-KR" altLang="en-US" dirty="0"/>
              <a:t>시동이 걸리지 않는다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사실</a:t>
            </a:r>
            <a:r>
              <a:rPr lang="en-US" altLang="ko-KR" dirty="0"/>
              <a:t>: 		</a:t>
            </a:r>
            <a:r>
              <a:rPr lang="ko-KR" altLang="en-US" dirty="0"/>
              <a:t>연료가 없다</a:t>
            </a:r>
            <a:r>
              <a:rPr lang="en-US" altLang="ko-KR" dirty="0"/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181529"/>
            <a:ext cx="6444208" cy="320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2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순방향 추론</a:t>
            </a:r>
            <a:r>
              <a:rPr lang="en-US" altLang="ko-KR" dirty="0"/>
              <a:t>: </a:t>
            </a:r>
            <a:r>
              <a:rPr lang="ko-KR" altLang="en-US" dirty="0"/>
              <a:t>알려진 사실로부터 출발하여 결론을 이끌어 내는 방법</a:t>
            </a:r>
          </a:p>
          <a:p>
            <a:pPr lvl="0" fontAlgn="base"/>
            <a:r>
              <a:rPr lang="ko-KR" altLang="en-US" dirty="0"/>
              <a:t>역방향 추론</a:t>
            </a:r>
            <a:r>
              <a:rPr lang="en-US" altLang="ko-KR" dirty="0"/>
              <a:t>: </a:t>
            </a:r>
            <a:r>
              <a:rPr lang="ko-KR" altLang="en-US" dirty="0"/>
              <a:t>목표를 설정하고 추론 엔진은 이를 증명하는 증거를 찾는 방법이다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963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순방향 추론의 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600200"/>
            <a:ext cx="7200800" cy="3139321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규칙 </a:t>
            </a:r>
            <a:r>
              <a:rPr lang="en-US" altLang="ko-KR" dirty="0"/>
              <a:t>#1: 	IF </a:t>
            </a:r>
            <a:r>
              <a:rPr lang="ko-KR" altLang="en-US" dirty="0"/>
              <a:t>동물이 털이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THEN </a:t>
            </a:r>
            <a:r>
              <a:rPr lang="ko-KR" altLang="en-US" dirty="0"/>
              <a:t>포유류이다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	IF </a:t>
            </a:r>
            <a:r>
              <a:rPr lang="ko-KR" altLang="en-US" dirty="0"/>
              <a:t>동물이 포유류이다</a:t>
            </a:r>
            <a:r>
              <a:rPr lang="en-US" altLang="ko-KR" dirty="0"/>
              <a:t>. AND </a:t>
            </a:r>
            <a:r>
              <a:rPr lang="ko-KR" altLang="en-US" dirty="0"/>
              <a:t>고기를 먹는다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THEN </a:t>
            </a:r>
            <a:r>
              <a:rPr lang="ko-KR" altLang="en-US" dirty="0"/>
              <a:t>육식동물이다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#3: 	IF </a:t>
            </a:r>
            <a:r>
              <a:rPr lang="ko-KR" altLang="en-US" dirty="0"/>
              <a:t>동물이 육식동물이다</a:t>
            </a:r>
            <a:r>
              <a:rPr lang="en-US" altLang="ko-KR" dirty="0"/>
              <a:t>. AND </a:t>
            </a:r>
            <a:r>
              <a:rPr lang="ko-KR" altLang="en-US" dirty="0"/>
              <a:t>황갈색이다</a:t>
            </a:r>
            <a:r>
              <a:rPr lang="en-US" altLang="ko-KR" dirty="0"/>
              <a:t>. AND </a:t>
            </a:r>
            <a:r>
              <a:rPr lang="ko-KR" altLang="en-US" dirty="0"/>
              <a:t>갈기가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THEN </a:t>
            </a:r>
            <a:r>
              <a:rPr lang="ko-KR" altLang="en-US" dirty="0"/>
              <a:t>사자이다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#4: 	IF </a:t>
            </a:r>
            <a:r>
              <a:rPr lang="ko-KR" altLang="en-US" dirty="0"/>
              <a:t>동물이 육식동물이다</a:t>
            </a:r>
            <a:r>
              <a:rPr lang="en-US" altLang="ko-KR" dirty="0"/>
              <a:t>. AND </a:t>
            </a:r>
            <a:r>
              <a:rPr lang="ko-KR" altLang="en-US" dirty="0"/>
              <a:t>황갈색이다</a:t>
            </a:r>
            <a:r>
              <a:rPr lang="en-US" altLang="ko-KR" dirty="0"/>
              <a:t>. AND </a:t>
            </a:r>
            <a:r>
              <a:rPr lang="ko-KR" altLang="en-US" dirty="0"/>
              <a:t>검은 줄무늬가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THEN </a:t>
            </a:r>
            <a:r>
              <a:rPr lang="ko-KR" altLang="en-US" dirty="0"/>
              <a:t>호랑이이다</a:t>
            </a:r>
            <a:r>
              <a:rPr lang="en-US" altLang="ko-KR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973746"/>
            <a:ext cx="72008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	</a:t>
            </a:r>
            <a:r>
              <a:rPr lang="ko-KR" altLang="en-US" dirty="0"/>
              <a:t>동물이 털이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사실 </a:t>
            </a:r>
            <a:r>
              <a:rPr lang="en-US" altLang="ko-KR" dirty="0"/>
              <a:t>B: 	</a:t>
            </a:r>
            <a:r>
              <a:rPr lang="ko-KR" altLang="en-US" dirty="0"/>
              <a:t>동물이 고기를 먹는다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사실 </a:t>
            </a:r>
            <a:r>
              <a:rPr lang="en-US" altLang="ko-KR" dirty="0"/>
              <a:t>C: 	</a:t>
            </a:r>
            <a:r>
              <a:rPr lang="ko-KR" altLang="en-US" dirty="0"/>
              <a:t>황갈색이다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사실 </a:t>
            </a:r>
            <a:r>
              <a:rPr lang="en-US" altLang="ko-KR" dirty="0"/>
              <a:t>D: 	</a:t>
            </a:r>
            <a:r>
              <a:rPr lang="ko-KR" altLang="en-US" dirty="0"/>
              <a:t>갈기가 있다</a:t>
            </a:r>
            <a:r>
              <a:rPr lang="en-US" altLang="ko-KR" dirty="0"/>
              <a:t>. 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90" y="1704040"/>
            <a:ext cx="1944216" cy="2784865"/>
          </a:xfrm>
        </p:spPr>
      </p:pic>
    </p:spTree>
    <p:extLst>
      <p:ext uri="{BB962C8B-B14F-4D97-AF65-F5344CB8AC3E}">
        <p14:creationId xmlns:p14="http://schemas.microsoft.com/office/powerpoint/2010/main" val="47900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지식의 개념을 이해한다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/>
              <a:t>규칙기반 전문가 시스템의 구조와 요소를 살펴본다</a:t>
            </a:r>
            <a:r>
              <a:rPr lang="en-US" altLang="ko-KR" dirty="0"/>
              <a:t>. </a:t>
            </a:r>
          </a:p>
          <a:p>
            <a:pPr lvl="0" fontAlgn="base"/>
            <a:r>
              <a:rPr lang="ko-KR" altLang="en-US" dirty="0"/>
              <a:t>전문가 시스템에서 추론이 이루어지는 과정을 이해한다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/>
              <a:t>전문가 시스템의 장단점을 이해한다</a:t>
            </a:r>
            <a:r>
              <a:rPr lang="en-US" altLang="ko-KR" dirty="0"/>
              <a:t>. </a:t>
            </a:r>
          </a:p>
          <a:p>
            <a:pPr lvl="0" fontAlgn="base"/>
            <a:endParaRPr lang="en-US" altLang="ko-KR" dirty="0"/>
          </a:p>
          <a:p>
            <a:pPr lvl="0" fontAlgn="base"/>
            <a:endParaRPr lang="en-US" altLang="ko-KR" dirty="0"/>
          </a:p>
          <a:p>
            <a:pPr lvl="0" fontAlgn="base"/>
            <a:endParaRPr lang="en-US" altLang="ko-KR" dirty="0"/>
          </a:p>
          <a:p>
            <a:pPr lvl="0" fontAlgn="base"/>
            <a:endParaRPr lang="en-US" altLang="ko-KR" dirty="0" err="1"/>
          </a:p>
        </p:txBody>
      </p:sp>
    </p:spTree>
    <p:extLst>
      <p:ext uri="{BB962C8B-B14F-4D97-AF65-F5344CB8AC3E}">
        <p14:creationId xmlns:p14="http://schemas.microsoft.com/office/powerpoint/2010/main" val="66251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기호 사용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600200"/>
            <a:ext cx="72008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규칙 </a:t>
            </a:r>
            <a:r>
              <a:rPr lang="en-US" altLang="ko-KR" dirty="0"/>
              <a:t>#1: 	A → X</a:t>
            </a:r>
          </a:p>
          <a:p>
            <a:r>
              <a:rPr lang="ko-KR" altLang="en-US" dirty="0"/>
              <a:t>규칙 </a:t>
            </a:r>
            <a:r>
              <a:rPr lang="en-US" altLang="ko-KR" dirty="0"/>
              <a:t>#2: 	X &amp; B → Y</a:t>
            </a:r>
          </a:p>
          <a:p>
            <a:r>
              <a:rPr lang="ko-KR" altLang="en-US" dirty="0"/>
              <a:t>규칙 </a:t>
            </a:r>
            <a:r>
              <a:rPr lang="en-US" altLang="ko-KR" dirty="0"/>
              <a:t>#3: 	Y &amp; C &amp; D → Z</a:t>
            </a:r>
          </a:p>
          <a:p>
            <a:r>
              <a:rPr lang="ko-KR" altLang="en-US" dirty="0"/>
              <a:t>규칙 </a:t>
            </a:r>
            <a:r>
              <a:rPr lang="en-US" altLang="ko-KR" dirty="0"/>
              <a:t>#4: 	Y &amp; C &amp; E → 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2983" y="3068960"/>
            <a:ext cx="72008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	</a:t>
            </a:r>
            <a:r>
              <a:rPr lang="ko-KR" altLang="en-US" dirty="0"/>
              <a:t>동물이 털이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사실 </a:t>
            </a:r>
            <a:r>
              <a:rPr lang="en-US" altLang="ko-KR" dirty="0"/>
              <a:t>B: 	</a:t>
            </a:r>
            <a:r>
              <a:rPr lang="ko-KR" altLang="en-US" dirty="0"/>
              <a:t>동물이 고기를 먹는다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사실 </a:t>
            </a:r>
            <a:r>
              <a:rPr lang="en-US" altLang="ko-KR" dirty="0"/>
              <a:t>C: 	</a:t>
            </a:r>
            <a:r>
              <a:rPr lang="ko-KR" altLang="en-US" dirty="0"/>
              <a:t>황갈색이다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사실 </a:t>
            </a:r>
            <a:r>
              <a:rPr lang="en-US" altLang="ko-KR" dirty="0"/>
              <a:t>D: 	</a:t>
            </a:r>
            <a:r>
              <a:rPr lang="ko-KR" altLang="en-US" dirty="0"/>
              <a:t>갈기가 있다</a:t>
            </a:r>
            <a:r>
              <a:rPr lang="en-US" altLang="ko-KR" dirty="0"/>
              <a:t>. 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56557"/>
            <a:ext cx="4894776" cy="6040517"/>
          </a:xfrm>
        </p:spPr>
      </p:pic>
    </p:spTree>
    <p:extLst>
      <p:ext uri="{BB962C8B-B14F-4D97-AF65-F5344CB8AC3E}">
        <p14:creationId xmlns:p14="http://schemas.microsoft.com/office/powerpoint/2010/main" val="4142954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순방향 추론의 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순방향은 사실을 모은 후에 이를 바탕으로 추론하는 것으로 자연스러운 방법</a:t>
            </a:r>
            <a:endParaRPr lang="en-US" altLang="ko-KR" dirty="0"/>
          </a:p>
          <a:p>
            <a:r>
              <a:rPr lang="ko-KR" altLang="en-US" dirty="0"/>
              <a:t>목표와 관련 없는 규칙들이 점화될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1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역방향 추론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역방향 추론 기법은 목표에서 시작하여 사실 데이터가 이러한 목표를 지원하는지 확인하는 방법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08920"/>
            <a:ext cx="650271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90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역방향 추론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90775"/>
            <a:ext cx="5116112" cy="5250593"/>
          </a:xfrm>
        </p:spPr>
      </p:pic>
    </p:spTree>
    <p:extLst>
      <p:ext uri="{BB962C8B-B14F-4D97-AF65-F5344CB8AC3E}">
        <p14:creationId xmlns:p14="http://schemas.microsoft.com/office/powerpoint/2010/main" val="3791695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역방향 추론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26638"/>
            <a:ext cx="4608512" cy="6731362"/>
          </a:xfrm>
        </p:spPr>
      </p:pic>
    </p:spTree>
    <p:extLst>
      <p:ext uri="{BB962C8B-B14F-4D97-AF65-F5344CB8AC3E}">
        <p14:creationId xmlns:p14="http://schemas.microsoft.com/office/powerpoint/2010/main" val="2597478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추론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다음과 같은 규칙과 사실이 있을 때 순방향 추론을 진행시켜 보자</a:t>
            </a:r>
            <a:r>
              <a:rPr lang="en-US" altLang="ko-KR" dirty="0"/>
              <a:t>. </a:t>
            </a:r>
            <a:r>
              <a:rPr lang="ko-KR" altLang="en-US" dirty="0"/>
              <a:t>추론의 목표는 </a:t>
            </a:r>
            <a:r>
              <a:rPr lang="en-US" altLang="ko-KR" dirty="0"/>
              <a:t>G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852936"/>
            <a:ext cx="6898355" cy="309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4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추론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화재를 처리하는 전문가 시스템을 가정하자</a:t>
            </a:r>
            <a:r>
              <a:rPr lang="en-US" altLang="ko-KR" dirty="0"/>
              <a:t>. </a:t>
            </a:r>
            <a:r>
              <a:rPr lang="ko-KR" altLang="en-US" dirty="0"/>
              <a:t>다음과 같은 규칙과 사실이 저장되어 있다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marL="457200" indent="-457200" fontAlgn="base">
              <a:buSzPct val="100000"/>
              <a:buFont typeface="+mj-ea"/>
              <a:buAutoNum type="circleNumDbPlain"/>
            </a:pPr>
            <a:r>
              <a:rPr lang="ko-KR" altLang="en-US" dirty="0"/>
              <a:t>순방향 추론을 진행해보자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indent="-457200" fontAlgn="base">
              <a:buSzPct val="100000"/>
              <a:buFont typeface="+mj-ea"/>
              <a:buAutoNum type="circleNumDbPlain"/>
            </a:pPr>
            <a:r>
              <a:rPr lang="ko-KR" altLang="en-US" dirty="0"/>
              <a:t>역방향 추론을 진행해보자</a:t>
            </a:r>
            <a:r>
              <a:rPr lang="en-US" altLang="ko-KR" dirty="0"/>
              <a:t>. </a:t>
            </a:r>
            <a:r>
              <a:rPr lang="ko-KR" altLang="en-US" dirty="0"/>
              <a:t>이때의 목표는 “소방서에 </a:t>
            </a:r>
            <a:r>
              <a:rPr lang="ko-KR" altLang="en-US" dirty="0" err="1"/>
              <a:t>신고한다“이다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420888"/>
            <a:ext cx="72008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규칙 </a:t>
            </a:r>
            <a:r>
              <a:rPr lang="en-US" altLang="ko-KR" dirty="0"/>
              <a:t>#1: IF </a:t>
            </a:r>
            <a:r>
              <a:rPr lang="ko-KR" altLang="en-US" dirty="0"/>
              <a:t>주위가 뜨겁다 </a:t>
            </a:r>
            <a:r>
              <a:rPr lang="en-US" altLang="ko-KR" dirty="0"/>
              <a:t>&amp; </a:t>
            </a:r>
            <a:r>
              <a:rPr lang="ko-KR" altLang="en-US" dirty="0"/>
              <a:t>연기가 난다 </a:t>
            </a:r>
            <a:r>
              <a:rPr lang="en-US" altLang="ko-KR" dirty="0"/>
              <a:t>THEN </a:t>
            </a:r>
            <a:r>
              <a:rPr lang="ko-KR" altLang="en-US" dirty="0"/>
              <a:t>불이 났다</a:t>
            </a:r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 err="1"/>
              <a:t>알람이</a:t>
            </a:r>
            <a:r>
              <a:rPr lang="ko-KR" altLang="en-US" dirty="0"/>
              <a:t> 울린다 </a:t>
            </a:r>
            <a:r>
              <a:rPr lang="en-US" altLang="ko-KR" dirty="0"/>
              <a:t>THEN </a:t>
            </a:r>
            <a:r>
              <a:rPr lang="ko-KR" altLang="en-US" dirty="0"/>
              <a:t>연기가 났다</a:t>
            </a:r>
          </a:p>
          <a:p>
            <a:r>
              <a:rPr lang="ko-KR" altLang="en-US" dirty="0"/>
              <a:t>규칙 </a:t>
            </a:r>
            <a:r>
              <a:rPr lang="en-US" altLang="ko-KR" dirty="0"/>
              <a:t>#3: IF </a:t>
            </a:r>
            <a:r>
              <a:rPr lang="ko-KR" altLang="en-US" dirty="0"/>
              <a:t>불이 났다 </a:t>
            </a:r>
            <a:r>
              <a:rPr lang="en-US" altLang="ko-KR" dirty="0"/>
              <a:t>THEN </a:t>
            </a:r>
            <a:r>
              <a:rPr lang="ko-KR" altLang="en-US" dirty="0"/>
              <a:t>소방서에 신고한다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38" y="3796779"/>
            <a:ext cx="7200800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</a:t>
            </a:r>
            <a:r>
              <a:rPr lang="ko-KR" altLang="en-US" dirty="0" err="1"/>
              <a:t>알람이</a:t>
            </a:r>
            <a:r>
              <a:rPr lang="ko-KR" altLang="en-US" dirty="0"/>
              <a:t> 울린다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56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충돌해법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동일한 사실이 입력되어도 서로 상반된 결론을 내리는 규칙이 저장되어 있다면 어떻게 해야 할까</a:t>
            </a:r>
            <a:r>
              <a:rPr lang="en-US" altLang="ko-KR" dirty="0"/>
              <a:t>?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420888"/>
            <a:ext cx="7200800" cy="2031325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규칙 </a:t>
            </a:r>
            <a:r>
              <a:rPr lang="en-US" altLang="ko-KR" dirty="0"/>
              <a:t>#1: IF 	</a:t>
            </a:r>
            <a:r>
              <a:rPr lang="ko-KR" altLang="en-US" dirty="0"/>
              <a:t>환자가 통증을 느낀다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  THEN 	</a:t>
            </a:r>
            <a:r>
              <a:rPr lang="ko-KR" altLang="en-US" dirty="0"/>
              <a:t>진통제를 처방한다</a:t>
            </a:r>
            <a:r>
              <a:rPr lang="en-US" altLang="ko-KR" dirty="0"/>
              <a:t>. (</a:t>
            </a:r>
            <a:r>
              <a:rPr lang="ko-KR" altLang="en-US" dirty="0"/>
              <a:t>우선순위</a:t>
            </a:r>
            <a:r>
              <a:rPr lang="en-US" altLang="ko-KR" dirty="0"/>
              <a:t>: 20)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IF 	</a:t>
            </a:r>
            <a:r>
              <a:rPr lang="ko-KR" altLang="en-US" dirty="0"/>
              <a:t>환자가 통증을 느낀다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   AND 	</a:t>
            </a:r>
            <a:r>
              <a:rPr lang="ko-KR" altLang="en-US" dirty="0"/>
              <a:t>환자의 나이 </a:t>
            </a:r>
            <a:r>
              <a:rPr lang="en-US" altLang="ko-KR" dirty="0"/>
              <a:t>&gt; 60</a:t>
            </a:r>
          </a:p>
          <a:p>
            <a:r>
              <a:rPr lang="en-US" altLang="ko-KR" dirty="0"/>
              <a:t>	   AND 	</a:t>
            </a:r>
            <a:r>
              <a:rPr lang="ko-KR" altLang="en-US" dirty="0"/>
              <a:t>심장병 이력이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   THEN 	</a:t>
            </a:r>
            <a:r>
              <a:rPr lang="ko-KR" altLang="en-US" dirty="0"/>
              <a:t>응급실로 간다</a:t>
            </a:r>
            <a:r>
              <a:rPr lang="en-US" altLang="ko-KR" dirty="0"/>
              <a:t>. (</a:t>
            </a:r>
            <a:r>
              <a:rPr lang="ko-KR" altLang="en-US" dirty="0"/>
              <a:t>우선순위</a:t>
            </a:r>
            <a:r>
              <a:rPr lang="en-US" altLang="ko-KR" dirty="0"/>
              <a:t>: 90)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4581128"/>
            <a:ext cx="72008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사실 </a:t>
            </a:r>
            <a:r>
              <a:rPr lang="en-US" altLang="ko-KR" dirty="0"/>
              <a:t>#1: </a:t>
            </a:r>
            <a:r>
              <a:rPr lang="ko-KR" altLang="en-US" dirty="0"/>
              <a:t>	환자가 통증을 느낀다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사실 </a:t>
            </a:r>
            <a:r>
              <a:rPr lang="en-US" altLang="ko-KR" dirty="0"/>
              <a:t>#2:</a:t>
            </a:r>
            <a:r>
              <a:rPr lang="ko-KR" altLang="en-US" dirty="0"/>
              <a:t>	환자의 나이 </a:t>
            </a:r>
            <a:r>
              <a:rPr lang="en-US" altLang="ko-KR" dirty="0"/>
              <a:t>&gt; 60</a:t>
            </a:r>
            <a:endParaRPr lang="ko-KR" altLang="en-US" dirty="0"/>
          </a:p>
          <a:p>
            <a:pPr fontAlgn="base"/>
            <a:r>
              <a:rPr lang="ko-KR" altLang="en-US" dirty="0"/>
              <a:t>사실 </a:t>
            </a:r>
            <a:r>
              <a:rPr lang="en-US" altLang="ko-KR" dirty="0"/>
              <a:t>#3:</a:t>
            </a:r>
            <a:r>
              <a:rPr lang="ko-KR" altLang="en-US" dirty="0"/>
              <a:t>	심장병 이력이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156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충돌해법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각 규칙에 우선 순위를 부여하고 가장 높은 우선순위를 가진 규칙을 점화하는 방법</a:t>
            </a:r>
            <a:endParaRPr lang="en-US" altLang="ko-KR" dirty="0"/>
          </a:p>
          <a:p>
            <a:pPr lvl="0" fontAlgn="base"/>
            <a:endParaRPr lang="ko-KR" altLang="en-US" dirty="0"/>
          </a:p>
          <a:p>
            <a:pPr lvl="0" fontAlgn="base"/>
            <a:r>
              <a:rPr lang="ko-KR" altLang="en-US" dirty="0"/>
              <a:t>가장 특수한 규칙을 먼저 점화하는 방법</a:t>
            </a:r>
            <a:endParaRPr lang="en-US" altLang="ko-KR" dirty="0"/>
          </a:p>
          <a:p>
            <a:pPr lvl="0" fontAlgn="base"/>
            <a:endParaRPr lang="en-US" altLang="ko-KR" dirty="0"/>
          </a:p>
          <a:p>
            <a:pPr lvl="0" fontAlgn="base"/>
            <a:r>
              <a:rPr lang="ko-KR" altLang="en-US" dirty="0"/>
              <a:t>단기 기억 장치에 가장 최근에 입력된 데이터를 사용하여 규칙을 점화하는 방법</a:t>
            </a:r>
          </a:p>
        </p:txBody>
      </p:sp>
    </p:spTree>
    <p:extLst>
      <p:ext uri="{BB962C8B-B14F-4D97-AF65-F5344CB8AC3E}">
        <p14:creationId xmlns:p14="http://schemas.microsoft.com/office/powerpoint/2010/main" val="3526637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전문가시스템의 장점과 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2132856"/>
            <a:ext cx="8153400" cy="1468760"/>
          </a:xfrm>
          <a:solidFill>
            <a:srgbClr val="00B0F0"/>
          </a:solidFill>
          <a:ln>
            <a:solidFill>
              <a:schemeClr val="accent1"/>
            </a:solidFill>
          </a:ln>
        </p:spPr>
        <p:txBody>
          <a:bodyPr/>
          <a:lstStyle/>
          <a:p>
            <a:pPr lvl="0" fontAlgn="base"/>
            <a:r>
              <a:rPr lang="en-US" altLang="ko-KR" i="1" dirty="0"/>
              <a:t>IF_THEN</a:t>
            </a:r>
            <a:r>
              <a:rPr lang="ko-KR" altLang="en-US" i="1" dirty="0"/>
              <a:t>을 사용하는 규칙은 인간 전문가의 지식을 표현하는 자연스러운 방법이다</a:t>
            </a:r>
            <a:r>
              <a:rPr lang="en-US" altLang="ko-KR" i="1" dirty="0"/>
              <a:t>. </a:t>
            </a:r>
            <a:endParaRPr lang="ko-KR" altLang="en-US" i="1" dirty="0"/>
          </a:p>
          <a:p>
            <a:pPr lvl="0" fontAlgn="base"/>
            <a:r>
              <a:rPr lang="ko-KR" altLang="en-US" i="1" dirty="0"/>
              <a:t>전문가 시스템에서는 지식베이스와 </a:t>
            </a:r>
            <a:r>
              <a:rPr lang="ko-KR" altLang="en-US" i="1" dirty="0" err="1"/>
              <a:t>추론엔진이</a:t>
            </a:r>
            <a:r>
              <a:rPr lang="ko-KR" altLang="en-US" i="1" dirty="0"/>
              <a:t> 분리된다</a:t>
            </a:r>
            <a:r>
              <a:rPr lang="en-US" altLang="ko-KR" i="1" dirty="0"/>
              <a:t>. </a:t>
            </a:r>
            <a:r>
              <a:rPr lang="ko-KR" altLang="en-US" i="1" dirty="0"/>
              <a:t>따라서 다른 영역에도 쉽게 적용할 수 있다</a:t>
            </a:r>
            <a:r>
              <a:rPr lang="en-US" altLang="ko-KR" i="1" dirty="0"/>
              <a:t>. </a:t>
            </a:r>
            <a:endParaRPr lang="ko-KR" altLang="en-US" i="1" dirty="0"/>
          </a:p>
          <a:p>
            <a:endParaRPr lang="ko-KR" altLang="en-US" i="1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18689" y="4005064"/>
            <a:ext cx="8153400" cy="146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ko-KR" altLang="en-US" i="1" dirty="0"/>
              <a:t>지식을 학습할 수 없다</a:t>
            </a:r>
            <a:r>
              <a:rPr lang="en-US" altLang="ko-KR" i="1" dirty="0"/>
              <a:t>. </a:t>
            </a:r>
          </a:p>
          <a:p>
            <a:pPr lvl="0" fontAlgn="base"/>
            <a:r>
              <a:rPr lang="ko-KR" altLang="en-US" i="1" dirty="0"/>
              <a:t>탐색이 비효율적이다</a:t>
            </a:r>
            <a:r>
              <a:rPr lang="en-US" altLang="ko-KR" i="1" dirty="0"/>
              <a:t>. </a:t>
            </a:r>
          </a:p>
          <a:p>
            <a:pPr lvl="0" fontAlgn="base"/>
            <a:r>
              <a:rPr lang="ko-KR" altLang="en-US" i="1" dirty="0"/>
              <a:t>규칙이 많아지게 되면 유지보수하는 것이 어려워진다</a:t>
            </a:r>
            <a:r>
              <a:rPr lang="en-US" altLang="ko-KR" i="1" dirty="0"/>
              <a:t>. 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63799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전문가 시스템 개발의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인공지능의 초창기에는 이 세상에 존재하는 모든 문제를 “</a:t>
            </a:r>
            <a:r>
              <a:rPr lang="ko-KR" altLang="en-US" dirty="0" err="1"/>
              <a:t>탐색”으로</a:t>
            </a:r>
            <a:r>
              <a:rPr lang="ko-KR" altLang="en-US" dirty="0"/>
              <a:t> 해결할 수 있는 시스템을 만들고자 노력하였다</a:t>
            </a:r>
            <a:r>
              <a:rPr lang="en-US" altLang="ko-KR" dirty="0"/>
              <a:t>. GPS(General Problem Solver)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GPS</a:t>
            </a:r>
            <a:r>
              <a:rPr lang="ko-KR" altLang="en-US" dirty="0"/>
              <a:t>와 같은 시스템은 매우 제한된 영역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"</a:t>
            </a:r>
            <a:r>
              <a:rPr lang="ko-KR" altLang="en-US" dirty="0"/>
              <a:t>블록 세계</a:t>
            </a:r>
            <a:r>
              <a:rPr lang="en-US" altLang="ko-KR" dirty="0"/>
              <a:t>")</a:t>
            </a:r>
            <a:r>
              <a:rPr lang="ko-KR" altLang="en-US" dirty="0"/>
              <a:t>에서만 작동이 가능하였다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실제적인 문제를 해결하기 위해 인공지능 연구자들은 보다 제한된 문제에 역량을 </a:t>
            </a:r>
            <a:r>
              <a:rPr lang="ko-KR" altLang="en-US" dirty="0" err="1"/>
              <a:t>집중시하는</a:t>
            </a:r>
            <a:r>
              <a:rPr lang="ko-KR" altLang="en-US" dirty="0"/>
              <a:t> 것이 필요하다는 것을 깨달았다</a:t>
            </a:r>
            <a:r>
              <a:rPr lang="en-US" altLang="ko-KR" dirty="0"/>
              <a:t>. -&gt; </a:t>
            </a:r>
            <a:r>
              <a:rPr lang="ko-KR" altLang="en-US" dirty="0"/>
              <a:t>전문가 시스템</a:t>
            </a:r>
            <a:r>
              <a:rPr lang="en-US" altLang="ko-KR" dirty="0"/>
              <a:t>(expert system)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지식이 추론 기법만큼 중요하다는 것을 깨닫게 되었다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052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전문가 시스템은 특수한 영역에서 인간 전문가의 의사 결정 능력을 흉내 내는 컴퓨터 시스템이다</a:t>
            </a:r>
            <a:r>
              <a:rPr lang="en-US" altLang="ko-KR" dirty="0"/>
              <a:t>. </a:t>
            </a:r>
          </a:p>
          <a:p>
            <a:pPr lvl="0" fontAlgn="base"/>
            <a:endParaRPr lang="ko-KR" altLang="en-US" dirty="0"/>
          </a:p>
          <a:p>
            <a:pPr lvl="0" fontAlgn="base"/>
            <a:r>
              <a:rPr lang="ko-KR" altLang="en-US" dirty="0"/>
              <a:t>전문가 시스템은 추론 엔진과 지식 베이스</a:t>
            </a:r>
            <a:r>
              <a:rPr lang="en-US" altLang="ko-KR" dirty="0"/>
              <a:t>, </a:t>
            </a:r>
            <a:r>
              <a:rPr lang="ko-KR" altLang="en-US" dirty="0"/>
              <a:t>사용자 인터페이스로 구성된다</a:t>
            </a:r>
            <a:r>
              <a:rPr lang="en-US" altLang="ko-KR" dirty="0"/>
              <a:t>. </a:t>
            </a:r>
          </a:p>
          <a:p>
            <a:pPr lvl="0" fontAlgn="base"/>
            <a:r>
              <a:rPr lang="ko-KR" altLang="en-US" dirty="0"/>
              <a:t>규칙들은 </a:t>
            </a:r>
            <a:r>
              <a:rPr lang="en-US" altLang="ko-KR" dirty="0"/>
              <a:t>IF</a:t>
            </a:r>
            <a:r>
              <a:rPr lang="ko-KR" altLang="en-US" dirty="0"/>
              <a:t>와 </a:t>
            </a:r>
            <a:r>
              <a:rPr lang="en-US" altLang="ko-KR" dirty="0"/>
              <a:t>THEN</a:t>
            </a:r>
            <a:r>
              <a:rPr lang="ko-KR" altLang="en-US" dirty="0"/>
              <a:t>의 두 부분으로 되어 있다</a:t>
            </a:r>
            <a:r>
              <a:rPr lang="en-US" altLang="ko-KR" dirty="0"/>
              <a:t>. IF </a:t>
            </a:r>
            <a:r>
              <a:rPr lang="ko-KR" altLang="en-US" dirty="0"/>
              <a:t>부분은 전제</a:t>
            </a:r>
            <a:r>
              <a:rPr lang="en-US" altLang="ko-KR" dirty="0"/>
              <a:t>(antecedent)</a:t>
            </a:r>
            <a:r>
              <a:rPr lang="ko-KR" altLang="en-US" dirty="0"/>
              <a:t>라고 불린다</a:t>
            </a:r>
            <a:r>
              <a:rPr lang="en-US" altLang="ko-KR" dirty="0"/>
              <a:t>. THEN </a:t>
            </a:r>
            <a:r>
              <a:rPr lang="ko-KR" altLang="en-US" dirty="0"/>
              <a:t>부분은 결과</a:t>
            </a:r>
            <a:r>
              <a:rPr lang="en-US" altLang="ko-KR" dirty="0"/>
              <a:t>(consequent)</a:t>
            </a:r>
            <a:r>
              <a:rPr lang="ko-KR" altLang="en-US" dirty="0"/>
              <a:t>라고 불린다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전문가 시스템에서 추론하는 방법에는 </a:t>
            </a:r>
            <a:r>
              <a:rPr lang="en-US" altLang="ko-KR" dirty="0"/>
              <a:t>2</a:t>
            </a:r>
            <a:r>
              <a:rPr lang="ko-KR" altLang="en-US" dirty="0"/>
              <a:t>가지가 있다</a:t>
            </a:r>
            <a:r>
              <a:rPr lang="en-US" altLang="ko-KR" dirty="0"/>
              <a:t>. </a:t>
            </a:r>
            <a:r>
              <a:rPr lang="ko-KR" altLang="en-US" dirty="0"/>
              <a:t>순방향 추론은 알려진 사실로부터 출발하여 결론을 이끌어 내는 방법이다</a:t>
            </a:r>
            <a:r>
              <a:rPr lang="en-US" altLang="ko-KR" dirty="0"/>
              <a:t>. </a:t>
            </a:r>
            <a:r>
              <a:rPr lang="ko-KR" altLang="en-US" dirty="0"/>
              <a:t>역방향 추론은 목표를 설정하고 추론 엔진은 이를 증명하는 증거를 찾는 방법이다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459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45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전문가시스템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1" y="1628800"/>
            <a:ext cx="7954107" cy="4495800"/>
          </a:xfrm>
        </p:spPr>
      </p:pic>
    </p:spTree>
    <p:extLst>
      <p:ext uri="{BB962C8B-B14F-4D97-AF65-F5344CB8AC3E}">
        <p14:creationId xmlns:p14="http://schemas.microsoft.com/office/powerpoint/2010/main" val="384567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전문가시스템의 의의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전문가 시스템은 기존의 절차적 코드가 아니라</a:t>
            </a:r>
            <a:r>
              <a:rPr lang="en-US" altLang="ko-KR" dirty="0"/>
              <a:t>, </a:t>
            </a:r>
            <a:r>
              <a:rPr lang="ko-KR" altLang="en-US" dirty="0"/>
              <a:t>규칙으로 표현되는 지식을 통해 추론함으로써 복잡한 문제를 해결하도록 설계되었다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전문가 시스템은 인공 지능 </a:t>
            </a:r>
            <a:r>
              <a:rPr lang="en-US" altLang="ko-KR" dirty="0"/>
              <a:t>(AI) </a:t>
            </a:r>
            <a:r>
              <a:rPr lang="ko-KR" altLang="en-US" dirty="0"/>
              <a:t>소프트웨어의 최초의 성공적인 형태 </a:t>
            </a:r>
            <a:endParaRPr lang="en-US" altLang="ko-KR" dirty="0"/>
          </a:p>
          <a:p>
            <a:pPr fontAlgn="base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455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MYCIN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MYCIN</a:t>
            </a:r>
            <a:r>
              <a:rPr lang="ko-KR" altLang="en-US" dirty="0"/>
              <a:t>은 박테리아의 감염을 진단하고 적절한 항생제를 처방하는 시스템이다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MYCIN</a:t>
            </a:r>
            <a:r>
              <a:rPr lang="ko-KR" altLang="en-US" dirty="0"/>
              <a:t>은 경험이 없는 신참 의사들을 보조하는데 매우 효과적이었다고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45024"/>
            <a:ext cx="7262964" cy="29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전문가 시스템의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지식베이스</a:t>
            </a:r>
            <a:r>
              <a:rPr lang="en-US" altLang="ko-KR" dirty="0"/>
              <a:t>, </a:t>
            </a:r>
            <a:r>
              <a:rPr lang="ko-KR" altLang="en-US" dirty="0"/>
              <a:t>추론 기관</a:t>
            </a:r>
            <a:r>
              <a:rPr lang="en-US" altLang="ko-KR" dirty="0"/>
              <a:t>, </a:t>
            </a:r>
            <a:r>
              <a:rPr lang="ko-KR" altLang="en-US" dirty="0"/>
              <a:t>사용자 인터페이스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64904"/>
            <a:ext cx="7020272" cy="382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6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지식과 인공지능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인간의 지능은 탐색으로만 구현되는 것이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인간은 많은 지식을 가지고 있고 지식은 지능적인 행동을 할 때 큰 도움이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우리는 습득한 지식들을 이용하여서 새로운 사실을 추론할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지식은 인공지능에서 가장 핵심적인 요소 중의 하나로 간주된다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304" y="3645024"/>
            <a:ext cx="5364088" cy="30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2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생성 규칙</a:t>
            </a:r>
            <a:r>
              <a:rPr lang="en-US" altLang="ko-KR" dirty="0"/>
              <a:t>(production rule)</a:t>
            </a:r>
          </a:p>
          <a:p>
            <a:pPr lvl="0" fontAlgn="base"/>
            <a:r>
              <a:rPr lang="ko-KR" altLang="en-US" dirty="0"/>
              <a:t>술어 논리</a:t>
            </a:r>
            <a:r>
              <a:rPr lang="en-US" altLang="ko-KR" dirty="0"/>
              <a:t>(Predicate Logic)</a:t>
            </a:r>
          </a:p>
          <a:p>
            <a:pPr lvl="0" fontAlgn="base"/>
            <a:r>
              <a:rPr lang="ko-KR" altLang="en-US" dirty="0" err="1"/>
              <a:t>의미망</a:t>
            </a:r>
            <a:r>
              <a:rPr lang="en-US" altLang="ko-KR" dirty="0"/>
              <a:t>(Semantic Net)</a:t>
            </a:r>
          </a:p>
          <a:p>
            <a:pPr lvl="0" fontAlgn="base"/>
            <a:r>
              <a:rPr lang="ko-KR" altLang="en-US" dirty="0"/>
              <a:t>프레임</a:t>
            </a:r>
            <a:r>
              <a:rPr lang="en-US" altLang="ko-KR" dirty="0"/>
              <a:t>(Frame)</a:t>
            </a:r>
          </a:p>
          <a:p>
            <a:pPr lvl="0" fontAlgn="base"/>
            <a:r>
              <a:rPr lang="ko-KR" altLang="en-US" dirty="0"/>
              <a:t>개념 그래프 </a:t>
            </a:r>
            <a:r>
              <a:rPr lang="en-US" altLang="ko-KR" dirty="0"/>
              <a:t>(conceptual graph)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854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제01장 인공지능소개(강의)</Template>
  <TotalTime>2152</TotalTime>
  <Words>689</Words>
  <Application>Microsoft Office PowerPoint</Application>
  <PresentationFormat>화면 슬라이드 쇼(4:3)</PresentationFormat>
  <Paragraphs>169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HY얕은샘물M</vt:lpstr>
      <vt:lpstr>굴림</vt:lpstr>
      <vt:lpstr>맑은 고딕</vt:lpstr>
      <vt:lpstr>Arial</vt:lpstr>
      <vt:lpstr>Tw Cen MT</vt:lpstr>
      <vt:lpstr>Wingdings</vt:lpstr>
      <vt:lpstr>Wingdings 2</vt:lpstr>
      <vt:lpstr>가을</vt:lpstr>
      <vt:lpstr>PowerPoint 프레젠테이션</vt:lpstr>
      <vt:lpstr>학습 목표</vt:lpstr>
      <vt:lpstr>전문가 시스템 개발의 배경</vt:lpstr>
      <vt:lpstr>전문가시스템</vt:lpstr>
      <vt:lpstr>전문가시스템의 의의</vt:lpstr>
      <vt:lpstr>MYCIN </vt:lpstr>
      <vt:lpstr>전문가 시스템의 구성 요소</vt:lpstr>
      <vt:lpstr>지식과 인공지능</vt:lpstr>
      <vt:lpstr>지식 표현 방법</vt:lpstr>
      <vt:lpstr>데이터, 정보, 지식</vt:lpstr>
      <vt:lpstr>데이터, 정보, 지식</vt:lpstr>
      <vt:lpstr>규칙</vt:lpstr>
      <vt:lpstr>규칙에 AND나 OR를 사용할 수 있다. </vt:lpstr>
      <vt:lpstr>규칙에 수학 연산자를 사용할 수 있다. </vt:lpstr>
      <vt:lpstr>추론 엔진</vt:lpstr>
      <vt:lpstr>추론 엔진</vt:lpstr>
      <vt:lpstr>추론의 예</vt:lpstr>
      <vt:lpstr>추론 방법</vt:lpstr>
      <vt:lpstr>순방향 추론의 예</vt:lpstr>
      <vt:lpstr>기호 사용</vt:lpstr>
      <vt:lpstr>순방향 추론의 단점</vt:lpstr>
      <vt:lpstr>역방향 추론</vt:lpstr>
      <vt:lpstr>역방향 추론</vt:lpstr>
      <vt:lpstr>역방향 추론</vt:lpstr>
      <vt:lpstr>Lab: 추론 실습</vt:lpstr>
      <vt:lpstr>Lab: 추론 실습</vt:lpstr>
      <vt:lpstr>충돌해법</vt:lpstr>
      <vt:lpstr>충돌해법</vt:lpstr>
      <vt:lpstr>전문가시스템의 장점과 단점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탐색</dc:title>
  <dc:creator>sec</dc:creator>
  <cp:lastModifiedBy>DKU</cp:lastModifiedBy>
  <cp:revision>428</cp:revision>
  <dcterms:created xsi:type="dcterms:W3CDTF">2012-03-12T19:09:15Z</dcterms:created>
  <dcterms:modified xsi:type="dcterms:W3CDTF">2020-10-06T05:56:32Z</dcterms:modified>
</cp:coreProperties>
</file>