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3"/>
  </p:notesMasterIdLst>
  <p:sldIdLst>
    <p:sldId id="664" r:id="rId2"/>
    <p:sldId id="272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9" r:id="rId40"/>
    <p:sldId id="300" r:id="rId41"/>
    <p:sldId id="340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75" autoAdjust="0"/>
    <p:restoredTop sz="94660"/>
  </p:normalViewPr>
  <p:slideViewPr>
    <p:cSldViewPr>
      <p:cViewPr varScale="1">
        <p:scale>
          <a:sx n="66" d="100"/>
          <a:sy n="66" d="100"/>
        </p:scale>
        <p:origin x="4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7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55A7DA1-863E-479C-BAC7-B42F39BC1E58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9144000" cy="1388853"/>
          </a:xfrm>
          <a:prstGeom prst="rect">
            <a:avLst/>
          </a:prstGeom>
        </p:spPr>
      </p:pic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83" r:id="rId19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wi-prolog.org/&#50640;&#49436;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F57C8-CBC9-4BEF-9C07-DDE66788257F}"/>
              </a:ext>
            </a:extLst>
          </p:cNvPr>
          <p:cNvSpPr txBox="1">
            <a:spLocks/>
          </p:cNvSpPr>
          <p:nvPr/>
        </p:nvSpPr>
        <p:spPr>
          <a:xfrm>
            <a:off x="2667000" y="4077072"/>
            <a:ext cx="6477000" cy="182880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chemeClr val="bg1"/>
                </a:solidFill>
              </a:rPr>
              <a:t>제</a:t>
            </a:r>
            <a:r>
              <a:rPr lang="en-US" altLang="ko-KR">
                <a:solidFill>
                  <a:schemeClr val="bg1"/>
                </a:solidFill>
              </a:rPr>
              <a:t>5</a:t>
            </a:r>
            <a:r>
              <a:rPr lang="ko-KR" altLang="en-US">
                <a:solidFill>
                  <a:schemeClr val="bg1"/>
                </a:solidFill>
              </a:rPr>
              <a:t>장 지식표현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프레임과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프레임도 인스턴스 프레임</a:t>
            </a:r>
            <a:r>
              <a:rPr lang="en-US" altLang="ko-KR" dirty="0"/>
              <a:t>(instance frame)</a:t>
            </a:r>
            <a:r>
              <a:rPr lang="ko-KR" altLang="en-US" dirty="0"/>
              <a:t>과 클래스 프레임</a:t>
            </a:r>
            <a:r>
              <a:rPr lang="en-US" altLang="ko-KR" dirty="0"/>
              <a:t>(class frame)</a:t>
            </a:r>
            <a:r>
              <a:rPr lang="ko-KR" altLang="en-US" dirty="0"/>
              <a:t>으로 나눌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6"/>
            <a:ext cx="6876256" cy="25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6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60848"/>
            <a:ext cx="6349059" cy="2852881"/>
          </a:xfrm>
        </p:spPr>
      </p:pic>
    </p:spTree>
    <p:extLst>
      <p:ext uri="{BB962C8B-B14F-4D97-AF65-F5344CB8AC3E}">
        <p14:creationId xmlns:p14="http://schemas.microsoft.com/office/powerpoint/2010/main" val="37074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술어논리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예를 들어보자</a:t>
            </a:r>
            <a:r>
              <a:rPr lang="en-US" altLang="ko-KR" dirty="0"/>
              <a:t>. "</a:t>
            </a:r>
            <a:r>
              <a:rPr lang="ko-KR" altLang="en-US" dirty="0"/>
              <a:t>만약 </a:t>
            </a:r>
            <a:r>
              <a:rPr lang="en-US" altLang="ko-KR" dirty="0"/>
              <a:t>x</a:t>
            </a:r>
            <a:r>
              <a:rPr lang="ko-KR" altLang="en-US" dirty="0"/>
              <a:t>가 새라면</a:t>
            </a:r>
            <a:r>
              <a:rPr lang="en-US" altLang="ko-KR" dirty="0"/>
              <a:t>, x</a:t>
            </a:r>
            <a:r>
              <a:rPr lang="ko-KR" altLang="en-US" dirty="0"/>
              <a:t>는 날개를 가질 </a:t>
            </a:r>
            <a:r>
              <a:rPr lang="ko-KR" altLang="en-US" dirty="0" err="1"/>
              <a:t>것이다“라는</a:t>
            </a:r>
            <a:r>
              <a:rPr lang="ko-KR" altLang="en-US" dirty="0"/>
              <a:t> 규칙이 있다고 하자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492896"/>
            <a:ext cx="720080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(∀x) { </a:t>
            </a:r>
            <a:r>
              <a:rPr lang="en-US" altLang="ko-KR" dirty="0" err="1"/>
              <a:t>is_a</a:t>
            </a:r>
            <a:r>
              <a:rPr lang="en-US" altLang="ko-KR" dirty="0"/>
              <a:t>(x, Bird) → has(x, Wings) }</a:t>
            </a:r>
          </a:p>
        </p:txBody>
      </p:sp>
    </p:spTree>
    <p:extLst>
      <p:ext uri="{BB962C8B-B14F-4D97-AF65-F5344CB8AC3E}">
        <p14:creationId xmlns:p14="http://schemas.microsoft.com/office/powerpoint/2010/main" val="356117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장점과 단점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844824"/>
            <a:ext cx="72008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수학적인 근거를 바탕으로 논리 개념을 자연스럽게 표현할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지식의 정형화 영역에 적합하다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예를 들어서 정리 증명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(theorem proving)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기법을 사용할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지식의 첨가와 삭제가 용이하고 비교적 단순하다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508747"/>
            <a:ext cx="72008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절차적인 지식 표현이 어렵다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사실의 구성 법칙이 부족하므로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실세계의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복잡한 구조를 표현하기 어렵다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91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명제 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44824"/>
            <a:ext cx="8153400" cy="4495800"/>
          </a:xfrm>
        </p:spPr>
        <p:txBody>
          <a:bodyPr/>
          <a:lstStyle/>
          <a:p>
            <a:r>
              <a:rPr lang="ko-KR" altLang="en-US" dirty="0"/>
              <a:t>기호 논리학에서 명제</a:t>
            </a:r>
            <a:r>
              <a:rPr lang="en-US" altLang="ko-KR" dirty="0"/>
              <a:t>(proposition)</a:t>
            </a:r>
            <a:r>
              <a:rPr lang="ko-KR" altLang="en-US" dirty="0"/>
              <a:t>는 참</a:t>
            </a:r>
            <a:r>
              <a:rPr lang="en-US" altLang="ko-KR" dirty="0"/>
              <a:t>(true, T)</a:t>
            </a:r>
            <a:r>
              <a:rPr lang="ko-KR" altLang="en-US" dirty="0"/>
              <a:t>이거나 또는 거짓</a:t>
            </a:r>
            <a:r>
              <a:rPr lang="en-US" altLang="ko-KR" dirty="0"/>
              <a:t>(false, F)</a:t>
            </a:r>
            <a:r>
              <a:rPr lang="ko-KR" altLang="en-US" dirty="0"/>
              <a:t>을 판별할 수 있는 문장이다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 연산자 사용 가능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7200800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P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마트는 월요일부터 토요일까지 영업한다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Q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오늘은 일요일이다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R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오늘 마트는 영업하지 않는다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632784"/>
            <a:ext cx="72008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Q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오늘은 일요일이다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NOT Q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오늘은 일요일이 아니다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809549"/>
            <a:ext cx="7200800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J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옷은 </a:t>
            </a:r>
            <a:r>
              <a:rPr lang="ko-KR" altLang="en-US" sz="1600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파랑색이다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K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옷은 스트라이프 무늬가 있다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L = J AND K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	옷은 </a:t>
            </a:r>
            <a:r>
              <a:rPr lang="ko-KR" altLang="en-US" sz="1600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파랑색이고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스트라이프 무늬가 있다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26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함축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96952"/>
            <a:ext cx="6293090" cy="1914595"/>
          </a:xfrm>
        </p:spPr>
      </p:pic>
      <p:sp>
        <p:nvSpPr>
          <p:cNvPr id="4" name="TextBox 3"/>
          <p:cNvSpPr txBox="1"/>
          <p:nvPr/>
        </p:nvSpPr>
        <p:spPr>
          <a:xfrm>
            <a:off x="827584" y="1700808"/>
            <a:ext cx="7200800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C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오늘은 휴일이다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D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오늘은 수업이 없다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E = C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→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10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명제논리에서의 추론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추론</a:t>
            </a:r>
            <a:r>
              <a:rPr lang="en-US" altLang="ko-KR" dirty="0"/>
              <a:t>(inference)</a:t>
            </a:r>
            <a:r>
              <a:rPr lang="ko-KR" altLang="en-US" dirty="0"/>
              <a:t>이란 우리가 가지고 있는 지식과 우리가 이미 알고 있는 사실로부터 새로운 사실을 유추하여 내는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36912"/>
            <a:ext cx="7200800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지식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600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우리집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강아지는 집안에 있거나 앞마당에 있다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사실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강아지가 집안에 없다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fontAlgn="base"/>
            <a:endParaRPr lang="en-US" altLang="ko-KR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==============================================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추론된 사실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따라서 강아지는 앞마당에 있을 것이다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51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추론법칙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모더스</a:t>
            </a:r>
            <a:r>
              <a:rPr lang="ko-KR" altLang="en-US" dirty="0"/>
              <a:t> </a:t>
            </a:r>
            <a:r>
              <a:rPr lang="ko-KR" altLang="en-US" dirty="0" err="1"/>
              <a:t>포넌스</a:t>
            </a:r>
            <a:r>
              <a:rPr lang="en-US" altLang="ko-KR" dirty="0"/>
              <a:t>(Modus Ponens)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36912"/>
            <a:ext cx="7200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규칙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| A → B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사실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| A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결론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212233"/>
            <a:ext cx="7200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홍길동이 세계 일주 중이라면 → 로또에 당첨된 것이다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“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  "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홍길동은 세계 일주 중이다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."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------------------------------------------------------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∴ ”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홍길동은 로또에 당첨된 것이다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“</a:t>
            </a:r>
          </a:p>
        </p:txBody>
      </p:sp>
    </p:spTree>
    <p:extLst>
      <p:ext uri="{BB962C8B-B14F-4D97-AF65-F5344CB8AC3E}">
        <p14:creationId xmlns:p14="http://schemas.microsoft.com/office/powerpoint/2010/main" val="62643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추론법칙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부정 논법</a:t>
            </a:r>
            <a:r>
              <a:rPr lang="en-US" altLang="ko-KR" dirty="0"/>
              <a:t>(Modus </a:t>
            </a:r>
            <a:r>
              <a:rPr lang="en-US" altLang="ko-KR" dirty="0" err="1"/>
              <a:t>Tollens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36912"/>
            <a:ext cx="7200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규칙  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| A  → B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사실  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| NOT B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결론    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NOT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212233"/>
            <a:ext cx="7200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어떤 동물이 강아지라면 → 어떤 동물은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개의 다리를 가지고 있다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.“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"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어떤 동물은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개의 다리를 가지고 있지 않다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."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-------------------------------------------------------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∴ ”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어떤 동물은 강아지가 아니다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235204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추론법칙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삼단논법</a:t>
            </a:r>
            <a:r>
              <a:rPr lang="en-US" altLang="ko-KR" dirty="0"/>
              <a:t>(syllogism)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36912"/>
            <a:ext cx="7200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규칙  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| A  → B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사실  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| B  → C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결론    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A  →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212233"/>
            <a:ext cx="7200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“소크라테스는 인간이다”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“인간은 모두 죽는다”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-------------------------------------------------------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∴ “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소크라테스는 죽는다”</a:t>
            </a:r>
            <a:endParaRPr lang="en-US" altLang="ko-KR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39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여러 가지 지식 표현 방법을 살펴본다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 err="1"/>
              <a:t>술어논리를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술어논리에서 사용되는 추론 기법을 이해한다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프롤로그로 </a:t>
            </a:r>
            <a:r>
              <a:rPr lang="ko-KR" altLang="en-US" dirty="0" err="1"/>
              <a:t>술어논리를</a:t>
            </a:r>
            <a:r>
              <a:rPr lang="ko-KR" altLang="en-US" dirty="0"/>
              <a:t> 실습해본다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술어논리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명제 논리에서 하나의 명제가 나누어질 수 없기 때문에 어려움이 있다</a:t>
            </a:r>
            <a:r>
              <a:rPr lang="en-US" altLang="ko-KR" dirty="0"/>
              <a:t>. </a:t>
            </a:r>
            <a:r>
              <a:rPr lang="ko-KR" altLang="en-US" dirty="0"/>
              <a:t>즉 우리는 전체 명제가 참이냐 거짓이냐 만을 말할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예를 들어서 “신호등이 </a:t>
            </a:r>
            <a:r>
              <a:rPr lang="ko-KR" altLang="en-US" dirty="0" err="1"/>
              <a:t>파랑색이다</a:t>
            </a:r>
            <a:r>
              <a:rPr lang="en-US" altLang="ko-KR" dirty="0"/>
              <a:t>.”</a:t>
            </a:r>
            <a:r>
              <a:rPr lang="ko-KR" altLang="en-US" dirty="0"/>
              <a:t>라는 명제가 있다면 이것을 “</a:t>
            </a:r>
            <a:r>
              <a:rPr lang="ko-KR" altLang="en-US" dirty="0" err="1"/>
              <a:t>신호등”과</a:t>
            </a:r>
            <a:r>
              <a:rPr lang="ko-KR" altLang="en-US" dirty="0"/>
              <a:t> “</a:t>
            </a:r>
            <a:r>
              <a:rPr lang="ko-KR" altLang="en-US" dirty="0" err="1"/>
              <a:t>파랑색이다”로</a:t>
            </a:r>
            <a:r>
              <a:rPr lang="ko-KR" altLang="en-US" dirty="0"/>
              <a:t> 나눌 수 있다면 아주 편리할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술어 논리에서는 하나의 명제가 객체</a:t>
            </a:r>
            <a:r>
              <a:rPr lang="en-US" altLang="ko-KR" dirty="0"/>
              <a:t>(object, </a:t>
            </a:r>
            <a:r>
              <a:rPr lang="ko-KR" altLang="en-US" dirty="0"/>
              <a:t>또는 인수</a:t>
            </a:r>
            <a:r>
              <a:rPr lang="en-US" altLang="ko-KR" dirty="0"/>
              <a:t>)</a:t>
            </a:r>
            <a:r>
              <a:rPr lang="ko-KR" altLang="en-US" dirty="0"/>
              <a:t>와 술어</a:t>
            </a:r>
            <a:r>
              <a:rPr lang="en-US" altLang="ko-KR" dirty="0"/>
              <a:t>(predicate)</a:t>
            </a:r>
            <a:r>
              <a:rPr lang="ko-KR" altLang="en-US" dirty="0"/>
              <a:t>로 나누어진다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변수와 한정자를 사용할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이와 같은 술어 논리의 특징 때문에 명제를 사용하는 것보다</a:t>
            </a:r>
            <a:r>
              <a:rPr lang="en-US" altLang="ko-KR" dirty="0"/>
              <a:t>, </a:t>
            </a:r>
            <a:r>
              <a:rPr lang="ko-KR" altLang="en-US" dirty="0"/>
              <a:t>훨씬 더 구체적으로 지식을 표현할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97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술어 논리의 예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772816"/>
            <a:ext cx="72008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명제 논리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: Kim has a house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술어 논리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: HAS(Kim, house)</a:t>
            </a:r>
          </a:p>
          <a:p>
            <a:pPr fontAlgn="base"/>
            <a:endParaRPr lang="en-US" altLang="ko-KR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명제 논리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: The orange is yellow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술어 논리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: YELLOW(orange)</a:t>
            </a:r>
          </a:p>
        </p:txBody>
      </p:sp>
    </p:spTree>
    <p:extLst>
      <p:ext uri="{BB962C8B-B14F-4D97-AF65-F5344CB8AC3E}">
        <p14:creationId xmlns:p14="http://schemas.microsoft.com/office/powerpoint/2010/main" val="1976668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객체와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객체는 상수 기호로 나타낸다</a:t>
            </a:r>
            <a:r>
              <a:rPr lang="en-US" altLang="ko-KR" dirty="0"/>
              <a:t>: </a:t>
            </a:r>
            <a:r>
              <a:rPr lang="ko-KR" altLang="en-US" dirty="0"/>
              <a:t>바둑이</a:t>
            </a:r>
            <a:r>
              <a:rPr lang="en-US" altLang="ko-KR" dirty="0"/>
              <a:t>, </a:t>
            </a:r>
            <a:r>
              <a:rPr lang="ko-KR" altLang="en-US" dirty="0"/>
              <a:t>야옹이</a:t>
            </a:r>
            <a:r>
              <a:rPr lang="en-US" altLang="ko-KR" dirty="0"/>
              <a:t>, Richard, ...</a:t>
            </a:r>
            <a:endParaRPr lang="ko-KR" altLang="en-US" dirty="0"/>
          </a:p>
          <a:p>
            <a:pPr lvl="0" fontAlgn="base"/>
            <a:r>
              <a:rPr lang="ko-KR" altLang="en-US" dirty="0"/>
              <a:t>관계는 술어 기호로 나타낸다</a:t>
            </a:r>
            <a:r>
              <a:rPr lang="en-US" altLang="ko-KR" dirty="0"/>
              <a:t>: HUMAN, DOG, CAT, HAT, ...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52936"/>
            <a:ext cx="3900823" cy="16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예를 들어서 ”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인간이라면”은</a:t>
            </a:r>
            <a:r>
              <a:rPr lang="ko-KR" altLang="en-US" dirty="0"/>
              <a:t> 다음과 같이 표현할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HUMAN(x)</a:t>
            </a:r>
            <a:endParaRPr lang="ko-KR" altLang="en-US" dirty="0"/>
          </a:p>
          <a:p>
            <a:pPr fontAlgn="base"/>
            <a:r>
              <a:rPr lang="en-US" altLang="ko-KR" dirty="0"/>
              <a:t>x</a:t>
            </a:r>
            <a:r>
              <a:rPr lang="ko-KR" altLang="en-US" dirty="0"/>
              <a:t>가 인간이라면 위의 술어 논리식은 참이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153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한정자는 변수의 범위를 서술하는 기호이다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술어 논리에는 </a:t>
            </a:r>
            <a:r>
              <a:rPr lang="ko-KR" altLang="en-US" dirty="0" err="1"/>
              <a:t>전칭</a:t>
            </a:r>
            <a:r>
              <a:rPr lang="ko-KR" altLang="en-US" dirty="0"/>
              <a:t> </a:t>
            </a:r>
            <a:r>
              <a:rPr lang="ko-KR" altLang="en-US" dirty="0" err="1"/>
              <a:t>한정사</a:t>
            </a:r>
            <a:r>
              <a:rPr lang="en-US" altLang="ko-KR" dirty="0"/>
              <a:t>(universal quantifier) </a:t>
            </a:r>
            <a:r>
              <a:rPr lang="ko-KR" altLang="en-US" dirty="0"/>
              <a:t>∀와 존재 </a:t>
            </a:r>
            <a:r>
              <a:rPr lang="ko-KR" altLang="en-US" dirty="0" err="1"/>
              <a:t>한정사</a:t>
            </a:r>
            <a:r>
              <a:rPr lang="en-US" altLang="ko-KR" dirty="0"/>
              <a:t>(existential quantifier) </a:t>
            </a:r>
            <a:r>
              <a:rPr lang="ko-KR" altLang="en-US" dirty="0"/>
              <a:t>∃를 사용할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전칭</a:t>
            </a:r>
            <a:r>
              <a:rPr lang="ko-KR" altLang="en-US" dirty="0"/>
              <a:t> </a:t>
            </a:r>
            <a:r>
              <a:rPr lang="ko-KR" altLang="en-US" dirty="0" err="1"/>
              <a:t>한정사</a:t>
            </a:r>
            <a:r>
              <a:rPr lang="ko-KR" altLang="en-US" dirty="0"/>
              <a:t> ∀는 “모든” 이라는 의미이다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존재 </a:t>
            </a:r>
            <a:r>
              <a:rPr lang="ko-KR" altLang="en-US" dirty="0" err="1"/>
              <a:t>한정사</a:t>
            </a:r>
            <a:r>
              <a:rPr lang="ko-KR" altLang="en-US" dirty="0"/>
              <a:t> ∃는 “적어도 하나는 </a:t>
            </a:r>
            <a:r>
              <a:rPr lang="ko-KR" altLang="en-US" dirty="0" err="1"/>
              <a:t>존재“한다는</a:t>
            </a:r>
            <a:r>
              <a:rPr lang="ko-KR" altLang="en-US" dirty="0"/>
              <a:t> 의미이다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933056"/>
            <a:ext cx="720080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All dog like cats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111" y="4683388"/>
            <a:ext cx="720080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∀x [DOG(x) → LIKES(x, cat)]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491880" y="4302388"/>
            <a:ext cx="504056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8596" y="5497976"/>
            <a:ext cx="720080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Some dogs like cats.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131" y="6248308"/>
            <a:ext cx="720080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∃x [DOG(x) → LIKES(x, cat)]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3494900" y="5867308"/>
            <a:ext cx="504056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1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술어논리에서의 추론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첫 번째 방법은 술어 논리식을 명제 논리식으로 변환한 후에 명제 논리의 추론 기법을 적용하는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 방법은 도출</a:t>
            </a:r>
            <a:r>
              <a:rPr lang="en-US" altLang="ko-KR" dirty="0"/>
              <a:t>(resolution)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683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우리가 도출을 사용하려면 모든 지식이 정형식</a:t>
            </a:r>
            <a:r>
              <a:rPr lang="en-US" altLang="ko-KR" dirty="0"/>
              <a:t>(WFF: well-formed formula)</a:t>
            </a:r>
            <a:r>
              <a:rPr lang="ko-KR" altLang="en-US" dirty="0"/>
              <a:t>으로 표현되어야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endParaRPr lang="en-US" altLang="ko-KR" dirty="0"/>
          </a:p>
          <a:p>
            <a:pPr marL="457200" lvl="0" indent="-457200" fontAlgn="base">
              <a:buSzPct val="100000"/>
              <a:buFont typeface="+mj-ea"/>
              <a:buAutoNum type="circleNumDbPlain"/>
            </a:pPr>
            <a:r>
              <a:rPr lang="ko-KR" altLang="en-US" dirty="0"/>
              <a:t>기초 공식은 정형식이다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ea"/>
              <a:buAutoNum type="circleNumDbPlain"/>
            </a:pP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가 정형식이면 </a:t>
            </a:r>
            <a:r>
              <a:rPr lang="en-US" altLang="ko-KR" dirty="0"/>
              <a:t>¬P, P</a:t>
            </a:r>
            <a:r>
              <a:rPr lang="ko-KR" altLang="en-US" dirty="0"/>
              <a:t>∨</a:t>
            </a:r>
            <a:r>
              <a:rPr lang="en-US" altLang="ko-KR" dirty="0"/>
              <a:t>Q, P</a:t>
            </a:r>
            <a:r>
              <a:rPr lang="ko-KR" altLang="en-US" dirty="0"/>
              <a:t>∧</a:t>
            </a:r>
            <a:r>
              <a:rPr lang="en-US" altLang="ko-KR" dirty="0"/>
              <a:t>Q, P</a:t>
            </a:r>
            <a:r>
              <a:rPr lang="ko-KR" altLang="en-US" dirty="0"/>
              <a:t>→</a:t>
            </a:r>
            <a:r>
              <a:rPr lang="en-US" altLang="ko-KR" dirty="0"/>
              <a:t>Q</a:t>
            </a:r>
            <a:r>
              <a:rPr lang="ko-KR" altLang="en-US" dirty="0"/>
              <a:t>도 정형식이다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ea"/>
              <a:buAutoNum type="circleNumDbPlain"/>
            </a:pPr>
            <a:r>
              <a:rPr lang="en-US" altLang="ko-KR" dirty="0"/>
              <a:t>P</a:t>
            </a:r>
            <a:r>
              <a:rPr lang="ko-KR" altLang="en-US" dirty="0"/>
              <a:t>가 정형식이면 ∀</a:t>
            </a:r>
            <a:r>
              <a:rPr lang="en-US" altLang="ko-KR" dirty="0"/>
              <a:t>x P(x) </a:t>
            </a:r>
            <a:r>
              <a:rPr lang="ko-KR" altLang="en-US" dirty="0"/>
              <a:t>와 ∃</a:t>
            </a:r>
            <a:r>
              <a:rPr lang="en-US" altLang="ko-KR" dirty="0"/>
              <a:t>x P(x)</a:t>
            </a:r>
            <a:r>
              <a:rPr lang="ko-KR" altLang="en-US" dirty="0"/>
              <a:t>도 정형식이다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ea"/>
              <a:buAutoNum type="circleNumDbPlain"/>
            </a:pPr>
            <a:r>
              <a:rPr lang="ko-KR" altLang="en-US" dirty="0"/>
              <a:t>정형식은 위의 규칙을 반복하여서 형성가능하다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47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정형식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41954"/>
            <a:ext cx="4831291" cy="5699414"/>
          </a:xfrm>
        </p:spPr>
      </p:pic>
    </p:spTree>
    <p:extLst>
      <p:ext uri="{BB962C8B-B14F-4D97-AF65-F5344CB8AC3E}">
        <p14:creationId xmlns:p14="http://schemas.microsoft.com/office/powerpoint/2010/main" val="1388848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도출은 </a:t>
            </a:r>
            <a:r>
              <a:rPr lang="ko-KR" altLang="en-US" dirty="0" err="1"/>
              <a:t>리터럴과</a:t>
            </a:r>
            <a:r>
              <a:rPr lang="ko-KR" altLang="en-US" dirty="0"/>
              <a:t> 부정 </a:t>
            </a:r>
            <a:r>
              <a:rPr lang="ko-KR" altLang="en-US" dirty="0" err="1"/>
              <a:t>리터럴을</a:t>
            </a:r>
            <a:r>
              <a:rPr lang="ko-KR" altLang="en-US" dirty="0"/>
              <a:t> 가지고 있는 </a:t>
            </a:r>
            <a:r>
              <a:rPr lang="en-US" altLang="ko-KR" dirty="0"/>
              <a:t>2</a:t>
            </a:r>
            <a:r>
              <a:rPr lang="ko-KR" altLang="en-US" dirty="0"/>
              <a:t>개의 절을 조합하여서 새로운 절을 생성하는 방법이다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6" y="2852936"/>
            <a:ext cx="7056784" cy="15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40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도출로 </a:t>
            </a:r>
            <a:r>
              <a:rPr lang="ko-KR" altLang="en-US" dirty="0" err="1"/>
              <a:t>모더스</a:t>
            </a:r>
            <a:r>
              <a:rPr lang="ko-KR" altLang="en-US" dirty="0"/>
              <a:t> </a:t>
            </a:r>
            <a:r>
              <a:rPr lang="ko-KR" altLang="en-US" dirty="0" err="1"/>
              <a:t>포넌스를</a:t>
            </a:r>
            <a:r>
              <a:rPr lang="ko-KR" altLang="en-US" dirty="0"/>
              <a:t> 유도해보자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6" y="1988840"/>
            <a:ext cx="8153400" cy="1685805"/>
          </a:xfrm>
        </p:spPr>
      </p:pic>
      <p:sp>
        <p:nvSpPr>
          <p:cNvPr id="5" name="타원 4"/>
          <p:cNvSpPr/>
          <p:nvPr/>
        </p:nvSpPr>
        <p:spPr>
          <a:xfrm>
            <a:off x="3029815" y="1988840"/>
            <a:ext cx="50405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29815" y="2953536"/>
            <a:ext cx="50405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0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지식표현 방법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26" y="1772816"/>
            <a:ext cx="6929264" cy="191893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65104"/>
            <a:ext cx="7128792" cy="19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2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도출을 사용하려면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도출 기법으로 증명하려면 모든 논리식들을 논리곱 표준형</a:t>
            </a:r>
            <a:r>
              <a:rPr lang="en-US" altLang="ko-KR" dirty="0"/>
              <a:t>(CNF: conjunctive normal form)</a:t>
            </a:r>
            <a:r>
              <a:rPr lang="ko-KR" altLang="en-US" dirty="0"/>
              <a:t>으로 바꾸어야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ko-KR" altLang="en-US" dirty="0" err="1"/>
              <a:t>전칭</a:t>
            </a:r>
            <a:r>
              <a:rPr lang="ko-KR" altLang="en-US" dirty="0"/>
              <a:t> </a:t>
            </a:r>
            <a:r>
              <a:rPr lang="ko-KR" altLang="en-US" dirty="0" err="1"/>
              <a:t>한정사는</a:t>
            </a:r>
            <a:r>
              <a:rPr lang="ko-KR" altLang="en-US" dirty="0"/>
              <a:t> 없애버린다</a:t>
            </a:r>
            <a:r>
              <a:rPr lang="en-US" altLang="ko-KR" dirty="0"/>
              <a:t>(</a:t>
            </a:r>
            <a:r>
              <a:rPr lang="ko-KR" altLang="en-US" dirty="0"/>
              <a:t>기본적으로 가정된다</a:t>
            </a:r>
            <a:r>
              <a:rPr lang="en-US" altLang="ko-KR" dirty="0"/>
              <a:t>). </a:t>
            </a:r>
          </a:p>
          <a:p>
            <a:endParaRPr lang="en-US" altLang="ko-KR" dirty="0"/>
          </a:p>
          <a:p>
            <a:r>
              <a:rPr lang="ko-KR" altLang="en-US" dirty="0"/>
              <a:t>존재 </a:t>
            </a:r>
            <a:r>
              <a:rPr lang="ko-KR" altLang="en-US" dirty="0" err="1"/>
              <a:t>한정사는</a:t>
            </a:r>
            <a:r>
              <a:rPr lang="ko-KR" altLang="en-US" dirty="0"/>
              <a:t> </a:t>
            </a:r>
            <a:r>
              <a:rPr lang="ko-KR" altLang="en-US" dirty="0" err="1"/>
              <a:t>스콜렘</a:t>
            </a:r>
            <a:r>
              <a:rPr lang="ko-KR" altLang="en-US" dirty="0"/>
              <a:t> 함수라고 하는 것으로 바꾼다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391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CNF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변환하기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dirty="0"/>
              <a:t>함축 기호 →</a:t>
            </a:r>
            <a:r>
              <a:rPr lang="ko-KR" altLang="en-US" dirty="0" err="1"/>
              <a:t>를</a:t>
            </a:r>
            <a:r>
              <a:rPr lang="ko-KR" altLang="en-US" dirty="0"/>
              <a:t> 제거한다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dirty="0"/>
              <a:t>부정 기호를 기초 공식 안으로 이동한다</a:t>
            </a:r>
            <a:r>
              <a:rPr lang="en-US" altLang="ko-KR" dirty="0"/>
              <a:t>. </a:t>
            </a:r>
            <a:r>
              <a:rPr lang="ko-KR" altLang="en-US" dirty="0" err="1"/>
              <a:t>드모르간의</a:t>
            </a:r>
            <a:r>
              <a:rPr lang="ko-KR" altLang="en-US" dirty="0"/>
              <a:t> 법칙을 이용하여 부정의 범위를 줄인다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dirty="0" err="1"/>
              <a:t>전칭</a:t>
            </a:r>
            <a:r>
              <a:rPr lang="ko-KR" altLang="en-US" dirty="0"/>
              <a:t> </a:t>
            </a:r>
            <a:r>
              <a:rPr lang="ko-KR" altLang="en-US" dirty="0" err="1"/>
              <a:t>한정사</a:t>
            </a:r>
            <a:r>
              <a:rPr lang="ko-KR" altLang="en-US" dirty="0"/>
              <a:t> 변수의 이름을 다르게 변경한다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dirty="0"/>
              <a:t>존재 </a:t>
            </a:r>
            <a:r>
              <a:rPr lang="ko-KR" altLang="en-US" dirty="0" err="1"/>
              <a:t>한정사에</a:t>
            </a:r>
            <a:r>
              <a:rPr lang="ko-KR" altLang="en-US" dirty="0"/>
              <a:t> 의하여 한정되는 변수를 함수로 대체하고 존재 </a:t>
            </a:r>
            <a:r>
              <a:rPr lang="ko-KR" altLang="en-US" dirty="0" err="1"/>
              <a:t>한정사를</a:t>
            </a:r>
            <a:r>
              <a:rPr lang="ko-KR" altLang="en-US" dirty="0"/>
              <a:t> 제거한다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dirty="0"/>
              <a:t>모든 </a:t>
            </a:r>
            <a:r>
              <a:rPr lang="ko-KR" altLang="en-US" dirty="0" err="1"/>
              <a:t>전칭</a:t>
            </a:r>
            <a:r>
              <a:rPr lang="ko-KR" altLang="en-US" dirty="0"/>
              <a:t> </a:t>
            </a:r>
            <a:r>
              <a:rPr lang="ko-KR" altLang="en-US" dirty="0" err="1"/>
              <a:t>한정사를</a:t>
            </a:r>
            <a:r>
              <a:rPr lang="ko-KR" altLang="en-US" dirty="0"/>
              <a:t> 생략하고</a:t>
            </a:r>
            <a:r>
              <a:rPr lang="en-US" altLang="ko-KR" dirty="0"/>
              <a:t>, </a:t>
            </a:r>
            <a:r>
              <a:rPr lang="ko-KR" altLang="en-US" dirty="0"/>
              <a:t>논리곱 </a:t>
            </a:r>
            <a:r>
              <a:rPr lang="ko-KR" altLang="en-US" dirty="0" err="1"/>
              <a:t>정규형으로</a:t>
            </a:r>
            <a:r>
              <a:rPr lang="ko-KR" altLang="en-US" dirty="0"/>
              <a:t> 변환한다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dirty="0"/>
              <a:t>모든 논리곱 기호를 생략한다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68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CNF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변환하기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 fontAlgn="base">
              <a:buSzPct val="100000"/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19031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+mj-ea"/>
              <a:buAutoNum type="circleNumDbPlain"/>
            </a:pPr>
            <a:r>
              <a:rPr lang="ko-KR" altLang="en-US" dirty="0"/>
              <a:t>모든 강아지는 포유류이다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lvl="0" indent="-342900" fontAlgn="base">
              <a:buFont typeface="+mj-ea"/>
              <a:buAutoNum type="circleNumDbPlain"/>
            </a:pPr>
            <a:r>
              <a:rPr lang="ko-KR" altLang="en-US" dirty="0"/>
              <a:t>바둑이는 강아지이다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lvl="0" indent="-342900" fontAlgn="base">
              <a:buFont typeface="+mj-ea"/>
              <a:buAutoNum type="circleNumDbPlain"/>
            </a:pPr>
            <a:r>
              <a:rPr lang="ko-KR" altLang="en-US" dirty="0"/>
              <a:t>바둑이는 포유류이다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lvl="0" indent="-342900" fontAlgn="base">
              <a:buFont typeface="+mj-ea"/>
              <a:buAutoNum type="circleNumDbPlain"/>
            </a:pPr>
            <a:r>
              <a:rPr lang="ko-KR" altLang="en-US" dirty="0"/>
              <a:t>모든 포유류는 우유를 생산한다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257350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</a:rPr>
              <a:t>∀x (DOG(x) → MAMMAL(x)).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/>
              <a:t>DOG(</a:t>
            </a:r>
            <a:r>
              <a:rPr lang="en-US" altLang="ko-KR" dirty="0" err="1"/>
              <a:t>badook</a:t>
            </a:r>
            <a:r>
              <a:rPr lang="en-US" altLang="ko-KR" dirty="0"/>
              <a:t>).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/>
              <a:t>MAMMAL(</a:t>
            </a:r>
            <a:r>
              <a:rPr lang="en-US" altLang="ko-KR" dirty="0" err="1"/>
              <a:t>badook</a:t>
            </a:r>
            <a:r>
              <a:rPr lang="en-US" altLang="ko-KR" dirty="0"/>
              <a:t>).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</a:rPr>
              <a:t>∀x (MAMMAL(x) → MILK(x)).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2843" y="5013176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>
                <a:solidFill>
                  <a:srgbClr val="FF0000"/>
                </a:solidFill>
              </a:rPr>
              <a:t>¬ DOG(x) ∨ MAMMAL(x)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DOG(badook)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MAMMAL(badook)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>
                <a:solidFill>
                  <a:srgbClr val="FF0000"/>
                </a:solidFill>
              </a:rPr>
              <a:t>¬ MAMMAL(x) ∨ MILK(x)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3779912" y="2924944"/>
            <a:ext cx="1080120" cy="332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3779912" y="4618595"/>
            <a:ext cx="1080120" cy="332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2040" y="28845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술어논리로</a:t>
            </a:r>
            <a:r>
              <a:rPr lang="ko-KR" altLang="en-US" dirty="0"/>
              <a:t> 변환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2040" y="457324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CNF</a:t>
            </a:r>
            <a:r>
              <a:rPr lang="ko-KR" altLang="en-US" dirty="0"/>
              <a:t>로 변환</a:t>
            </a:r>
          </a:p>
        </p:txBody>
      </p:sp>
    </p:spTree>
    <p:extLst>
      <p:ext uri="{BB962C8B-B14F-4D97-AF65-F5344CB8AC3E}">
        <p14:creationId xmlns:p14="http://schemas.microsoft.com/office/powerpoint/2010/main" val="2032844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도출에 의한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8920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fontAlgn="base">
              <a:buNone/>
            </a:pPr>
            <a:r>
              <a:rPr lang="en-US" altLang="ko-KR" dirty="0"/>
              <a:t>1. </a:t>
            </a:r>
            <a:r>
              <a:rPr lang="ko-KR" altLang="en-US" dirty="0"/>
              <a:t>증명하고자 하는 사실을 부정하여 절들의 리스트에 추가한다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2. </a:t>
            </a:r>
            <a:r>
              <a:rPr lang="ko-KR" altLang="en-US" dirty="0"/>
              <a:t>지식 베이스의 문장들을 </a:t>
            </a:r>
            <a:r>
              <a:rPr lang="en-US" altLang="ko-KR" dirty="0"/>
              <a:t>CNF </a:t>
            </a:r>
            <a:r>
              <a:rPr lang="ko-KR" altLang="en-US" dirty="0"/>
              <a:t>형태로 변환한다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3. </a:t>
            </a:r>
            <a:r>
              <a:rPr lang="ko-KR" altLang="en-US" dirty="0"/>
              <a:t>도출할 수 있는 절의 쌍이 더 이상 없을 때까지 다음을 반복한다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3.1. </a:t>
            </a:r>
            <a:r>
              <a:rPr lang="ko-KR" altLang="en-US" dirty="0"/>
              <a:t>도출할 수 있는 절의 쌍을 찾아 도출한다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3.2. </a:t>
            </a:r>
            <a:r>
              <a:rPr lang="ko-KR" altLang="en-US" dirty="0" err="1"/>
              <a:t>도출절을</a:t>
            </a:r>
            <a:r>
              <a:rPr lang="ko-KR" altLang="en-US" dirty="0"/>
              <a:t> 절들의 리스트에 추가한다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3.3. NIL</a:t>
            </a:r>
            <a:r>
              <a:rPr lang="ko-KR" altLang="en-US" dirty="0"/>
              <a:t>이 유도되면</a:t>
            </a:r>
            <a:r>
              <a:rPr lang="en-US" altLang="ko-KR" dirty="0"/>
              <a:t>, </a:t>
            </a:r>
            <a:r>
              <a:rPr lang="ko-KR" altLang="en-US" dirty="0"/>
              <a:t>증명하고자 하는 사실이 참이다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4. </a:t>
            </a:r>
            <a:r>
              <a:rPr lang="ko-KR" altLang="en-US" dirty="0"/>
              <a:t>증명하고자 하는 사실이 거짓이다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360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도출에 의한 증명의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619031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¬ DOG(x) ∨ MAMMAL(x)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DOG(badook)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MAMMAL(badook)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¬ MAMMAL(x) ∨ MILK(x)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996952"/>
            <a:ext cx="72008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MILK(</a:t>
            </a:r>
            <a:r>
              <a:rPr lang="en-US" altLang="ko-KR" dirty="0" err="1"/>
              <a:t>badook</a:t>
            </a:r>
            <a:r>
              <a:rPr lang="en-US" altLang="ko-KR" dirty="0"/>
              <a:t>)</a:t>
            </a:r>
          </a:p>
        </p:txBody>
      </p:sp>
      <p:sp>
        <p:nvSpPr>
          <p:cNvPr id="7" name="설명선 2 6"/>
          <p:cNvSpPr/>
          <p:nvPr/>
        </p:nvSpPr>
        <p:spPr>
          <a:xfrm>
            <a:off x="6012160" y="2513036"/>
            <a:ext cx="2376264" cy="612648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증명하고 싶은 사실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452" y="3933056"/>
            <a:ext cx="72008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¬ DOG(x) ∨ MAMMAL(x)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DOG(badook)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MAMMAL(badook)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¬ MAMMAL(x) ∨ MILK(x)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>
                <a:solidFill>
                  <a:srgbClr val="FF0000"/>
                </a:solidFill>
              </a:rPr>
              <a:t>¬MILK(badook)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3851920" y="3501008"/>
            <a:ext cx="7920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19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도출에 의한 증명의 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46" y="1827784"/>
            <a:ext cx="4684223" cy="12326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933056"/>
            <a:ext cx="4320480" cy="11376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38" y="5750286"/>
            <a:ext cx="4325772" cy="1143122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3419872" y="3212976"/>
            <a:ext cx="936104" cy="43204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3419872" y="5194492"/>
            <a:ext cx="936104" cy="43204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 2 12"/>
          <p:cNvSpPr/>
          <p:nvPr/>
        </p:nvSpPr>
        <p:spPr>
          <a:xfrm>
            <a:off x="7020272" y="5626540"/>
            <a:ext cx="1872208" cy="612648"/>
          </a:xfrm>
          <a:prstGeom prst="borderCallout2">
            <a:avLst>
              <a:gd name="adj1" fmla="val 18750"/>
              <a:gd name="adj2" fmla="val -8333"/>
              <a:gd name="adj3" fmla="val 102875"/>
              <a:gd name="adj4" fmla="val -33031"/>
              <a:gd name="adj5" fmla="val 169488"/>
              <a:gd name="adj6" fmla="val -1116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모순 발생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63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  <a:r>
              <a:rPr lang="en-US" altLang="ko-KR" dirty="0"/>
              <a:t>(Prolog)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hlinkClick r:id="rId2"/>
              </a:rPr>
              <a:t>https://www.swi-prolog.org/에서</a:t>
            </a:r>
            <a:r>
              <a:rPr lang="en-US" altLang="ko-KR" dirty="0"/>
              <a:t> </a:t>
            </a:r>
            <a:r>
              <a:rPr lang="en-US" altLang="ko-KR" dirty="0" err="1"/>
              <a:t>다운로드할</a:t>
            </a:r>
            <a:r>
              <a:rPr lang="en-US" altLang="ko-KR" dirty="0"/>
              <a:t> 수 </a:t>
            </a:r>
            <a:r>
              <a:rPr lang="en-US" altLang="ko-KR" dirty="0" err="1"/>
              <a:t>있는</a:t>
            </a:r>
            <a:r>
              <a:rPr lang="en-US" altLang="ko-KR" dirty="0"/>
              <a:t> SWI-</a:t>
            </a:r>
            <a:r>
              <a:rPr lang="en-US" altLang="ko-KR" dirty="0" err="1"/>
              <a:t>Prolog를</a:t>
            </a:r>
            <a:r>
              <a:rPr lang="en-US" altLang="ko-KR" dirty="0"/>
              <a:t> </a:t>
            </a:r>
            <a:r>
              <a:rPr lang="en-US" altLang="ko-KR" dirty="0" err="1"/>
              <a:t>설치해보자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ko-KR" altLang="en-US" dirty="0"/>
              <a:t>프롤로그에서는 변수를 항상 대문자로 작성해야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0"/>
            <a:r>
              <a:rPr lang="ko-KR" altLang="en-US" dirty="0"/>
              <a:t>“</a:t>
            </a:r>
            <a:r>
              <a:rPr lang="en-US" altLang="ko-KR" dirty="0"/>
              <a:t>father(Y,X) :- child(X,Y), male(Y).</a:t>
            </a:r>
            <a:r>
              <a:rPr lang="ko-KR" altLang="en-US" dirty="0"/>
              <a:t>”은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의 자식이고 </a:t>
            </a:r>
            <a:r>
              <a:rPr lang="en-US" altLang="ko-KR" dirty="0"/>
              <a:t>Y</a:t>
            </a:r>
            <a:r>
              <a:rPr lang="ko-KR" altLang="en-US" dirty="0"/>
              <a:t>가 남성이면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의 아버지이다</a:t>
            </a:r>
            <a:r>
              <a:rPr lang="en-US" altLang="ko-KR" dirty="0"/>
              <a:t>. “</a:t>
            </a:r>
            <a:r>
              <a:rPr lang="ko-KR" altLang="en-US" dirty="0"/>
              <a:t>를 의미한다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child(X,Y) </a:t>
            </a:r>
            <a:r>
              <a:rPr lang="ko-KR" altLang="en-US" dirty="0"/>
              <a:t>∧ </a:t>
            </a:r>
            <a:r>
              <a:rPr lang="en-US" altLang="ko-KR" dirty="0"/>
              <a:t>male(Y) </a:t>
            </a:r>
            <a:r>
              <a:rPr lang="ko-KR" altLang="en-US" dirty="0"/>
              <a:t>→ </a:t>
            </a:r>
            <a:r>
              <a:rPr lang="en-US" altLang="ko-KR" dirty="0"/>
              <a:t>father(Y,X)</a:t>
            </a:r>
            <a:r>
              <a:rPr lang="ko-KR" altLang="en-US" dirty="0"/>
              <a:t>을 의미한다</a:t>
            </a:r>
            <a:r>
              <a:rPr lang="en-US" altLang="ko-KR" dirty="0"/>
              <a:t>. </a:t>
            </a:r>
          </a:p>
          <a:p>
            <a:pPr fontAlgn="base" latinLnBrk="0"/>
            <a:r>
              <a:rPr lang="ko-KR" altLang="en-US" dirty="0"/>
              <a:t>프롤로그의 규칙에서 논리합은 사용하지 않는다</a:t>
            </a:r>
            <a:r>
              <a:rPr lang="en-US" altLang="ko-KR" dirty="0"/>
              <a:t>. </a:t>
            </a:r>
            <a:r>
              <a:rPr lang="ko-KR" altLang="en-US" dirty="0" err="1"/>
              <a:t>논리곱만을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708920"/>
            <a:ext cx="7200800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parent(Y,X) :- child(X,Y).</a:t>
            </a:r>
          </a:p>
          <a:p>
            <a:pPr fontAlgn="base"/>
            <a:r>
              <a:rPr lang="en-US" altLang="ko-KR" dirty="0"/>
              <a:t>father(Y,X) :- child(X,Y), male(Y).</a:t>
            </a:r>
          </a:p>
        </p:txBody>
      </p:sp>
    </p:spTree>
    <p:extLst>
      <p:ext uri="{BB962C8B-B14F-4D97-AF65-F5344CB8AC3E}">
        <p14:creationId xmlns:p14="http://schemas.microsoft.com/office/powerpoint/2010/main" val="3898633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  <a:r>
              <a:rPr lang="en-US" altLang="ko-KR" dirty="0"/>
              <a:t>(Prolog)</a:t>
            </a:r>
            <a:r>
              <a:rPr lang="ko-KR" altLang="en-US" dirty="0"/>
              <a:t>에서 사실 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상수는 소문자로 입력한다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2008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child(son1, </a:t>
            </a:r>
            <a:r>
              <a:rPr lang="en-US" altLang="ko-KR" dirty="0" err="1"/>
              <a:t>kim</a:t>
            </a:r>
            <a:r>
              <a:rPr lang="en-US" altLang="ko-KR" dirty="0"/>
              <a:t>).</a:t>
            </a:r>
          </a:p>
          <a:p>
            <a:pPr fontAlgn="base"/>
            <a:r>
              <a:rPr lang="en-US" altLang="ko-KR" dirty="0"/>
              <a:t>child(son2, </a:t>
            </a:r>
            <a:r>
              <a:rPr lang="en-US" altLang="ko-KR" dirty="0" err="1"/>
              <a:t>kim</a:t>
            </a:r>
            <a:r>
              <a:rPr lang="en-US" altLang="ko-KR" dirty="0"/>
              <a:t>).</a:t>
            </a:r>
          </a:p>
          <a:p>
            <a:pPr fontAlgn="base"/>
            <a:r>
              <a:rPr lang="en-US" altLang="ko-KR" dirty="0"/>
              <a:t>male(</a:t>
            </a:r>
            <a:r>
              <a:rPr lang="en-US" altLang="ko-KR" dirty="0" err="1"/>
              <a:t>kim</a:t>
            </a:r>
            <a:r>
              <a:rPr lang="en-US" altLang="ko-KR" dirty="0"/>
              <a:t>).</a:t>
            </a:r>
          </a:p>
          <a:p>
            <a:pPr fontAlgn="base"/>
            <a:r>
              <a:rPr lang="en-US" altLang="ko-KR" dirty="0"/>
              <a:t>male(son1).</a:t>
            </a:r>
          </a:p>
          <a:p>
            <a:pPr fontAlgn="base"/>
            <a:r>
              <a:rPr lang="en-US" altLang="ko-KR" dirty="0"/>
              <a:t>male(son2).</a:t>
            </a:r>
          </a:p>
        </p:txBody>
      </p:sp>
    </p:spTree>
    <p:extLst>
      <p:ext uri="{BB962C8B-B14F-4D97-AF65-F5344CB8AC3E}">
        <p14:creationId xmlns:p14="http://schemas.microsoft.com/office/powerpoint/2010/main" val="753428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프롤로그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SzPct val="100000"/>
              <a:buFont typeface="+mj-ea"/>
              <a:buAutoNum type="circleNumDbPlain"/>
            </a:pPr>
            <a:r>
              <a:rPr lang="ko-KR" altLang="en-US" dirty="0"/>
              <a:t>다음과 같은 문장들을 저장하는 파일 </a:t>
            </a:r>
            <a:r>
              <a:rPr lang="en-US" altLang="ko-KR" dirty="0"/>
              <a:t>main.pl</a:t>
            </a:r>
            <a:r>
              <a:rPr lang="ko-KR" altLang="en-US" dirty="0"/>
              <a:t>을 생성한다</a:t>
            </a:r>
            <a:r>
              <a:rPr lang="en-US" altLang="ko-KR" dirty="0"/>
              <a:t>. </a:t>
            </a:r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r>
              <a:rPr lang="en-US" altLang="ko-KR" dirty="0"/>
              <a:t>[File]-&gt;[Consult...] </a:t>
            </a:r>
            <a:r>
              <a:rPr lang="ko-KR" altLang="en-US" dirty="0"/>
              <a:t>메뉴 항목을 선택하여서 </a:t>
            </a:r>
            <a:r>
              <a:rPr lang="en-US" altLang="ko-KR" dirty="0"/>
              <a:t>main.pl</a:t>
            </a:r>
            <a:r>
              <a:rPr lang="ko-KR" altLang="en-US" dirty="0"/>
              <a:t>을 불러들인다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200800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child(son1, </a:t>
            </a:r>
            <a:r>
              <a:rPr lang="en-US" altLang="ko-KR" dirty="0" err="1"/>
              <a:t>kim</a:t>
            </a:r>
            <a:r>
              <a:rPr lang="en-US" altLang="ko-KR" dirty="0"/>
              <a:t>).</a:t>
            </a:r>
          </a:p>
          <a:p>
            <a:pPr fontAlgn="base"/>
            <a:r>
              <a:rPr lang="en-US" altLang="ko-KR" dirty="0"/>
              <a:t>child(son2, </a:t>
            </a:r>
            <a:r>
              <a:rPr lang="en-US" altLang="ko-KR" dirty="0" err="1"/>
              <a:t>kim</a:t>
            </a:r>
            <a:r>
              <a:rPr lang="en-US" altLang="ko-KR" dirty="0"/>
              <a:t>).</a:t>
            </a:r>
          </a:p>
          <a:p>
            <a:pPr fontAlgn="base"/>
            <a:r>
              <a:rPr lang="en-US" altLang="ko-KR" dirty="0"/>
              <a:t>male(</a:t>
            </a:r>
            <a:r>
              <a:rPr lang="en-US" altLang="ko-KR" dirty="0" err="1"/>
              <a:t>kim</a:t>
            </a:r>
            <a:r>
              <a:rPr lang="en-US" altLang="ko-KR" dirty="0"/>
              <a:t>).</a:t>
            </a:r>
          </a:p>
          <a:p>
            <a:pPr fontAlgn="base"/>
            <a:r>
              <a:rPr lang="en-US" altLang="ko-KR" dirty="0"/>
              <a:t>male(son1).</a:t>
            </a:r>
          </a:p>
          <a:p>
            <a:pPr fontAlgn="base"/>
            <a:r>
              <a:rPr lang="en-US" altLang="ko-KR" dirty="0"/>
              <a:t>male(son2).</a:t>
            </a:r>
          </a:p>
          <a:p>
            <a:pPr fontAlgn="base"/>
            <a:r>
              <a:rPr lang="en-US" altLang="ko-KR" dirty="0"/>
              <a:t>parent(Y,X) :- child(X,Y).</a:t>
            </a:r>
          </a:p>
          <a:p>
            <a:pPr fontAlgn="base"/>
            <a:r>
              <a:rPr lang="en-US" altLang="ko-KR" dirty="0"/>
              <a:t>father(Y,X) :- child(X,Y), male(Y).</a:t>
            </a:r>
          </a:p>
        </p:txBody>
      </p:sp>
    </p:spTree>
    <p:extLst>
      <p:ext uri="{BB962C8B-B14F-4D97-AF65-F5344CB8AC3E}">
        <p14:creationId xmlns:p14="http://schemas.microsoft.com/office/powerpoint/2010/main" val="253366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프롤로그 실습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38099"/>
            <a:ext cx="8153400" cy="4420001"/>
          </a:xfrm>
        </p:spPr>
      </p:pic>
    </p:spTree>
    <p:extLst>
      <p:ext uri="{BB962C8B-B14F-4D97-AF65-F5344CB8AC3E}">
        <p14:creationId xmlns:p14="http://schemas.microsoft.com/office/powerpoint/2010/main" val="96738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의미망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의미망</a:t>
            </a:r>
            <a:r>
              <a:rPr lang="en-US" altLang="ko-KR" dirty="0"/>
              <a:t>(semantic network)</a:t>
            </a:r>
            <a:r>
              <a:rPr lang="ko-KR" altLang="en-US" dirty="0"/>
              <a:t>은 방향 그래프를 이용하여 개념 간의 관계를 나타내는 방법이다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그래프는 노드와 간선으로 이루어진다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노드는 사물</a:t>
            </a:r>
            <a:r>
              <a:rPr lang="en-US" altLang="ko-KR" dirty="0"/>
              <a:t>(objects), </a:t>
            </a:r>
            <a:r>
              <a:rPr lang="ko-KR" altLang="en-US" dirty="0"/>
              <a:t>개념</a:t>
            </a:r>
            <a:r>
              <a:rPr lang="en-US" altLang="ko-KR" dirty="0"/>
              <a:t>(concepts)</a:t>
            </a:r>
            <a:r>
              <a:rPr lang="ko-KR" altLang="en-US" dirty="0"/>
              <a:t>등을 표현한다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간선</a:t>
            </a:r>
            <a:r>
              <a:rPr lang="en-US" altLang="ko-KR" dirty="0"/>
              <a:t>(edge)</a:t>
            </a:r>
            <a:r>
              <a:rPr lang="ko-KR" altLang="en-US" dirty="0"/>
              <a:t>는 사물이나 개념 사이의 관계이다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848100"/>
            <a:ext cx="5868144" cy="27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4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ko-KR" altLang="en-US" dirty="0"/>
              <a:t>많이 사용되는 지식 표현의 방법은 “규칙”</a:t>
            </a:r>
            <a:r>
              <a:rPr lang="en-US" altLang="ko-KR" dirty="0"/>
              <a:t>, “</a:t>
            </a:r>
            <a:r>
              <a:rPr lang="ko-KR" altLang="en-US" dirty="0" err="1"/>
              <a:t>의미망</a:t>
            </a:r>
            <a:r>
              <a:rPr lang="ko-KR" altLang="en-US" dirty="0"/>
              <a:t>”</a:t>
            </a:r>
            <a:r>
              <a:rPr lang="en-US" altLang="ko-KR" dirty="0"/>
              <a:t>, “</a:t>
            </a:r>
            <a:r>
              <a:rPr lang="ko-KR" altLang="en-US" dirty="0"/>
              <a:t>프레임”</a:t>
            </a:r>
            <a:r>
              <a:rPr lang="en-US" altLang="ko-KR" dirty="0"/>
              <a:t>, </a:t>
            </a:r>
            <a:r>
              <a:rPr lang="ko-KR" altLang="en-US" dirty="0" err="1"/>
              <a:t>술어논리</a:t>
            </a:r>
            <a:r>
              <a:rPr lang="ko-KR" altLang="en-US" dirty="0"/>
              <a:t>“ 등이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명제 논리에서 추론 방법은 “</a:t>
            </a:r>
            <a:r>
              <a:rPr lang="ko-KR" altLang="en-US" dirty="0" err="1"/>
              <a:t>모더스</a:t>
            </a:r>
            <a:r>
              <a:rPr lang="ko-KR" altLang="en-US" dirty="0"/>
              <a:t> </a:t>
            </a:r>
            <a:r>
              <a:rPr lang="ko-KR" altLang="en-US" dirty="0" err="1"/>
              <a:t>포넌스</a:t>
            </a:r>
            <a:r>
              <a:rPr lang="ko-KR" altLang="en-US" dirty="0"/>
              <a:t>”</a:t>
            </a:r>
            <a:r>
              <a:rPr lang="en-US" altLang="ko-KR" dirty="0"/>
              <a:t>, “</a:t>
            </a:r>
            <a:r>
              <a:rPr lang="ko-KR" altLang="en-US" dirty="0"/>
              <a:t>부정 논법”</a:t>
            </a:r>
            <a:r>
              <a:rPr lang="en-US" altLang="ko-KR" dirty="0"/>
              <a:t>, “</a:t>
            </a:r>
            <a:r>
              <a:rPr lang="ko-KR" altLang="en-US" dirty="0"/>
              <a:t>삼단논법” 등이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 err="1"/>
              <a:t>의미망</a:t>
            </a:r>
            <a:r>
              <a:rPr lang="en-US" altLang="ko-KR" dirty="0"/>
              <a:t>(semantic network)</a:t>
            </a:r>
            <a:r>
              <a:rPr lang="ko-KR" altLang="en-US" dirty="0"/>
              <a:t>은 방향 그래프를 이용하여 개념 간의 관계를 나타내는 방법이다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프레임</a:t>
            </a:r>
            <a:r>
              <a:rPr lang="en-US" altLang="ko-KR" dirty="0"/>
              <a:t>(frame)</a:t>
            </a:r>
            <a:r>
              <a:rPr lang="ko-KR" altLang="en-US" dirty="0"/>
              <a:t>은 </a:t>
            </a:r>
            <a:r>
              <a:rPr lang="en-US" altLang="ko-KR" dirty="0"/>
              <a:t>1970</a:t>
            </a:r>
            <a:r>
              <a:rPr lang="ko-KR" altLang="en-US" dirty="0"/>
              <a:t>년대에 </a:t>
            </a:r>
            <a:r>
              <a:rPr lang="en-US" altLang="ko-KR" dirty="0"/>
              <a:t>Marvin Minsky</a:t>
            </a:r>
            <a:r>
              <a:rPr lang="ko-KR" altLang="en-US" dirty="0"/>
              <a:t>가 제안한 지식 표현 방법으로 특정 객체와 그 속성을 묶어서 하나로 조직화하는 방법이다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술어 논리</a:t>
            </a:r>
            <a:r>
              <a:rPr lang="en-US" altLang="ko-KR" dirty="0"/>
              <a:t>(predicate logic)</a:t>
            </a:r>
            <a:r>
              <a:rPr lang="ko-KR" altLang="en-US" dirty="0"/>
              <a:t>는 하나의 명제가 객체</a:t>
            </a:r>
            <a:r>
              <a:rPr lang="en-US" altLang="ko-KR" dirty="0"/>
              <a:t>(object, </a:t>
            </a:r>
            <a:r>
              <a:rPr lang="ko-KR" altLang="en-US" dirty="0"/>
              <a:t>또는 인수</a:t>
            </a:r>
            <a:r>
              <a:rPr lang="en-US" altLang="ko-KR" dirty="0"/>
              <a:t>)</a:t>
            </a:r>
            <a:r>
              <a:rPr lang="ko-KR" altLang="en-US" dirty="0"/>
              <a:t>와 술어</a:t>
            </a:r>
            <a:r>
              <a:rPr lang="en-US" altLang="ko-KR" dirty="0"/>
              <a:t>(predicate)</a:t>
            </a:r>
            <a:r>
              <a:rPr lang="ko-KR" altLang="en-US" dirty="0"/>
              <a:t>로 나누어질 수 있고 변수와 한정자를 사용할 수 있는 논리이다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술어 논리식에서는 추론을 위하여 도출</a:t>
            </a:r>
            <a:r>
              <a:rPr lang="en-US" altLang="ko-KR" dirty="0"/>
              <a:t>(resolution)</a:t>
            </a:r>
            <a:r>
              <a:rPr lang="ko-KR" altLang="en-US" dirty="0"/>
              <a:t>이라는 방법을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82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의미망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노드 사이의 간선은 “</a:t>
            </a:r>
            <a:r>
              <a:rPr lang="en-US" altLang="ko-KR" dirty="0"/>
              <a:t>..</a:t>
            </a:r>
            <a:r>
              <a:rPr lang="ko-KR" altLang="en-US" dirty="0"/>
              <a:t>의 일종이다”</a:t>
            </a:r>
            <a:r>
              <a:rPr lang="en-US" altLang="ko-KR" dirty="0"/>
              <a:t>(is-a), "...</a:t>
            </a:r>
            <a:r>
              <a:rPr lang="ko-KR" altLang="en-US" dirty="0"/>
              <a:t>을 가지고 있다“</a:t>
            </a:r>
            <a:r>
              <a:rPr lang="en-US" altLang="ko-KR" dirty="0"/>
              <a:t>('has), "...</a:t>
            </a:r>
            <a:r>
              <a:rPr lang="ko-KR" altLang="en-US" dirty="0"/>
              <a:t>은 하나의 예이다</a:t>
            </a:r>
            <a:r>
              <a:rPr lang="en-US" altLang="ko-KR" dirty="0"/>
              <a:t>." (</a:t>
            </a:r>
            <a:r>
              <a:rPr lang="en-US" altLang="ko-KR" dirty="0" err="1"/>
              <a:t>inst</a:t>
            </a:r>
            <a:r>
              <a:rPr lang="en-US" altLang="ko-KR" dirty="0"/>
              <a:t>-of)</a:t>
            </a:r>
            <a:r>
              <a:rPr lang="ko-KR" altLang="en-US" dirty="0"/>
              <a:t>와 같은 관계를 나타낸다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의미망은</a:t>
            </a:r>
            <a:r>
              <a:rPr lang="ko-KR" altLang="en-US" dirty="0"/>
              <a:t> 매우 복잡한 개념이나 인과 관계를 잘 표현할 수 있지만 지식의 양이 커지면 너무 복잡해져서 조작이 어렵다는 단점도 가지고 있다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의미망을</a:t>
            </a:r>
            <a:r>
              <a:rPr lang="ko-KR" altLang="en-US" dirty="0"/>
              <a:t> 위한 표준 지침이 없기 때문에 시스템에 따라 </a:t>
            </a:r>
            <a:r>
              <a:rPr lang="ko-KR" altLang="en-US" dirty="0" err="1"/>
              <a:t>의미망의</a:t>
            </a:r>
            <a:r>
              <a:rPr lang="ko-KR" altLang="en-US" dirty="0"/>
              <a:t> 형태가 다를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98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  <a:r>
              <a:rPr lang="en-US" altLang="ko-KR" dirty="0"/>
              <a:t>(frame)</a:t>
            </a:r>
            <a:r>
              <a:rPr lang="ko-KR" altLang="en-US" dirty="0"/>
              <a:t>은 </a:t>
            </a:r>
            <a:r>
              <a:rPr lang="en-US" altLang="ko-KR" dirty="0"/>
              <a:t>1970</a:t>
            </a:r>
            <a:r>
              <a:rPr lang="ko-KR" altLang="en-US" dirty="0"/>
              <a:t>년대에 </a:t>
            </a:r>
            <a:r>
              <a:rPr lang="en-US" altLang="ko-KR" dirty="0"/>
              <a:t>Marvin Minsky</a:t>
            </a:r>
            <a:r>
              <a:rPr lang="ko-KR" altLang="en-US" dirty="0"/>
              <a:t>가 제안한 지식 표현 방법으로 </a:t>
            </a:r>
            <a:r>
              <a:rPr lang="ko-KR" altLang="en-US" dirty="0" err="1"/>
              <a:t>의미망에서</a:t>
            </a:r>
            <a:r>
              <a:rPr lang="ko-KR" altLang="en-US" dirty="0"/>
              <a:t> 파생</a:t>
            </a:r>
            <a:endParaRPr lang="en-US" altLang="ko-KR" dirty="0"/>
          </a:p>
          <a:p>
            <a:r>
              <a:rPr lang="ko-KR" altLang="en-US" dirty="0"/>
              <a:t>프레임은 특정 객체와 그 속성을 묶어서 하나로 조직화하는 방법이며 개념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상황들을 기술하는데 유리하다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478099"/>
            <a:ext cx="5940152" cy="26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8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프레임은 객체의 속성과 값으로 이루어져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개개의 속성은 슬롯</a:t>
            </a:r>
            <a:r>
              <a:rPr lang="en-US" altLang="ko-KR" dirty="0"/>
              <a:t>(slot)</a:t>
            </a:r>
            <a:r>
              <a:rPr lang="ko-KR" altLang="en-US" dirty="0"/>
              <a:t>이라고 불리고 슬롯은 값을 가질 수가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프레임은 프로그래밍 언어의 구조체나 객체</a:t>
            </a:r>
            <a:r>
              <a:rPr lang="en-US" altLang="ko-KR" dirty="0"/>
              <a:t>(object)</a:t>
            </a:r>
            <a:r>
              <a:rPr lang="ko-KR" altLang="en-US" dirty="0"/>
              <a:t>와 유사하며 객체의 필드에 해당하는 것은 슬롯이다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10" y="3501008"/>
            <a:ext cx="6470876" cy="24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5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“</a:t>
            </a:r>
            <a:r>
              <a:rPr lang="en-US" altLang="ko-KR" dirty="0"/>
              <a:t>if-added” </a:t>
            </a:r>
            <a:r>
              <a:rPr lang="ko-KR" altLang="en-US" dirty="0" err="1"/>
              <a:t>프로시져는</a:t>
            </a:r>
            <a:r>
              <a:rPr lang="ko-KR" altLang="en-US" dirty="0"/>
              <a:t> 새로운 정보가 그 슬롯에 추가되어야 할 때 실행된다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“</a:t>
            </a:r>
            <a:r>
              <a:rPr lang="en-US" altLang="ko-KR" dirty="0"/>
              <a:t>if-deleted” </a:t>
            </a:r>
            <a:r>
              <a:rPr lang="ko-KR" altLang="en-US" dirty="0" err="1"/>
              <a:t>프로시져는</a:t>
            </a:r>
            <a:r>
              <a:rPr lang="ko-KR" altLang="en-US" dirty="0"/>
              <a:t> 어떤 값이 </a:t>
            </a:r>
            <a:r>
              <a:rPr lang="ko-KR" altLang="en-US" dirty="0" err="1"/>
              <a:t>슬롯으로부터</a:t>
            </a:r>
            <a:r>
              <a:rPr lang="ko-KR" altLang="en-US" dirty="0"/>
              <a:t> 제거될 때 실행된다</a:t>
            </a:r>
            <a:r>
              <a:rPr lang="en-US" altLang="ko-KR" dirty="0"/>
              <a:t>. </a:t>
            </a:r>
            <a:r>
              <a:rPr lang="ko-KR" altLang="en-US" dirty="0"/>
              <a:t>이 변경에 따라 다른 슬롯의 값도 변경할 필요가 있을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/>
              <a:t>"if-needed" </a:t>
            </a:r>
            <a:r>
              <a:rPr lang="ko-KR" altLang="en-US" dirty="0" err="1"/>
              <a:t>프로시져는</a:t>
            </a:r>
            <a:r>
              <a:rPr lang="ko-KR" altLang="en-US" dirty="0"/>
              <a:t> 빈 슬롯에 어떤 값이 필요해질 때에 실행된다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78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프레임과 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인공지능 분야에서는 프레임이란 용어로 객체를 나타낸다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객체의 필드에 해당하는 것이 프레임의 슬롯이다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프레임의 슬롯은 </a:t>
            </a:r>
            <a:r>
              <a:rPr lang="ko-KR" altLang="en-US" dirty="0" err="1"/>
              <a:t>값뿐만</a:t>
            </a:r>
            <a:r>
              <a:rPr lang="ko-KR" altLang="en-US" dirty="0"/>
              <a:t> 아니라 프로시저도 가질 수 있다</a:t>
            </a:r>
            <a:r>
              <a:rPr lang="en-US" altLang="ko-KR" dirty="0"/>
              <a:t>. </a:t>
            </a:r>
            <a:r>
              <a:rPr lang="ko-KR" altLang="en-US" dirty="0"/>
              <a:t>슬롯에 붙은 프로시저가 바로 객체의 </a:t>
            </a:r>
            <a:r>
              <a:rPr lang="ko-KR" altLang="en-US" dirty="0" err="1"/>
              <a:t>메소드라고</a:t>
            </a:r>
            <a:r>
              <a:rPr lang="ko-KR" altLang="en-US" dirty="0"/>
              <a:t> 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57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2210</TotalTime>
  <Words>1788</Words>
  <Application>Microsoft Office PowerPoint</Application>
  <PresentationFormat>화면 슬라이드 쇼(4:3)</PresentationFormat>
  <Paragraphs>253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HY얕은샘물M</vt:lpstr>
      <vt:lpstr>굴림</vt:lpstr>
      <vt:lpstr>맑은 고딕</vt:lpstr>
      <vt:lpstr>Arial</vt:lpstr>
      <vt:lpstr>Tw Cen MT</vt:lpstr>
      <vt:lpstr>Wingdings</vt:lpstr>
      <vt:lpstr>Wingdings 2</vt:lpstr>
      <vt:lpstr>가을</vt:lpstr>
      <vt:lpstr>PowerPoint 프레젠테이션</vt:lpstr>
      <vt:lpstr>학습 목표</vt:lpstr>
      <vt:lpstr>지식표현 방법</vt:lpstr>
      <vt:lpstr>의미망</vt:lpstr>
      <vt:lpstr>의미망</vt:lpstr>
      <vt:lpstr>프레임</vt:lpstr>
      <vt:lpstr>프레임</vt:lpstr>
      <vt:lpstr>프로시저</vt:lpstr>
      <vt:lpstr>프레임과 객체 지향 프로그래밍</vt:lpstr>
      <vt:lpstr>프레임과 상속</vt:lpstr>
      <vt:lpstr>논리</vt:lpstr>
      <vt:lpstr>술어논리</vt:lpstr>
      <vt:lpstr>장점과 단점</vt:lpstr>
      <vt:lpstr>명제 논리</vt:lpstr>
      <vt:lpstr>함축</vt:lpstr>
      <vt:lpstr>명제논리에서의 추론</vt:lpstr>
      <vt:lpstr>추론법칙</vt:lpstr>
      <vt:lpstr>추론법칙</vt:lpstr>
      <vt:lpstr>추론법칙</vt:lpstr>
      <vt:lpstr>술어논리</vt:lpstr>
      <vt:lpstr>술어 논리의 예</vt:lpstr>
      <vt:lpstr>객체와 관계</vt:lpstr>
      <vt:lpstr>변수</vt:lpstr>
      <vt:lpstr>한정사</vt:lpstr>
      <vt:lpstr>술어논리에서의 추론</vt:lpstr>
      <vt:lpstr>정형식</vt:lpstr>
      <vt:lpstr>정형식</vt:lpstr>
      <vt:lpstr>도출</vt:lpstr>
      <vt:lpstr>도출로 모더스 포넌스를 유도해보자. </vt:lpstr>
      <vt:lpstr>도출을 사용하려면</vt:lpstr>
      <vt:lpstr>CNF로 변환하기 </vt:lpstr>
      <vt:lpstr>CNF로 변환하기 예</vt:lpstr>
      <vt:lpstr>도출에 의한 증명</vt:lpstr>
      <vt:lpstr>도출에 의한 증명의 예</vt:lpstr>
      <vt:lpstr>도출에 의한 증명의 예</vt:lpstr>
      <vt:lpstr>프롤로그(Prolog)</vt:lpstr>
      <vt:lpstr>프롤로그(Prolog)에서 사실 입력</vt:lpstr>
      <vt:lpstr>프롤로그 실습</vt:lpstr>
      <vt:lpstr>프롤로그 실습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이계성</cp:lastModifiedBy>
  <cp:revision>469</cp:revision>
  <dcterms:created xsi:type="dcterms:W3CDTF">2012-03-12T19:09:15Z</dcterms:created>
  <dcterms:modified xsi:type="dcterms:W3CDTF">2020-09-07T01:27:17Z</dcterms:modified>
</cp:coreProperties>
</file>