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1pPr>
    <a:lvl2pPr marL="0" marR="0" indent="2286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2pPr>
    <a:lvl3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3pPr>
    <a:lvl4pPr marL="0" marR="0" indent="6858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4pPr>
    <a:lvl5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5pPr>
    <a:lvl6pPr marL="0" marR="0" indent="11430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6pPr>
    <a:lvl7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7pPr>
    <a:lvl8pPr marL="0" marR="0" indent="16002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8pPr>
    <a:lvl9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def" i="def">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b="def" i="def"/>
      <a:tcStyle>
        <a:tcBdr/>
        <a:fill>
          <a:solidFill>
            <a:srgbClr val="F2F2F2"/>
          </a:solidFill>
        </a:fill>
      </a:tcStyle>
    </a:band2H>
    <a:firstCol>
      <a:tcTxStyle b="def" i="def">
        <a:fontRef idx="major">
          <a:srgbClr val="444444"/>
        </a:fontRef>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def" i="def">
        <a:fontRef idx="major">
          <a:srgbClr val="444444"/>
        </a:fontRef>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def" i="def">
        <a:fontRef idx="maj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b="def" i="def">
        <a:fontRef idx="major">
          <a:srgbClr val="444444"/>
        </a:fontRef>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EFF8FA"/>
          </a:solidFill>
        </a:fill>
      </a:tcStyle>
    </a:band2H>
    <a:firstCol>
      <a:tcTxStyle b="def" i="def">
        <a:fontRef idx="major">
          <a:srgbClr val="444444"/>
        </a:fontRef>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def" i="def">
        <a:fontRef idx="major">
          <a:srgbClr val="FFFFFF"/>
        </a:fontRef>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def" i="de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def" i="def">
        <a:fontRef idx="major">
          <a:srgbClr val="444444"/>
        </a:fontRef>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F2F2F2"/>
          </a:solidFill>
        </a:fill>
      </a:tcStyle>
    </a:band2H>
    <a:firstCol>
      <a:tcTxStyle b="def" i="def">
        <a:fontRef idx="major">
          <a:srgbClr val="444444"/>
        </a:fontRef>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b="def" i="def">
        <a:fontRef idx="major">
          <a:srgbClr val="444444"/>
        </a:fontRef>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def" i="def">
        <a:fontRef idx="major">
          <a:srgbClr val="FFFFFF"/>
        </a:fontRef>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b="def" i="def">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b="def" i="def"/>
      <a:tcStyle>
        <a:tcBdr/>
        <a:fill>
          <a:solidFill>
            <a:srgbClr val="E4E4E0"/>
          </a:solidFill>
        </a:fill>
      </a:tcStyle>
    </a:band2H>
    <a:firstCol>
      <a:tcTxStyle b="def" i="def">
        <a:fontRef idx="major">
          <a:srgbClr val="FFFFFF"/>
        </a:fontRef>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def" i="def">
        <a:fontRef idx="major">
          <a:srgbClr val="444444"/>
        </a:fontRef>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def" i="def">
        <a:fontRef idx="major">
          <a:srgbClr val="FFFFFF"/>
        </a:fontRef>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def" i="def">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b="def" i="def"/>
      <a:tcStyle>
        <a:tcBdr/>
        <a:fill>
          <a:solidFill>
            <a:srgbClr val="F2F2F2"/>
          </a:solidFill>
        </a:fill>
      </a:tcStyle>
    </a:band2H>
    <a:firstCol>
      <a:tcTxStyle b="def" i="def">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def" i="def">
        <a:fontRef idx="major">
          <a:srgbClr val="444444"/>
        </a:fontRef>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def" i="def">
        <a:fontRef idx="major">
          <a:srgbClr val="444444"/>
        </a:fontRef>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def" i="def">
        <a:fontRef idx="major">
          <a:srgbClr val="777777"/>
        </a:fontRef>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b="def" i="def"/>
      <a:tcStyle>
        <a:tcBdr/>
        <a:fill>
          <a:solidFill>
            <a:srgbClr val="D2D2D2">
              <a:alpha val="30000"/>
            </a:srgbClr>
          </a:solidFill>
        </a:fill>
      </a:tcStyle>
    </a:band2H>
    <a:firstCol>
      <a:tcTxStyle b="def" i="de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def" i="de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def" i="de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D2D2D2">
              <a:alpha val="30000"/>
            </a:srgbClr>
          </a:solidFill>
        </a:fill>
      </a:tcStyle>
    </a:band2H>
    <a:firstCo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 styleId="{D51ADE6A-740E-44AE-83CC-AE7238B6C88D}"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p:nvPr>
            <p:ph type="sldImg"/>
          </p:nvPr>
        </p:nvSpPr>
        <p:spPr>
          <a:xfrm>
            <a:off x="1143000" y="685800"/>
            <a:ext cx="4572000" cy="3429000"/>
          </a:xfrm>
          <a:prstGeom prst="rect">
            <a:avLst/>
          </a:prstGeom>
        </p:spPr>
        <p:txBody>
          <a:bodyPr/>
          <a:lstStyle/>
          <a:p>
            <a:pPr/>
          </a:p>
        </p:txBody>
      </p:sp>
      <p:sp>
        <p:nvSpPr>
          <p:cNvPr id="234" name="Shape 2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www.wit.ie" TargetMode="Externa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creativecommons.org/licenses/by-nc/3.0/" TargetMode="Externa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2" name="Line"/>
          <p:cNvSpPr/>
          <p:nvPr/>
        </p:nvSpPr>
        <p:spPr>
          <a:xfrm>
            <a:off x="647700" y="4749800"/>
            <a:ext cx="11709421" cy="127"/>
          </a:xfrm>
          <a:prstGeom prst="line">
            <a:avLst/>
          </a:prstGeom>
          <a:ln w="12700">
            <a:solidFill>
              <a:srgbClr val="9A9A9A"/>
            </a:solidFill>
            <a:miter lim="400000"/>
          </a:ln>
        </p:spPr>
        <p:txBody>
          <a:bodyPr lIns="50800" tIns="50800" rIns="50800" bIns="50800" anchor="ctr"/>
          <a:lstStyle/>
          <a:p>
            <a:pPr/>
          </a:p>
        </p:txBody>
      </p:sp>
      <p:sp>
        <p:nvSpPr>
          <p:cNvPr id="13" name="Title Text"/>
          <p:cNvSpPr txBox="1"/>
          <p:nvPr>
            <p:ph type="title"/>
          </p:nvPr>
        </p:nvSpPr>
        <p:spPr>
          <a:xfrm>
            <a:off x="571500" y="1320800"/>
            <a:ext cx="11861800" cy="3175000"/>
          </a:xfrm>
          <a:prstGeom prst="rect">
            <a:avLst/>
          </a:prstGeom>
        </p:spPr>
        <p:txBody>
          <a:bodyPr/>
          <a:lstStyle/>
          <a:p>
            <a:pPr/>
            <a:r>
              <a:t>Title Text</a:t>
            </a:r>
          </a:p>
        </p:txBody>
      </p:sp>
      <p:sp>
        <p:nvSpPr>
          <p:cNvPr id="14" name="Body Level One…"/>
          <p:cNvSpPr txBox="1"/>
          <p:nvPr>
            <p:ph type="body" sz="half" idx="1"/>
          </p:nvPr>
        </p:nvSpPr>
        <p:spPr>
          <a:xfrm>
            <a:off x="571500" y="5016500"/>
            <a:ext cx="118618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268200" y="9194800"/>
            <a:ext cx="312014" cy="299822"/>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94" name="Line"/>
          <p:cNvSpPr/>
          <p:nvPr/>
        </p:nvSpPr>
        <p:spPr>
          <a:xfrm>
            <a:off x="647700" y="1968500"/>
            <a:ext cx="4876867" cy="127"/>
          </a:xfrm>
          <a:prstGeom prst="line">
            <a:avLst/>
          </a:prstGeom>
          <a:ln w="12700">
            <a:solidFill>
              <a:srgbClr val="9A9A9A"/>
            </a:solidFill>
            <a:miter lim="400000"/>
          </a:ln>
        </p:spPr>
        <p:txBody>
          <a:bodyPr lIns="50800" tIns="50800" rIns="50800" bIns="50800" anchor="ctr"/>
          <a:lstStyle/>
          <a:p>
            <a:pPr/>
          </a:p>
        </p:txBody>
      </p:sp>
      <p:sp>
        <p:nvSpPr>
          <p:cNvPr id="95" name="Image"/>
          <p:cNvSpPr/>
          <p:nvPr>
            <p:ph type="pic" idx="13"/>
          </p:nvPr>
        </p:nvSpPr>
        <p:spPr>
          <a:xfrm>
            <a:off x="6502400" y="0"/>
            <a:ext cx="6502400" cy="9842500"/>
          </a:xfrm>
          <a:prstGeom prst="rect">
            <a:avLst/>
          </a:prstGeom>
        </p:spPr>
        <p:txBody>
          <a:bodyPr lIns="91439" tIns="45719" rIns="91439" bIns="45719"/>
          <a:lstStyle/>
          <a:p>
            <a:pPr/>
          </a:p>
        </p:txBody>
      </p:sp>
      <p:sp>
        <p:nvSpPr>
          <p:cNvPr id="96" name="Title Text"/>
          <p:cNvSpPr txBox="1"/>
          <p:nvPr>
            <p:ph type="title"/>
          </p:nvPr>
        </p:nvSpPr>
        <p:spPr>
          <a:xfrm>
            <a:off x="571500" y="330200"/>
            <a:ext cx="5080000" cy="1397000"/>
          </a:xfrm>
          <a:prstGeom prst="rect">
            <a:avLst/>
          </a:prstGeom>
        </p:spPr>
        <p:txBody>
          <a:bodyPr/>
          <a:lstStyle/>
          <a:p>
            <a:pPr/>
            <a:r>
              <a:t>Title Text</a:t>
            </a:r>
          </a:p>
        </p:txBody>
      </p:sp>
      <p:sp>
        <p:nvSpPr>
          <p:cNvPr id="97" name="Body Level One…"/>
          <p:cNvSpPr txBox="1"/>
          <p:nvPr>
            <p:ph type="body" sz="half"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98" name="Slide Number"/>
          <p:cNvSpPr txBox="1"/>
          <p:nvPr>
            <p:ph type="sldNum" sz="quarter" idx="2"/>
          </p:nvPr>
        </p:nvSpPr>
        <p:spPr>
          <a:xfrm>
            <a:off x="510743" y="9194800"/>
            <a:ext cx="312014" cy="299822"/>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2 Up Landscape">
    <p:spTree>
      <p:nvGrpSpPr>
        <p:cNvPr id="1" name=""/>
        <p:cNvGrpSpPr/>
        <p:nvPr/>
      </p:nvGrpSpPr>
      <p:grpSpPr>
        <a:xfrm>
          <a:off x="0" y="0"/>
          <a:ext cx="0" cy="0"/>
          <a:chOff x="0" y="0"/>
          <a:chExt cx="0" cy="0"/>
        </a:xfrm>
      </p:grpSpPr>
      <p:sp>
        <p:nvSpPr>
          <p:cNvPr id="105" name="Line"/>
          <p:cNvSpPr/>
          <p:nvPr/>
        </p:nvSpPr>
        <p:spPr>
          <a:xfrm flipH="1">
            <a:off x="6502399" y="1803400"/>
            <a:ext cx="1" cy="4318000"/>
          </a:xfrm>
          <a:prstGeom prst="line">
            <a:avLst/>
          </a:prstGeom>
          <a:ln w="12700">
            <a:solidFill>
              <a:srgbClr val="ABABAB"/>
            </a:solidFill>
            <a:miter lim="400000"/>
          </a:ln>
        </p:spPr>
        <p:txBody>
          <a:bodyPr lIns="50800" tIns="50800" rIns="50800" bIns="50800" anchor="ctr"/>
          <a:lstStyle/>
          <a:p>
            <a:pPr/>
          </a:p>
        </p:txBody>
      </p:sp>
      <p:sp>
        <p:nvSpPr>
          <p:cNvPr id="106" name="Image"/>
          <p:cNvSpPr/>
          <p:nvPr>
            <p:ph type="pic" sz="quarter" idx="13"/>
          </p:nvPr>
        </p:nvSpPr>
        <p:spPr>
          <a:xfrm>
            <a:off x="6667500" y="1803400"/>
            <a:ext cx="5816600" cy="4318000"/>
          </a:xfrm>
          <a:prstGeom prst="rect">
            <a:avLst/>
          </a:prstGeom>
        </p:spPr>
        <p:txBody>
          <a:bodyPr lIns="91439" tIns="45719" rIns="91439" bIns="45719"/>
          <a:lstStyle/>
          <a:p>
            <a:pPr/>
          </a:p>
        </p:txBody>
      </p:sp>
      <p:sp>
        <p:nvSpPr>
          <p:cNvPr id="107" name="Image"/>
          <p:cNvSpPr/>
          <p:nvPr>
            <p:ph type="pic" sz="quarter" idx="14"/>
          </p:nvPr>
        </p:nvSpPr>
        <p:spPr>
          <a:xfrm>
            <a:off x="520700" y="1803400"/>
            <a:ext cx="5803900" cy="4318000"/>
          </a:xfrm>
          <a:prstGeom prst="rect">
            <a:avLst/>
          </a:prstGeom>
        </p:spPr>
        <p:txBody>
          <a:bodyPr lIns="91439" tIns="45719" rIns="91439" bIns="45719"/>
          <a:lstStyle/>
          <a:p>
            <a:pPr/>
          </a:p>
        </p:txBody>
      </p:sp>
      <p:sp>
        <p:nvSpPr>
          <p:cNvPr id="108" name="Body Level One…"/>
          <p:cNvSpPr txBox="1"/>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Photo - 2 Up Portrait &amp; Landscape">
    <p:spTree>
      <p:nvGrpSpPr>
        <p:cNvPr id="1" name=""/>
        <p:cNvGrpSpPr/>
        <p:nvPr/>
      </p:nvGrpSpPr>
      <p:grpSpPr>
        <a:xfrm>
          <a:off x="0" y="0"/>
          <a:ext cx="0" cy="0"/>
          <a:chOff x="0" y="0"/>
          <a:chExt cx="0" cy="0"/>
        </a:xfrm>
      </p:grpSpPr>
      <p:sp>
        <p:nvSpPr>
          <p:cNvPr id="116" name="Line"/>
          <p:cNvSpPr/>
          <p:nvPr/>
        </p:nvSpPr>
        <p:spPr>
          <a:xfrm flipH="1">
            <a:off x="4432299" y="1778000"/>
            <a:ext cx="1" cy="5054600"/>
          </a:xfrm>
          <a:prstGeom prst="line">
            <a:avLst/>
          </a:prstGeom>
          <a:ln w="12700">
            <a:solidFill>
              <a:srgbClr val="ABABAB"/>
            </a:solidFill>
            <a:miter lim="400000"/>
          </a:ln>
        </p:spPr>
        <p:txBody>
          <a:bodyPr lIns="50800" tIns="50800" rIns="50800" bIns="50800" anchor="ctr"/>
          <a:lstStyle/>
          <a:p>
            <a:pPr/>
          </a:p>
        </p:txBody>
      </p:sp>
      <p:sp>
        <p:nvSpPr>
          <p:cNvPr id="117" name="Image"/>
          <p:cNvSpPr/>
          <p:nvPr>
            <p:ph type="pic" sz="quarter" idx="13"/>
          </p:nvPr>
        </p:nvSpPr>
        <p:spPr>
          <a:xfrm>
            <a:off x="520700" y="1778000"/>
            <a:ext cx="3759200" cy="5054600"/>
          </a:xfrm>
          <a:prstGeom prst="rect">
            <a:avLst/>
          </a:prstGeom>
        </p:spPr>
        <p:txBody>
          <a:bodyPr lIns="91439" tIns="45719" rIns="91439" bIns="45719"/>
          <a:lstStyle/>
          <a:p>
            <a:pPr/>
          </a:p>
        </p:txBody>
      </p:sp>
      <p:sp>
        <p:nvSpPr>
          <p:cNvPr id="118" name="Image"/>
          <p:cNvSpPr/>
          <p:nvPr>
            <p:ph type="pic" sz="half" idx="14"/>
          </p:nvPr>
        </p:nvSpPr>
        <p:spPr>
          <a:xfrm>
            <a:off x="4622800" y="1778000"/>
            <a:ext cx="7886700" cy="5054600"/>
          </a:xfrm>
          <a:prstGeom prst="rect">
            <a:avLst/>
          </a:prstGeom>
        </p:spPr>
        <p:txBody>
          <a:bodyPr lIns="91439" tIns="45719" rIns="91439" bIns="45719"/>
          <a:lstStyle/>
          <a:p>
            <a:pPr/>
          </a:p>
        </p:txBody>
      </p:sp>
      <p:sp>
        <p:nvSpPr>
          <p:cNvPr id="119" name="Body Level One…"/>
          <p:cNvSpPr txBox="1"/>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Photo - 2 Up Portrait">
    <p:spTree>
      <p:nvGrpSpPr>
        <p:cNvPr id="1" name=""/>
        <p:cNvGrpSpPr/>
        <p:nvPr/>
      </p:nvGrpSpPr>
      <p:grpSpPr>
        <a:xfrm>
          <a:off x="0" y="0"/>
          <a:ext cx="0" cy="0"/>
          <a:chOff x="0" y="0"/>
          <a:chExt cx="0" cy="0"/>
        </a:xfrm>
      </p:grpSpPr>
      <p:sp>
        <p:nvSpPr>
          <p:cNvPr id="127" name="Line"/>
          <p:cNvSpPr/>
          <p:nvPr/>
        </p:nvSpPr>
        <p:spPr>
          <a:xfrm flipH="1">
            <a:off x="6489699" y="508000"/>
            <a:ext cx="1" cy="8013731"/>
          </a:xfrm>
          <a:prstGeom prst="line">
            <a:avLst/>
          </a:prstGeom>
          <a:ln w="12700">
            <a:solidFill>
              <a:srgbClr val="ABABAB"/>
            </a:solidFill>
            <a:miter lim="400000"/>
          </a:ln>
        </p:spPr>
        <p:txBody>
          <a:bodyPr lIns="50800" tIns="50800" rIns="50800" bIns="50800" anchor="ctr"/>
          <a:lstStyle/>
          <a:p>
            <a:pPr/>
          </a:p>
        </p:txBody>
      </p:sp>
      <p:sp>
        <p:nvSpPr>
          <p:cNvPr id="128" name="Image"/>
          <p:cNvSpPr/>
          <p:nvPr>
            <p:ph type="pic" sz="half" idx="13"/>
          </p:nvPr>
        </p:nvSpPr>
        <p:spPr>
          <a:xfrm>
            <a:off x="469900" y="457200"/>
            <a:ext cx="5842000" cy="8064500"/>
          </a:xfrm>
          <a:prstGeom prst="rect">
            <a:avLst/>
          </a:prstGeom>
        </p:spPr>
        <p:txBody>
          <a:bodyPr lIns="91439" tIns="45719" rIns="91439" bIns="45719"/>
          <a:lstStyle/>
          <a:p>
            <a:pPr/>
          </a:p>
        </p:txBody>
      </p:sp>
      <p:sp>
        <p:nvSpPr>
          <p:cNvPr id="129" name="Image"/>
          <p:cNvSpPr/>
          <p:nvPr>
            <p:ph type="pic" sz="half" idx="14"/>
          </p:nvPr>
        </p:nvSpPr>
        <p:spPr>
          <a:xfrm>
            <a:off x="6654800" y="508000"/>
            <a:ext cx="5829300" cy="8013700"/>
          </a:xfrm>
          <a:prstGeom prst="rect">
            <a:avLst/>
          </a:prstGeom>
        </p:spPr>
        <p:txBody>
          <a:bodyPr lIns="91439" tIns="45719" rIns="91439" bIns="45719"/>
          <a:lstStyle/>
          <a:p>
            <a:pPr/>
          </a:p>
        </p:txBody>
      </p:sp>
      <p:sp>
        <p:nvSpPr>
          <p:cNvPr id="130" name="Body Level One…"/>
          <p:cNvSpPr txBox="1"/>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 3 Up Portrait">
    <p:spTree>
      <p:nvGrpSpPr>
        <p:cNvPr id="1" name=""/>
        <p:cNvGrpSpPr/>
        <p:nvPr/>
      </p:nvGrpSpPr>
      <p:grpSpPr>
        <a:xfrm>
          <a:off x="0" y="0"/>
          <a:ext cx="0" cy="0"/>
          <a:chOff x="0" y="0"/>
          <a:chExt cx="0" cy="0"/>
        </a:xfrm>
      </p:grpSpPr>
      <p:sp>
        <p:nvSpPr>
          <p:cNvPr id="138" name="Line"/>
          <p:cNvSpPr/>
          <p:nvPr/>
        </p:nvSpPr>
        <p:spPr>
          <a:xfrm flipH="1">
            <a:off x="4444998" y="1777968"/>
            <a:ext cx="1" cy="5067381"/>
          </a:xfrm>
          <a:prstGeom prst="line">
            <a:avLst/>
          </a:prstGeom>
          <a:ln w="12700">
            <a:solidFill>
              <a:srgbClr val="ABABAB"/>
            </a:solidFill>
            <a:miter lim="400000"/>
          </a:ln>
        </p:spPr>
        <p:txBody>
          <a:bodyPr lIns="50800" tIns="50800" rIns="50800" bIns="50800" anchor="ctr"/>
          <a:lstStyle/>
          <a:p>
            <a:pPr/>
          </a:p>
        </p:txBody>
      </p:sp>
      <p:sp>
        <p:nvSpPr>
          <p:cNvPr id="139" name="Line"/>
          <p:cNvSpPr/>
          <p:nvPr/>
        </p:nvSpPr>
        <p:spPr>
          <a:xfrm flipH="1">
            <a:off x="8547098" y="1777968"/>
            <a:ext cx="1" cy="5067381"/>
          </a:xfrm>
          <a:prstGeom prst="line">
            <a:avLst/>
          </a:prstGeom>
          <a:ln w="12700">
            <a:solidFill>
              <a:srgbClr val="ABABAB"/>
            </a:solidFill>
            <a:miter lim="400000"/>
          </a:ln>
        </p:spPr>
        <p:txBody>
          <a:bodyPr lIns="50800" tIns="50800" rIns="50800" bIns="50800" anchor="ctr"/>
          <a:lstStyle/>
          <a:p>
            <a:pPr/>
          </a:p>
        </p:txBody>
      </p:sp>
      <p:sp>
        <p:nvSpPr>
          <p:cNvPr id="140" name="Image"/>
          <p:cNvSpPr/>
          <p:nvPr>
            <p:ph type="pic" sz="quarter" idx="13"/>
          </p:nvPr>
        </p:nvSpPr>
        <p:spPr>
          <a:xfrm>
            <a:off x="508000" y="1778000"/>
            <a:ext cx="3784600" cy="5067300"/>
          </a:xfrm>
          <a:prstGeom prst="rect">
            <a:avLst/>
          </a:prstGeom>
        </p:spPr>
        <p:txBody>
          <a:bodyPr lIns="91439" tIns="45719" rIns="91439" bIns="45719"/>
          <a:lstStyle/>
          <a:p>
            <a:pPr/>
          </a:p>
        </p:txBody>
      </p:sp>
      <p:sp>
        <p:nvSpPr>
          <p:cNvPr id="141" name="Image"/>
          <p:cNvSpPr/>
          <p:nvPr>
            <p:ph type="pic" sz="quarter" idx="14"/>
          </p:nvPr>
        </p:nvSpPr>
        <p:spPr>
          <a:xfrm>
            <a:off x="8724900" y="1778000"/>
            <a:ext cx="3759200" cy="5067300"/>
          </a:xfrm>
          <a:prstGeom prst="rect">
            <a:avLst/>
          </a:prstGeom>
        </p:spPr>
        <p:txBody>
          <a:bodyPr lIns="91439" tIns="45719" rIns="91439" bIns="45719"/>
          <a:lstStyle/>
          <a:p>
            <a:pPr/>
          </a:p>
        </p:txBody>
      </p:sp>
      <p:sp>
        <p:nvSpPr>
          <p:cNvPr id="142" name="Image"/>
          <p:cNvSpPr/>
          <p:nvPr>
            <p:ph type="pic" sz="quarter" idx="15"/>
          </p:nvPr>
        </p:nvSpPr>
        <p:spPr>
          <a:xfrm>
            <a:off x="4622800" y="1778000"/>
            <a:ext cx="3784600" cy="5067300"/>
          </a:xfrm>
          <a:prstGeom prst="rect">
            <a:avLst/>
          </a:prstGeom>
        </p:spPr>
        <p:txBody>
          <a:bodyPr lIns="91439" tIns="45719" rIns="91439" bIns="45719"/>
          <a:lstStyle/>
          <a:p>
            <a:pPr/>
          </a:p>
        </p:txBody>
      </p:sp>
      <p:sp>
        <p:nvSpPr>
          <p:cNvPr id="143" name="Body Level One…"/>
          <p:cNvSpPr txBox="1"/>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Photo - Big">
    <p:spTree>
      <p:nvGrpSpPr>
        <p:cNvPr id="1" name=""/>
        <p:cNvGrpSpPr/>
        <p:nvPr/>
      </p:nvGrpSpPr>
      <p:grpSpPr>
        <a:xfrm>
          <a:off x="0" y="0"/>
          <a:ext cx="0" cy="0"/>
          <a:chOff x="0" y="0"/>
          <a:chExt cx="0" cy="0"/>
        </a:xfrm>
      </p:grpSpPr>
      <p:sp>
        <p:nvSpPr>
          <p:cNvPr id="151" name="Image"/>
          <p:cNvSpPr/>
          <p:nvPr>
            <p:ph type="pic" idx="13"/>
          </p:nvPr>
        </p:nvSpPr>
        <p:spPr>
          <a:xfrm>
            <a:off x="533400" y="508000"/>
            <a:ext cx="11938000" cy="7962900"/>
          </a:xfrm>
          <a:prstGeom prst="rect">
            <a:avLst/>
          </a:prstGeom>
        </p:spPr>
        <p:txBody>
          <a:bodyPr lIns="91439" tIns="45719" rIns="91439" bIns="45719"/>
          <a:lstStyle/>
          <a:p>
            <a:pPr/>
          </a:p>
        </p:txBody>
      </p:sp>
      <p:sp>
        <p:nvSpPr>
          <p:cNvPr id="152" name="Body Level One…"/>
          <p:cNvSpPr txBox="1"/>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160" name="Line"/>
          <p:cNvSpPr/>
          <p:nvPr/>
        </p:nvSpPr>
        <p:spPr>
          <a:xfrm flipH="1">
            <a:off x="6489698" y="520668"/>
            <a:ext cx="1" cy="7962963"/>
          </a:xfrm>
          <a:prstGeom prst="line">
            <a:avLst/>
          </a:prstGeom>
          <a:ln w="12700">
            <a:solidFill>
              <a:srgbClr val="ABABAB"/>
            </a:solidFill>
            <a:miter lim="400000"/>
          </a:ln>
        </p:spPr>
        <p:txBody>
          <a:bodyPr lIns="50800" tIns="50800" rIns="50800" bIns="50800" anchor="ctr"/>
          <a:lstStyle/>
          <a:p>
            <a:pPr/>
          </a:p>
        </p:txBody>
      </p:sp>
      <p:sp>
        <p:nvSpPr>
          <p:cNvPr id="161" name="Line"/>
          <p:cNvSpPr/>
          <p:nvPr/>
        </p:nvSpPr>
        <p:spPr>
          <a:xfrm>
            <a:off x="6489696" y="4476750"/>
            <a:ext cx="5994408" cy="127"/>
          </a:xfrm>
          <a:prstGeom prst="line">
            <a:avLst/>
          </a:prstGeom>
          <a:ln w="12700">
            <a:solidFill>
              <a:srgbClr val="ABABAB"/>
            </a:solidFill>
            <a:miter lim="400000"/>
          </a:ln>
        </p:spPr>
        <p:txBody>
          <a:bodyPr lIns="50800" tIns="50800" rIns="50800" bIns="50800" anchor="ctr"/>
          <a:lstStyle/>
          <a:p>
            <a:pPr/>
          </a:p>
        </p:txBody>
      </p:sp>
      <p:sp>
        <p:nvSpPr>
          <p:cNvPr id="162" name="Image"/>
          <p:cNvSpPr/>
          <p:nvPr>
            <p:ph type="pic" sz="half" idx="13"/>
          </p:nvPr>
        </p:nvSpPr>
        <p:spPr>
          <a:xfrm>
            <a:off x="508000" y="520700"/>
            <a:ext cx="5816600" cy="7962900"/>
          </a:xfrm>
          <a:prstGeom prst="rect">
            <a:avLst/>
          </a:prstGeom>
        </p:spPr>
        <p:txBody>
          <a:bodyPr lIns="91439" tIns="45719" rIns="91439" bIns="45719"/>
          <a:lstStyle/>
          <a:p>
            <a:pPr/>
          </a:p>
        </p:txBody>
      </p:sp>
      <p:sp>
        <p:nvSpPr>
          <p:cNvPr id="163" name="Image"/>
          <p:cNvSpPr/>
          <p:nvPr>
            <p:ph type="pic" sz="quarter" idx="14"/>
          </p:nvPr>
        </p:nvSpPr>
        <p:spPr>
          <a:xfrm>
            <a:off x="6667500" y="520700"/>
            <a:ext cx="5816600" cy="3810000"/>
          </a:xfrm>
          <a:prstGeom prst="rect">
            <a:avLst/>
          </a:prstGeom>
        </p:spPr>
        <p:txBody>
          <a:bodyPr lIns="91439" tIns="45719" rIns="91439" bIns="45719"/>
          <a:lstStyle/>
          <a:p>
            <a:pPr/>
          </a:p>
        </p:txBody>
      </p:sp>
      <p:sp>
        <p:nvSpPr>
          <p:cNvPr id="164" name="Image"/>
          <p:cNvSpPr/>
          <p:nvPr>
            <p:ph type="pic" sz="quarter" idx="15"/>
          </p:nvPr>
        </p:nvSpPr>
        <p:spPr>
          <a:xfrm>
            <a:off x="6667500" y="4660900"/>
            <a:ext cx="5816600" cy="3822700"/>
          </a:xfrm>
          <a:prstGeom prst="rect">
            <a:avLst/>
          </a:prstGeom>
        </p:spPr>
        <p:txBody>
          <a:bodyPr lIns="91439" tIns="45719" rIns="91439" bIns="45719"/>
          <a:lstStyle/>
          <a:p>
            <a:pPr/>
          </a:p>
        </p:txBody>
      </p:sp>
      <p:sp>
        <p:nvSpPr>
          <p:cNvPr id="165" name="Body Level One…"/>
          <p:cNvSpPr txBox="1"/>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Photo - 4 Up">
    <p:spTree>
      <p:nvGrpSpPr>
        <p:cNvPr id="1" name=""/>
        <p:cNvGrpSpPr/>
        <p:nvPr/>
      </p:nvGrpSpPr>
      <p:grpSpPr>
        <a:xfrm>
          <a:off x="0" y="0"/>
          <a:ext cx="0" cy="0"/>
          <a:chOff x="0" y="0"/>
          <a:chExt cx="0" cy="0"/>
        </a:xfrm>
      </p:grpSpPr>
      <p:sp>
        <p:nvSpPr>
          <p:cNvPr id="173" name="Line"/>
          <p:cNvSpPr/>
          <p:nvPr/>
        </p:nvSpPr>
        <p:spPr>
          <a:xfrm flipH="1">
            <a:off x="9067798" y="520668"/>
            <a:ext cx="1" cy="7962963"/>
          </a:xfrm>
          <a:prstGeom prst="line">
            <a:avLst/>
          </a:prstGeom>
          <a:ln w="12700">
            <a:solidFill>
              <a:srgbClr val="ABABAB"/>
            </a:solidFill>
            <a:miter lim="400000"/>
          </a:ln>
        </p:spPr>
        <p:txBody>
          <a:bodyPr lIns="50800" tIns="50800" rIns="50800" bIns="50800" anchor="ctr"/>
          <a:lstStyle/>
          <a:p>
            <a:pPr/>
          </a:p>
        </p:txBody>
      </p:sp>
      <p:sp>
        <p:nvSpPr>
          <p:cNvPr id="174" name="Line"/>
          <p:cNvSpPr/>
          <p:nvPr/>
        </p:nvSpPr>
        <p:spPr>
          <a:xfrm>
            <a:off x="9067796" y="3092450"/>
            <a:ext cx="3429023" cy="127"/>
          </a:xfrm>
          <a:prstGeom prst="line">
            <a:avLst/>
          </a:prstGeom>
          <a:ln w="12700">
            <a:solidFill>
              <a:srgbClr val="ABABAB"/>
            </a:solidFill>
            <a:miter lim="400000"/>
          </a:ln>
        </p:spPr>
        <p:txBody>
          <a:bodyPr lIns="50800" tIns="50800" rIns="50800" bIns="50800" anchor="ctr"/>
          <a:lstStyle/>
          <a:p>
            <a:pPr/>
          </a:p>
        </p:txBody>
      </p:sp>
      <p:sp>
        <p:nvSpPr>
          <p:cNvPr id="175" name="Line"/>
          <p:cNvSpPr/>
          <p:nvPr/>
        </p:nvSpPr>
        <p:spPr>
          <a:xfrm>
            <a:off x="9067796" y="5873750"/>
            <a:ext cx="3429023" cy="127"/>
          </a:xfrm>
          <a:prstGeom prst="line">
            <a:avLst/>
          </a:prstGeom>
          <a:ln w="12700">
            <a:solidFill>
              <a:srgbClr val="ABABAB"/>
            </a:solidFill>
            <a:miter lim="400000"/>
          </a:ln>
        </p:spPr>
        <p:txBody>
          <a:bodyPr lIns="50800" tIns="50800" rIns="50800" bIns="50800" anchor="ctr"/>
          <a:lstStyle/>
          <a:p>
            <a:pPr/>
          </a:p>
        </p:txBody>
      </p:sp>
      <p:sp>
        <p:nvSpPr>
          <p:cNvPr id="176" name="Image"/>
          <p:cNvSpPr/>
          <p:nvPr>
            <p:ph type="pic" idx="13"/>
          </p:nvPr>
        </p:nvSpPr>
        <p:spPr>
          <a:xfrm>
            <a:off x="520700" y="508000"/>
            <a:ext cx="8369300" cy="7975600"/>
          </a:xfrm>
          <a:prstGeom prst="rect">
            <a:avLst/>
          </a:prstGeom>
        </p:spPr>
        <p:txBody>
          <a:bodyPr lIns="91439" tIns="45719" rIns="91439" bIns="45719"/>
          <a:lstStyle/>
          <a:p>
            <a:pPr/>
          </a:p>
        </p:txBody>
      </p:sp>
      <p:sp>
        <p:nvSpPr>
          <p:cNvPr id="177" name="Image"/>
          <p:cNvSpPr/>
          <p:nvPr>
            <p:ph type="pic" sz="quarter" idx="14"/>
          </p:nvPr>
        </p:nvSpPr>
        <p:spPr>
          <a:xfrm>
            <a:off x="9220200" y="3289300"/>
            <a:ext cx="3276600" cy="2438400"/>
          </a:xfrm>
          <a:prstGeom prst="rect">
            <a:avLst/>
          </a:prstGeom>
        </p:spPr>
        <p:txBody>
          <a:bodyPr lIns="91439" tIns="45719" rIns="91439" bIns="45719"/>
          <a:lstStyle/>
          <a:p>
            <a:pPr/>
          </a:p>
        </p:txBody>
      </p:sp>
      <p:sp>
        <p:nvSpPr>
          <p:cNvPr id="178" name="Image"/>
          <p:cNvSpPr/>
          <p:nvPr>
            <p:ph type="pic" sz="quarter" idx="15"/>
          </p:nvPr>
        </p:nvSpPr>
        <p:spPr>
          <a:xfrm>
            <a:off x="9220200" y="6019800"/>
            <a:ext cx="3276600" cy="2463800"/>
          </a:xfrm>
          <a:prstGeom prst="rect">
            <a:avLst/>
          </a:prstGeom>
        </p:spPr>
        <p:txBody>
          <a:bodyPr lIns="91439" tIns="45719" rIns="91439" bIns="45719"/>
          <a:lstStyle/>
          <a:p>
            <a:pPr/>
          </a:p>
        </p:txBody>
      </p:sp>
      <p:sp>
        <p:nvSpPr>
          <p:cNvPr id="179" name="Image"/>
          <p:cNvSpPr/>
          <p:nvPr>
            <p:ph type="pic" sz="quarter" idx="16"/>
          </p:nvPr>
        </p:nvSpPr>
        <p:spPr>
          <a:xfrm>
            <a:off x="9220200" y="508000"/>
            <a:ext cx="3276600" cy="2463800"/>
          </a:xfrm>
          <a:prstGeom prst="rect">
            <a:avLst/>
          </a:prstGeom>
        </p:spPr>
        <p:txBody>
          <a:bodyPr lIns="91439" tIns="45719" rIns="91439" bIns="45719"/>
          <a:lstStyle/>
          <a:p>
            <a:pPr/>
          </a:p>
        </p:txBody>
      </p:sp>
      <p:sp>
        <p:nvSpPr>
          <p:cNvPr id="180" name="Body Level One…"/>
          <p:cNvSpPr txBox="1"/>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Left">
    <p:spTree>
      <p:nvGrpSpPr>
        <p:cNvPr id="1" name=""/>
        <p:cNvGrpSpPr/>
        <p:nvPr/>
      </p:nvGrpSpPr>
      <p:grpSpPr>
        <a:xfrm>
          <a:off x="0" y="0"/>
          <a:ext cx="0" cy="0"/>
          <a:chOff x="0" y="0"/>
          <a:chExt cx="0" cy="0"/>
        </a:xfrm>
      </p:grpSpPr>
      <p:sp>
        <p:nvSpPr>
          <p:cNvPr id="188" name="Title Text"/>
          <p:cNvSpPr txBox="1"/>
          <p:nvPr>
            <p:ph type="title"/>
          </p:nvPr>
        </p:nvSpPr>
        <p:spPr>
          <a:prstGeom prst="rect">
            <a:avLst/>
          </a:prstGeom>
        </p:spPr>
        <p:txBody>
          <a:bodyPr/>
          <a:lstStyle/>
          <a:p>
            <a:pPr/>
            <a:r>
              <a:t>Title Text</a:t>
            </a:r>
          </a:p>
        </p:txBody>
      </p:sp>
      <p:sp>
        <p:nvSpPr>
          <p:cNvPr id="189" name="Body Level One…"/>
          <p:cNvSpPr txBox="1"/>
          <p:nvPr>
            <p:ph type="body" sz="half"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1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Right">
    <p:spTree>
      <p:nvGrpSpPr>
        <p:cNvPr id="1" name=""/>
        <p:cNvGrpSpPr/>
        <p:nvPr/>
      </p:nvGrpSpPr>
      <p:grpSpPr>
        <a:xfrm>
          <a:off x="0" y="0"/>
          <a:ext cx="0" cy="0"/>
          <a:chOff x="0" y="0"/>
          <a:chExt cx="0" cy="0"/>
        </a:xfrm>
      </p:grpSpPr>
      <p:sp>
        <p:nvSpPr>
          <p:cNvPr id="197" name="Title Text"/>
          <p:cNvSpPr txBox="1"/>
          <p:nvPr>
            <p:ph type="title"/>
          </p:nvPr>
        </p:nvSpPr>
        <p:spPr>
          <a:prstGeom prst="rect">
            <a:avLst/>
          </a:prstGeom>
        </p:spPr>
        <p:txBody>
          <a:bodyPr/>
          <a:lstStyle/>
          <a:p>
            <a:pPr/>
            <a:r>
              <a:t>Title Text</a:t>
            </a:r>
          </a:p>
        </p:txBody>
      </p:sp>
      <p:sp>
        <p:nvSpPr>
          <p:cNvPr id="198" name="Body Level One…"/>
          <p:cNvSpPr txBox="1"/>
          <p:nvPr>
            <p:ph type="body" sz="half" idx="1"/>
          </p:nvPr>
        </p:nvSpPr>
        <p:spPr>
          <a:xfrm>
            <a:off x="8369300" y="2324100"/>
            <a:ext cx="4064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1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Lab Title">
    <p:spTree>
      <p:nvGrpSpPr>
        <p:cNvPr id="1" name=""/>
        <p:cNvGrpSpPr/>
        <p:nvPr/>
      </p:nvGrpSpPr>
      <p:grpSpPr>
        <a:xfrm>
          <a:off x="0" y="0"/>
          <a:ext cx="0" cy="0"/>
          <a:chOff x="0" y="0"/>
          <a:chExt cx="0" cy="0"/>
        </a:xfrm>
      </p:grpSpPr>
      <p:sp>
        <p:nvSpPr>
          <p:cNvPr id="206" name="Line"/>
          <p:cNvSpPr/>
          <p:nvPr/>
        </p:nvSpPr>
        <p:spPr>
          <a:xfrm flipV="1">
            <a:off x="908290" y="4366805"/>
            <a:ext cx="11220733" cy="2"/>
          </a:xfrm>
          <a:prstGeom prst="line">
            <a:avLst/>
          </a:prstGeom>
          <a:ln w="12700">
            <a:solidFill>
              <a:srgbClr val="919191"/>
            </a:solidFill>
            <a:miter lim="400000"/>
          </a:ln>
        </p:spPr>
        <p:txBody>
          <a:bodyPr lIns="50800" tIns="50800" rIns="50800" bIns="50800" anchor="ctr"/>
          <a:lstStyle/>
          <a:p>
            <a:pPr/>
          </a:p>
        </p:txBody>
      </p:sp>
      <p:pic>
        <p:nvPicPr>
          <p:cNvPr id="207" name="WIT_logo.png" descr="WIT_logo.png"/>
          <p:cNvPicPr>
            <a:picLocks noChangeAspect="1"/>
          </p:cNvPicPr>
          <p:nvPr/>
        </p:nvPicPr>
        <p:blipFill>
          <a:blip r:embed="rId2">
            <a:extLst/>
          </a:blip>
          <a:stretch>
            <a:fillRect/>
          </a:stretch>
        </p:blipFill>
        <p:spPr>
          <a:xfrm>
            <a:off x="927100" y="8724900"/>
            <a:ext cx="3175000" cy="660400"/>
          </a:xfrm>
          <a:prstGeom prst="rect">
            <a:avLst/>
          </a:prstGeom>
          <a:ln w="12700">
            <a:miter lim="400000"/>
          </a:ln>
        </p:spPr>
      </p:pic>
      <p:sp>
        <p:nvSpPr>
          <p:cNvPr id="208" name="Produced…"/>
          <p:cNvSpPr txBox="1"/>
          <p:nvPr/>
        </p:nvSpPr>
        <p:spPr>
          <a:xfrm>
            <a:off x="507045" y="4584700"/>
            <a:ext cx="2846528" cy="1371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defTabSz="584200">
              <a:lnSpc>
                <a:spcPct val="80000"/>
              </a:lnSpc>
              <a:defRPr sz="4800">
                <a:solidFill>
                  <a:srgbClr val="AAAAAA"/>
                </a:solidFill>
                <a:latin typeface="Helvetica Neue UltraLight"/>
                <a:ea typeface="Helvetica Neue UltraLight"/>
                <a:cs typeface="Helvetica Neue UltraLight"/>
                <a:sym typeface="Helvetica Neue UltraLight"/>
              </a:defRPr>
            </a:pPr>
            <a:r>
              <a:t>Produced </a:t>
            </a:r>
          </a:p>
          <a:p>
            <a:pPr algn="r" defTabSz="584200">
              <a:lnSpc>
                <a:spcPct val="80000"/>
              </a:lnSpc>
              <a:defRPr sz="4800">
                <a:solidFill>
                  <a:srgbClr val="AAAAAA"/>
                </a:solidFill>
                <a:latin typeface="Helvetica Neue UltraLight"/>
                <a:ea typeface="Helvetica Neue UltraLight"/>
                <a:cs typeface="Helvetica Neue UltraLight"/>
                <a:sym typeface="Helvetica Neue UltraLight"/>
              </a:defRPr>
            </a:pPr>
            <a:r>
              <a:t>by</a:t>
            </a:r>
          </a:p>
        </p:txBody>
      </p:sp>
      <p:grpSp>
        <p:nvGrpSpPr>
          <p:cNvPr id="212" name="Group"/>
          <p:cNvGrpSpPr/>
          <p:nvPr/>
        </p:nvGrpSpPr>
        <p:grpSpPr>
          <a:xfrm>
            <a:off x="3707033" y="6616700"/>
            <a:ext cx="4610101" cy="1371601"/>
            <a:chOff x="0" y="0"/>
            <a:chExt cx="4610100" cy="1371600"/>
          </a:xfrm>
        </p:grpSpPr>
        <p:sp>
          <p:nvSpPr>
            <p:cNvPr id="209" name="Department of Computing, Maths &amp; Physics…"/>
            <p:cNvSpPr txBox="1"/>
            <p:nvPr/>
          </p:nvSpPr>
          <p:spPr>
            <a:xfrm>
              <a:off x="0" y="0"/>
              <a:ext cx="4610101" cy="7350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584200">
                <a:lnSpc>
                  <a:spcPct val="120000"/>
                </a:lnSpc>
                <a:defRPr sz="1800">
                  <a:solidFill>
                    <a:srgbClr val="133455"/>
                  </a:solidFill>
                  <a:latin typeface="+mj-lt"/>
                  <a:ea typeface="+mj-ea"/>
                  <a:cs typeface="+mj-cs"/>
                  <a:sym typeface="Helvetica Neue"/>
                </a:defRPr>
              </a:pPr>
              <a:r>
                <a:t>Department of Computing, Maths &amp; Physics</a:t>
              </a:r>
            </a:p>
            <a:p>
              <a:pPr defTabSz="584200">
                <a:lnSpc>
                  <a:spcPct val="120000"/>
                </a:lnSpc>
                <a:defRPr sz="1800">
                  <a:solidFill>
                    <a:srgbClr val="133455"/>
                  </a:solidFill>
                  <a:latin typeface="+mj-lt"/>
                  <a:ea typeface="+mj-ea"/>
                  <a:cs typeface="+mj-cs"/>
                  <a:sym typeface="Helvetica Neue"/>
                </a:defRPr>
              </a:pPr>
              <a:r>
                <a:t>Waterford Institute of Technology</a:t>
              </a:r>
            </a:p>
          </p:txBody>
        </p:sp>
        <p:sp>
          <p:nvSpPr>
            <p:cNvPr id="210" name="http://www.wit.ie"/>
            <p:cNvSpPr txBox="1"/>
            <p:nvPr/>
          </p:nvSpPr>
          <p:spPr>
            <a:xfrm>
              <a:off x="0" y="754707"/>
              <a:ext cx="1361922" cy="3018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584200">
                <a:defRPr sz="1300">
                  <a:latin typeface="+mj-lt"/>
                  <a:ea typeface="+mj-ea"/>
                  <a:cs typeface="+mj-cs"/>
                  <a:sym typeface="Helvetica Neue"/>
                  <a:hlinkClick r:id="rId3" invalidUrl="" action="" tgtFrame="" tooltip="" history="1" highlightClick="0" endSnd="0"/>
                </a:defRPr>
              </a:lvl1pPr>
            </a:lstStyle>
            <a:p>
              <a:pPr/>
              <a:r>
                <a:rPr>
                  <a:hlinkClick r:id="rId3" invalidUrl="" action="" tgtFrame="" tooltip="" history="1" highlightClick="0" endSnd="0"/>
                </a:rPr>
                <a:t>http://www.wit.ie</a:t>
              </a:r>
            </a:p>
          </p:txBody>
        </p:sp>
        <p:sp>
          <p:nvSpPr>
            <p:cNvPr id="211" name="http://elearning.wit.ie"/>
            <p:cNvSpPr txBox="1"/>
            <p:nvPr/>
          </p:nvSpPr>
          <p:spPr>
            <a:xfrm>
              <a:off x="0" y="1069716"/>
              <a:ext cx="1671326" cy="3018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584200">
                <a:defRPr sz="1300">
                  <a:latin typeface="+mj-lt"/>
                  <a:ea typeface="+mj-ea"/>
                  <a:cs typeface="+mj-cs"/>
                  <a:sym typeface="Helvetica Neue"/>
                  <a:hlinkClick r:id="rId3" invalidUrl="" action="" tgtFrame="" tooltip="" history="1" highlightClick="0" endSnd="0"/>
                </a:defRPr>
              </a:lvl1pPr>
            </a:lstStyle>
            <a:p>
              <a:pPr/>
              <a:r>
                <a:rPr>
                  <a:hlinkClick r:id="rId3" invalidUrl="" action="" tgtFrame="" tooltip="" history="1" highlightClick="0" endSnd="0"/>
                </a:rPr>
                <a:t>http://elearning.wit.ie</a:t>
              </a:r>
            </a:p>
          </p:txBody>
        </p:sp>
      </p:grpSp>
      <p:sp>
        <p:nvSpPr>
          <p:cNvPr id="213" name="Subtitle"/>
          <p:cNvSpPr txBox="1"/>
          <p:nvPr>
            <p:ph type="body" sz="quarter" idx="13"/>
          </p:nvPr>
        </p:nvSpPr>
        <p:spPr>
          <a:xfrm>
            <a:off x="895350" y="3466083"/>
            <a:ext cx="11226800" cy="548134"/>
          </a:xfrm>
          <a:prstGeom prst="rect">
            <a:avLst/>
          </a:prstGeom>
        </p:spPr>
        <p:txBody>
          <a:bodyPr anchor="ctr">
            <a:spAutoFit/>
          </a:bodyPr>
          <a:lstStyle>
            <a:lvl1pPr marL="0" indent="0">
              <a:spcBef>
                <a:spcPts val="0"/>
              </a:spcBef>
              <a:buSzTx/>
              <a:buNone/>
              <a:defRPr sz="3000">
                <a:solidFill>
                  <a:srgbClr val="606060"/>
                </a:solidFill>
              </a:defRPr>
            </a:lvl1pPr>
          </a:lstStyle>
          <a:p>
            <a:pPr/>
            <a:r>
              <a:t>Subtitle</a:t>
            </a:r>
          </a:p>
        </p:txBody>
      </p:sp>
      <p:sp>
        <p:nvSpPr>
          <p:cNvPr id="214" name="Title Text"/>
          <p:cNvSpPr txBox="1"/>
          <p:nvPr>
            <p:ph type="title"/>
          </p:nvPr>
        </p:nvSpPr>
        <p:spPr>
          <a:xfrm>
            <a:off x="889000" y="2368550"/>
            <a:ext cx="11226800" cy="1028700"/>
          </a:xfrm>
          <a:prstGeom prst="rect">
            <a:avLst/>
          </a:prstGeom>
        </p:spPr>
        <p:txBody>
          <a:bodyPr anchor="ctr"/>
          <a:lstStyle>
            <a:lvl1pPr>
              <a:defRPr sz="4800">
                <a:latin typeface="+mj-lt"/>
                <a:ea typeface="+mj-ea"/>
                <a:cs typeface="+mj-cs"/>
                <a:sym typeface="Helvetica Neue"/>
              </a:defRPr>
            </a:lvl1pPr>
          </a:lstStyle>
          <a:p>
            <a:pPr/>
            <a:r>
              <a:t>Title Text</a:t>
            </a:r>
          </a:p>
        </p:txBody>
      </p:sp>
      <p:sp>
        <p:nvSpPr>
          <p:cNvPr id="215" name="Body Level One…"/>
          <p:cNvSpPr txBox="1"/>
          <p:nvPr>
            <p:ph type="body" sz="quarter" idx="1"/>
          </p:nvPr>
        </p:nvSpPr>
        <p:spPr>
          <a:xfrm>
            <a:off x="3727450" y="4737100"/>
            <a:ext cx="5778500" cy="1981200"/>
          </a:xfrm>
          <a:prstGeom prst="rect">
            <a:avLst/>
          </a:prstGeom>
        </p:spPr>
        <p:txBody>
          <a:bodyPr/>
          <a:lstStyle>
            <a:lvl1pPr marL="0" indent="0">
              <a:lnSpc>
                <a:spcPct val="120000"/>
              </a:lnSpc>
              <a:spcBef>
                <a:spcPts val="0"/>
              </a:spcBef>
              <a:buSzTx/>
              <a:buNone/>
              <a:defRPr sz="2000"/>
            </a:lvl1pPr>
            <a:lvl2pPr marL="0" indent="0">
              <a:lnSpc>
                <a:spcPct val="120000"/>
              </a:lnSpc>
              <a:spcBef>
                <a:spcPts val="0"/>
              </a:spcBef>
              <a:buSzTx/>
              <a:buNone/>
              <a:defRPr sz="2000"/>
            </a:lvl2pPr>
            <a:lvl3pPr marL="0" indent="0">
              <a:lnSpc>
                <a:spcPct val="120000"/>
              </a:lnSpc>
              <a:spcBef>
                <a:spcPts val="0"/>
              </a:spcBef>
              <a:buSzTx/>
              <a:buNone/>
              <a:defRPr sz="2000"/>
            </a:lvl3pPr>
            <a:lvl4pPr marL="0" indent="0">
              <a:lnSpc>
                <a:spcPct val="120000"/>
              </a:lnSpc>
              <a:spcBef>
                <a:spcPts val="0"/>
              </a:spcBef>
              <a:buSzTx/>
              <a:buNone/>
              <a:defRPr sz="2000"/>
            </a:lvl4pPr>
            <a:lvl5pPr marL="0" indent="0">
              <a:lnSpc>
                <a:spcPct val="120000"/>
              </a:lnSpc>
              <a:spcBef>
                <a:spcPts val="0"/>
              </a:spcBef>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216" name="Slide Number"/>
          <p:cNvSpPr txBox="1"/>
          <p:nvPr>
            <p:ph type="sldNum" sz="quarter" idx="2"/>
          </p:nvPr>
        </p:nvSpPr>
        <p:spPr>
          <a:xfrm>
            <a:off x="6324600" y="9258300"/>
            <a:ext cx="342900" cy="368300"/>
          </a:xfrm>
          <a:prstGeom prst="rect">
            <a:avLst/>
          </a:prstGeom>
        </p:spPr>
        <p:txBody>
          <a:bodyPr/>
          <a:lstStyle>
            <a:lvl1pPr algn="ctr">
              <a:defRPr sz="1800">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showMasterPhAnim="1">
  <p:cSld name="Final &amp; CC">
    <p:spTree>
      <p:nvGrpSpPr>
        <p:cNvPr id="1" name=""/>
        <p:cNvGrpSpPr/>
        <p:nvPr/>
      </p:nvGrpSpPr>
      <p:grpSpPr>
        <a:xfrm>
          <a:off x="0" y="0"/>
          <a:ext cx="0" cy="0"/>
          <a:chOff x="0" y="0"/>
          <a:chExt cx="0" cy="0"/>
        </a:xfrm>
      </p:grpSpPr>
      <p:pic>
        <p:nvPicPr>
          <p:cNvPr id="223" name="WIT_logo.png" descr="WIT_logo.png"/>
          <p:cNvPicPr>
            <a:picLocks noChangeAspect="1"/>
          </p:cNvPicPr>
          <p:nvPr/>
        </p:nvPicPr>
        <p:blipFill>
          <a:blip r:embed="rId2">
            <a:extLst/>
          </a:blip>
          <a:stretch>
            <a:fillRect/>
          </a:stretch>
        </p:blipFill>
        <p:spPr>
          <a:xfrm>
            <a:off x="927100" y="8724900"/>
            <a:ext cx="3175000" cy="660400"/>
          </a:xfrm>
          <a:prstGeom prst="rect">
            <a:avLst/>
          </a:prstGeom>
          <a:ln w="12700">
            <a:miter lim="400000"/>
          </a:ln>
        </p:spPr>
      </p:pic>
      <p:grpSp>
        <p:nvGrpSpPr>
          <p:cNvPr id="226" name="Group"/>
          <p:cNvGrpSpPr/>
          <p:nvPr/>
        </p:nvGrpSpPr>
        <p:grpSpPr>
          <a:xfrm>
            <a:off x="4419600" y="3209759"/>
            <a:ext cx="4267200" cy="2893252"/>
            <a:chOff x="0" y="0"/>
            <a:chExt cx="4267200" cy="2893250"/>
          </a:xfrm>
        </p:grpSpPr>
        <p:pic>
          <p:nvPicPr>
            <p:cNvPr id="224" name="by-nc.eu.png" descr="by-nc.eu.png"/>
            <p:cNvPicPr>
              <a:picLocks noChangeAspect="1"/>
            </p:cNvPicPr>
            <p:nvPr/>
          </p:nvPicPr>
          <p:blipFill>
            <a:blip r:embed="rId3">
              <a:extLst/>
            </a:blip>
            <a:stretch>
              <a:fillRect/>
            </a:stretch>
          </p:blipFill>
          <p:spPr>
            <a:xfrm>
              <a:off x="50800" y="0"/>
              <a:ext cx="2959100" cy="1035318"/>
            </a:xfrm>
            <a:prstGeom prst="rect">
              <a:avLst/>
            </a:prstGeom>
            <a:ln w="12700" cap="flat">
              <a:noFill/>
              <a:miter lim="400000"/>
            </a:ln>
            <a:effectLst/>
          </p:spPr>
        </p:pic>
        <p:sp>
          <p:nvSpPr>
            <p:cNvPr id="225" name="Except where otherwise noted, this content is licensed under a Creative Commons Attribution-NonCommercial 3.0 License.…"/>
            <p:cNvSpPr txBox="1"/>
            <p:nvPr/>
          </p:nvSpPr>
          <p:spPr>
            <a:xfrm>
              <a:off x="0" y="1202830"/>
              <a:ext cx="4267200" cy="1690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defTabSz="584200">
                <a:lnSpc>
                  <a:spcPct val="120000"/>
                </a:lnSpc>
                <a:defRPr sz="1600">
                  <a:latin typeface="+mj-lt"/>
                  <a:ea typeface="+mj-ea"/>
                  <a:cs typeface="+mj-cs"/>
                  <a:sym typeface="Helvetica Neue"/>
                </a:defRPr>
              </a:pPr>
              <a:r>
                <a:t>Except where otherwise noted, this content is licensed under a </a:t>
              </a:r>
              <a:r>
                <a:rPr>
                  <a:hlinkClick r:id="rId4" invalidUrl="" action="" tgtFrame="" tooltip="" history="1" highlightClick="0" endSnd="0"/>
                </a:rPr>
                <a:t>Creative Commons Attribution-NonCommercial 3.0 License</a:t>
              </a:r>
              <a:r>
                <a:t>. </a:t>
              </a:r>
            </a:p>
            <a:p>
              <a:pPr defTabSz="584200">
                <a:lnSpc>
                  <a:spcPct val="120000"/>
                </a:lnSpc>
                <a:defRPr sz="1600">
                  <a:latin typeface="+mj-lt"/>
                  <a:ea typeface="+mj-ea"/>
                  <a:cs typeface="+mj-cs"/>
                  <a:sym typeface="Helvetica Neue"/>
                </a:defRPr>
              </a:pPr>
            </a:p>
            <a:p>
              <a:pPr defTabSz="584200">
                <a:lnSpc>
                  <a:spcPct val="120000"/>
                </a:lnSpc>
                <a:defRPr sz="1600">
                  <a:latin typeface="+mj-lt"/>
                  <a:ea typeface="+mj-ea"/>
                  <a:cs typeface="+mj-cs"/>
                  <a:sym typeface="Helvetica Neue"/>
                </a:defRPr>
              </a:pPr>
              <a:r>
                <a:t>For more information, please see </a:t>
              </a:r>
              <a:r>
                <a:rPr>
                  <a:hlinkClick r:id="rId4" invalidUrl="" action="" tgtFrame="" tooltip="" history="1" highlightClick="0" endSnd="0"/>
                </a:rPr>
                <a:t>http://creativecommons.org/licenses/by-nc/3.0/</a:t>
              </a:r>
            </a:p>
          </p:txBody>
        </p:sp>
      </p:grpSp>
      <p:sp>
        <p:nvSpPr>
          <p:cNvPr id="227" name="Slide Number"/>
          <p:cNvSpPr txBox="1"/>
          <p:nvPr>
            <p:ph type="sldNum" sz="quarter" idx="2"/>
          </p:nvPr>
        </p:nvSpPr>
        <p:spPr>
          <a:xfrm>
            <a:off x="6324600" y="9258300"/>
            <a:ext cx="342900" cy="368300"/>
          </a:xfrm>
          <a:prstGeom prst="rect">
            <a:avLst/>
          </a:prstGeom>
        </p:spPr>
        <p:txBody>
          <a:bodyPr/>
          <a:lstStyle>
            <a:lvl1pPr algn="ctr">
              <a:defRPr sz="1800">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Master #19">
    <p:spTree>
      <p:nvGrpSpPr>
        <p:cNvPr id="1" name=""/>
        <p:cNvGrpSpPr/>
        <p:nvPr/>
      </p:nvGrpSpPr>
      <p:grpSpPr>
        <a:xfrm>
          <a:off x="0" y="0"/>
          <a:ext cx="0" cy="0"/>
          <a:chOff x="0" y="0"/>
          <a:chExt cx="0" cy="0"/>
        </a:xfrm>
      </p:grpSpPr>
      <p:sp>
        <p:nvSpPr>
          <p:cNvPr id="31" name="Text"/>
          <p:cNvSpPr txBox="1"/>
          <p:nvPr>
            <p:ph type="body" sz="quarter" idx="13"/>
          </p:nvPr>
        </p:nvSpPr>
        <p:spPr>
          <a:xfrm>
            <a:off x="5981700" y="8496300"/>
            <a:ext cx="6515100" cy="381000"/>
          </a:xfrm>
          <a:prstGeom prst="rect">
            <a:avLst/>
          </a:prstGeom>
          <a:solidFill>
            <a:srgbClr val="FFFFFF"/>
          </a:solidFill>
          <a:ln>
            <a:solidFill>
              <a:srgbClr val="000000"/>
            </a:solidFill>
          </a:ln>
        </p:spPr>
        <p:txBody>
          <a:bodyPr anchor="b">
            <a:spAutoFit/>
          </a:bodyPr>
          <a:lstStyle>
            <a:lvl1pPr marL="0" indent="0">
              <a:spcBef>
                <a:spcPts val="0"/>
              </a:spcBef>
              <a:buSzTx/>
              <a:buNone/>
              <a:defRPr sz="1600">
                <a:latin typeface="Monaco"/>
                <a:ea typeface="Monaco"/>
                <a:cs typeface="Monaco"/>
                <a:sym typeface="Monaco"/>
              </a:defRPr>
            </a:lvl1pPr>
          </a:lstStyle>
          <a:p>
            <a:pPr>
              <a:defRPr sz="4200">
                <a:latin typeface="+mn-lt"/>
                <a:ea typeface="+mn-ea"/>
                <a:cs typeface="+mn-cs"/>
                <a:sym typeface="Helvetica Neue Light"/>
              </a:defRPr>
            </a:pPr>
            <a:r>
              <a:rPr sz="1600">
                <a:latin typeface="Monaco"/>
                <a:ea typeface="Monaco"/>
                <a:cs typeface="Monaco"/>
                <a:sym typeface="Monaco"/>
              </a:rPr>
              <a:t>Text</a:t>
            </a:r>
          </a:p>
        </p:txBody>
      </p:sp>
      <p:sp>
        <p:nvSpPr>
          <p:cNvPr id="32" name="Title Text"/>
          <p:cNvSpPr txBox="1"/>
          <p:nvPr>
            <p:ph type="title"/>
          </p:nvPr>
        </p:nvSpPr>
        <p:spPr>
          <a:prstGeom prst="rect">
            <a:avLst/>
          </a:prstGeom>
          <a:solidFill>
            <a:srgbClr val="FFFFFF"/>
          </a:solidFill>
        </p:spPr>
        <p:txBody>
          <a:bodyPr/>
          <a:lstStyle/>
          <a:p>
            <a:pPr/>
            <a:r>
              <a:t>Title Text</a:t>
            </a:r>
          </a:p>
        </p:txBody>
      </p:sp>
      <p:sp>
        <p:nvSpPr>
          <p:cNvPr id="33" name="Body Level One…"/>
          <p:cNvSpPr txBox="1"/>
          <p:nvPr>
            <p:ph type="body" sz="half" idx="1"/>
          </p:nvPr>
        </p:nvSpPr>
        <p:spPr>
          <a:xfrm>
            <a:off x="571500" y="2324100"/>
            <a:ext cx="5219700" cy="65659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41" name="Body Level One…"/>
          <p:cNvSpPr txBox="1"/>
          <p:nvPr>
            <p:ph type="body" idx="1"/>
          </p:nvPr>
        </p:nvSpPr>
        <p:spPr>
          <a:xfrm>
            <a:off x="571500" y="863600"/>
            <a:ext cx="11861800" cy="8026400"/>
          </a:xfrm>
          <a:prstGeom prst="rect">
            <a:avLst/>
          </a:prstGeom>
        </p:spPr>
        <p:txBody>
          <a:bodyPr/>
          <a:lstStyle>
            <a:lvl1pPr>
              <a:spcBef>
                <a:spcPts val="7200"/>
              </a:spcBef>
              <a:defRPr>
                <a:solidFill>
                  <a:srgbClr val="747474"/>
                </a:solidFill>
              </a:defRPr>
            </a:lvl1pPr>
            <a:lvl2pPr>
              <a:spcBef>
                <a:spcPts val="7200"/>
              </a:spcBef>
              <a:defRPr>
                <a:solidFill>
                  <a:srgbClr val="747474"/>
                </a:solidFill>
              </a:defRPr>
            </a:lvl2pPr>
            <a:lvl3pPr>
              <a:spcBef>
                <a:spcPts val="7200"/>
              </a:spcBef>
              <a:defRPr>
                <a:solidFill>
                  <a:srgbClr val="747474"/>
                </a:solidFill>
              </a:defRPr>
            </a:lvl3pPr>
            <a:lvl4pPr>
              <a:spcBef>
                <a:spcPts val="7200"/>
              </a:spcBef>
              <a:defRPr>
                <a:solidFill>
                  <a:srgbClr val="747474"/>
                </a:solidFill>
              </a:defRPr>
            </a:lvl4pPr>
            <a:lvl5pPr>
              <a:spcBef>
                <a:spcPts val="7200"/>
              </a:spcBef>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64" name="Title Text"/>
          <p:cNvSpPr txBox="1"/>
          <p:nvPr>
            <p:ph type="title"/>
          </p:nvPr>
        </p:nvSpPr>
        <p:spPr>
          <a:xfrm>
            <a:off x="571500" y="3708400"/>
            <a:ext cx="11861800" cy="2336800"/>
          </a:xfrm>
          <a:prstGeom prst="rect">
            <a:avLst/>
          </a:prstGeom>
        </p:spPr>
        <p:txBody>
          <a:bodyPr anchor="ctr"/>
          <a:lstStyle/>
          <a:p>
            <a:pPr/>
            <a:r>
              <a:t>Title Text</a:t>
            </a:r>
          </a:p>
        </p:txBody>
      </p:sp>
      <p:sp>
        <p:nvSpPr>
          <p:cNvPr id="65" name="Slide Number"/>
          <p:cNvSpPr txBox="1"/>
          <p:nvPr>
            <p:ph type="sldNum" sz="quarter" idx="2"/>
          </p:nvPr>
        </p:nvSpPr>
        <p:spPr>
          <a:xfrm>
            <a:off x="12268200" y="9194800"/>
            <a:ext cx="312014" cy="299822"/>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72" name="Line"/>
          <p:cNvSpPr/>
          <p:nvPr/>
        </p:nvSpPr>
        <p:spPr>
          <a:xfrm>
            <a:off x="7543800" y="7975599"/>
            <a:ext cx="1" cy="1422529"/>
          </a:xfrm>
          <a:prstGeom prst="line">
            <a:avLst/>
          </a:prstGeom>
          <a:ln w="12700">
            <a:solidFill>
              <a:srgbClr val="9A9A9A"/>
            </a:solidFill>
            <a:miter lim="400000"/>
          </a:ln>
        </p:spPr>
        <p:txBody>
          <a:bodyPr lIns="50800" tIns="50800" rIns="50800" bIns="50800" anchor="ctr"/>
          <a:lstStyle/>
          <a:p>
            <a:pPr/>
          </a:p>
        </p:txBody>
      </p:sp>
      <p:sp>
        <p:nvSpPr>
          <p:cNvPr id="73" name="Image"/>
          <p:cNvSpPr/>
          <p:nvPr>
            <p:ph type="pic" idx="13"/>
          </p:nvPr>
        </p:nvSpPr>
        <p:spPr>
          <a:xfrm>
            <a:off x="0" y="0"/>
            <a:ext cx="13004800" cy="7581900"/>
          </a:xfrm>
          <a:prstGeom prst="rect">
            <a:avLst/>
          </a:prstGeom>
        </p:spPr>
        <p:txBody>
          <a:bodyPr lIns="91439" tIns="45719" rIns="91439" bIns="45719"/>
          <a:lstStyle/>
          <a:p>
            <a:pPr/>
          </a:p>
        </p:txBody>
      </p:sp>
      <p:sp>
        <p:nvSpPr>
          <p:cNvPr id="74" name="Title Text"/>
          <p:cNvSpPr txBox="1"/>
          <p:nvPr>
            <p:ph type="title"/>
          </p:nvPr>
        </p:nvSpPr>
        <p:spPr>
          <a:xfrm>
            <a:off x="1409700" y="7785100"/>
            <a:ext cx="5791200" cy="1701800"/>
          </a:xfrm>
          <a:prstGeom prst="rect">
            <a:avLst/>
          </a:prstGeom>
        </p:spPr>
        <p:txBody>
          <a:bodyPr anchor="ctr"/>
          <a:lstStyle>
            <a:lvl1pPr algn="r"/>
          </a:lstStyle>
          <a:p>
            <a:pPr/>
            <a:r>
              <a:t>Title Text</a:t>
            </a:r>
          </a:p>
        </p:txBody>
      </p:sp>
      <p:sp>
        <p:nvSpPr>
          <p:cNvPr id="75" name="Body Level One…"/>
          <p:cNvSpPr txBox="1"/>
          <p:nvPr>
            <p:ph type="body" sz="quarter" idx="1"/>
          </p:nvPr>
        </p:nvSpPr>
        <p:spPr>
          <a:xfrm>
            <a:off x="7848600" y="8470900"/>
            <a:ext cx="4953000" cy="508000"/>
          </a:xfrm>
          <a:prstGeom prst="rect">
            <a:avLst/>
          </a:prstGeom>
        </p:spPr>
        <p:txBody>
          <a:bodyPr/>
          <a:lstStyle>
            <a:lvl1pPr marL="0" indent="0">
              <a:spcBef>
                <a:spcPts val="0"/>
              </a:spcBef>
              <a:buSzTx/>
              <a:buNone/>
              <a:defRPr>
                <a:solidFill>
                  <a:srgbClr val="A9A9A9"/>
                </a:solidFill>
              </a:defRPr>
            </a:lvl1pPr>
            <a:lvl2pPr marL="0" indent="0">
              <a:spcBef>
                <a:spcPts val="0"/>
              </a:spcBef>
              <a:buSzTx/>
              <a:buNone/>
              <a:defRPr>
                <a:solidFill>
                  <a:srgbClr val="A9A9A9"/>
                </a:solidFill>
              </a:defRPr>
            </a:lvl2pPr>
            <a:lvl3pPr marL="0" indent="0">
              <a:spcBef>
                <a:spcPts val="0"/>
              </a:spcBef>
              <a:buSzTx/>
              <a:buNone/>
              <a:defRPr>
                <a:solidFill>
                  <a:srgbClr val="A9A9A9"/>
                </a:solidFill>
              </a:defRPr>
            </a:lvl3pPr>
            <a:lvl4pPr marL="0" indent="0">
              <a:spcBef>
                <a:spcPts val="0"/>
              </a:spcBef>
              <a:buSzTx/>
              <a:buNone/>
              <a:defRPr>
                <a:solidFill>
                  <a:srgbClr val="A9A9A9"/>
                </a:solidFill>
              </a:defRPr>
            </a:lvl4pPr>
            <a:lvl5pPr marL="0" indent="0">
              <a:spcBef>
                <a:spcPts val="0"/>
              </a:spcBef>
              <a:buSzTx/>
              <a:buNone/>
              <a:defRPr>
                <a:solidFill>
                  <a:srgbClr val="A9A9A9"/>
                </a:solidFill>
              </a:defRPr>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83" name="Line"/>
          <p:cNvSpPr/>
          <p:nvPr/>
        </p:nvSpPr>
        <p:spPr>
          <a:xfrm>
            <a:off x="647700" y="4749800"/>
            <a:ext cx="4882122" cy="127"/>
          </a:xfrm>
          <a:prstGeom prst="line">
            <a:avLst/>
          </a:prstGeom>
          <a:ln w="12700">
            <a:solidFill>
              <a:srgbClr val="9A9A9A"/>
            </a:solidFill>
            <a:miter lim="400000"/>
          </a:ln>
        </p:spPr>
        <p:txBody>
          <a:bodyPr lIns="50800" tIns="50800" rIns="50800" bIns="50800" anchor="ctr"/>
          <a:lstStyle/>
          <a:p>
            <a:pPr/>
          </a:p>
        </p:txBody>
      </p:sp>
      <p:sp>
        <p:nvSpPr>
          <p:cNvPr id="84" name="Image"/>
          <p:cNvSpPr/>
          <p:nvPr>
            <p:ph type="pic" idx="13"/>
          </p:nvPr>
        </p:nvSpPr>
        <p:spPr>
          <a:xfrm>
            <a:off x="6502400" y="0"/>
            <a:ext cx="6502400" cy="9842500"/>
          </a:xfrm>
          <a:prstGeom prst="rect">
            <a:avLst/>
          </a:prstGeom>
        </p:spPr>
        <p:txBody>
          <a:bodyPr lIns="91439" tIns="45719" rIns="91439" bIns="45719"/>
          <a:lstStyle/>
          <a:p>
            <a:pPr/>
          </a:p>
        </p:txBody>
      </p:sp>
      <p:sp>
        <p:nvSpPr>
          <p:cNvPr id="85" name="Title Text"/>
          <p:cNvSpPr txBox="1"/>
          <p:nvPr>
            <p:ph type="title"/>
          </p:nvPr>
        </p:nvSpPr>
        <p:spPr>
          <a:xfrm>
            <a:off x="571500" y="1320800"/>
            <a:ext cx="5080000" cy="3175000"/>
          </a:xfrm>
          <a:prstGeom prst="rect">
            <a:avLst/>
          </a:prstGeom>
        </p:spPr>
        <p:txBody>
          <a:bodyPr/>
          <a:lstStyle/>
          <a:p>
            <a:pPr/>
            <a:r>
              <a:t>Title Text</a:t>
            </a:r>
          </a:p>
        </p:txBody>
      </p:sp>
      <p:sp>
        <p:nvSpPr>
          <p:cNvPr id="86" name="Body Level One…"/>
          <p:cNvSpPr txBox="1"/>
          <p:nvPr>
            <p:ph type="body" sz="quarter" idx="1"/>
          </p:nvPr>
        </p:nvSpPr>
        <p:spPr>
          <a:xfrm>
            <a:off x="571500" y="5016500"/>
            <a:ext cx="50800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87" name="Slide Number"/>
          <p:cNvSpPr txBox="1"/>
          <p:nvPr>
            <p:ph type="sldNum" sz="quarter" idx="2"/>
          </p:nvPr>
        </p:nvSpPr>
        <p:spPr>
          <a:xfrm>
            <a:off x="508000" y="9194800"/>
            <a:ext cx="312014" cy="299822"/>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p>
        </p:txBody>
      </p:sp>
      <p:sp>
        <p:nvSpPr>
          <p:cNvPr id="3" name="Title Text"/>
          <p:cNvSpPr txBox="1"/>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lstStyle/>
          <a:p>
            <a:pPr/>
            <a:r>
              <a:t>Title Text</a:t>
            </a:r>
          </a:p>
        </p:txBody>
      </p:sp>
      <p:sp>
        <p:nvSpPr>
          <p:cNvPr id="4" name="Body Level One…"/>
          <p:cNvSpPr txBox="1"/>
          <p:nvPr>
            <p:ph type="body" idx="1"/>
          </p:nvPr>
        </p:nvSpPr>
        <p:spPr>
          <a:xfrm>
            <a:off x="571500" y="2324100"/>
            <a:ext cx="11861800" cy="6565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268199" y="9194800"/>
            <a:ext cx="312015" cy="299822"/>
          </a:xfrm>
          <a:prstGeom prst="rect">
            <a:avLst/>
          </a:prstGeom>
          <a:ln w="12700">
            <a:miter lim="400000"/>
          </a:ln>
        </p:spPr>
        <p:txBody>
          <a:bodyPr wrap="none" lIns="50800" tIns="50800" rIns="50800" bIns="50800">
            <a:spAutoFit/>
          </a:bodyPr>
          <a:lstStyle>
            <a:lvl1pPr algn="r" defTabSz="584200">
              <a:defRPr sz="1400">
                <a:latin typeface="+mj-lt"/>
                <a:ea typeface="+mj-ea"/>
                <a:cs typeface="+mj-cs"/>
                <a:sym typeface="Helvetica Neu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9pPr>
    </p:titleStyle>
    <p:bodyStyle>
      <a:lvl1pPr marL="2667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1pPr>
      <a:lvl2pPr marL="7112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2pPr>
      <a:lvl3pPr marL="11557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3pPr>
      <a:lvl4pPr marL="16002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4pPr>
      <a:lvl5pPr marL="20447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5pPr>
      <a:lvl6pPr marL="24892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6pPr>
      <a:lvl7pPr marL="29337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7pPr>
      <a:lvl8pPr marL="33782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8pPr>
      <a:lvl9pPr marL="38227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9pPr>
    </p:bodyStyle>
    <p:otherStyle>
      <a:lvl1pPr marL="0" marR="0" indent="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reference.sitepoint.com/html/head" TargetMode="External"/><Relationship Id="rId3" Type="http://schemas.openxmlformats.org/officeDocument/2006/relationships/hyperlink" Target="http://reference.sitepoint.com/html/body" TargetMode="External"/><Relationship Id="rId4" Type="http://schemas.openxmlformats.org/officeDocument/2006/relationships/hyperlink" Target="http://reference.sitepoint.com/html/frameset"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reference.sitepoint.com/html/p" TargetMode="External"/><Relationship Id="rId3"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HTML Elements"/>
          <p:cNvSpPr txBox="1"/>
          <p:nvPr>
            <p:ph type="ctrTitle"/>
          </p:nvPr>
        </p:nvSpPr>
        <p:spPr>
          <a:prstGeom prst="rect">
            <a:avLst/>
          </a:prstGeom>
        </p:spPr>
        <p:txBody>
          <a:bodyPr/>
          <a:lstStyle/>
          <a:p>
            <a:pPr/>
            <a:r>
              <a:t>HTML Elements</a:t>
            </a:r>
          </a:p>
        </p:txBody>
      </p:sp>
      <p:sp>
        <p:nvSpPr>
          <p:cNvPr id="237" name="Web Development"/>
          <p:cNvSpPr txBox="1"/>
          <p:nvPr>
            <p:ph type="subTitle" sz="half" idx="1"/>
          </p:nvPr>
        </p:nvSpPr>
        <p:spPr>
          <a:prstGeom prst="rect">
            <a:avLst/>
          </a:prstGeom>
        </p:spPr>
        <p:txBody>
          <a:bodyPr/>
          <a:lstStyle/>
          <a:p>
            <a:pPr/>
            <a:r>
              <a:t>Web Development</a:t>
            </a:r>
          </a:p>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tructural Elements - &lt;p&gt;"/>
          <p:cNvSpPr txBox="1"/>
          <p:nvPr>
            <p:ph type="title"/>
          </p:nvPr>
        </p:nvSpPr>
        <p:spPr>
          <a:prstGeom prst="rect">
            <a:avLst/>
          </a:prstGeom>
        </p:spPr>
        <p:txBody>
          <a:bodyPr/>
          <a:lstStyle/>
          <a:p>
            <a:pPr/>
            <a:r>
              <a:t>Structural Elements - </a:t>
            </a:r>
            <a:r>
              <a:rPr b="1">
                <a:latin typeface="+mj-lt"/>
                <a:ea typeface="+mj-ea"/>
                <a:cs typeface="+mj-cs"/>
                <a:sym typeface="Helvetica Neue"/>
              </a:rPr>
              <a:t>&lt;p&gt;</a:t>
            </a:r>
          </a:p>
        </p:txBody>
      </p:sp>
      <p:sp>
        <p:nvSpPr>
          <p:cNvPr id="282" name="One of the most commonly used building blocks of HTML.…"/>
          <p:cNvSpPr txBox="1"/>
          <p:nvPr>
            <p:ph type="body" sz="half" idx="1"/>
          </p:nvPr>
        </p:nvSpPr>
        <p:spPr>
          <a:xfrm>
            <a:off x="444500" y="2070100"/>
            <a:ext cx="12192000" cy="3073400"/>
          </a:xfrm>
          <a:prstGeom prst="rect">
            <a:avLst/>
          </a:prstGeom>
        </p:spPr>
        <p:txBody>
          <a:bodyPr/>
          <a:lstStyle/>
          <a:p>
            <a:pPr/>
            <a:r>
              <a:t>One of the most commonly used building blocks of HTML.</a:t>
            </a:r>
          </a:p>
          <a:p>
            <a:pPr/>
            <a:r>
              <a:t>When you use the p element to begin a new paragraph in HTML, it automatically creates some space above and below the content.</a:t>
            </a:r>
          </a:p>
          <a:p>
            <a:pPr/>
            <a:r>
              <a:t>Can only contain inline elements</a:t>
            </a:r>
          </a:p>
          <a:p>
            <a:pPr marL="123092" indent="-123092"/>
            <a:r>
              <a:rPr sz="1200">
                <a:latin typeface="Times"/>
                <a:ea typeface="Times"/>
                <a:cs typeface="Times"/>
                <a:sym typeface="Times"/>
              </a:rPr>
              <a:t>can only contain inline elements</a:t>
            </a:r>
          </a:p>
        </p:txBody>
      </p:sp>
      <p:sp>
        <p:nvSpPr>
          <p:cNvPr id="283"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4" name="&lt;p&gt;…"/>
          <p:cNvSpPr txBox="1"/>
          <p:nvPr/>
        </p:nvSpPr>
        <p:spPr>
          <a:xfrm>
            <a:off x="901700" y="5461000"/>
            <a:ext cx="10998200" cy="18034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b">
            <a:spAutoFit/>
          </a:bodyPr>
          <a:lstStyle/>
          <a:p>
            <a:pPr>
              <a:defRPr sz="14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p>
          <a:p>
            <a:pPr>
              <a:defRPr sz="1400">
                <a:latin typeface="Monaco"/>
                <a:ea typeface="Monaco"/>
                <a:cs typeface="Monaco"/>
                <a:sym typeface="Monaco"/>
              </a:defRPr>
            </a:pPr>
            <a:r>
              <a:t>      We endeavour to give you your most wanted DVD and/or Game from your rental </a:t>
            </a:r>
          </a:p>
          <a:p>
            <a:pPr>
              <a:defRPr sz="1400">
                <a:latin typeface="Monaco"/>
                <a:ea typeface="Monaco"/>
                <a:cs typeface="Monaco"/>
                <a:sym typeface="Monaco"/>
              </a:defRPr>
            </a:pPr>
            <a:r>
              <a:t>      queue depending on our stock situation. All DVDs and Games are posted out at noon </a:t>
            </a:r>
          </a:p>
          <a:p>
            <a:pPr>
              <a:defRPr sz="1400">
                <a:latin typeface="Monaco"/>
                <a:ea typeface="Monaco"/>
                <a:cs typeface="Monaco"/>
                <a:sym typeface="Monaco"/>
              </a:defRPr>
            </a:pPr>
            <a:r>
              <a:t>      FIRST CLASS, and should be at your doorstep by the next morning.</a:t>
            </a:r>
          </a:p>
          <a:p>
            <a:pPr>
              <a:defRPr sz="1400">
                <a:latin typeface="Monaco"/>
                <a:ea typeface="Monaco"/>
                <a:cs typeface="Monaco"/>
                <a:sym typeface="Monaco"/>
              </a:defRPr>
            </a:pPr>
            <a:r>
              <a:t>      When we dispatch your DVD/Game we'll send you an e-mail to advise you on which </a:t>
            </a:r>
          </a:p>
          <a:p>
            <a:pPr>
              <a:defRPr sz="1400">
                <a:latin typeface="Monaco"/>
                <a:ea typeface="Monaco"/>
                <a:cs typeface="Monaco"/>
                <a:sym typeface="Monaco"/>
              </a:defRPr>
            </a:pPr>
            <a:r>
              <a:t>      DVD/Game was dispatched to you. There are no late fees so you can watch or play at your leisure </a:t>
            </a:r>
          </a:p>
          <a:p>
            <a:pPr>
              <a:defRPr sz="14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p>
        </p:txBody>
      </p:sp>
      <p:pic>
        <p:nvPicPr>
          <p:cNvPr id="285" name="Screen shot 2010-09-21 at 07.59.58.png" descr="Screen shot 2010-09-21 at 07.59.58.png"/>
          <p:cNvPicPr>
            <a:picLocks noChangeAspect="1"/>
          </p:cNvPicPr>
          <p:nvPr/>
        </p:nvPicPr>
        <p:blipFill>
          <a:blip r:embed="rId2">
            <a:extLst/>
          </a:blip>
          <a:stretch>
            <a:fillRect/>
          </a:stretch>
        </p:blipFill>
        <p:spPr>
          <a:xfrm>
            <a:off x="1155700" y="7848600"/>
            <a:ext cx="10490200" cy="990600"/>
          </a:xfrm>
          <a:prstGeom prst="rect">
            <a:avLst/>
          </a:prstGeom>
          <a:ln w="12700">
            <a:solidFill>
              <a:srgbClr val="000000"/>
            </a:solidFill>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Head Elements - &lt;title&gt;"/>
          <p:cNvSpPr txBox="1"/>
          <p:nvPr>
            <p:ph type="title"/>
          </p:nvPr>
        </p:nvSpPr>
        <p:spPr>
          <a:prstGeom prst="rect">
            <a:avLst/>
          </a:prstGeom>
        </p:spPr>
        <p:txBody>
          <a:bodyPr/>
          <a:lstStyle/>
          <a:p>
            <a:pPr/>
            <a:r>
              <a:t>Head Elements - </a:t>
            </a:r>
            <a:r>
              <a:rPr b="1">
                <a:latin typeface="+mj-lt"/>
                <a:ea typeface="+mj-ea"/>
                <a:cs typeface="+mj-cs"/>
                <a:sym typeface="Helvetica Neue"/>
              </a:rPr>
              <a:t>&lt;title&gt;</a:t>
            </a:r>
          </a:p>
        </p:txBody>
      </p:sp>
      <p:sp>
        <p:nvSpPr>
          <p:cNvPr id="288" name="Displaying a title in the browser toolbar or in the task bar (on Windows)…"/>
          <p:cNvSpPr txBox="1"/>
          <p:nvPr>
            <p:ph type="body" sz="half" idx="1"/>
          </p:nvPr>
        </p:nvSpPr>
        <p:spPr>
          <a:xfrm>
            <a:off x="228600" y="2273300"/>
            <a:ext cx="6553200" cy="7226300"/>
          </a:xfrm>
          <a:prstGeom prst="rect">
            <a:avLst/>
          </a:prstGeom>
        </p:spPr>
        <p:txBody>
          <a:bodyPr/>
          <a:lstStyle/>
          <a:p>
            <a:pPr/>
            <a:r>
              <a:t>Displaying a title in the browser toolbar or in the task bar (on Windows)</a:t>
            </a:r>
          </a:p>
          <a:p>
            <a:pPr/>
            <a:r>
              <a:t>Providing for the document a name that’s used by the browser when you add the page as a favorite or bookmark</a:t>
            </a:r>
          </a:p>
          <a:p>
            <a:pPr/>
            <a:r>
              <a:t>Displaying a title of the page when it appears in search engine results </a:t>
            </a:r>
          </a:p>
        </p:txBody>
      </p:sp>
      <p:sp>
        <p:nvSpPr>
          <p:cNvPr id="289"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0" name="&lt;html&gt;…"/>
          <p:cNvSpPr txBox="1"/>
          <p:nvPr/>
        </p:nvSpPr>
        <p:spPr>
          <a:xfrm>
            <a:off x="8191500" y="2819400"/>
            <a:ext cx="1910371" cy="20066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p>
            <a:pPr>
              <a:defRPr sz="1800">
                <a:solidFill>
                  <a:srgbClr val="4E9192"/>
                </a:solidFill>
                <a:latin typeface="Monaco"/>
                <a:ea typeface="Monaco"/>
                <a:cs typeface="Monaco"/>
                <a:sym typeface="Monaco"/>
              </a:defRPr>
            </a:pPr>
            <a:r>
              <a:rPr>
                <a:solidFill>
                  <a:srgbClr val="009193"/>
                </a:solidFill>
              </a:rPr>
              <a:t>&lt;</a:t>
            </a:r>
            <a:r>
              <a:t>html</a:t>
            </a:r>
            <a:r>
              <a:rPr>
                <a:solidFill>
                  <a:srgbClr val="009193"/>
                </a:solidFill>
              </a:rPr>
              <a:t>&gt;</a:t>
            </a:r>
            <a:endParaRPr>
              <a:solidFill>
                <a:srgbClr val="000000"/>
              </a:solidFill>
            </a:endParaRPr>
          </a:p>
          <a:p>
            <a:pPr>
              <a:defRPr sz="1800">
                <a:solidFill>
                  <a:srgbClr val="4E9192"/>
                </a:solidFill>
                <a:latin typeface="Monaco"/>
                <a:ea typeface="Monaco"/>
                <a:cs typeface="Monaco"/>
                <a:sym typeface="Monaco"/>
              </a:defRPr>
            </a:pPr>
            <a:r>
              <a:rPr>
                <a:solidFill>
                  <a:srgbClr val="000000"/>
                </a:solidFill>
              </a:rPr>
              <a:t>  </a:t>
            </a:r>
            <a:r>
              <a:rPr>
                <a:solidFill>
                  <a:srgbClr val="009193"/>
                </a:solidFill>
              </a:rPr>
              <a:t>&lt;</a:t>
            </a:r>
            <a:r>
              <a:t>head</a:t>
            </a:r>
            <a:r>
              <a:rPr>
                <a:solidFill>
                  <a:srgbClr val="009193"/>
                </a:solidFill>
              </a:rPr>
              <a:t>&gt;</a:t>
            </a:r>
            <a:endParaRPr>
              <a:solidFill>
                <a:srgbClr val="000000"/>
              </a:solidFill>
            </a:endParaRPr>
          </a:p>
          <a:p>
            <a:pPr>
              <a:defRPr sz="1800">
                <a:solidFill>
                  <a:srgbClr val="4E9192"/>
                </a:solidFill>
                <a:latin typeface="Monaco"/>
                <a:ea typeface="Monaco"/>
                <a:cs typeface="Monaco"/>
                <a:sym typeface="Monaco"/>
              </a:defRPr>
            </a:pPr>
            <a:r>
              <a:rPr>
                <a:solidFill>
                  <a:srgbClr val="000000"/>
                </a:solidFill>
              </a:rPr>
              <a:t>    </a:t>
            </a:r>
            <a:r>
              <a:rPr>
                <a:solidFill>
                  <a:srgbClr val="009193"/>
                </a:solidFill>
              </a:rPr>
              <a:t>&lt;</a:t>
            </a:r>
            <a:r>
              <a:t>title</a:t>
            </a:r>
            <a:r>
              <a:rPr>
                <a:solidFill>
                  <a:srgbClr val="009193"/>
                </a:solidFill>
              </a:rPr>
              <a:t>&gt;</a:t>
            </a:r>
            <a:endParaRPr>
              <a:solidFill>
                <a:srgbClr val="000000"/>
              </a:solidFill>
            </a:endParaRPr>
          </a:p>
          <a:p>
            <a:pPr>
              <a:defRPr sz="1800">
                <a:latin typeface="Monaco"/>
                <a:ea typeface="Monaco"/>
                <a:cs typeface="Monaco"/>
                <a:sym typeface="Monaco"/>
              </a:defRPr>
            </a:pPr>
            <a:r>
              <a:t>      FAQ</a:t>
            </a:r>
          </a:p>
          <a:p>
            <a:pPr>
              <a:defRPr sz="1800">
                <a:solidFill>
                  <a:srgbClr val="4E9192"/>
                </a:solidFill>
                <a:latin typeface="Monaco"/>
                <a:ea typeface="Monaco"/>
                <a:cs typeface="Monaco"/>
                <a:sym typeface="Monaco"/>
              </a:defRPr>
            </a:pPr>
            <a:r>
              <a:rPr>
                <a:solidFill>
                  <a:srgbClr val="000000"/>
                </a:solidFill>
              </a:rPr>
              <a:t>    </a:t>
            </a:r>
            <a:r>
              <a:rPr>
                <a:solidFill>
                  <a:srgbClr val="009193"/>
                </a:solidFill>
              </a:rPr>
              <a:t>&lt;/</a:t>
            </a:r>
            <a:r>
              <a:t>title</a:t>
            </a:r>
            <a:r>
              <a:rPr>
                <a:solidFill>
                  <a:srgbClr val="009193"/>
                </a:solidFill>
              </a:rPr>
              <a:t>&gt;</a:t>
            </a:r>
            <a:endParaRPr>
              <a:solidFill>
                <a:srgbClr val="000000"/>
              </a:solidFill>
            </a:endParaRPr>
          </a:p>
          <a:p>
            <a:pPr>
              <a:defRPr sz="1800">
                <a:solidFill>
                  <a:srgbClr val="4E9192"/>
                </a:solidFill>
                <a:latin typeface="Monaco"/>
                <a:ea typeface="Monaco"/>
                <a:cs typeface="Monaco"/>
                <a:sym typeface="Monaco"/>
              </a:defRPr>
            </a:pPr>
            <a:r>
              <a:rPr>
                <a:solidFill>
                  <a:srgbClr val="000000"/>
                </a:solidFill>
              </a:rPr>
              <a:t>  </a:t>
            </a:r>
            <a:r>
              <a:rPr>
                <a:solidFill>
                  <a:srgbClr val="009193"/>
                </a:solidFill>
              </a:rPr>
              <a:t>&lt;/</a:t>
            </a:r>
            <a:r>
              <a:t>head</a:t>
            </a:r>
            <a:r>
              <a:rPr>
                <a:solidFill>
                  <a:srgbClr val="009193"/>
                </a:solidFill>
              </a:rPr>
              <a:t>&gt;</a:t>
            </a:r>
          </a:p>
        </p:txBody>
      </p:sp>
      <p:pic>
        <p:nvPicPr>
          <p:cNvPr id="291" name="Screen Shot 2018-01-31 at 09.58.00.png" descr="Screen Shot 2018-01-31 at 09.58.00.png"/>
          <p:cNvPicPr>
            <a:picLocks noChangeAspect="1"/>
          </p:cNvPicPr>
          <p:nvPr/>
        </p:nvPicPr>
        <p:blipFill>
          <a:blip r:embed="rId2">
            <a:extLst/>
          </a:blip>
          <a:stretch>
            <a:fillRect/>
          </a:stretch>
        </p:blipFill>
        <p:spPr>
          <a:xfrm>
            <a:off x="6684274" y="6363344"/>
            <a:ext cx="5304378" cy="1071593"/>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Head Elements - &lt;style&gt;"/>
          <p:cNvSpPr txBox="1"/>
          <p:nvPr>
            <p:ph type="title"/>
          </p:nvPr>
        </p:nvSpPr>
        <p:spPr>
          <a:prstGeom prst="rect">
            <a:avLst/>
          </a:prstGeom>
        </p:spPr>
        <p:txBody>
          <a:bodyPr/>
          <a:lstStyle/>
          <a:p>
            <a:pPr/>
            <a:r>
              <a:t>Head Elements - </a:t>
            </a:r>
            <a:r>
              <a:rPr b="1">
                <a:latin typeface="+mj-lt"/>
                <a:ea typeface="+mj-ea"/>
                <a:cs typeface="+mj-cs"/>
                <a:sym typeface="Helvetica Neue"/>
              </a:rPr>
              <a:t>&lt;style&gt;</a:t>
            </a:r>
          </a:p>
        </p:txBody>
      </p:sp>
      <p:sp>
        <p:nvSpPr>
          <p:cNvPr id="294" name="Define style aspects of the page…"/>
          <p:cNvSpPr txBox="1"/>
          <p:nvPr>
            <p:ph type="body" sz="half" idx="1"/>
          </p:nvPr>
        </p:nvSpPr>
        <p:spPr>
          <a:xfrm>
            <a:off x="228600" y="2273300"/>
            <a:ext cx="6553200" cy="7226300"/>
          </a:xfrm>
          <a:prstGeom prst="rect">
            <a:avLst/>
          </a:prstGeom>
        </p:spPr>
        <p:txBody>
          <a:bodyPr/>
          <a:lstStyle/>
          <a:p>
            <a:pPr/>
            <a:r>
              <a:t>Define style aspects of the page</a:t>
            </a:r>
          </a:p>
          <a:p>
            <a:pPr/>
            <a:r>
              <a:t>Encapsulate syntax from a language different from HTML - CSS.</a:t>
            </a:r>
          </a:p>
        </p:txBody>
      </p:sp>
      <p:sp>
        <p:nvSpPr>
          <p:cNvPr id="295"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6" name="&lt;style type=&quot;text/css&quot;&gt;…"/>
          <p:cNvSpPr txBox="1"/>
          <p:nvPr/>
        </p:nvSpPr>
        <p:spPr>
          <a:xfrm>
            <a:off x="6756400" y="2755900"/>
            <a:ext cx="5339929" cy="35941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p>
            <a:pPr>
              <a:defRPr sz="1800">
                <a:solidFill>
                  <a:srgbClr val="3933FF"/>
                </a:solidFill>
                <a:latin typeface="Monaco"/>
                <a:ea typeface="Monaco"/>
                <a:cs typeface="Monaco"/>
                <a:sym typeface="Monaco"/>
              </a:defRPr>
            </a:pPr>
            <a:r>
              <a:rPr>
                <a:solidFill>
                  <a:srgbClr val="000000"/>
                </a:solidFill>
              </a:rPr>
              <a:t>    </a:t>
            </a:r>
            <a:r>
              <a:rPr>
                <a:solidFill>
                  <a:srgbClr val="009193"/>
                </a:solidFill>
              </a:rPr>
              <a:t>&lt;</a:t>
            </a:r>
            <a:r>
              <a:rPr>
                <a:solidFill>
                  <a:srgbClr val="4E9192"/>
                </a:solidFill>
              </a:rPr>
              <a:t>style</a:t>
            </a:r>
            <a:r>
              <a:rPr>
                <a:solidFill>
                  <a:srgbClr val="000000"/>
                </a:solidFill>
              </a:rPr>
              <a:t> </a:t>
            </a:r>
            <a:r>
              <a:rPr>
                <a:solidFill>
                  <a:srgbClr val="932192"/>
                </a:solidFill>
              </a:rPr>
              <a:t>type</a:t>
            </a:r>
            <a:r>
              <a:rPr>
                <a:solidFill>
                  <a:srgbClr val="000000"/>
                </a:solidFill>
              </a:rPr>
              <a:t>=</a:t>
            </a:r>
            <a:r>
              <a:t>"text/css"</a:t>
            </a:r>
            <a:r>
              <a:rPr>
                <a:solidFill>
                  <a:srgbClr val="009193"/>
                </a:solidFill>
              </a:rPr>
              <a:t>&gt;</a:t>
            </a:r>
            <a:endParaRPr>
              <a:solidFill>
                <a:srgbClr val="000000"/>
              </a:solidFill>
            </a:endParaRPr>
          </a:p>
          <a:p>
            <a:pPr>
              <a:defRPr sz="1800">
                <a:latin typeface="Monaco"/>
                <a:ea typeface="Monaco"/>
                <a:cs typeface="Monaco"/>
                <a:sym typeface="Monaco"/>
              </a:defRPr>
            </a:pPr>
            <a:r>
              <a:t>      </a:t>
            </a:r>
            <a:r>
              <a:rPr>
                <a:solidFill>
                  <a:srgbClr val="4E9192"/>
                </a:solidFill>
              </a:rPr>
              <a:t>body</a:t>
            </a:r>
          </a:p>
          <a:p>
            <a:pPr>
              <a:defRPr sz="1800">
                <a:latin typeface="Monaco"/>
                <a:ea typeface="Monaco"/>
                <a:cs typeface="Monaco"/>
                <a:sym typeface="Monaco"/>
              </a:defRPr>
            </a:pPr>
            <a:r>
              <a:t>      {</a:t>
            </a:r>
          </a:p>
          <a:p>
            <a:pPr>
              <a:defRPr sz="1800">
                <a:solidFill>
                  <a:srgbClr val="932192"/>
                </a:solidFill>
                <a:latin typeface="Monaco"/>
                <a:ea typeface="Monaco"/>
                <a:cs typeface="Monaco"/>
                <a:sym typeface="Monaco"/>
              </a:defRPr>
            </a:pPr>
            <a:r>
              <a:rPr>
                <a:solidFill>
                  <a:srgbClr val="000000"/>
                </a:solidFill>
              </a:rPr>
              <a:t>        </a:t>
            </a:r>
            <a:r>
              <a:t>background-color</a:t>
            </a:r>
            <a:r>
              <a:rPr>
                <a:solidFill>
                  <a:srgbClr val="000000"/>
                </a:solidFill>
              </a:rPr>
              <a:t>: </a:t>
            </a:r>
            <a:r>
              <a:rPr>
                <a:solidFill>
                  <a:srgbClr val="392DE7"/>
                </a:solidFill>
              </a:rPr>
              <a:t>#d2b48c</a:t>
            </a:r>
            <a:r>
              <a:rPr>
                <a:solidFill>
                  <a:srgbClr val="000000"/>
                </a:solidFill>
              </a:rPr>
              <a:t>;</a:t>
            </a:r>
            <a:endParaRPr>
              <a:solidFill>
                <a:srgbClr val="000000"/>
              </a:solidFill>
            </a:endParaRPr>
          </a:p>
          <a:p>
            <a:pPr>
              <a:defRPr sz="1800">
                <a:solidFill>
                  <a:srgbClr val="932192"/>
                </a:solidFill>
                <a:latin typeface="Monaco"/>
                <a:ea typeface="Monaco"/>
                <a:cs typeface="Monaco"/>
                <a:sym typeface="Monaco"/>
              </a:defRPr>
            </a:pPr>
            <a:r>
              <a:rPr>
                <a:solidFill>
                  <a:srgbClr val="000000"/>
                </a:solidFill>
              </a:rPr>
              <a:t>        </a:t>
            </a:r>
            <a:r>
              <a:t>margin-left</a:t>
            </a:r>
            <a:r>
              <a:rPr>
                <a:solidFill>
                  <a:srgbClr val="000000"/>
                </a:solidFill>
              </a:rPr>
              <a:t>: </a:t>
            </a:r>
            <a:r>
              <a:rPr>
                <a:solidFill>
                  <a:srgbClr val="392DE7"/>
                </a:solidFill>
              </a:rPr>
              <a:t>20%</a:t>
            </a:r>
            <a:r>
              <a:rPr>
                <a:solidFill>
                  <a:srgbClr val="000000"/>
                </a:solidFill>
              </a:rPr>
              <a:t>;</a:t>
            </a:r>
            <a:endParaRPr>
              <a:solidFill>
                <a:srgbClr val="000000"/>
              </a:solidFill>
            </a:endParaRPr>
          </a:p>
          <a:p>
            <a:pPr>
              <a:defRPr sz="1800">
                <a:solidFill>
                  <a:srgbClr val="932192"/>
                </a:solidFill>
                <a:latin typeface="Monaco"/>
                <a:ea typeface="Monaco"/>
                <a:cs typeface="Monaco"/>
                <a:sym typeface="Monaco"/>
              </a:defRPr>
            </a:pPr>
            <a:r>
              <a:rPr>
                <a:solidFill>
                  <a:srgbClr val="000000"/>
                </a:solidFill>
              </a:rPr>
              <a:t>        </a:t>
            </a:r>
            <a:r>
              <a:t>margin-right</a:t>
            </a:r>
            <a:r>
              <a:rPr>
                <a:solidFill>
                  <a:srgbClr val="000000"/>
                </a:solidFill>
              </a:rPr>
              <a:t>: </a:t>
            </a:r>
            <a:r>
              <a:rPr>
                <a:solidFill>
                  <a:srgbClr val="392DE7"/>
                </a:solidFill>
              </a:rPr>
              <a:t>20%</a:t>
            </a:r>
            <a:r>
              <a:rPr>
                <a:solidFill>
                  <a:srgbClr val="000000"/>
                </a:solidFill>
              </a:rPr>
              <a:t>;</a:t>
            </a:r>
            <a:endParaRPr>
              <a:solidFill>
                <a:srgbClr val="000000"/>
              </a:solidFill>
            </a:endParaRPr>
          </a:p>
          <a:p>
            <a:pPr>
              <a:defRPr sz="1800">
                <a:solidFill>
                  <a:srgbClr val="392DE7"/>
                </a:solidFill>
                <a:latin typeface="Monaco"/>
                <a:ea typeface="Monaco"/>
                <a:cs typeface="Monaco"/>
                <a:sym typeface="Monaco"/>
              </a:defRPr>
            </a:pPr>
            <a:r>
              <a:rPr>
                <a:solidFill>
                  <a:srgbClr val="000000"/>
                </a:solidFill>
              </a:rPr>
              <a:t>        </a:t>
            </a:r>
            <a:r>
              <a:rPr>
                <a:solidFill>
                  <a:srgbClr val="932192"/>
                </a:solidFill>
              </a:rPr>
              <a:t>border</a:t>
            </a:r>
            <a:r>
              <a:rPr>
                <a:solidFill>
                  <a:srgbClr val="000000"/>
                </a:solidFill>
              </a:rPr>
              <a:t>: </a:t>
            </a:r>
            <a:r>
              <a:t>1px dotted gray</a:t>
            </a:r>
            <a:r>
              <a:rPr>
                <a:solidFill>
                  <a:srgbClr val="000000"/>
                </a:solidFill>
              </a:rPr>
              <a:t>;</a:t>
            </a:r>
            <a:endParaRPr>
              <a:solidFill>
                <a:srgbClr val="000000"/>
              </a:solidFill>
            </a:endParaRPr>
          </a:p>
          <a:p>
            <a:pPr>
              <a:defRPr sz="1800">
                <a:solidFill>
                  <a:srgbClr val="392DE7"/>
                </a:solidFill>
                <a:latin typeface="Monaco"/>
                <a:ea typeface="Monaco"/>
                <a:cs typeface="Monaco"/>
                <a:sym typeface="Monaco"/>
              </a:defRPr>
            </a:pPr>
            <a:r>
              <a:rPr>
                <a:solidFill>
                  <a:srgbClr val="000000"/>
                </a:solidFill>
              </a:rPr>
              <a:t>        </a:t>
            </a:r>
            <a:r>
              <a:rPr>
                <a:solidFill>
                  <a:srgbClr val="932192"/>
                </a:solidFill>
              </a:rPr>
              <a:t>padding</a:t>
            </a:r>
            <a:r>
              <a:rPr>
                <a:solidFill>
                  <a:srgbClr val="000000"/>
                </a:solidFill>
              </a:rPr>
              <a:t>: </a:t>
            </a:r>
            <a:r>
              <a:t>10px 10px 10px 10px</a:t>
            </a:r>
            <a:r>
              <a:rPr>
                <a:solidFill>
                  <a:srgbClr val="000000"/>
                </a:solidFill>
              </a:rPr>
              <a:t>;</a:t>
            </a:r>
            <a:endParaRPr>
              <a:solidFill>
                <a:srgbClr val="000000"/>
              </a:solidFill>
            </a:endParaRPr>
          </a:p>
          <a:p>
            <a:pPr>
              <a:defRPr sz="1800">
                <a:solidFill>
                  <a:srgbClr val="932192"/>
                </a:solidFill>
                <a:latin typeface="Monaco"/>
                <a:ea typeface="Monaco"/>
                <a:cs typeface="Monaco"/>
                <a:sym typeface="Monaco"/>
              </a:defRPr>
            </a:pPr>
            <a:r>
              <a:rPr>
                <a:solidFill>
                  <a:srgbClr val="000000"/>
                </a:solidFill>
              </a:rPr>
              <a:t>        </a:t>
            </a:r>
            <a:r>
              <a:t>font-family</a:t>
            </a:r>
            <a:r>
              <a:rPr>
                <a:solidFill>
                  <a:srgbClr val="000000"/>
                </a:solidFill>
              </a:rPr>
              <a:t>: </a:t>
            </a:r>
            <a:r>
              <a:rPr>
                <a:solidFill>
                  <a:srgbClr val="392DE7"/>
                </a:solidFill>
              </a:rPr>
              <a:t>sans-serif</a:t>
            </a:r>
            <a:r>
              <a:rPr>
                <a:solidFill>
                  <a:srgbClr val="000000"/>
                </a:solidFill>
              </a:rPr>
              <a:t>;</a:t>
            </a:r>
            <a:endParaRPr>
              <a:solidFill>
                <a:srgbClr val="000000"/>
              </a:solidFill>
            </a:endParaRPr>
          </a:p>
          <a:p>
            <a:pPr>
              <a:defRPr sz="1800">
                <a:latin typeface="Monaco"/>
                <a:ea typeface="Monaco"/>
                <a:cs typeface="Monaco"/>
                <a:sym typeface="Monaco"/>
              </a:defRPr>
            </a:pPr>
            <a:r>
              <a:t>      }</a:t>
            </a:r>
          </a:p>
          <a:p>
            <a:pPr>
              <a:defRPr sz="1800">
                <a:solidFill>
                  <a:srgbClr val="4E9192"/>
                </a:solidFill>
                <a:latin typeface="Monaco"/>
                <a:ea typeface="Monaco"/>
                <a:cs typeface="Monaco"/>
                <a:sym typeface="Monaco"/>
              </a:defRPr>
            </a:pPr>
            <a:r>
              <a:rPr>
                <a:solidFill>
                  <a:srgbClr val="000000"/>
                </a:solidFill>
              </a:rPr>
              <a:t>    </a:t>
            </a:r>
            <a:r>
              <a:rPr>
                <a:solidFill>
                  <a:srgbClr val="009193"/>
                </a:solidFill>
              </a:rPr>
              <a:t>&lt;/</a:t>
            </a:r>
            <a:r>
              <a:t>style</a:t>
            </a:r>
            <a:r>
              <a:rPr>
                <a:solidFill>
                  <a:srgbClr val="009193"/>
                </a:solidFill>
              </a:rPr>
              <a:t>&gt;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Text Formatting Elements - &lt;a&gt;"/>
          <p:cNvSpPr txBox="1"/>
          <p:nvPr>
            <p:ph type="title"/>
          </p:nvPr>
        </p:nvSpPr>
        <p:spPr>
          <a:prstGeom prst="rect">
            <a:avLst/>
          </a:prstGeom>
        </p:spPr>
        <p:txBody>
          <a:bodyPr/>
          <a:lstStyle/>
          <a:p>
            <a:pPr/>
            <a:r>
              <a:t>Text Formatting Elements - </a:t>
            </a:r>
            <a:r>
              <a:rPr b="1">
                <a:latin typeface="+mj-lt"/>
                <a:ea typeface="+mj-ea"/>
                <a:cs typeface="+mj-cs"/>
                <a:sym typeface="Helvetica Neue"/>
              </a:rPr>
              <a:t>&lt;a&gt;</a:t>
            </a:r>
          </a:p>
        </p:txBody>
      </p:sp>
      <p:sp>
        <p:nvSpPr>
          <p:cNvPr id="299" name="Usually referred to as a link or hyperlink…"/>
          <p:cNvSpPr txBox="1"/>
          <p:nvPr>
            <p:ph type="body" idx="1"/>
          </p:nvPr>
        </p:nvSpPr>
        <p:spPr>
          <a:xfrm>
            <a:off x="635000" y="1905000"/>
            <a:ext cx="11734800" cy="6337300"/>
          </a:xfrm>
          <a:prstGeom prst="rect">
            <a:avLst/>
          </a:prstGeom>
        </p:spPr>
        <p:txBody>
          <a:bodyPr/>
          <a:lstStyle/>
          <a:p>
            <a:pPr>
              <a:spcBef>
                <a:spcPts val="900"/>
              </a:spcBef>
            </a:pPr>
            <a:r>
              <a:t>Usually referred to as a link or hyperlink</a:t>
            </a:r>
          </a:p>
          <a:p>
            <a:pPr>
              <a:spcBef>
                <a:spcPts val="900"/>
              </a:spcBef>
            </a:pPr>
            <a:r>
              <a:t>Has a 7 possible attributes in total, of which we have seen just one:</a:t>
            </a:r>
            <a:r>
              <a:rPr i="1"/>
              <a:t> href</a:t>
            </a:r>
            <a:r>
              <a:t>, which defines the document to which the link leads. This may be </a:t>
            </a:r>
          </a:p>
          <a:p>
            <a:pPr lvl="1">
              <a:spcBef>
                <a:spcPts val="900"/>
              </a:spcBef>
            </a:pPr>
            <a:r>
              <a:t>a web page in the same directory, </a:t>
            </a:r>
          </a:p>
          <a:p>
            <a:pPr lvl="1">
              <a:spcBef>
                <a:spcPts val="900"/>
              </a:spcBef>
            </a:pPr>
            <a:r>
              <a:t>a page somewhere else on the same server, </a:t>
            </a:r>
          </a:p>
          <a:p>
            <a:pPr lvl="1">
              <a:spcBef>
                <a:spcPts val="900"/>
              </a:spcBef>
            </a:pPr>
            <a:r>
              <a:t>a location within the current page, </a:t>
            </a:r>
          </a:p>
          <a:p>
            <a:pPr lvl="1">
              <a:spcBef>
                <a:spcPts val="900"/>
              </a:spcBef>
            </a:pPr>
            <a:r>
              <a:t>a web page—or any another kind of document—stored on another server.</a:t>
            </a:r>
          </a:p>
          <a:p>
            <a:pPr>
              <a:spcBef>
                <a:spcPts val="900"/>
              </a:spcBef>
            </a:pPr>
          </a:p>
          <a:p>
            <a:pPr>
              <a:spcBef>
                <a:spcPts val="900"/>
              </a:spcBef>
            </a:pPr>
            <a:r>
              <a:t>In a link to another section within the same page, the destination is identified in the href attribute by a hash symbol combined with the id attribute of the destination</a:t>
            </a:r>
          </a:p>
        </p:txBody>
      </p:sp>
      <p:sp>
        <p:nvSpPr>
          <p:cNvPr id="300"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1" name="&lt;a href=&quot;catalogue/newreleases.html&quot;&gt;new releases&lt;/a&gt;"/>
          <p:cNvSpPr txBox="1"/>
          <p:nvPr/>
        </p:nvSpPr>
        <p:spPr>
          <a:xfrm>
            <a:off x="2578100" y="5397500"/>
            <a:ext cx="7410364" cy="4191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p>
            <a:pPr>
              <a:defRPr sz="1800">
                <a:solidFill>
                  <a:srgbClr val="3933FF"/>
                </a:solidFill>
                <a:latin typeface="Monaco"/>
                <a:ea typeface="Monaco"/>
                <a:cs typeface="Monaco"/>
                <a:sym typeface="Monaco"/>
              </a:defRPr>
            </a:pPr>
            <a:r>
              <a:rPr>
                <a:solidFill>
                  <a:srgbClr val="009193"/>
                </a:solidFill>
              </a:rPr>
              <a:t>&lt;</a:t>
            </a:r>
            <a:r>
              <a:rPr>
                <a:solidFill>
                  <a:srgbClr val="4E9192"/>
                </a:solidFill>
              </a:rPr>
              <a:t>a</a:t>
            </a:r>
            <a:r>
              <a:rPr>
                <a:solidFill>
                  <a:srgbClr val="000000"/>
                </a:solidFill>
              </a:rPr>
              <a:t> </a:t>
            </a:r>
            <a:r>
              <a:rPr>
                <a:solidFill>
                  <a:srgbClr val="932192"/>
                </a:solidFill>
              </a:rPr>
              <a:t>href</a:t>
            </a:r>
            <a:r>
              <a:rPr>
                <a:solidFill>
                  <a:srgbClr val="000000"/>
                </a:solidFill>
              </a:rPr>
              <a:t>=</a:t>
            </a:r>
            <a:r>
              <a:t>"catalogue/newreleases.html"</a:t>
            </a:r>
            <a:r>
              <a:rPr>
                <a:solidFill>
                  <a:srgbClr val="009193"/>
                </a:solidFill>
              </a:rPr>
              <a:t>&gt;</a:t>
            </a:r>
            <a:r>
              <a:rPr>
                <a:solidFill>
                  <a:srgbClr val="000000"/>
                </a:solidFill>
              </a:rPr>
              <a:t>new releases</a:t>
            </a:r>
            <a:r>
              <a:rPr>
                <a:solidFill>
                  <a:srgbClr val="009193"/>
                </a:solidFill>
              </a:rPr>
              <a:t>&lt;/</a:t>
            </a:r>
            <a:r>
              <a:rPr>
                <a:solidFill>
                  <a:srgbClr val="4E9192"/>
                </a:solidFill>
              </a:rPr>
              <a:t>a</a:t>
            </a:r>
            <a:r>
              <a:rPr>
                <a:solidFill>
                  <a:srgbClr val="009193"/>
                </a:solidFill>
              </a:rPr>
              <a:t>&gt;</a:t>
            </a:r>
          </a:p>
        </p:txBody>
      </p:sp>
      <p:sp>
        <p:nvSpPr>
          <p:cNvPr id="302" name="&lt;a href=&quot;#q1&quot;&gt;Q.Does it matter where I live?&lt;/a&gt;"/>
          <p:cNvSpPr txBox="1"/>
          <p:nvPr/>
        </p:nvSpPr>
        <p:spPr>
          <a:xfrm>
            <a:off x="3327400" y="6908800"/>
            <a:ext cx="9334500" cy="4191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b">
            <a:spAutoFit/>
          </a:bodyPr>
          <a:lstStyle/>
          <a:p>
            <a:pPr>
              <a:defRPr sz="1800">
                <a:latin typeface="Monaco"/>
                <a:ea typeface="Monaco"/>
                <a:cs typeface="Monaco"/>
                <a:sym typeface="Monaco"/>
              </a:defRPr>
            </a:pPr>
            <a:r>
              <a:rPr>
                <a:solidFill>
                  <a:srgbClr val="009193"/>
                </a:solidFill>
              </a:rPr>
              <a:t>&lt;</a:t>
            </a:r>
            <a:r>
              <a:rPr>
                <a:solidFill>
                  <a:srgbClr val="4E9192"/>
                </a:solidFill>
              </a:rPr>
              <a:t>a</a:t>
            </a:r>
            <a:r>
              <a:t> </a:t>
            </a:r>
            <a:r>
              <a:rPr>
                <a:solidFill>
                  <a:srgbClr val="932192"/>
                </a:solidFill>
              </a:rPr>
              <a:t>href</a:t>
            </a:r>
            <a:r>
              <a:t>=</a:t>
            </a:r>
            <a:r>
              <a:rPr>
                <a:solidFill>
                  <a:srgbClr val="3933FF"/>
                </a:solidFill>
              </a:rPr>
              <a:t>"#q1"</a:t>
            </a:r>
            <a:r>
              <a:rPr>
                <a:solidFill>
                  <a:srgbClr val="009193"/>
                </a:solidFill>
              </a:rPr>
              <a:t>&gt;</a:t>
            </a:r>
            <a:r>
              <a:t>Q.Does it matter where I live?</a:t>
            </a:r>
            <a:r>
              <a:rPr>
                <a:solidFill>
                  <a:srgbClr val="009193"/>
                </a:solidFill>
              </a:rPr>
              <a:t>&lt;/</a:t>
            </a:r>
            <a:r>
              <a:rPr>
                <a:solidFill>
                  <a:srgbClr val="4E9192"/>
                </a:solidFill>
              </a:rPr>
              <a:t>a</a:t>
            </a:r>
            <a:r>
              <a:rPr>
                <a:solidFill>
                  <a:srgbClr val="009193"/>
                </a:solidFill>
              </a:rPr>
              <a:t>&gt;</a:t>
            </a:r>
          </a:p>
        </p:txBody>
      </p:sp>
      <p:sp>
        <p:nvSpPr>
          <p:cNvPr id="303" name="&lt;li&gt;…"/>
          <p:cNvSpPr txBox="1"/>
          <p:nvPr/>
        </p:nvSpPr>
        <p:spPr>
          <a:xfrm>
            <a:off x="3314700" y="7391400"/>
            <a:ext cx="9455399" cy="23241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p>
            <a:pPr>
              <a:defRPr sz="1800">
                <a:latin typeface="Monaco"/>
                <a:ea typeface="Monaco"/>
                <a:cs typeface="Monaco"/>
                <a:sym typeface="Monaco"/>
              </a:defRPr>
            </a:pPr>
            <a:r>
              <a:t>      </a:t>
            </a:r>
            <a:r>
              <a:rPr>
                <a:solidFill>
                  <a:srgbClr val="009193"/>
                </a:solidFill>
              </a:rPr>
              <a:t>&lt;</a:t>
            </a:r>
            <a:r>
              <a:rPr>
                <a:solidFill>
                  <a:srgbClr val="4E9192"/>
                </a:solidFill>
              </a:rPr>
              <a:t>li</a:t>
            </a:r>
            <a:r>
              <a:rPr>
                <a:solidFill>
                  <a:srgbClr val="009193"/>
                </a:solidFill>
              </a:rPr>
              <a:t>&gt;</a:t>
            </a:r>
          </a:p>
          <a:p>
            <a:pPr>
              <a:defRPr sz="1800">
                <a:latin typeface="Monaco"/>
                <a:ea typeface="Monaco"/>
                <a:cs typeface="Monaco"/>
                <a:sym typeface="Monaco"/>
              </a:defRPr>
            </a:pPr>
            <a:r>
              <a:t>        </a:t>
            </a:r>
            <a:r>
              <a:rPr>
                <a:solidFill>
                  <a:srgbClr val="009193"/>
                </a:solidFill>
              </a:rPr>
              <a:t>&lt;</a:t>
            </a:r>
            <a:r>
              <a:rPr>
                <a:solidFill>
                  <a:srgbClr val="4E9192"/>
                </a:solidFill>
              </a:rPr>
              <a:t>a</a:t>
            </a:r>
            <a:r>
              <a:t> </a:t>
            </a:r>
            <a:r>
              <a:rPr>
                <a:solidFill>
                  <a:srgbClr val="932192"/>
                </a:solidFill>
              </a:rPr>
              <a:t>id</a:t>
            </a:r>
            <a:r>
              <a:t>=</a:t>
            </a:r>
            <a:r>
              <a:rPr>
                <a:solidFill>
                  <a:srgbClr val="3933FF"/>
                </a:solidFill>
              </a:rPr>
              <a:t>"q1"</a:t>
            </a:r>
            <a:r>
              <a:rPr>
                <a:solidFill>
                  <a:srgbClr val="009193"/>
                </a:solidFill>
              </a:rPr>
              <a:t>&gt;</a:t>
            </a:r>
            <a:r>
              <a:t>Q.Does it matter where I live?</a:t>
            </a:r>
            <a:r>
              <a:rPr>
                <a:solidFill>
                  <a:srgbClr val="009193"/>
                </a:solidFill>
              </a:rPr>
              <a:t>&lt;/</a:t>
            </a:r>
            <a:r>
              <a:rPr>
                <a:solidFill>
                  <a:srgbClr val="4E9192"/>
                </a:solidFill>
              </a:rPr>
              <a:t>a</a:t>
            </a:r>
            <a:r>
              <a:rPr>
                <a:solidFill>
                  <a:srgbClr val="009193"/>
                </a:solidFill>
              </a:rPr>
              <a:t>&gt;</a:t>
            </a:r>
          </a:p>
          <a:p>
            <a:pPr>
              <a:defRPr sz="1800">
                <a:latin typeface="Monaco"/>
                <a:ea typeface="Monaco"/>
                <a:cs typeface="Monaco"/>
                <a:sym typeface="Monaco"/>
              </a:defRPr>
            </a:pPr>
            <a:r>
              <a:t>      </a:t>
            </a:r>
            <a:r>
              <a:rPr>
                <a:solidFill>
                  <a:srgbClr val="009193"/>
                </a:solidFill>
              </a:rPr>
              <a:t>&lt;/</a:t>
            </a:r>
            <a:r>
              <a:rPr>
                <a:solidFill>
                  <a:srgbClr val="4E9192"/>
                </a:solidFill>
              </a:rPr>
              <a:t>li</a:t>
            </a:r>
            <a:r>
              <a:rPr>
                <a:solidFill>
                  <a:srgbClr val="009193"/>
                </a:solidFill>
              </a:rPr>
              <a:t>&gt;</a:t>
            </a:r>
          </a:p>
          <a:p>
            <a:pPr>
              <a:defRPr sz="1800">
                <a:latin typeface="Monaco"/>
                <a:ea typeface="Monaco"/>
                <a:cs typeface="Monaco"/>
                <a:sym typeface="Monaco"/>
              </a:defRPr>
            </a:pPr>
            <a:r>
              <a:t>      </a:t>
            </a:r>
            <a:r>
              <a:rPr>
                <a:solidFill>
                  <a:srgbClr val="009193"/>
                </a:solidFill>
              </a:rPr>
              <a:t>&lt;</a:t>
            </a:r>
            <a:r>
              <a:rPr>
                <a:solidFill>
                  <a:srgbClr val="4E9192"/>
                </a:solidFill>
              </a:rPr>
              <a:t>li</a:t>
            </a:r>
            <a:r>
              <a:rPr>
                <a:solidFill>
                  <a:srgbClr val="009193"/>
                </a:solidFill>
              </a:rPr>
              <a:t>&gt;</a:t>
            </a:r>
          </a:p>
          <a:p>
            <a:pPr>
              <a:defRPr sz="1800">
                <a:latin typeface="Monaco"/>
                <a:ea typeface="Monaco"/>
                <a:cs typeface="Monaco"/>
                <a:sym typeface="Monaco"/>
              </a:defRPr>
            </a:pPr>
            <a:r>
              <a:t>        A.Our service is only available in the republic of Ireland,</a:t>
            </a:r>
          </a:p>
          <a:p>
            <a:pPr>
              <a:defRPr sz="1800">
                <a:latin typeface="Monaco"/>
                <a:ea typeface="Monaco"/>
                <a:cs typeface="Monaco"/>
                <a:sym typeface="Monaco"/>
              </a:defRPr>
            </a:pPr>
            <a:r>
              <a:t>        we use "An Post" and deliver to all 26 counties.</a:t>
            </a:r>
          </a:p>
          <a:p>
            <a:pPr>
              <a:defRPr sz="1800">
                <a:latin typeface="Monaco"/>
                <a:ea typeface="Monaco"/>
                <a:cs typeface="Monaco"/>
                <a:sym typeface="Monaco"/>
              </a:defRPr>
            </a:pPr>
            <a:r>
              <a:t>      </a:t>
            </a:r>
            <a:r>
              <a:rPr>
                <a:solidFill>
                  <a:srgbClr val="009193"/>
                </a:solidFill>
              </a:rPr>
              <a:t>&lt;/</a:t>
            </a:r>
            <a:r>
              <a:rPr>
                <a:solidFill>
                  <a:srgbClr val="4E9192"/>
                </a:solidFill>
              </a:rPr>
              <a:t>li</a:t>
            </a:r>
            <a:r>
              <a:rPr>
                <a:solidFill>
                  <a:srgbClr val="009193"/>
                </a:solidFill>
              </a:rPr>
              <a:t>&gt;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Text Formatting Elements - &lt;em&gt;"/>
          <p:cNvSpPr txBox="1"/>
          <p:nvPr>
            <p:ph type="title"/>
          </p:nvPr>
        </p:nvSpPr>
        <p:spPr>
          <a:prstGeom prst="rect">
            <a:avLst/>
          </a:prstGeom>
        </p:spPr>
        <p:txBody>
          <a:bodyPr/>
          <a:lstStyle/>
          <a:p>
            <a:pPr/>
            <a:r>
              <a:t>Text Formatting Elements - </a:t>
            </a:r>
            <a:r>
              <a:rPr b="1">
                <a:latin typeface="+mj-lt"/>
                <a:ea typeface="+mj-ea"/>
                <a:cs typeface="+mj-cs"/>
                <a:sym typeface="Helvetica Neue"/>
              </a:rPr>
              <a:t>&lt;em&gt;</a:t>
            </a:r>
            <a:r>
              <a:t> </a:t>
            </a:r>
          </a:p>
        </p:txBody>
      </p:sp>
      <p:sp>
        <p:nvSpPr>
          <p:cNvPr id="306" name="The em element is used to emphasize text content, and displays in italics in all current browsers. It provides semantic meaning about the text it contains,"/>
          <p:cNvSpPr txBox="1"/>
          <p:nvPr>
            <p:ph type="body" sz="half" idx="1"/>
          </p:nvPr>
        </p:nvSpPr>
        <p:spPr>
          <a:prstGeom prst="rect">
            <a:avLst/>
          </a:prstGeom>
        </p:spPr>
        <p:txBody>
          <a:bodyPr/>
          <a:lstStyle/>
          <a:p>
            <a:pPr/>
            <a:r>
              <a:t>The em element is used to emphasize text content, and displays in italics in all current browsers. It provides semantic meaning about the text it contains,</a:t>
            </a:r>
          </a:p>
        </p:txBody>
      </p:sp>
      <p:sp>
        <p:nvSpPr>
          <p:cNvPr id="307"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8" name="This week we recommend &lt;em&gt;the Mountain&lt;/em&gt;."/>
          <p:cNvSpPr txBox="1"/>
          <p:nvPr/>
        </p:nvSpPr>
        <p:spPr>
          <a:xfrm>
            <a:off x="6126745" y="4991100"/>
            <a:ext cx="6300205" cy="4191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p>
            <a:pPr>
              <a:defRPr sz="1800">
                <a:latin typeface="Monaco"/>
                <a:ea typeface="Monaco"/>
                <a:cs typeface="Monaco"/>
                <a:sym typeface="Monaco"/>
              </a:defRPr>
            </a:pPr>
            <a:r>
              <a:t>This week we recommend </a:t>
            </a:r>
            <a:r>
              <a:rPr>
                <a:solidFill>
                  <a:srgbClr val="009193"/>
                </a:solidFill>
              </a:rPr>
              <a:t>&lt;</a:t>
            </a:r>
            <a:r>
              <a:rPr>
                <a:solidFill>
                  <a:srgbClr val="4E9192"/>
                </a:solidFill>
              </a:rPr>
              <a:t>em</a:t>
            </a:r>
            <a:r>
              <a:rPr>
                <a:solidFill>
                  <a:srgbClr val="009193"/>
                </a:solidFill>
              </a:rPr>
              <a:t>&gt;</a:t>
            </a:r>
            <a:r>
              <a:t>the Mountain</a:t>
            </a:r>
            <a:r>
              <a:rPr>
                <a:solidFill>
                  <a:srgbClr val="009193"/>
                </a:solidFill>
              </a:rPr>
              <a:t>&lt;/</a:t>
            </a:r>
            <a:r>
              <a:rPr>
                <a:solidFill>
                  <a:srgbClr val="4E9192"/>
                </a:solidFill>
              </a:rPr>
              <a:t>em</a:t>
            </a:r>
            <a:r>
              <a:rPr>
                <a:solidFill>
                  <a:srgbClr val="009193"/>
                </a:solidFill>
              </a:rPr>
              <a:t>&gt;</a:t>
            </a:r>
            <a:r>
              <a:t>.</a:t>
            </a:r>
          </a:p>
        </p:txBody>
      </p:sp>
      <p:pic>
        <p:nvPicPr>
          <p:cNvPr id="309" name="Screen Shot 2018-01-31 at 09.59.12.png" descr="Screen Shot 2018-01-31 at 09.59.12.png"/>
          <p:cNvPicPr>
            <a:picLocks noChangeAspect="1"/>
          </p:cNvPicPr>
          <p:nvPr/>
        </p:nvPicPr>
        <p:blipFill>
          <a:blip r:embed="rId2">
            <a:extLst/>
          </a:blip>
          <a:stretch>
            <a:fillRect/>
          </a:stretch>
        </p:blipFill>
        <p:spPr>
          <a:xfrm>
            <a:off x="2236063" y="5851525"/>
            <a:ext cx="10337801" cy="1054100"/>
          </a:xfrm>
          <a:prstGeom prst="rect">
            <a:avLst/>
          </a:prstGeom>
          <a:ln w="12700">
            <a:solidFill>
              <a:srgbClr val="000000"/>
            </a:solidFill>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Text Formatting Elements - &lt;q&gt;"/>
          <p:cNvSpPr txBox="1"/>
          <p:nvPr>
            <p:ph type="title"/>
          </p:nvPr>
        </p:nvSpPr>
        <p:spPr>
          <a:prstGeom prst="rect">
            <a:avLst/>
          </a:prstGeom>
        </p:spPr>
        <p:txBody>
          <a:bodyPr/>
          <a:lstStyle/>
          <a:p>
            <a:pPr/>
            <a:r>
              <a:t>Text Formatting Elements - </a:t>
            </a:r>
            <a:r>
              <a:rPr b="1">
                <a:latin typeface="+mj-lt"/>
                <a:ea typeface="+mj-ea"/>
                <a:cs typeface="+mj-cs"/>
                <a:sym typeface="Helvetica Neue"/>
              </a:rPr>
              <a:t>&lt;q&gt;</a:t>
            </a:r>
          </a:p>
        </p:txBody>
      </p:sp>
      <p:sp>
        <p:nvSpPr>
          <p:cNvPr id="312" name="Used for inline quotations (instead of blockquote, which sets the quotation in its own block.…"/>
          <p:cNvSpPr txBox="1"/>
          <p:nvPr>
            <p:ph type="body" idx="1"/>
          </p:nvPr>
        </p:nvSpPr>
        <p:spPr>
          <a:xfrm>
            <a:off x="571500" y="2324100"/>
            <a:ext cx="11861800" cy="4445000"/>
          </a:xfrm>
          <a:prstGeom prst="rect">
            <a:avLst/>
          </a:prstGeom>
        </p:spPr>
        <p:txBody>
          <a:bodyPr/>
          <a:lstStyle/>
          <a:p>
            <a:pPr>
              <a:spcBef>
                <a:spcPts val="1400"/>
              </a:spcBef>
            </a:pPr>
            <a:r>
              <a:t>Used for inline quotations (instead of blockquote, which sets the quotation in its own block.</a:t>
            </a:r>
          </a:p>
          <a:p>
            <a:pPr>
              <a:spcBef>
                <a:spcPts val="1400"/>
              </a:spcBef>
            </a:pPr>
            <a:r>
              <a:t>It is intended that the browser should insert the necessary quotation marks, the style of which should depend on the language of the document or that section of the document, rather than the author adding quotation marks</a:t>
            </a:r>
          </a:p>
          <a:p>
            <a:pPr>
              <a:spcBef>
                <a:spcPts val="1400"/>
              </a:spcBef>
            </a:pPr>
            <a:r>
              <a:t>This can sometimes cause double sets of quotation marks to appear.</a:t>
            </a:r>
          </a:p>
        </p:txBody>
      </p:sp>
      <p:sp>
        <p:nvSpPr>
          <p:cNvPr id="313"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4" name="Screen shot 2010-09-20 at 14.35.32.png" descr="Screen shot 2010-09-20 at 14.35.32.png"/>
          <p:cNvPicPr>
            <a:picLocks noChangeAspect="1"/>
          </p:cNvPicPr>
          <p:nvPr/>
        </p:nvPicPr>
        <p:blipFill>
          <a:blip r:embed="rId2">
            <a:extLst/>
          </a:blip>
          <a:stretch>
            <a:fillRect/>
          </a:stretch>
        </p:blipFill>
        <p:spPr>
          <a:xfrm>
            <a:off x="762000" y="8115300"/>
            <a:ext cx="11747500" cy="711200"/>
          </a:xfrm>
          <a:prstGeom prst="rect">
            <a:avLst/>
          </a:prstGeom>
          <a:ln w="12700">
            <a:solidFill>
              <a:srgbClr val="000000"/>
            </a:solidFill>
            <a:miter lim="400000"/>
          </a:ln>
        </p:spPr>
      </p:pic>
      <p:sp>
        <p:nvSpPr>
          <p:cNvPr id="315" name="&lt;p&gt;…"/>
          <p:cNvSpPr txBox="1"/>
          <p:nvPr/>
        </p:nvSpPr>
        <p:spPr>
          <a:xfrm>
            <a:off x="787400" y="5600700"/>
            <a:ext cx="11417300" cy="16891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b">
            <a:spAutoFit/>
          </a:bodyPr>
          <a:lstStyle/>
          <a:p>
            <a:pPr>
              <a:defRPr sz="18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p>
          <a:p>
            <a:pPr>
              <a:defRPr sz="1800">
                <a:latin typeface="Monaco"/>
                <a:ea typeface="Monaco"/>
                <a:cs typeface="Monaco"/>
                <a:sym typeface="Monaco"/>
              </a:defRPr>
            </a:pPr>
            <a:r>
              <a:t>      Not so good one from film.com: </a:t>
            </a:r>
            <a:r>
              <a:rPr>
                <a:solidFill>
                  <a:srgbClr val="009193"/>
                </a:solidFill>
              </a:rPr>
              <a:t>&lt;</a:t>
            </a:r>
            <a:r>
              <a:rPr>
                <a:solidFill>
                  <a:srgbClr val="4E9192"/>
                </a:solidFill>
              </a:rPr>
              <a:t>q</a:t>
            </a:r>
            <a:r>
              <a:rPr>
                <a:solidFill>
                  <a:srgbClr val="009193"/>
                </a:solidFill>
              </a:rPr>
              <a:t>&gt;</a:t>
            </a:r>
            <a:r>
              <a:t>The film is pretty, and there are a few </a:t>
            </a:r>
          </a:p>
          <a:p>
            <a:pPr>
              <a:defRPr sz="1800">
                <a:latin typeface="Monaco"/>
                <a:ea typeface="Monaco"/>
                <a:cs typeface="Monaco"/>
                <a:sym typeface="Monaco"/>
              </a:defRPr>
            </a:pPr>
            <a:r>
              <a:t>      solid moments every hour. But considered as a work of cinema, with paid </a:t>
            </a:r>
          </a:p>
          <a:p>
            <a:pPr>
              <a:defRPr sz="1800">
                <a:latin typeface="Monaco"/>
                <a:ea typeface="Monaco"/>
                <a:cs typeface="Monaco"/>
                <a:sym typeface="Monaco"/>
              </a:defRPr>
            </a:pPr>
            <a:r>
              <a:t>      professionals involved, it's an extremely lackluster story.</a:t>
            </a:r>
            <a:r>
              <a:rPr>
                <a:solidFill>
                  <a:srgbClr val="009193"/>
                </a:solidFill>
              </a:rPr>
              <a:t>&lt;/</a:t>
            </a:r>
            <a:r>
              <a:rPr>
                <a:solidFill>
                  <a:srgbClr val="4E9192"/>
                </a:solidFill>
              </a:rPr>
              <a:t>q</a:t>
            </a:r>
            <a:r>
              <a:rPr>
                <a:solidFill>
                  <a:srgbClr val="009193"/>
                </a:solidFill>
              </a:rPr>
              <a:t>&gt;</a:t>
            </a:r>
          </a:p>
          <a:p>
            <a:pPr>
              <a:defRPr sz="18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List Elements - Unordered List - &lt;ul&gt;"/>
          <p:cNvSpPr txBox="1"/>
          <p:nvPr>
            <p:ph type="title"/>
          </p:nvPr>
        </p:nvSpPr>
        <p:spPr>
          <a:prstGeom prst="rect">
            <a:avLst/>
          </a:prstGeom>
        </p:spPr>
        <p:txBody>
          <a:bodyPr/>
          <a:lstStyle/>
          <a:p>
            <a:pPr/>
            <a:r>
              <a:t>List Elements - Unordered List - </a:t>
            </a:r>
            <a:r>
              <a:rPr b="1">
                <a:latin typeface="+mj-lt"/>
                <a:ea typeface="+mj-ea"/>
                <a:cs typeface="+mj-cs"/>
                <a:sym typeface="Helvetica Neue"/>
              </a:rPr>
              <a:t>&lt;ul&gt;</a:t>
            </a:r>
          </a:p>
        </p:txBody>
      </p:sp>
      <p:sp>
        <p:nvSpPr>
          <p:cNvPr id="318" name="Used to group a collection of items together in a list, but in a way that doesn’t suggest an order of precedence or importance.…"/>
          <p:cNvSpPr txBox="1"/>
          <p:nvPr>
            <p:ph type="body" sz="half" idx="1"/>
          </p:nvPr>
        </p:nvSpPr>
        <p:spPr>
          <a:xfrm>
            <a:off x="127000" y="2324100"/>
            <a:ext cx="4559300" cy="6565900"/>
          </a:xfrm>
          <a:prstGeom prst="rect">
            <a:avLst/>
          </a:prstGeom>
        </p:spPr>
        <p:txBody>
          <a:bodyPr/>
          <a:lstStyle/>
          <a:p>
            <a:pPr/>
            <a:r>
              <a:t>Used to group a collection of items together in a list, but in a way that doesn’t suggest an order of precedence or importance.</a:t>
            </a:r>
          </a:p>
          <a:p>
            <a:pPr/>
            <a:r>
              <a:t>Individual items in the list marked with - li</a:t>
            </a:r>
          </a:p>
        </p:txBody>
      </p:sp>
      <p:sp>
        <p:nvSpPr>
          <p:cNvPr id="319"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0" name="&lt;ul&gt;…"/>
          <p:cNvSpPr txBox="1"/>
          <p:nvPr/>
        </p:nvSpPr>
        <p:spPr>
          <a:xfrm>
            <a:off x="6070600" y="3073400"/>
            <a:ext cx="5295900" cy="19558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2500">
                <a:solidFill>
                  <a:srgbClr val="011480"/>
                </a:solidFill>
                <a:latin typeface="Menlo"/>
                <a:ea typeface="Menlo"/>
                <a:cs typeface="Menlo"/>
                <a:sym typeface="Menlo"/>
              </a:defRPr>
            </a:pPr>
            <a:r>
              <a:rPr b="0">
                <a:solidFill>
                  <a:srgbClr val="000000"/>
                </a:solidFill>
              </a:rPr>
              <a:t>&lt;</a:t>
            </a:r>
            <a:r>
              <a:t>ul</a:t>
            </a:r>
            <a:r>
              <a:rPr b="0">
                <a:solidFill>
                  <a:srgbClr val="000000"/>
                </a:solidFill>
              </a:rPr>
              <a:t>&gt;</a:t>
            </a:r>
            <a:endParaRPr b="0">
              <a:solidFill>
                <a:srgbClr val="000000"/>
              </a:solidFill>
            </a:endParaRPr>
          </a:p>
          <a:p>
            <a:pPr>
              <a:defRPr sz="2500">
                <a:latin typeface="Menlo"/>
                <a:ea typeface="Menlo"/>
                <a:cs typeface="Menlo"/>
                <a:sym typeface="Menlo"/>
              </a:defRPr>
            </a:pPr>
            <a:r>
              <a:t>  &lt;</a:t>
            </a:r>
            <a:r>
              <a:rPr b="1">
                <a:solidFill>
                  <a:srgbClr val="011480"/>
                </a:solidFill>
              </a:rPr>
              <a:t>li</a:t>
            </a:r>
            <a:r>
              <a:t>&gt;The Mountain&lt;/</a:t>
            </a:r>
            <a:r>
              <a:rPr b="1">
                <a:solidFill>
                  <a:srgbClr val="011480"/>
                </a:solidFill>
              </a:rPr>
              <a:t>li</a:t>
            </a:r>
            <a:r>
              <a:t>&gt;</a:t>
            </a:r>
          </a:p>
          <a:p>
            <a:pPr>
              <a:defRPr sz="2500">
                <a:latin typeface="Menlo"/>
                <a:ea typeface="Menlo"/>
                <a:cs typeface="Menlo"/>
                <a:sym typeface="Menlo"/>
              </a:defRPr>
            </a:pPr>
            <a:r>
              <a:t>  &lt;</a:t>
            </a:r>
            <a:r>
              <a:rPr b="1">
                <a:solidFill>
                  <a:srgbClr val="011480"/>
                </a:solidFill>
              </a:rPr>
              <a:t>li</a:t>
            </a:r>
            <a:r>
              <a:t>&gt;Into Thin Air&lt;/</a:t>
            </a:r>
            <a:r>
              <a:rPr b="1">
                <a:solidFill>
                  <a:srgbClr val="011480"/>
                </a:solidFill>
              </a:rPr>
              <a:t>li</a:t>
            </a:r>
            <a:r>
              <a:t>&gt;</a:t>
            </a:r>
          </a:p>
          <a:p>
            <a:pPr>
              <a:defRPr sz="2500">
                <a:latin typeface="Menlo"/>
                <a:ea typeface="Menlo"/>
                <a:cs typeface="Menlo"/>
                <a:sym typeface="Menlo"/>
              </a:defRPr>
            </a:pPr>
            <a:r>
              <a:t>  &lt;</a:t>
            </a:r>
            <a:r>
              <a:rPr b="1">
                <a:solidFill>
                  <a:srgbClr val="011480"/>
                </a:solidFill>
              </a:rPr>
              <a:t>li</a:t>
            </a:r>
            <a:r>
              <a:t>&gt;Everest&lt;/</a:t>
            </a:r>
            <a:r>
              <a:rPr b="1">
                <a:solidFill>
                  <a:srgbClr val="011480"/>
                </a:solidFill>
              </a:rPr>
              <a:t>li</a:t>
            </a:r>
            <a:r>
              <a:t>&gt;</a:t>
            </a:r>
          </a:p>
          <a:p>
            <a:pPr>
              <a:defRPr sz="2500">
                <a:latin typeface="Menlo"/>
                <a:ea typeface="Menlo"/>
                <a:cs typeface="Menlo"/>
                <a:sym typeface="Menlo"/>
              </a:defRPr>
            </a:pPr>
            <a:r>
              <a:t>&lt;/</a:t>
            </a:r>
            <a:r>
              <a:rPr b="1">
                <a:solidFill>
                  <a:srgbClr val="011480"/>
                </a:solidFill>
              </a:rPr>
              <a:t>ul</a:t>
            </a:r>
            <a:r>
              <a:t>&gt;</a:t>
            </a:r>
          </a:p>
        </p:txBody>
      </p:sp>
      <p:pic>
        <p:nvPicPr>
          <p:cNvPr id="321" name="Screen Shot 2018-01-31 at 10.00.59.png" descr="Screen Shot 2018-01-31 at 10.00.59.png"/>
          <p:cNvPicPr>
            <a:picLocks noChangeAspect="1"/>
          </p:cNvPicPr>
          <p:nvPr/>
        </p:nvPicPr>
        <p:blipFill>
          <a:blip r:embed="rId2">
            <a:extLst/>
          </a:blip>
          <a:stretch>
            <a:fillRect/>
          </a:stretch>
        </p:blipFill>
        <p:spPr>
          <a:xfrm>
            <a:off x="6070600" y="5391646"/>
            <a:ext cx="5295900" cy="2933701"/>
          </a:xfrm>
          <a:prstGeom prst="rect">
            <a:avLst/>
          </a:prstGeom>
          <a:ln w="12700">
            <a:solidFill>
              <a:srgbClr val="000000"/>
            </a:solidFill>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List Elements - Ordered List - &lt;ol&gt;"/>
          <p:cNvSpPr txBox="1"/>
          <p:nvPr>
            <p:ph type="title"/>
          </p:nvPr>
        </p:nvSpPr>
        <p:spPr>
          <a:prstGeom prst="rect">
            <a:avLst/>
          </a:prstGeom>
        </p:spPr>
        <p:txBody>
          <a:bodyPr/>
          <a:lstStyle/>
          <a:p>
            <a:pPr/>
            <a:r>
              <a:t>List Elements - Ordered List - </a:t>
            </a:r>
            <a:r>
              <a:rPr b="1">
                <a:latin typeface="+mj-lt"/>
                <a:ea typeface="+mj-ea"/>
                <a:cs typeface="+mj-cs"/>
                <a:sym typeface="Helvetica Neue"/>
              </a:rPr>
              <a:t>&lt;ol&gt;</a:t>
            </a:r>
          </a:p>
        </p:txBody>
      </p:sp>
      <p:sp>
        <p:nvSpPr>
          <p:cNvPr id="324" name="Like ul, used to group a collection of items together in a list…"/>
          <p:cNvSpPr txBox="1"/>
          <p:nvPr>
            <p:ph type="body" sz="half" idx="1"/>
          </p:nvPr>
        </p:nvSpPr>
        <p:spPr>
          <a:xfrm>
            <a:off x="127000" y="2324100"/>
            <a:ext cx="4559300" cy="6565900"/>
          </a:xfrm>
          <a:prstGeom prst="rect">
            <a:avLst/>
          </a:prstGeom>
        </p:spPr>
        <p:txBody>
          <a:bodyPr/>
          <a:lstStyle/>
          <a:p>
            <a:pPr/>
            <a:r>
              <a:t>Like ul, used to group a collection of items together in a list</a:t>
            </a:r>
          </a:p>
          <a:p>
            <a:pPr/>
            <a:r>
              <a:t>However, the bullets in an unordered list are replaced with a series of incrementing numbers</a:t>
            </a:r>
          </a:p>
        </p:txBody>
      </p:sp>
      <p:sp>
        <p:nvSpPr>
          <p:cNvPr id="325"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6" name="&lt;ol&gt;…"/>
          <p:cNvSpPr txBox="1"/>
          <p:nvPr/>
        </p:nvSpPr>
        <p:spPr>
          <a:xfrm>
            <a:off x="6070600" y="3073400"/>
            <a:ext cx="5295900" cy="19558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2500">
                <a:solidFill>
                  <a:srgbClr val="011480"/>
                </a:solidFill>
                <a:latin typeface="Menlo"/>
                <a:ea typeface="Menlo"/>
                <a:cs typeface="Menlo"/>
                <a:sym typeface="Menlo"/>
              </a:defRPr>
            </a:pPr>
            <a:r>
              <a:rPr b="0">
                <a:solidFill>
                  <a:srgbClr val="000000"/>
                </a:solidFill>
              </a:rPr>
              <a:t>&lt;o</a:t>
            </a:r>
            <a:r>
              <a:t>l</a:t>
            </a:r>
            <a:r>
              <a:rPr b="0">
                <a:solidFill>
                  <a:srgbClr val="000000"/>
                </a:solidFill>
              </a:rPr>
              <a:t>&gt;</a:t>
            </a:r>
            <a:endParaRPr b="0">
              <a:solidFill>
                <a:srgbClr val="000000"/>
              </a:solidFill>
            </a:endParaRPr>
          </a:p>
          <a:p>
            <a:pPr>
              <a:defRPr sz="2500">
                <a:latin typeface="Menlo"/>
                <a:ea typeface="Menlo"/>
                <a:cs typeface="Menlo"/>
                <a:sym typeface="Menlo"/>
              </a:defRPr>
            </a:pPr>
            <a:r>
              <a:t>  &lt;</a:t>
            </a:r>
            <a:r>
              <a:rPr b="1">
                <a:solidFill>
                  <a:srgbClr val="011480"/>
                </a:solidFill>
              </a:rPr>
              <a:t>li</a:t>
            </a:r>
            <a:r>
              <a:t>&gt;The Mountain&lt;/</a:t>
            </a:r>
            <a:r>
              <a:rPr b="1">
                <a:solidFill>
                  <a:srgbClr val="011480"/>
                </a:solidFill>
              </a:rPr>
              <a:t>li</a:t>
            </a:r>
            <a:r>
              <a:t>&gt;</a:t>
            </a:r>
          </a:p>
          <a:p>
            <a:pPr>
              <a:defRPr sz="2500">
                <a:latin typeface="Menlo"/>
                <a:ea typeface="Menlo"/>
                <a:cs typeface="Menlo"/>
                <a:sym typeface="Menlo"/>
              </a:defRPr>
            </a:pPr>
            <a:r>
              <a:t>  &lt;</a:t>
            </a:r>
            <a:r>
              <a:rPr b="1">
                <a:solidFill>
                  <a:srgbClr val="011480"/>
                </a:solidFill>
              </a:rPr>
              <a:t>li</a:t>
            </a:r>
            <a:r>
              <a:t>&gt;Into Thin Air&lt;/</a:t>
            </a:r>
            <a:r>
              <a:rPr b="1">
                <a:solidFill>
                  <a:srgbClr val="011480"/>
                </a:solidFill>
              </a:rPr>
              <a:t>li</a:t>
            </a:r>
            <a:r>
              <a:t>&gt;</a:t>
            </a:r>
          </a:p>
          <a:p>
            <a:pPr>
              <a:defRPr sz="2500">
                <a:latin typeface="Menlo"/>
                <a:ea typeface="Menlo"/>
                <a:cs typeface="Menlo"/>
                <a:sym typeface="Menlo"/>
              </a:defRPr>
            </a:pPr>
            <a:r>
              <a:t>  &lt;</a:t>
            </a:r>
            <a:r>
              <a:rPr b="1">
                <a:solidFill>
                  <a:srgbClr val="011480"/>
                </a:solidFill>
              </a:rPr>
              <a:t>li</a:t>
            </a:r>
            <a:r>
              <a:t>&gt;Everest&lt;/</a:t>
            </a:r>
            <a:r>
              <a:rPr b="1">
                <a:solidFill>
                  <a:srgbClr val="011480"/>
                </a:solidFill>
              </a:rPr>
              <a:t>li</a:t>
            </a:r>
            <a:r>
              <a:t>&gt;</a:t>
            </a:r>
          </a:p>
          <a:p>
            <a:pPr>
              <a:defRPr sz="2500">
                <a:latin typeface="Menlo"/>
                <a:ea typeface="Menlo"/>
                <a:cs typeface="Menlo"/>
                <a:sym typeface="Menlo"/>
              </a:defRPr>
            </a:pPr>
            <a:r>
              <a:t>&lt;/o</a:t>
            </a:r>
            <a:r>
              <a:rPr b="1">
                <a:solidFill>
                  <a:srgbClr val="011480"/>
                </a:solidFill>
              </a:rPr>
              <a:t>l</a:t>
            </a:r>
            <a:r>
              <a:t>&gt;</a:t>
            </a:r>
          </a:p>
        </p:txBody>
      </p:sp>
      <p:pic>
        <p:nvPicPr>
          <p:cNvPr id="327" name="Screen Shot 2018-01-31 at 10.01.59.png" descr="Screen Shot 2018-01-31 at 10.01.59.png"/>
          <p:cNvPicPr>
            <a:picLocks noChangeAspect="1"/>
          </p:cNvPicPr>
          <p:nvPr/>
        </p:nvPicPr>
        <p:blipFill>
          <a:blip r:embed="rId2">
            <a:extLst/>
          </a:blip>
          <a:stretch>
            <a:fillRect/>
          </a:stretch>
        </p:blipFill>
        <p:spPr>
          <a:xfrm>
            <a:off x="6199782" y="5766345"/>
            <a:ext cx="5295901" cy="2895601"/>
          </a:xfrm>
          <a:prstGeom prst="rect">
            <a:avLst/>
          </a:prstGeom>
          <a:ln w="12700">
            <a:solidFill>
              <a:srgbClr val="000000"/>
            </a:solidFill>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Image &amp; Media Elements - &lt;img&gt;"/>
          <p:cNvSpPr txBox="1"/>
          <p:nvPr>
            <p:ph type="title"/>
          </p:nvPr>
        </p:nvSpPr>
        <p:spPr>
          <a:prstGeom prst="rect">
            <a:avLst/>
          </a:prstGeom>
        </p:spPr>
        <p:txBody>
          <a:bodyPr/>
          <a:lstStyle/>
          <a:p>
            <a:pPr/>
            <a:r>
              <a:t>Image &amp; Media Elements - </a:t>
            </a:r>
            <a:r>
              <a:rPr b="1">
                <a:latin typeface="+mj-lt"/>
                <a:ea typeface="+mj-ea"/>
                <a:cs typeface="+mj-cs"/>
                <a:sym typeface="Helvetica Neue"/>
              </a:rPr>
              <a:t>&lt;img&gt;</a:t>
            </a:r>
          </a:p>
        </p:txBody>
      </p:sp>
      <p:sp>
        <p:nvSpPr>
          <p:cNvPr id="330" name="Provides a means for embedding an image in the document.…"/>
          <p:cNvSpPr txBox="1"/>
          <p:nvPr>
            <p:ph type="body" sz="half" idx="1"/>
          </p:nvPr>
        </p:nvSpPr>
        <p:spPr>
          <a:xfrm>
            <a:off x="381000" y="1943100"/>
            <a:ext cx="6540500" cy="7569200"/>
          </a:xfrm>
          <a:prstGeom prst="rect">
            <a:avLst/>
          </a:prstGeom>
        </p:spPr>
        <p:txBody>
          <a:bodyPr/>
          <a:lstStyle/>
          <a:p>
            <a:pPr/>
            <a:r>
              <a:t>Provides a means for embedding an image in the document.</a:t>
            </a:r>
          </a:p>
          <a:p>
            <a:pPr/>
            <a:r>
              <a:t>Has a total of 12 attributes</a:t>
            </a:r>
          </a:p>
          <a:p>
            <a:pPr lvl="1"/>
            <a:r>
              <a:t>src provide a link to the image to be displayed</a:t>
            </a:r>
          </a:p>
          <a:p>
            <a:pPr lvl="1"/>
            <a:r>
              <a:t>alt provides text to be displayed if the image cannot be retreived.</a:t>
            </a:r>
          </a:p>
          <a:p>
            <a:pPr lvl="1"/>
            <a:r>
              <a:t>Height &amp; Width provide (optional) dimensions. Used to help the browser lay out images properly, and should co-inside with the actual image dimensions</a:t>
            </a:r>
          </a:p>
        </p:txBody>
      </p:sp>
      <p:sp>
        <p:nvSpPr>
          <p:cNvPr id="331"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2" name="&lt;img src=&quot;images/mountaion.jpg&quot; alt=“The Mountain&gt;"/>
          <p:cNvSpPr txBox="1"/>
          <p:nvPr/>
        </p:nvSpPr>
        <p:spPr>
          <a:xfrm>
            <a:off x="5029200" y="3365500"/>
            <a:ext cx="7988300" cy="4191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b">
            <a:spAutoFit/>
          </a:bodyPr>
          <a:lstStyle/>
          <a:p>
            <a:pPr>
              <a:defRPr sz="1800">
                <a:solidFill>
                  <a:srgbClr val="3933FF"/>
                </a:solidFill>
                <a:latin typeface="Monaco"/>
                <a:ea typeface="Monaco"/>
                <a:cs typeface="Monaco"/>
                <a:sym typeface="Monaco"/>
              </a:defRPr>
            </a:pPr>
            <a:r>
              <a:rPr>
                <a:solidFill>
                  <a:srgbClr val="000000"/>
                </a:solidFill>
              </a:rPr>
              <a:t>      </a:t>
            </a:r>
            <a:r>
              <a:rPr>
                <a:solidFill>
                  <a:srgbClr val="009193"/>
                </a:solidFill>
              </a:rPr>
              <a:t>&lt;</a:t>
            </a:r>
            <a:r>
              <a:rPr>
                <a:solidFill>
                  <a:srgbClr val="4E9192"/>
                </a:solidFill>
              </a:rPr>
              <a:t>img</a:t>
            </a:r>
            <a:r>
              <a:rPr>
                <a:solidFill>
                  <a:srgbClr val="000000"/>
                </a:solidFill>
              </a:rPr>
              <a:t> </a:t>
            </a:r>
            <a:r>
              <a:rPr>
                <a:solidFill>
                  <a:srgbClr val="932192"/>
                </a:solidFill>
              </a:rPr>
              <a:t>src</a:t>
            </a:r>
            <a:r>
              <a:rPr>
                <a:solidFill>
                  <a:srgbClr val="000000"/>
                </a:solidFill>
              </a:rPr>
              <a:t>=</a:t>
            </a:r>
            <a:r>
              <a:t>"images/mountaion.jpg"</a:t>
            </a:r>
            <a:r>
              <a:rPr>
                <a:solidFill>
                  <a:srgbClr val="000000"/>
                </a:solidFill>
              </a:rPr>
              <a:t> </a:t>
            </a:r>
            <a:r>
              <a:rPr>
                <a:solidFill>
                  <a:srgbClr val="932192"/>
                </a:solidFill>
              </a:rPr>
              <a:t>alt</a:t>
            </a:r>
            <a:r>
              <a:rPr>
                <a:solidFill>
                  <a:srgbClr val="000000"/>
                </a:solidFill>
              </a:rPr>
              <a:t>=</a:t>
            </a:r>
            <a:r>
              <a:t>“The Mountain</a:t>
            </a:r>
            <a:r>
              <a:rPr>
                <a:solidFill>
                  <a:srgbClr val="009193"/>
                </a:solidFill>
              </a:rPr>
              <a:t>&gt;</a:t>
            </a:r>
          </a:p>
        </p:txBody>
      </p:sp>
      <p:pic>
        <p:nvPicPr>
          <p:cNvPr id="333" name="Image" descr="Image"/>
          <p:cNvPicPr>
            <a:picLocks noChangeAspect="1"/>
          </p:cNvPicPr>
          <p:nvPr/>
        </p:nvPicPr>
        <p:blipFill>
          <a:blip r:embed="rId2">
            <a:extLst/>
          </a:blip>
          <a:stretch>
            <a:fillRect/>
          </a:stretch>
        </p:blipFill>
        <p:spPr>
          <a:xfrm>
            <a:off x="8587085" y="4532362"/>
            <a:ext cx="2616201" cy="387350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5" name="Span element"/>
          <p:cNvSpPr txBox="1"/>
          <p:nvPr>
            <p:ph type="title"/>
          </p:nvPr>
        </p:nvSpPr>
        <p:spPr>
          <a:prstGeom prst="rect">
            <a:avLst/>
          </a:prstGeom>
        </p:spPr>
        <p:txBody>
          <a:bodyPr/>
          <a:lstStyle/>
          <a:p>
            <a:pPr/>
            <a:r>
              <a:t>Span element</a:t>
            </a:r>
          </a:p>
        </p:txBody>
      </p:sp>
      <p:sp>
        <p:nvSpPr>
          <p:cNvPr id="336" name="“For an element that offers no semantic information about the content inside and also provides no styling change, or any other visual change to speak of, the lowly span element is one of the most useful elements in your HTML toolbox.”…"/>
          <p:cNvSpPr txBox="1"/>
          <p:nvPr>
            <p:ph type="body" sz="half" idx="1"/>
          </p:nvPr>
        </p:nvSpPr>
        <p:spPr>
          <a:xfrm>
            <a:off x="558800" y="2209800"/>
            <a:ext cx="11887200" cy="4165600"/>
          </a:xfrm>
          <a:prstGeom prst="rect">
            <a:avLst/>
          </a:prstGeom>
        </p:spPr>
        <p:txBody>
          <a:bodyPr/>
          <a:lstStyle/>
          <a:p>
            <a:pPr marL="0" indent="0">
              <a:buSzTx/>
              <a:buNone/>
              <a:defRPr i="1"/>
            </a:pPr>
            <a:r>
              <a:t>“For an element that offers no semantic information about the content inside and also provides no styling change, or any other visual change to speak of, the lowly span element is one of the most useful elements in your HTML toolbox.”</a:t>
            </a:r>
          </a:p>
          <a:p>
            <a:pPr/>
            <a:r>
              <a:t>When you wrap text with an opening &lt;span&gt; and closing &lt;/span&gt;, you’re simply providing a hook—one that allows you to add styles later</a:t>
            </a:r>
          </a:p>
          <a:p>
            <a:pPr/>
            <a:r>
              <a:t>Span is an </a:t>
            </a:r>
            <a:r>
              <a:rPr i="1"/>
              <a:t>inline</a:t>
            </a:r>
            <a:r>
              <a:t> element</a:t>
            </a:r>
          </a:p>
        </p:txBody>
      </p:sp>
      <p:sp>
        <p:nvSpPr>
          <p:cNvPr id="337"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8" name="&lt;p&gt;…"/>
          <p:cNvSpPr txBox="1"/>
          <p:nvPr/>
        </p:nvSpPr>
        <p:spPr>
          <a:xfrm>
            <a:off x="533400" y="6654800"/>
            <a:ext cx="12192000" cy="16891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b">
            <a:spAutoFit/>
          </a:bodyPr>
          <a:lstStyle/>
          <a:p>
            <a:pPr>
              <a:defRPr sz="18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p>
          <a:p>
            <a:pPr>
              <a:defRPr sz="1800">
                <a:latin typeface="Monaco"/>
                <a:ea typeface="Monaco"/>
                <a:cs typeface="Monaco"/>
                <a:sym typeface="Monaco"/>
              </a:defRPr>
            </a:pPr>
            <a:r>
              <a:t>      Lorem ipsum dolor sit amet,</a:t>
            </a:r>
            <a:r>
              <a:rPr>
                <a:solidFill>
                  <a:srgbClr val="009193"/>
                </a:solidFill>
              </a:rPr>
              <a:t>&lt;</a:t>
            </a:r>
            <a:r>
              <a:rPr>
                <a:solidFill>
                  <a:srgbClr val="4E9192"/>
                </a:solidFill>
              </a:rPr>
              <a:t>span</a:t>
            </a:r>
            <a:r>
              <a:rPr>
                <a:solidFill>
                  <a:srgbClr val="009193"/>
                </a:solidFill>
              </a:rPr>
              <a:t>&gt;</a:t>
            </a:r>
            <a:r>
              <a:t>consectetuer adipiscing elit</a:t>
            </a:r>
            <a:r>
              <a:rPr>
                <a:solidFill>
                  <a:srgbClr val="009193"/>
                </a:solidFill>
              </a:rPr>
              <a:t>&lt;/</a:t>
            </a:r>
            <a:r>
              <a:rPr>
                <a:solidFill>
                  <a:srgbClr val="4E9192"/>
                </a:solidFill>
              </a:rPr>
              <a:t>span</a:t>
            </a:r>
            <a:r>
              <a:rPr>
                <a:solidFill>
                  <a:srgbClr val="009193"/>
                </a:solidFill>
              </a:rPr>
              <a:t>&gt;</a:t>
            </a:r>
            <a:r>
              <a:t>. Cras </a:t>
            </a:r>
          </a:p>
          <a:p>
            <a:pPr>
              <a:defRPr sz="1800">
                <a:latin typeface="Monaco"/>
                <a:ea typeface="Monaco"/>
                <a:cs typeface="Monaco"/>
                <a:sym typeface="Monaco"/>
              </a:defRPr>
            </a:pPr>
            <a:r>
              <a:t>      sollicitudin, orci nec acilisis vehicula, neque urna porta risus, ut </a:t>
            </a:r>
          </a:p>
          <a:p>
            <a:pPr>
              <a:defRPr sz="1800">
                <a:latin typeface="Monaco"/>
                <a:ea typeface="Monaco"/>
                <a:cs typeface="Monaco"/>
                <a:sym typeface="Monaco"/>
              </a:defRPr>
            </a:pPr>
            <a:r>
              <a:t>      sagittis enim velit at orci.</a:t>
            </a:r>
          </a:p>
          <a:p>
            <a:pPr>
              <a:defRPr sz="18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r>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HTML Elements - Categories"/>
          <p:cNvSpPr txBox="1"/>
          <p:nvPr>
            <p:ph type="title"/>
          </p:nvPr>
        </p:nvSpPr>
        <p:spPr>
          <a:prstGeom prst="rect">
            <a:avLst/>
          </a:prstGeom>
        </p:spPr>
        <p:txBody>
          <a:bodyPr/>
          <a:lstStyle/>
          <a:p>
            <a:pPr/>
            <a:r>
              <a:t>HTML Elements - Categories</a:t>
            </a:r>
          </a:p>
        </p:txBody>
      </p:sp>
      <p:sp>
        <p:nvSpPr>
          <p:cNvPr id="240" name="Structural Elements…"/>
          <p:cNvSpPr txBox="1"/>
          <p:nvPr>
            <p:ph type="body" idx="1"/>
          </p:nvPr>
        </p:nvSpPr>
        <p:spPr>
          <a:xfrm>
            <a:off x="558800" y="2362200"/>
            <a:ext cx="11696700" cy="6565900"/>
          </a:xfrm>
          <a:prstGeom prst="rect">
            <a:avLst/>
          </a:prstGeom>
        </p:spPr>
        <p:txBody>
          <a:bodyPr/>
          <a:lstStyle/>
          <a:p>
            <a:pPr>
              <a:spcBef>
                <a:spcPts val="1600"/>
              </a:spcBef>
            </a:pPr>
            <a:r>
              <a:t>Structural Elements</a:t>
            </a:r>
          </a:p>
          <a:p>
            <a:pPr>
              <a:spcBef>
                <a:spcPts val="1600"/>
              </a:spcBef>
            </a:pPr>
            <a:r>
              <a:t>Head Elements</a:t>
            </a:r>
          </a:p>
          <a:p>
            <a:pPr>
              <a:spcBef>
                <a:spcPts val="1600"/>
              </a:spcBef>
            </a:pPr>
            <a:r>
              <a:t>Text Formatting Elements</a:t>
            </a:r>
          </a:p>
          <a:p>
            <a:pPr>
              <a:spcBef>
                <a:spcPts val="1600"/>
              </a:spcBef>
            </a:pPr>
            <a:r>
              <a:t>List Elements</a:t>
            </a:r>
          </a:p>
          <a:p>
            <a:pPr>
              <a:spcBef>
                <a:spcPts val="1600"/>
              </a:spcBef>
            </a:pPr>
            <a:r>
              <a:t>Image and Media Elements</a:t>
            </a:r>
          </a:p>
          <a:p>
            <a:pPr>
              <a:spcBef>
                <a:spcPts val="1600"/>
              </a:spcBef>
            </a:pPr>
            <a:r>
              <a:t>Table Elements</a:t>
            </a:r>
          </a:p>
          <a:p>
            <a:pPr>
              <a:spcBef>
                <a:spcPts val="1600"/>
              </a:spcBef>
            </a:pPr>
            <a:r>
              <a:t>Form Elements</a:t>
            </a:r>
          </a:p>
          <a:p>
            <a:pPr>
              <a:spcBef>
                <a:spcPts val="1600"/>
              </a:spcBef>
            </a:pPr>
            <a:r>
              <a:t>Frame and Window Elements</a:t>
            </a:r>
          </a:p>
          <a:p>
            <a:pPr>
              <a:spcBef>
                <a:spcPts val="1600"/>
              </a:spcBef>
            </a:pPr>
            <a:r>
              <a:t>Deprecated Elements</a:t>
            </a:r>
          </a:p>
          <a:p>
            <a:pPr>
              <a:spcBef>
                <a:spcPts val="1600"/>
              </a:spcBef>
            </a:pPr>
            <a:r>
              <a:t>Proprietary &amp; Nonstandard Elements</a:t>
            </a:r>
          </a:p>
        </p:txBody>
      </p:sp>
      <p:sp>
        <p:nvSpPr>
          <p:cNvPr id="241"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Recap: Attributes"/>
          <p:cNvSpPr txBox="1"/>
          <p:nvPr>
            <p:ph type="title"/>
          </p:nvPr>
        </p:nvSpPr>
        <p:spPr>
          <a:prstGeom prst="rect">
            <a:avLst/>
          </a:prstGeom>
        </p:spPr>
        <p:txBody>
          <a:bodyPr/>
          <a:lstStyle/>
          <a:p>
            <a:pPr/>
            <a:r>
              <a:t>Recap: Attributes</a:t>
            </a:r>
          </a:p>
        </p:txBody>
      </p:sp>
      <p:sp>
        <p:nvSpPr>
          <p:cNvPr id="341" name="&lt;ElementName&gt; - start tag…"/>
          <p:cNvSpPr txBox="1"/>
          <p:nvPr>
            <p:ph type="body" sz="quarter" idx="1"/>
          </p:nvPr>
        </p:nvSpPr>
        <p:spPr>
          <a:xfrm>
            <a:off x="3568700" y="2959100"/>
            <a:ext cx="4546600" cy="2184400"/>
          </a:xfrm>
          <a:prstGeom prst="rect">
            <a:avLst/>
          </a:prstGeom>
          <a:ln>
            <a:solidFill>
              <a:srgbClr val="000000"/>
            </a:solidFill>
          </a:ln>
        </p:spPr>
        <p:txBody>
          <a:bodyPr/>
          <a:lstStyle/>
          <a:p>
            <a:pPr marL="0" indent="0">
              <a:spcBef>
                <a:spcPts val="700"/>
              </a:spcBef>
              <a:buSzTx/>
              <a:buNone/>
              <a:defRPr sz="2400"/>
            </a:pPr>
            <a:r>
              <a:t>&lt;ElementName&gt; - start tag</a:t>
            </a:r>
          </a:p>
          <a:p>
            <a:pPr lvl="5" marL="0" indent="2222500">
              <a:spcBef>
                <a:spcPts val="700"/>
              </a:spcBef>
              <a:buSzTx/>
              <a:buNone/>
              <a:defRPr sz="2400"/>
            </a:pPr>
            <a:r>
              <a:t>Attribute(s)</a:t>
            </a:r>
          </a:p>
          <a:p>
            <a:pPr lvl="3" marL="0" indent="1333500">
              <a:spcBef>
                <a:spcPts val="700"/>
              </a:spcBef>
              <a:buSzTx/>
              <a:buNone/>
              <a:defRPr sz="2400"/>
            </a:pPr>
            <a:r>
              <a:t>Content</a:t>
            </a:r>
          </a:p>
          <a:p>
            <a:pPr marL="0" indent="0">
              <a:spcBef>
                <a:spcPts val="700"/>
              </a:spcBef>
              <a:buSzTx/>
              <a:buNone/>
              <a:defRPr sz="2400"/>
            </a:pPr>
            <a:r>
              <a:t>&lt;/ElementName&gt; - end tag</a:t>
            </a:r>
          </a:p>
        </p:txBody>
      </p:sp>
      <p:sp>
        <p:nvSpPr>
          <p:cNvPr id="342"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3" name="Attributes define information about elements"/>
          <p:cNvSpPr txBox="1"/>
          <p:nvPr/>
        </p:nvSpPr>
        <p:spPr>
          <a:xfrm>
            <a:off x="1308876" y="2256741"/>
            <a:ext cx="9080501" cy="461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algn="ctr" defTabSz="584200">
              <a:defRPr sz="2400">
                <a:latin typeface="+mn-lt"/>
                <a:ea typeface="+mn-ea"/>
                <a:cs typeface="+mn-cs"/>
                <a:sym typeface="Helvetica Neue Light"/>
              </a:defRPr>
            </a:lvl1pPr>
          </a:lstStyle>
          <a:p>
            <a:pPr/>
            <a:r>
              <a:t>Attributes define information about elements</a:t>
            </a:r>
          </a:p>
        </p:txBody>
      </p:sp>
      <p:sp>
        <p:nvSpPr>
          <p:cNvPr id="344" name="&lt;img src=&quot;images/DragonTattoo.jpg&quot;…"/>
          <p:cNvSpPr txBox="1"/>
          <p:nvPr/>
        </p:nvSpPr>
        <p:spPr>
          <a:xfrm>
            <a:off x="1854200" y="7315200"/>
            <a:ext cx="6680200" cy="9144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b">
            <a:spAutoFit/>
          </a:bodyPr>
          <a:lstStyle/>
          <a:p>
            <a:pPr>
              <a:defRPr sz="2400">
                <a:solidFill>
                  <a:srgbClr val="3933FF"/>
                </a:solidFill>
                <a:latin typeface="Monaco"/>
                <a:ea typeface="Monaco"/>
                <a:cs typeface="Monaco"/>
                <a:sym typeface="Monaco"/>
              </a:defRPr>
            </a:pPr>
            <a:r>
              <a:rPr>
                <a:solidFill>
                  <a:srgbClr val="000000"/>
                </a:solidFill>
              </a:rPr>
              <a:t> </a:t>
            </a:r>
            <a:r>
              <a:rPr>
                <a:solidFill>
                  <a:srgbClr val="009193"/>
                </a:solidFill>
              </a:rPr>
              <a:t>&lt;</a:t>
            </a:r>
            <a:r>
              <a:rPr>
                <a:solidFill>
                  <a:srgbClr val="4E9192"/>
                </a:solidFill>
              </a:rPr>
              <a:t>img</a:t>
            </a:r>
            <a:r>
              <a:rPr>
                <a:solidFill>
                  <a:srgbClr val="000000"/>
                </a:solidFill>
              </a:rPr>
              <a:t> </a:t>
            </a:r>
            <a:r>
              <a:rPr>
                <a:solidFill>
                  <a:srgbClr val="932192"/>
                </a:solidFill>
              </a:rPr>
              <a:t>src</a:t>
            </a:r>
            <a:r>
              <a:rPr>
                <a:solidFill>
                  <a:srgbClr val="000000"/>
                </a:solidFill>
              </a:rPr>
              <a:t>=</a:t>
            </a:r>
            <a:r>
              <a:t>"images/DragonTattoo.jpg"</a:t>
            </a:r>
            <a:r>
              <a:rPr>
                <a:solidFill>
                  <a:srgbClr val="000000"/>
                </a:solidFill>
              </a:rPr>
              <a:t> </a:t>
            </a:r>
            <a:endParaRPr>
              <a:solidFill>
                <a:srgbClr val="000000"/>
              </a:solidFill>
            </a:endParaRPr>
          </a:p>
          <a:p>
            <a:pPr>
              <a:defRPr sz="2400">
                <a:solidFill>
                  <a:srgbClr val="3933FF"/>
                </a:solidFill>
                <a:latin typeface="Monaco"/>
                <a:ea typeface="Monaco"/>
                <a:cs typeface="Monaco"/>
                <a:sym typeface="Monaco"/>
              </a:defRPr>
            </a:pPr>
            <a:r>
              <a:rPr>
                <a:solidFill>
                  <a:srgbClr val="000000"/>
                </a:solidFill>
              </a:rPr>
              <a:t>      </a:t>
            </a:r>
            <a:r>
              <a:rPr>
                <a:solidFill>
                  <a:srgbClr val="932192"/>
                </a:solidFill>
              </a:rPr>
              <a:t>alt</a:t>
            </a:r>
            <a:r>
              <a:rPr>
                <a:solidFill>
                  <a:srgbClr val="000000"/>
                </a:solidFill>
              </a:rPr>
              <a:t>=</a:t>
            </a:r>
            <a:r>
              <a:t>"Dragon Tattoo"</a:t>
            </a:r>
            <a:r>
              <a:rPr>
                <a:solidFill>
                  <a:srgbClr val="009193"/>
                </a:solidFill>
              </a:rPr>
              <a:t>&gt;</a:t>
            </a:r>
          </a:p>
        </p:txBody>
      </p:sp>
      <p:sp>
        <p:nvSpPr>
          <p:cNvPr id="345" name="&lt;a href=&quot;mydvdsnews.html&quot;&gt;…"/>
          <p:cNvSpPr txBox="1"/>
          <p:nvPr/>
        </p:nvSpPr>
        <p:spPr>
          <a:xfrm>
            <a:off x="1854200" y="5740400"/>
            <a:ext cx="6680200" cy="13208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b">
            <a:spAutoFit/>
          </a:bodyPr>
          <a:lstStyle/>
          <a:p>
            <a:pPr>
              <a:defRPr sz="2400">
                <a:solidFill>
                  <a:srgbClr val="3933FF"/>
                </a:solidFill>
                <a:latin typeface="Monaco"/>
                <a:ea typeface="Monaco"/>
                <a:cs typeface="Monaco"/>
                <a:sym typeface="Monaco"/>
              </a:defRPr>
            </a:pPr>
            <a:r>
              <a:rPr>
                <a:solidFill>
                  <a:srgbClr val="009193"/>
                </a:solidFill>
              </a:rPr>
              <a:t>&lt;</a:t>
            </a:r>
            <a:r>
              <a:rPr>
                <a:solidFill>
                  <a:srgbClr val="4E9192"/>
                </a:solidFill>
              </a:rPr>
              <a:t>a</a:t>
            </a:r>
            <a:r>
              <a:rPr>
                <a:solidFill>
                  <a:srgbClr val="000000"/>
                </a:solidFill>
              </a:rPr>
              <a:t> </a:t>
            </a:r>
            <a:r>
              <a:rPr>
                <a:solidFill>
                  <a:srgbClr val="932192"/>
                </a:solidFill>
              </a:rPr>
              <a:t>href</a:t>
            </a:r>
            <a:r>
              <a:rPr>
                <a:solidFill>
                  <a:srgbClr val="000000"/>
                </a:solidFill>
              </a:rPr>
              <a:t>=</a:t>
            </a:r>
            <a:r>
              <a:t>"mydvdsnews.html"</a:t>
            </a:r>
            <a:r>
              <a:rPr>
                <a:solidFill>
                  <a:srgbClr val="009193"/>
                </a:solidFill>
              </a:rPr>
              <a:t>&gt;</a:t>
            </a:r>
            <a:endParaRPr>
              <a:solidFill>
                <a:srgbClr val="009193"/>
              </a:solidFill>
            </a:endParaRPr>
          </a:p>
          <a:p>
            <a:pPr>
              <a:defRPr sz="2400">
                <a:solidFill>
                  <a:srgbClr val="3933FF"/>
                </a:solidFill>
                <a:latin typeface="Monaco"/>
                <a:ea typeface="Monaco"/>
                <a:cs typeface="Monaco"/>
                <a:sym typeface="Monaco"/>
              </a:defRPr>
            </a:pPr>
            <a:r>
              <a:rPr>
                <a:solidFill>
                  <a:srgbClr val="009193"/>
                </a:solidFill>
              </a:rPr>
              <a:t>  </a:t>
            </a:r>
            <a:r>
              <a:rPr>
                <a:solidFill>
                  <a:srgbClr val="000000"/>
                </a:solidFill>
              </a:rPr>
              <a:t>news</a:t>
            </a:r>
            <a:endParaRPr>
              <a:solidFill>
                <a:srgbClr val="000000"/>
              </a:solidFill>
            </a:endParaRPr>
          </a:p>
          <a:p>
            <a:pPr>
              <a:defRPr sz="2400">
                <a:solidFill>
                  <a:srgbClr val="3933FF"/>
                </a:solidFill>
                <a:latin typeface="Monaco"/>
                <a:ea typeface="Monaco"/>
                <a:cs typeface="Monaco"/>
                <a:sym typeface="Monaco"/>
              </a:defRPr>
            </a:pPr>
            <a:r>
              <a:rPr>
                <a:solidFill>
                  <a:srgbClr val="009193"/>
                </a:solidFill>
              </a:rPr>
              <a:t>&lt;/</a:t>
            </a:r>
            <a:r>
              <a:rPr>
                <a:solidFill>
                  <a:srgbClr val="4E9192"/>
                </a:solidFill>
              </a:rPr>
              <a:t>a</a:t>
            </a:r>
            <a:r>
              <a:rPr>
                <a:solidFill>
                  <a:srgbClr val="009193"/>
                </a:solidFill>
              </a:rPr>
              <a:t>&gt;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 name="Common Attributes"/>
          <p:cNvSpPr txBox="1"/>
          <p:nvPr>
            <p:ph type="title"/>
          </p:nvPr>
        </p:nvSpPr>
        <p:spPr>
          <a:prstGeom prst="rect">
            <a:avLst/>
          </a:prstGeom>
        </p:spPr>
        <p:txBody>
          <a:bodyPr/>
          <a:lstStyle/>
          <a:p>
            <a:pPr/>
            <a:r>
              <a:t>Common Attributes</a:t>
            </a:r>
          </a:p>
        </p:txBody>
      </p:sp>
      <p:sp>
        <p:nvSpPr>
          <p:cNvPr id="348" name="Common attributes that may be applied to all the HTML elements…"/>
          <p:cNvSpPr txBox="1"/>
          <p:nvPr>
            <p:ph type="body" sz="half" idx="1"/>
          </p:nvPr>
        </p:nvSpPr>
        <p:spPr>
          <a:xfrm>
            <a:off x="647699" y="2070100"/>
            <a:ext cx="6827938" cy="7429500"/>
          </a:xfrm>
          <a:prstGeom prst="rect">
            <a:avLst/>
          </a:prstGeom>
        </p:spPr>
        <p:txBody>
          <a:bodyPr/>
          <a:lstStyle/>
          <a:p>
            <a:pPr/>
            <a:r>
              <a:t>Common attributes that may be applied to all the HTML elements</a:t>
            </a:r>
          </a:p>
          <a:p>
            <a:pPr/>
            <a:r>
              <a:t>May be used for the purposes of:</a:t>
            </a:r>
          </a:p>
          <a:p>
            <a:pPr lvl="1"/>
            <a:r>
              <a:t>styling elements with CSS </a:t>
            </a:r>
          </a:p>
          <a:p>
            <a:pPr lvl="1"/>
            <a:r>
              <a:t>for scripting purposes</a:t>
            </a:r>
          </a:p>
          <a:p>
            <a:pPr lvl="1"/>
            <a:r>
              <a:t>to identify language of web page</a:t>
            </a:r>
          </a:p>
          <a:p>
            <a:pPr lvl="1"/>
            <a:r>
              <a:t>specify “tooltip” text</a:t>
            </a:r>
          </a:p>
          <a:p>
            <a:pPr lvl="1"/>
            <a:r>
              <a:t>to identify elements uniquely</a:t>
            </a:r>
          </a:p>
        </p:txBody>
      </p:sp>
      <p:sp>
        <p:nvSpPr>
          <p:cNvPr id="349"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0" name="class…"/>
          <p:cNvSpPr txBox="1"/>
          <p:nvPr/>
        </p:nvSpPr>
        <p:spPr>
          <a:xfrm>
            <a:off x="8714227" y="3079281"/>
            <a:ext cx="3274574" cy="5068238"/>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sz="5900">
                <a:latin typeface="Monaco"/>
                <a:ea typeface="Monaco"/>
                <a:cs typeface="Monaco"/>
                <a:sym typeface="Monaco"/>
              </a:defRPr>
            </a:pPr>
            <a:r>
              <a:t>class </a:t>
            </a:r>
          </a:p>
          <a:p>
            <a:pPr algn="ctr">
              <a:defRPr sz="5900">
                <a:latin typeface="Monaco"/>
                <a:ea typeface="Monaco"/>
                <a:cs typeface="Monaco"/>
                <a:sym typeface="Monaco"/>
              </a:defRPr>
            </a:pPr>
            <a:r>
              <a:t>id</a:t>
            </a:r>
          </a:p>
          <a:p>
            <a:pPr algn="ctr">
              <a:defRPr sz="5900">
                <a:latin typeface="Monaco"/>
                <a:ea typeface="Monaco"/>
                <a:cs typeface="Monaco"/>
                <a:sym typeface="Monaco"/>
              </a:defRPr>
            </a:pPr>
            <a:r>
              <a:t>style</a:t>
            </a:r>
          </a:p>
          <a:p>
            <a:pPr algn="ctr">
              <a:defRPr sz="5900">
                <a:latin typeface="Monaco"/>
                <a:ea typeface="Monaco"/>
                <a:cs typeface="Monaco"/>
                <a:sym typeface="Monaco"/>
              </a:defRPr>
            </a:pPr>
            <a:r>
              <a:t>lang</a:t>
            </a:r>
          </a:p>
          <a:p>
            <a:pPr algn="ctr">
              <a:defRPr sz="5900">
                <a:latin typeface="Monaco"/>
                <a:ea typeface="Monaco"/>
                <a:cs typeface="Monaco"/>
                <a:sym typeface="Monaco"/>
              </a:defRPr>
            </a:pPr>
            <a:r>
              <a:t>title</a:t>
            </a:r>
          </a:p>
        </p:txBody>
      </p:sp>
      <p:sp>
        <p:nvSpPr>
          <p:cNvPr id="351" name="Examples"/>
          <p:cNvSpPr txBox="1"/>
          <p:nvPr/>
        </p:nvSpPr>
        <p:spPr>
          <a:xfrm>
            <a:off x="9374308" y="2463331"/>
            <a:ext cx="1954412"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Examples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HTML Elements - Categories"/>
          <p:cNvSpPr txBox="1"/>
          <p:nvPr>
            <p:ph type="title"/>
          </p:nvPr>
        </p:nvSpPr>
        <p:spPr>
          <a:prstGeom prst="rect">
            <a:avLst/>
          </a:prstGeom>
        </p:spPr>
        <p:txBody>
          <a:bodyPr/>
          <a:lstStyle/>
          <a:p>
            <a:pPr/>
            <a:r>
              <a:t>HTML Elements - Categories</a:t>
            </a:r>
          </a:p>
        </p:txBody>
      </p:sp>
      <p:sp>
        <p:nvSpPr>
          <p:cNvPr id="244"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5" name="Rectangle"/>
          <p:cNvSpPr/>
          <p:nvPr/>
        </p:nvSpPr>
        <p:spPr>
          <a:xfrm>
            <a:off x="558800" y="2209800"/>
            <a:ext cx="7683500" cy="3187700"/>
          </a:xfrm>
          <a:prstGeom prst="rect">
            <a:avLst/>
          </a:prstGeom>
          <a:ln w="25400">
            <a:solidFill>
              <a:srgbClr val="000000"/>
            </a:solidFill>
            <a:miter lim="400000"/>
          </a:ln>
        </p:spPr>
        <p:txBody>
          <a:bodyPr lIns="50800" tIns="50800" rIns="50800" bIns="50800" anchor="ctr"/>
          <a:lstStyle/>
          <a:p>
            <a:pPr algn="ctr" defTabSz="584200">
              <a:defRPr sz="3600">
                <a:latin typeface="+mn-lt"/>
                <a:ea typeface="+mn-ea"/>
                <a:cs typeface="+mn-cs"/>
                <a:sym typeface="Helvetica Neue Light"/>
              </a:defRPr>
            </a:pPr>
          </a:p>
        </p:txBody>
      </p:sp>
      <p:sp>
        <p:nvSpPr>
          <p:cNvPr id="246" name="Structural Elements…"/>
          <p:cNvSpPr txBox="1"/>
          <p:nvPr>
            <p:ph type="body" idx="1"/>
          </p:nvPr>
        </p:nvSpPr>
        <p:spPr>
          <a:xfrm>
            <a:off x="558800" y="2362200"/>
            <a:ext cx="11696700" cy="6565900"/>
          </a:xfrm>
          <a:prstGeom prst="rect">
            <a:avLst/>
          </a:prstGeom>
        </p:spPr>
        <p:txBody>
          <a:bodyPr/>
          <a:lstStyle/>
          <a:p>
            <a:pPr>
              <a:spcBef>
                <a:spcPts val="1600"/>
              </a:spcBef>
            </a:pPr>
            <a:r>
              <a:t>Structural Elements</a:t>
            </a:r>
          </a:p>
          <a:p>
            <a:pPr>
              <a:spcBef>
                <a:spcPts val="1600"/>
              </a:spcBef>
            </a:pPr>
            <a:r>
              <a:t>Head Elements</a:t>
            </a:r>
          </a:p>
          <a:p>
            <a:pPr>
              <a:spcBef>
                <a:spcPts val="1600"/>
              </a:spcBef>
            </a:pPr>
            <a:r>
              <a:t>Text Formatting Elements</a:t>
            </a:r>
          </a:p>
          <a:p>
            <a:pPr>
              <a:spcBef>
                <a:spcPts val="1600"/>
              </a:spcBef>
            </a:pPr>
            <a:r>
              <a:t>List Elements</a:t>
            </a:r>
          </a:p>
          <a:p>
            <a:pPr>
              <a:spcBef>
                <a:spcPts val="1600"/>
              </a:spcBef>
            </a:pPr>
            <a:r>
              <a:t>Image and Media Elements</a:t>
            </a:r>
          </a:p>
          <a:p>
            <a:pPr>
              <a:spcBef>
                <a:spcPts val="1600"/>
              </a:spcBef>
            </a:pPr>
            <a:r>
              <a:t>Table Elements</a:t>
            </a:r>
          </a:p>
          <a:p>
            <a:pPr>
              <a:spcBef>
                <a:spcPts val="1600"/>
              </a:spcBef>
            </a:pPr>
            <a:r>
              <a:t>Form Elements</a:t>
            </a:r>
          </a:p>
          <a:p>
            <a:pPr>
              <a:spcBef>
                <a:spcPts val="1600"/>
              </a:spcBef>
            </a:pPr>
            <a:r>
              <a:t>Frame and Window Elements</a:t>
            </a:r>
          </a:p>
          <a:p>
            <a:pPr>
              <a:spcBef>
                <a:spcPts val="1600"/>
              </a:spcBef>
            </a:pPr>
            <a:r>
              <a:t>Deprecated Elements</a:t>
            </a:r>
          </a:p>
          <a:p>
            <a:pPr>
              <a:spcBef>
                <a:spcPts val="1600"/>
              </a:spcBef>
            </a:pPr>
            <a:r>
              <a:t>Proprietary &amp; Nonstandard Elements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lt;html&gt;…"/>
          <p:cNvSpPr txBox="1"/>
          <p:nvPr>
            <p:ph type="body" idx="13"/>
          </p:nvPr>
        </p:nvSpPr>
        <p:spPr>
          <a:xfrm>
            <a:off x="7137400" y="3746500"/>
            <a:ext cx="5651500" cy="2959100"/>
          </a:xfrm>
          <a:prstGeom prst="rect">
            <a:avLst/>
          </a:prstGeom>
        </p:spPr>
        <p:txBody>
          <a:bodyPr/>
          <a:lstStyle/>
          <a:p>
            <a:pPr>
              <a:defRPr sz="1800">
                <a:latin typeface="+mn-lt"/>
                <a:ea typeface="+mn-ea"/>
                <a:cs typeface="+mn-cs"/>
                <a:sym typeface="Helvetica Neue Light"/>
              </a:defRPr>
            </a:pPr>
            <a:r>
              <a:rPr>
                <a:latin typeface="Monaco"/>
                <a:ea typeface="Monaco"/>
                <a:cs typeface="Monaco"/>
                <a:sym typeface="Monaco"/>
              </a:rPr>
              <a:t>&lt;html&gt; </a:t>
            </a:r>
            <a:endParaRPr>
              <a:latin typeface="Monaco"/>
              <a:ea typeface="Monaco"/>
              <a:cs typeface="Monaco"/>
              <a:sym typeface="Monaco"/>
            </a:endParaRPr>
          </a:p>
          <a:p>
            <a:pPr>
              <a:defRPr sz="1800">
                <a:latin typeface="+mn-lt"/>
                <a:ea typeface="+mn-ea"/>
                <a:cs typeface="+mn-cs"/>
                <a:sym typeface="Helvetica Neue Light"/>
              </a:defRPr>
            </a:pPr>
            <a:r>
              <a:rPr>
                <a:latin typeface="Monaco"/>
                <a:ea typeface="Monaco"/>
                <a:cs typeface="Monaco"/>
                <a:sym typeface="Monaco"/>
              </a:rPr>
              <a:t>  &lt;head&gt;</a:t>
            </a:r>
            <a:endParaRPr>
              <a:latin typeface="Monaco"/>
              <a:ea typeface="Monaco"/>
              <a:cs typeface="Monaco"/>
              <a:sym typeface="Monaco"/>
            </a:endParaRPr>
          </a:p>
          <a:p>
            <a:pPr>
              <a:defRPr sz="1800">
                <a:latin typeface="+mn-lt"/>
                <a:ea typeface="+mn-ea"/>
                <a:cs typeface="+mn-cs"/>
                <a:sym typeface="Helvetica Neue Light"/>
              </a:defRPr>
            </a:pPr>
            <a:r>
              <a:rPr>
                <a:latin typeface="Monaco"/>
                <a:ea typeface="Monaco"/>
                <a:cs typeface="Monaco"/>
                <a:sym typeface="Monaco"/>
              </a:rPr>
              <a:t>    &lt;title&gt;Page title goes here&lt;/title&gt;</a:t>
            </a:r>
            <a:endParaRPr>
              <a:latin typeface="Monaco"/>
              <a:ea typeface="Monaco"/>
              <a:cs typeface="Monaco"/>
              <a:sym typeface="Monaco"/>
            </a:endParaRPr>
          </a:p>
          <a:p>
            <a:pPr>
              <a:defRPr sz="1800">
                <a:latin typeface="+mn-lt"/>
                <a:ea typeface="+mn-ea"/>
                <a:cs typeface="+mn-cs"/>
                <a:sym typeface="Helvetica Neue Light"/>
              </a:defRPr>
            </a:pPr>
            <a:r>
              <a:rPr>
                <a:latin typeface="Monaco"/>
                <a:ea typeface="Monaco"/>
                <a:cs typeface="Monaco"/>
                <a:sym typeface="Monaco"/>
              </a:rPr>
              <a:t>  &lt;/head&gt;</a:t>
            </a:r>
            <a:endParaRPr>
              <a:latin typeface="Monaco"/>
              <a:ea typeface="Monaco"/>
              <a:cs typeface="Monaco"/>
              <a:sym typeface="Monaco"/>
            </a:endParaRPr>
          </a:p>
          <a:p>
            <a:pPr>
              <a:defRPr sz="1800">
                <a:latin typeface="+mn-lt"/>
                <a:ea typeface="+mn-ea"/>
                <a:cs typeface="+mn-cs"/>
                <a:sym typeface="Helvetica Neue Light"/>
              </a:defRPr>
            </a:pPr>
            <a:r>
              <a:rPr>
                <a:latin typeface="Monaco"/>
                <a:ea typeface="Monaco"/>
                <a:cs typeface="Monaco"/>
                <a:sym typeface="Monaco"/>
              </a:rPr>
              <a:t>  &lt;body&gt;</a:t>
            </a:r>
            <a:endParaRPr>
              <a:latin typeface="Monaco"/>
              <a:ea typeface="Monaco"/>
              <a:cs typeface="Monaco"/>
              <a:sym typeface="Monaco"/>
            </a:endParaRPr>
          </a:p>
          <a:p>
            <a:pPr>
              <a:defRPr sz="1800">
                <a:latin typeface="+mn-lt"/>
                <a:ea typeface="+mn-ea"/>
                <a:cs typeface="+mn-cs"/>
                <a:sym typeface="Helvetica Neue Light"/>
              </a:defRPr>
            </a:pPr>
            <a:r>
              <a:rPr>
                <a:latin typeface="Monaco"/>
                <a:ea typeface="Monaco"/>
                <a:cs typeface="Monaco"/>
                <a:sym typeface="Monaco"/>
              </a:rPr>
              <a:t>    &lt;!-- content goes here --&gt;</a:t>
            </a:r>
            <a:endParaRPr>
              <a:latin typeface="Monaco"/>
              <a:ea typeface="Monaco"/>
              <a:cs typeface="Monaco"/>
              <a:sym typeface="Monaco"/>
            </a:endParaRPr>
          </a:p>
          <a:p>
            <a:pPr>
              <a:defRPr sz="1800">
                <a:latin typeface="+mn-lt"/>
                <a:ea typeface="+mn-ea"/>
                <a:cs typeface="+mn-cs"/>
                <a:sym typeface="Helvetica Neue Light"/>
              </a:defRPr>
            </a:pPr>
            <a:r>
              <a:rPr>
                <a:latin typeface="Monaco"/>
                <a:ea typeface="Monaco"/>
                <a:cs typeface="Monaco"/>
                <a:sym typeface="Monaco"/>
              </a:rPr>
              <a:t>  &lt;/body&gt;</a:t>
            </a:r>
            <a:endParaRPr>
              <a:latin typeface="Monaco"/>
              <a:ea typeface="Monaco"/>
              <a:cs typeface="Monaco"/>
              <a:sym typeface="Monaco"/>
            </a:endParaRPr>
          </a:p>
          <a:p>
            <a:pPr>
              <a:defRPr sz="1800">
                <a:latin typeface="+mn-lt"/>
                <a:ea typeface="+mn-ea"/>
                <a:cs typeface="+mn-cs"/>
                <a:sym typeface="Helvetica Neue Light"/>
              </a:defRPr>
            </a:pPr>
            <a:r>
              <a:rPr>
                <a:latin typeface="Monaco"/>
                <a:ea typeface="Monaco"/>
                <a:cs typeface="Monaco"/>
                <a:sym typeface="Monaco"/>
              </a:rPr>
              <a:t>&lt;/html&gt;</a:t>
            </a:r>
            <a:endParaRPr>
              <a:latin typeface="Monaco"/>
              <a:ea typeface="Monaco"/>
              <a:cs typeface="Monaco"/>
              <a:sym typeface="Monaco"/>
            </a:endParaRPr>
          </a:p>
        </p:txBody>
      </p:sp>
      <p:sp>
        <p:nvSpPr>
          <p:cNvPr id="249" name="Structural Elements - &lt;html&gt;"/>
          <p:cNvSpPr txBox="1"/>
          <p:nvPr>
            <p:ph type="title"/>
          </p:nvPr>
        </p:nvSpPr>
        <p:spPr>
          <a:prstGeom prst="rect">
            <a:avLst/>
          </a:prstGeom>
        </p:spPr>
        <p:txBody>
          <a:bodyPr/>
          <a:lstStyle/>
          <a:p>
            <a:pPr/>
            <a:r>
              <a:t>Structural Elements - </a:t>
            </a:r>
            <a:r>
              <a:rPr b="1">
                <a:latin typeface="+mj-lt"/>
                <a:ea typeface="+mj-ea"/>
                <a:cs typeface="+mj-cs"/>
                <a:sym typeface="Helvetica Neue"/>
              </a:rPr>
              <a:t>&lt;html&gt;</a:t>
            </a:r>
          </a:p>
        </p:txBody>
      </p:sp>
      <p:sp>
        <p:nvSpPr>
          <p:cNvPr id="250" name="The html element is the outer container for everything that appears in an HTML document.…"/>
          <p:cNvSpPr txBox="1"/>
          <p:nvPr>
            <p:ph type="body" idx="1"/>
          </p:nvPr>
        </p:nvSpPr>
        <p:spPr>
          <a:xfrm>
            <a:off x="266700" y="2197100"/>
            <a:ext cx="7124700" cy="7226300"/>
          </a:xfrm>
          <a:prstGeom prst="rect">
            <a:avLst/>
          </a:prstGeom>
        </p:spPr>
        <p:txBody>
          <a:bodyPr/>
          <a:lstStyle/>
          <a:p>
            <a:pPr/>
            <a:r>
              <a:t>The html element is the outer container for everything that appears in an HTML document. </a:t>
            </a:r>
          </a:p>
          <a:p>
            <a:pPr/>
            <a:r>
              <a:t>It can only contain two elements as direct descendants, namely the </a:t>
            </a:r>
            <a:r>
              <a:rPr>
                <a:hlinkClick r:id="rId2" invalidUrl="" action="" tgtFrame="" tooltip="" history="1" highlightClick="0" endSnd="0"/>
              </a:rPr>
              <a:t>head</a:t>
            </a:r>
            <a:r>
              <a:t> element and either a </a:t>
            </a:r>
            <a:r>
              <a:rPr>
                <a:hlinkClick r:id="rId3" invalidUrl="" action="" tgtFrame="" tooltip="" history="1" highlightClick="0" endSnd="0"/>
              </a:rPr>
              <a:t>body</a:t>
            </a:r>
            <a:r>
              <a:t> or </a:t>
            </a:r>
            <a:r>
              <a:rPr>
                <a:hlinkClick r:id="rId4" invalidUrl="" action="" tgtFrame="" tooltip="" history="1" highlightClick="0" endSnd="0"/>
              </a:rPr>
              <a:t>frameset</a:t>
            </a:r>
            <a:r>
              <a:t> element. </a:t>
            </a:r>
          </a:p>
          <a:p>
            <a:pPr/>
            <a:r>
              <a:t>As it is the outermost element in the document, it’s also known as the root element.</a:t>
            </a:r>
          </a:p>
          <a:p>
            <a:pPr/>
            <a:r>
              <a:t>This element will have a place on every single web page you ever create. There’s no case in which you would not use this element when crafting a web page.</a:t>
            </a:r>
          </a:p>
        </p:txBody>
      </p:sp>
      <p:sp>
        <p:nvSpPr>
          <p:cNvPr id="251"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tructural Elements - &lt;head&gt;"/>
          <p:cNvSpPr txBox="1"/>
          <p:nvPr>
            <p:ph type="title"/>
          </p:nvPr>
        </p:nvSpPr>
        <p:spPr>
          <a:prstGeom prst="rect">
            <a:avLst/>
          </a:prstGeom>
        </p:spPr>
        <p:txBody>
          <a:bodyPr/>
          <a:lstStyle/>
          <a:p>
            <a:pPr/>
            <a:r>
              <a:t>Structural Elements - </a:t>
            </a:r>
            <a:r>
              <a:rPr b="1">
                <a:latin typeface="+mj-lt"/>
                <a:ea typeface="+mj-ea"/>
                <a:cs typeface="+mj-cs"/>
                <a:sym typeface="Helvetica Neue"/>
              </a:rPr>
              <a:t>&lt;head&gt;</a:t>
            </a:r>
          </a:p>
        </p:txBody>
      </p:sp>
      <p:sp>
        <p:nvSpPr>
          <p:cNvPr id="254" name="The head element is the wrapper for all the head elements that:…"/>
          <p:cNvSpPr txBox="1"/>
          <p:nvPr>
            <p:ph type="body" sz="half" idx="1"/>
          </p:nvPr>
        </p:nvSpPr>
        <p:spPr>
          <a:xfrm>
            <a:off x="190500" y="2311400"/>
            <a:ext cx="6553200" cy="7226300"/>
          </a:xfrm>
          <a:prstGeom prst="rect">
            <a:avLst/>
          </a:prstGeom>
        </p:spPr>
        <p:txBody>
          <a:bodyPr/>
          <a:lstStyle/>
          <a:p>
            <a:pPr/>
            <a:r>
              <a:t>The head element is the wrapper for all the head elements that:</a:t>
            </a:r>
          </a:p>
          <a:p>
            <a:pPr lvl="1"/>
            <a:r>
              <a:t>instruct the browser where to find style sheets,</a:t>
            </a:r>
          </a:p>
          <a:p>
            <a:pPr lvl="1"/>
            <a:r>
              <a:t>define relationships that the document has to others in the web site; </a:t>
            </a:r>
          </a:p>
          <a:p>
            <a:pPr lvl="1"/>
            <a:r>
              <a:t>provide essential meta information; </a:t>
            </a:r>
          </a:p>
          <a:p>
            <a:pPr lvl="1"/>
            <a:r>
              <a:t>point to or include scripts that the document will need to apply later on.</a:t>
            </a:r>
          </a:p>
        </p:txBody>
      </p:sp>
      <p:sp>
        <p:nvSpPr>
          <p:cNvPr id="255"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6" name="&lt;html&gt;…"/>
          <p:cNvSpPr txBox="1"/>
          <p:nvPr/>
        </p:nvSpPr>
        <p:spPr>
          <a:xfrm>
            <a:off x="7137400" y="3746500"/>
            <a:ext cx="5651500" cy="2959100"/>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b">
            <a:spAutoFit/>
          </a:bodyPr>
          <a:lstStyle/>
          <a:p>
            <a:pPr defTabSz="584200">
              <a:defRPr sz="1800">
                <a:latin typeface="+mn-lt"/>
                <a:ea typeface="+mn-ea"/>
                <a:cs typeface="+mn-cs"/>
                <a:sym typeface="Helvetica Neue Light"/>
              </a:defRPr>
            </a:pPr>
            <a:r>
              <a:rPr>
                <a:latin typeface="Monaco"/>
                <a:ea typeface="Monaco"/>
                <a:cs typeface="Monaco"/>
                <a:sym typeface="Monaco"/>
              </a:rPr>
              <a:t>&lt;html&gt; </a:t>
            </a:r>
            <a:endParaRPr>
              <a:latin typeface="Monaco"/>
              <a:ea typeface="Monaco"/>
              <a:cs typeface="Monaco"/>
              <a:sym typeface="Monaco"/>
            </a:endParaRPr>
          </a:p>
          <a:p>
            <a:pPr defTabSz="584200">
              <a:defRPr sz="1800">
                <a:latin typeface="+mn-lt"/>
                <a:ea typeface="+mn-ea"/>
                <a:cs typeface="+mn-cs"/>
                <a:sym typeface="Helvetica Neue Light"/>
              </a:defRPr>
            </a:pPr>
            <a:r>
              <a:rPr>
                <a:latin typeface="Monaco"/>
                <a:ea typeface="Monaco"/>
                <a:cs typeface="Monaco"/>
                <a:sym typeface="Monaco"/>
              </a:rPr>
              <a:t>  &lt;head&gt;</a:t>
            </a:r>
            <a:endParaRPr>
              <a:latin typeface="Monaco"/>
              <a:ea typeface="Monaco"/>
              <a:cs typeface="Monaco"/>
              <a:sym typeface="Monaco"/>
            </a:endParaRPr>
          </a:p>
          <a:p>
            <a:pPr defTabSz="584200">
              <a:defRPr sz="1800">
                <a:latin typeface="+mn-lt"/>
                <a:ea typeface="+mn-ea"/>
                <a:cs typeface="+mn-cs"/>
                <a:sym typeface="Helvetica Neue Light"/>
              </a:defRPr>
            </a:pPr>
            <a:r>
              <a:rPr>
                <a:latin typeface="Monaco"/>
                <a:ea typeface="Monaco"/>
                <a:cs typeface="Monaco"/>
                <a:sym typeface="Monaco"/>
              </a:rPr>
              <a:t>    &lt;title&gt;Page title goes here&lt;/title&gt;</a:t>
            </a:r>
            <a:endParaRPr>
              <a:latin typeface="Monaco"/>
              <a:ea typeface="Monaco"/>
              <a:cs typeface="Monaco"/>
              <a:sym typeface="Monaco"/>
            </a:endParaRPr>
          </a:p>
          <a:p>
            <a:pPr defTabSz="584200">
              <a:defRPr sz="1800">
                <a:latin typeface="+mn-lt"/>
                <a:ea typeface="+mn-ea"/>
                <a:cs typeface="+mn-cs"/>
                <a:sym typeface="Helvetica Neue Light"/>
              </a:defRPr>
            </a:pPr>
            <a:r>
              <a:rPr>
                <a:latin typeface="Monaco"/>
                <a:ea typeface="Monaco"/>
                <a:cs typeface="Monaco"/>
                <a:sym typeface="Monaco"/>
              </a:rPr>
              <a:t>  &lt;/head&gt;</a:t>
            </a:r>
            <a:endParaRPr>
              <a:latin typeface="Monaco"/>
              <a:ea typeface="Monaco"/>
              <a:cs typeface="Monaco"/>
              <a:sym typeface="Monaco"/>
            </a:endParaRPr>
          </a:p>
          <a:p>
            <a:pPr defTabSz="584200">
              <a:defRPr sz="1800">
                <a:latin typeface="+mn-lt"/>
                <a:ea typeface="+mn-ea"/>
                <a:cs typeface="+mn-cs"/>
                <a:sym typeface="Helvetica Neue Light"/>
              </a:defRPr>
            </a:pPr>
            <a:r>
              <a:rPr>
                <a:latin typeface="Monaco"/>
                <a:ea typeface="Monaco"/>
                <a:cs typeface="Monaco"/>
                <a:sym typeface="Monaco"/>
              </a:rPr>
              <a:t>  &lt;body&gt;</a:t>
            </a:r>
            <a:endParaRPr>
              <a:latin typeface="Monaco"/>
              <a:ea typeface="Monaco"/>
              <a:cs typeface="Monaco"/>
              <a:sym typeface="Monaco"/>
            </a:endParaRPr>
          </a:p>
          <a:p>
            <a:pPr defTabSz="584200">
              <a:defRPr sz="1800">
                <a:latin typeface="+mn-lt"/>
                <a:ea typeface="+mn-ea"/>
                <a:cs typeface="+mn-cs"/>
                <a:sym typeface="Helvetica Neue Light"/>
              </a:defRPr>
            </a:pPr>
            <a:r>
              <a:rPr>
                <a:latin typeface="Monaco"/>
                <a:ea typeface="Monaco"/>
                <a:cs typeface="Monaco"/>
                <a:sym typeface="Monaco"/>
              </a:rPr>
              <a:t>    &lt;!-- content goes here --&gt;</a:t>
            </a:r>
            <a:endParaRPr>
              <a:latin typeface="Monaco"/>
              <a:ea typeface="Monaco"/>
              <a:cs typeface="Monaco"/>
              <a:sym typeface="Monaco"/>
            </a:endParaRPr>
          </a:p>
          <a:p>
            <a:pPr defTabSz="584200">
              <a:defRPr sz="1800">
                <a:latin typeface="+mn-lt"/>
                <a:ea typeface="+mn-ea"/>
                <a:cs typeface="+mn-cs"/>
                <a:sym typeface="Helvetica Neue Light"/>
              </a:defRPr>
            </a:pPr>
            <a:r>
              <a:rPr>
                <a:latin typeface="Monaco"/>
                <a:ea typeface="Monaco"/>
                <a:cs typeface="Monaco"/>
                <a:sym typeface="Monaco"/>
              </a:rPr>
              <a:t>  &lt;/body&gt;</a:t>
            </a:r>
            <a:endParaRPr>
              <a:latin typeface="Monaco"/>
              <a:ea typeface="Monaco"/>
              <a:cs typeface="Monaco"/>
              <a:sym typeface="Monaco"/>
            </a:endParaRPr>
          </a:p>
          <a:p>
            <a:pPr defTabSz="584200">
              <a:defRPr sz="1800">
                <a:latin typeface="+mn-lt"/>
                <a:ea typeface="+mn-ea"/>
                <a:cs typeface="+mn-cs"/>
                <a:sym typeface="Helvetica Neue Light"/>
              </a:defRPr>
            </a:pPr>
            <a:r>
              <a:rPr>
                <a:latin typeface="Monaco"/>
                <a:ea typeface="Monaco"/>
                <a:cs typeface="Monaco"/>
                <a:sym typeface="Monaco"/>
              </a:rPr>
              <a:t>&lt;/html&gt;</a:t>
            </a:r>
            <a:endParaRPr>
              <a:latin typeface="Monaco"/>
              <a:ea typeface="Monaco"/>
              <a:cs typeface="Monaco"/>
              <a:sym typeface="Monaco"/>
            </a:endParaR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tructural Elements - &lt;body&gt;"/>
          <p:cNvSpPr txBox="1"/>
          <p:nvPr>
            <p:ph type="title"/>
          </p:nvPr>
        </p:nvSpPr>
        <p:spPr>
          <a:prstGeom prst="rect">
            <a:avLst/>
          </a:prstGeom>
        </p:spPr>
        <p:txBody>
          <a:bodyPr/>
          <a:lstStyle/>
          <a:p>
            <a:pPr/>
            <a:r>
              <a:t>Structural Elements - </a:t>
            </a:r>
            <a:r>
              <a:rPr b="1">
                <a:latin typeface="+mj-lt"/>
                <a:ea typeface="+mj-ea"/>
                <a:cs typeface="+mj-cs"/>
                <a:sym typeface="Helvetica Neue"/>
              </a:rPr>
              <a:t>&lt;body&gt;</a:t>
            </a:r>
          </a:p>
        </p:txBody>
      </p:sp>
      <p:sp>
        <p:nvSpPr>
          <p:cNvPr id="259" name="The body element wraps around all of the content that will be displayed on screen.…"/>
          <p:cNvSpPr txBox="1"/>
          <p:nvPr>
            <p:ph type="body" sz="half" idx="1"/>
          </p:nvPr>
        </p:nvSpPr>
        <p:spPr>
          <a:xfrm>
            <a:off x="190500" y="2311400"/>
            <a:ext cx="5778500" cy="7226300"/>
          </a:xfrm>
          <a:prstGeom prst="rect">
            <a:avLst/>
          </a:prstGeom>
        </p:spPr>
        <p:txBody>
          <a:bodyPr/>
          <a:lstStyle/>
          <a:p>
            <a:pPr/>
            <a:r>
              <a:t>The body element wraps around all of the content that will be displayed on screen.</a:t>
            </a:r>
          </a:p>
          <a:p>
            <a:pPr/>
            <a:r>
              <a:t>You should not place character data (text) or inline elements such as em, or q directly into the body. </a:t>
            </a:r>
          </a:p>
          <a:p>
            <a:pPr/>
            <a:r>
              <a:t>Instead, these should be contained inside block-level elements such as p elements, headings h1 - h6 and so on.</a:t>
            </a:r>
          </a:p>
        </p:txBody>
      </p:sp>
      <p:sp>
        <p:nvSpPr>
          <p:cNvPr id="260"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1" name="&lt;body&gt;…"/>
          <p:cNvSpPr txBox="1"/>
          <p:nvPr/>
        </p:nvSpPr>
        <p:spPr>
          <a:xfrm>
            <a:off x="6362700" y="4305300"/>
            <a:ext cx="6515100" cy="2324100"/>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b">
            <a:spAutoFit/>
          </a:bodyPr>
          <a:lstStyle/>
          <a:p>
            <a:pPr defTabSz="584200">
              <a:defRPr sz="1800">
                <a:latin typeface="+mn-lt"/>
                <a:ea typeface="+mn-ea"/>
                <a:cs typeface="+mn-cs"/>
                <a:sym typeface="Helvetica Neue Light"/>
              </a:defRPr>
            </a:pPr>
            <a:r>
              <a:rPr>
                <a:latin typeface="Monaco"/>
                <a:ea typeface="Monaco"/>
                <a:cs typeface="Monaco"/>
                <a:sym typeface="Monaco"/>
              </a:rPr>
              <a:t>&lt;body&gt;</a:t>
            </a:r>
            <a:endParaRPr>
              <a:latin typeface="Monaco"/>
              <a:ea typeface="Monaco"/>
              <a:cs typeface="Monaco"/>
              <a:sym typeface="Monaco"/>
            </a:endParaRPr>
          </a:p>
          <a:p>
            <a:pPr defTabSz="584200">
              <a:defRPr sz="1800">
                <a:latin typeface="+mn-lt"/>
                <a:ea typeface="+mn-ea"/>
                <a:cs typeface="+mn-cs"/>
                <a:sym typeface="Helvetica Neue Light"/>
              </a:defRPr>
            </a:pPr>
            <a:r>
              <a:rPr>
                <a:latin typeface="Monaco"/>
                <a:ea typeface="Monaco"/>
                <a:cs typeface="Monaco"/>
                <a:sym typeface="Monaco"/>
              </a:rPr>
              <a:t>  &lt;h1&gt;101 Ways to make a paper aeroplane&lt;/h1&gt;</a:t>
            </a:r>
            <a:endParaRPr>
              <a:latin typeface="Monaco"/>
              <a:ea typeface="Monaco"/>
              <a:cs typeface="Monaco"/>
              <a:sym typeface="Monaco"/>
            </a:endParaRPr>
          </a:p>
          <a:p>
            <a:pPr defTabSz="584200">
              <a:defRPr sz="1800">
                <a:latin typeface="+mn-lt"/>
                <a:ea typeface="+mn-ea"/>
                <a:cs typeface="+mn-cs"/>
                <a:sym typeface="Helvetica Neue Light"/>
              </a:defRPr>
            </a:pPr>
            <a:r>
              <a:rPr>
                <a:latin typeface="Monaco"/>
                <a:ea typeface="Monaco"/>
                <a:cs typeface="Monaco"/>
                <a:sym typeface="Monaco"/>
              </a:rPr>
              <a:t>  &lt;p&gt;Let's start with the basics …&lt;/p&gt;</a:t>
            </a:r>
            <a:endParaRPr>
              <a:latin typeface="Monaco"/>
              <a:ea typeface="Monaco"/>
              <a:cs typeface="Monaco"/>
              <a:sym typeface="Monaco"/>
            </a:endParaRPr>
          </a:p>
          <a:p>
            <a:pPr defTabSz="584200">
              <a:defRPr sz="1800">
                <a:latin typeface="+mn-lt"/>
                <a:ea typeface="+mn-ea"/>
                <a:cs typeface="+mn-cs"/>
                <a:sym typeface="Helvetica Neue Light"/>
              </a:defRPr>
            </a:pPr>
            <a:r>
              <a:rPr>
                <a:latin typeface="Monaco"/>
                <a:ea typeface="Monaco"/>
                <a:cs typeface="Monaco"/>
                <a:sym typeface="Monaco"/>
              </a:rPr>
              <a:t>  ⋮</a:t>
            </a:r>
            <a:endParaRPr>
              <a:latin typeface="Monaco"/>
              <a:ea typeface="Monaco"/>
              <a:cs typeface="Monaco"/>
              <a:sym typeface="Monaco"/>
            </a:endParaRPr>
          </a:p>
          <a:p>
            <a:pPr defTabSz="584200">
              <a:defRPr sz="1800">
                <a:latin typeface="+mn-lt"/>
                <a:ea typeface="+mn-ea"/>
                <a:cs typeface="+mn-cs"/>
                <a:sym typeface="Helvetica Neue Light"/>
              </a:defRPr>
            </a:pPr>
            <a:r>
              <a:rPr>
                <a:latin typeface="Monaco"/>
                <a:ea typeface="Monaco"/>
                <a:cs typeface="Monaco"/>
                <a:sym typeface="Monaco"/>
              </a:rPr>
              <a:t>&lt;/body&gt;</a:t>
            </a:r>
            <a:endParaRPr>
              <a:latin typeface="Monaco"/>
              <a:ea typeface="Monaco"/>
              <a:cs typeface="Monaco"/>
              <a:sym typeface="Monaco"/>
            </a:endParaRPr>
          </a:p>
          <a:p>
            <a:pPr defTabSz="584200">
              <a:defRPr sz="1800">
                <a:latin typeface="+mn-lt"/>
                <a:ea typeface="+mn-ea"/>
                <a:cs typeface="+mn-cs"/>
                <a:sym typeface="Helvetica Neue Light"/>
              </a:defRPr>
            </a:pPr>
            <a:endParaRPr>
              <a:latin typeface="Monaco"/>
              <a:ea typeface="Monaco"/>
              <a:cs typeface="Monaco"/>
              <a:sym typeface="Monaco"/>
            </a:endParaR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tructural Elements - &lt;h1-h6&gt;"/>
          <p:cNvSpPr txBox="1"/>
          <p:nvPr>
            <p:ph type="title"/>
          </p:nvPr>
        </p:nvSpPr>
        <p:spPr>
          <a:prstGeom prst="rect">
            <a:avLst/>
          </a:prstGeom>
        </p:spPr>
        <p:txBody>
          <a:bodyPr/>
          <a:lstStyle/>
          <a:p>
            <a:pPr/>
            <a:r>
              <a:t>Structural Elements - </a:t>
            </a:r>
            <a:r>
              <a:rPr b="1">
                <a:latin typeface="+mj-lt"/>
                <a:ea typeface="+mj-ea"/>
                <a:cs typeface="+mj-cs"/>
                <a:sym typeface="Helvetica Neue"/>
              </a:rPr>
              <a:t>&lt;h1-h6&gt;</a:t>
            </a:r>
          </a:p>
        </p:txBody>
      </p:sp>
      <p:sp>
        <p:nvSpPr>
          <p:cNvPr id="264" name="The h1 element is used to indicate the most important (or highest-level) heading on the page.…"/>
          <p:cNvSpPr txBox="1"/>
          <p:nvPr>
            <p:ph type="body" sz="half" idx="1"/>
          </p:nvPr>
        </p:nvSpPr>
        <p:spPr>
          <a:xfrm>
            <a:off x="190500" y="2209927"/>
            <a:ext cx="5359400" cy="7226301"/>
          </a:xfrm>
          <a:prstGeom prst="rect">
            <a:avLst/>
          </a:prstGeom>
        </p:spPr>
        <p:txBody>
          <a:bodyPr/>
          <a:lstStyle/>
          <a:p>
            <a:pPr>
              <a:spcBef>
                <a:spcPts val="300"/>
              </a:spcBef>
            </a:pPr>
            <a:r>
              <a:t>The h1 element is used to indicate the most important (or highest-level) heading on the page.</a:t>
            </a:r>
          </a:p>
          <a:p>
            <a:pPr>
              <a:spcBef>
                <a:spcPts val="300"/>
              </a:spcBef>
            </a:pPr>
            <a:r>
              <a:t>There are six heading levels to—h1 to h6—to add structure to the web page.</a:t>
            </a:r>
          </a:p>
          <a:p>
            <a:pPr>
              <a:spcBef>
                <a:spcPts val="300"/>
              </a:spcBef>
            </a:pPr>
            <a:r>
              <a:t>A document’s first heading should be an h1, followed by one or more h2 headings; each of these h2 headings can then have a further series of h3 headings below them, and so on</a:t>
            </a:r>
          </a:p>
          <a:p>
            <a:pPr>
              <a:spcBef>
                <a:spcPts val="300"/>
              </a:spcBef>
            </a:pPr>
            <a:r>
              <a:t>May contain any text content, but it can’t include any block-level elements: only inline elements can be included</a:t>
            </a:r>
          </a:p>
        </p:txBody>
      </p:sp>
      <p:sp>
        <p:nvSpPr>
          <p:cNvPr id="265"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6" name="&lt;h1&gt;News and Views&lt;/h1&gt;…"/>
          <p:cNvSpPr txBox="1"/>
          <p:nvPr/>
        </p:nvSpPr>
        <p:spPr>
          <a:xfrm>
            <a:off x="5556250" y="2216277"/>
            <a:ext cx="7344867" cy="25273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600">
                <a:latin typeface="Menlo"/>
                <a:ea typeface="Menlo"/>
                <a:cs typeface="Menlo"/>
                <a:sym typeface="Menlo"/>
              </a:defRPr>
            </a:pPr>
            <a:r>
              <a:t>&lt;</a:t>
            </a:r>
            <a:r>
              <a:rPr b="1">
                <a:solidFill>
                  <a:srgbClr val="011480"/>
                </a:solidFill>
              </a:rPr>
              <a:t>h1</a:t>
            </a:r>
            <a:r>
              <a:t>&gt;News and Views&lt;/</a:t>
            </a:r>
            <a:r>
              <a:rPr b="1">
                <a:solidFill>
                  <a:srgbClr val="011480"/>
                </a:solidFill>
              </a:rPr>
              <a:t>h1</a:t>
            </a:r>
            <a:r>
              <a:t>&gt;</a:t>
            </a:r>
          </a:p>
          <a:p>
            <a:pPr>
              <a:defRPr sz="1600">
                <a:latin typeface="Menlo"/>
                <a:ea typeface="Menlo"/>
                <a:cs typeface="Menlo"/>
                <a:sym typeface="Menlo"/>
              </a:defRPr>
            </a:pPr>
            <a:r>
              <a:t>&lt;</a:t>
            </a:r>
            <a:r>
              <a:rPr b="1">
                <a:solidFill>
                  <a:srgbClr val="011480"/>
                </a:solidFill>
              </a:rPr>
              <a:t>p</a:t>
            </a:r>
            <a:r>
              <a:t>&gt;</a:t>
            </a:r>
          </a:p>
          <a:p>
            <a:pPr>
              <a:defRPr sz="1600">
                <a:latin typeface="Menlo"/>
                <a:ea typeface="Menlo"/>
                <a:cs typeface="Menlo"/>
                <a:sym typeface="Menlo"/>
              </a:defRPr>
            </a:pPr>
            <a:r>
              <a:t>  Bits of news, words of advice</a:t>
            </a:r>
          </a:p>
          <a:p>
            <a:pPr>
              <a:defRPr sz="1600">
                <a:latin typeface="Menlo"/>
                <a:ea typeface="Menlo"/>
                <a:cs typeface="Menlo"/>
                <a:sym typeface="Menlo"/>
              </a:defRPr>
            </a:pPr>
            <a:r>
              <a:t>&lt;/</a:t>
            </a:r>
            <a:r>
              <a:rPr b="1">
                <a:solidFill>
                  <a:srgbClr val="011480"/>
                </a:solidFill>
              </a:rPr>
              <a:t>p</a:t>
            </a:r>
            <a:r>
              <a:t>&gt;</a:t>
            </a:r>
          </a:p>
          <a:p>
            <a:pPr>
              <a:defRPr sz="1600">
                <a:latin typeface="Menlo"/>
                <a:ea typeface="Menlo"/>
                <a:cs typeface="Menlo"/>
                <a:sym typeface="Menlo"/>
              </a:defRPr>
            </a:pPr>
          </a:p>
          <a:p>
            <a:pPr>
              <a:defRPr sz="1600">
                <a:latin typeface="Menlo"/>
                <a:ea typeface="Menlo"/>
                <a:cs typeface="Menlo"/>
                <a:sym typeface="Menlo"/>
              </a:defRPr>
            </a:pPr>
            <a:r>
              <a:t>&lt;</a:t>
            </a:r>
            <a:r>
              <a:rPr b="1">
                <a:solidFill>
                  <a:srgbClr val="011480"/>
                </a:solidFill>
              </a:rPr>
              <a:t>h2</a:t>
            </a:r>
            <a:r>
              <a:t>&gt;February 1, 2018 &lt;/</a:t>
            </a:r>
            <a:r>
              <a:rPr b="1">
                <a:solidFill>
                  <a:srgbClr val="011480"/>
                </a:solidFill>
              </a:rPr>
              <a:t>h2</a:t>
            </a:r>
            <a:r>
              <a:t>&gt;</a:t>
            </a:r>
          </a:p>
          <a:p>
            <a:pPr>
              <a:defRPr sz="1600">
                <a:latin typeface="Menlo"/>
                <a:ea typeface="Menlo"/>
                <a:cs typeface="Menlo"/>
                <a:sym typeface="Menlo"/>
              </a:defRPr>
            </a:pPr>
            <a:r>
              <a:t>&lt;</a:t>
            </a:r>
            <a:r>
              <a:rPr b="1">
                <a:solidFill>
                  <a:srgbClr val="011480"/>
                </a:solidFill>
              </a:rPr>
              <a:t>p</a:t>
            </a:r>
            <a:r>
              <a:t>&gt;</a:t>
            </a:r>
          </a:p>
          <a:p>
            <a:pPr>
              <a:defRPr b="1" sz="1600">
                <a:solidFill>
                  <a:srgbClr val="018001"/>
                </a:solidFill>
                <a:latin typeface="Menlo"/>
                <a:ea typeface="Menlo"/>
                <a:cs typeface="Menlo"/>
                <a:sym typeface="Menlo"/>
              </a:defRPr>
            </a:pPr>
            <a:r>
              <a:rPr b="0">
                <a:solidFill>
                  <a:srgbClr val="000000"/>
                </a:solidFill>
              </a:rPr>
              <a:t>  &lt;</a:t>
            </a:r>
            <a:r>
              <a:rPr>
                <a:solidFill>
                  <a:srgbClr val="011480"/>
                </a:solidFill>
              </a:rPr>
              <a:t>img </a:t>
            </a:r>
            <a:r>
              <a:rPr>
                <a:solidFill>
                  <a:srgbClr val="0432FF"/>
                </a:solidFill>
              </a:rPr>
              <a:t>src=</a:t>
            </a:r>
            <a:r>
              <a:t>"images/mountain.jpg" </a:t>
            </a:r>
            <a:r>
              <a:rPr>
                <a:solidFill>
                  <a:srgbClr val="0432FF"/>
                </a:solidFill>
              </a:rPr>
              <a:t>alt=</a:t>
            </a:r>
            <a:r>
              <a:t>"Mountain the Movie"</a:t>
            </a:r>
            <a:r>
              <a:rPr b="0">
                <a:solidFill>
                  <a:srgbClr val="000000"/>
                </a:solidFill>
              </a:rPr>
              <a:t>&gt;</a:t>
            </a:r>
            <a:endParaRPr b="0">
              <a:solidFill>
                <a:srgbClr val="000000"/>
              </a:solidFill>
            </a:endParaRPr>
          </a:p>
          <a:p>
            <a:pPr>
              <a:defRPr sz="1600">
                <a:latin typeface="Menlo"/>
                <a:ea typeface="Menlo"/>
                <a:cs typeface="Menlo"/>
                <a:sym typeface="Menlo"/>
              </a:defRPr>
            </a:pPr>
            <a:r>
              <a:t>&lt;/</a:t>
            </a:r>
            <a:r>
              <a:rPr b="1">
                <a:solidFill>
                  <a:srgbClr val="011480"/>
                </a:solidFill>
              </a:rPr>
              <a:t>p</a:t>
            </a:r>
            <a:r>
              <a:t>&gt;</a:t>
            </a:r>
          </a:p>
        </p:txBody>
      </p:sp>
      <p:pic>
        <p:nvPicPr>
          <p:cNvPr id="267" name="Screen Shot 2018-01-31 at 09.56.19.png" descr="Screen Shot 2018-01-31 at 09.56.19.png"/>
          <p:cNvPicPr>
            <a:picLocks noChangeAspect="1"/>
          </p:cNvPicPr>
          <p:nvPr/>
        </p:nvPicPr>
        <p:blipFill>
          <a:blip r:embed="rId2">
            <a:extLst/>
          </a:blip>
          <a:stretch>
            <a:fillRect/>
          </a:stretch>
        </p:blipFill>
        <p:spPr>
          <a:xfrm>
            <a:off x="6987710" y="5239004"/>
            <a:ext cx="3842680" cy="4044518"/>
          </a:xfrm>
          <a:prstGeom prst="rect">
            <a:avLst/>
          </a:prstGeom>
          <a:ln w="12700">
            <a:solidFill>
              <a:srgbClr val="000000"/>
            </a:solidFill>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tructural Elements - &lt;blockquote&gt;"/>
          <p:cNvSpPr txBox="1"/>
          <p:nvPr>
            <p:ph type="title"/>
          </p:nvPr>
        </p:nvSpPr>
        <p:spPr>
          <a:prstGeom prst="rect">
            <a:avLst/>
          </a:prstGeom>
        </p:spPr>
        <p:txBody>
          <a:bodyPr/>
          <a:lstStyle/>
          <a:p>
            <a:pPr/>
            <a:r>
              <a:t>Structural Elements - </a:t>
            </a:r>
            <a:r>
              <a:rPr b="1">
                <a:latin typeface="+mj-lt"/>
                <a:ea typeface="+mj-ea"/>
                <a:cs typeface="+mj-cs"/>
                <a:sym typeface="Helvetica Neue"/>
              </a:rPr>
              <a:t>&lt;blockquote&gt;</a:t>
            </a:r>
          </a:p>
        </p:txBody>
      </p:sp>
      <p:sp>
        <p:nvSpPr>
          <p:cNvPr id="270" name="The blockquote element is a mechanism for marking up a block of text quoted from a person or another document or source.…"/>
          <p:cNvSpPr txBox="1"/>
          <p:nvPr>
            <p:ph type="body" sz="half" idx="1"/>
          </p:nvPr>
        </p:nvSpPr>
        <p:spPr>
          <a:xfrm>
            <a:off x="393700" y="2286000"/>
            <a:ext cx="11722100" cy="2590800"/>
          </a:xfrm>
          <a:prstGeom prst="rect">
            <a:avLst/>
          </a:prstGeom>
        </p:spPr>
        <p:txBody>
          <a:bodyPr/>
          <a:lstStyle/>
          <a:p>
            <a:pPr>
              <a:spcBef>
                <a:spcPts val="3500"/>
              </a:spcBef>
            </a:pPr>
            <a:r>
              <a:t>The blockquote element is a mechanism for marking up a block of text quoted from a person or another document or source.</a:t>
            </a:r>
          </a:p>
          <a:p>
            <a:pPr>
              <a:spcBef>
                <a:spcPts val="3500"/>
              </a:spcBef>
            </a:pPr>
            <a:r>
              <a:t>It may be just a few lines, or it may contain several paragraphs - which must be marked up using nested </a:t>
            </a:r>
            <a:r>
              <a:rPr>
                <a:hlinkClick r:id="rId2" invalidUrl="" action="" tgtFrame="" tooltip="" history="1" highlightClick="0" endSnd="0"/>
              </a:rPr>
              <a:t>p</a:t>
            </a:r>
            <a:r>
              <a:t> elements).</a:t>
            </a:r>
          </a:p>
        </p:txBody>
      </p:sp>
      <p:sp>
        <p:nvSpPr>
          <p:cNvPr id="271"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2" name="&lt;blockquote&gt;…"/>
          <p:cNvSpPr txBox="1"/>
          <p:nvPr/>
        </p:nvSpPr>
        <p:spPr>
          <a:xfrm>
            <a:off x="749300" y="4559300"/>
            <a:ext cx="10998200" cy="23241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b">
            <a:spAutoFit/>
          </a:bodyPr>
          <a:lstStyle/>
          <a:p>
            <a:pPr>
              <a:defRPr sz="1800">
                <a:solidFill>
                  <a:srgbClr val="4E9192"/>
                </a:solidFill>
                <a:latin typeface="Monaco"/>
                <a:ea typeface="Monaco"/>
                <a:cs typeface="Monaco"/>
                <a:sym typeface="Monaco"/>
              </a:defRPr>
            </a:pPr>
            <a:r>
              <a:rPr>
                <a:solidFill>
                  <a:srgbClr val="000000"/>
                </a:solidFill>
              </a:rPr>
              <a:t>    </a:t>
            </a:r>
            <a:r>
              <a:rPr>
                <a:solidFill>
                  <a:srgbClr val="009193"/>
                </a:solidFill>
              </a:rPr>
              <a:t>&lt;</a:t>
            </a:r>
            <a:r>
              <a:t>blockquote</a:t>
            </a:r>
            <a:r>
              <a:rPr>
                <a:solidFill>
                  <a:srgbClr val="009193"/>
                </a:solidFill>
              </a:rPr>
              <a:t>&gt;</a:t>
            </a:r>
            <a:endParaRPr>
              <a:solidFill>
                <a:srgbClr val="000000"/>
              </a:solidFill>
            </a:endParaRPr>
          </a:p>
          <a:p>
            <a:pPr>
              <a:defRPr sz="18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p>
          <a:p>
            <a:pPr>
              <a:defRPr sz="1800">
                <a:latin typeface="Monaco"/>
                <a:ea typeface="Monaco"/>
                <a:cs typeface="Monaco"/>
                <a:sym typeface="Monaco"/>
              </a:defRPr>
            </a:pPr>
            <a:r>
              <a:t>        The film is pretty, and there are a few solid moments every hour.</a:t>
            </a:r>
          </a:p>
          <a:p>
            <a:pPr>
              <a:defRPr sz="1800">
                <a:latin typeface="Monaco"/>
                <a:ea typeface="Monaco"/>
                <a:cs typeface="Monaco"/>
                <a:sym typeface="Monaco"/>
              </a:defRPr>
            </a:pPr>
            <a:r>
              <a:t>        But considered as a work of cinema, with paid professionals involved, </a:t>
            </a:r>
          </a:p>
          <a:p>
            <a:pPr>
              <a:defRPr sz="1800">
                <a:latin typeface="Monaco"/>
                <a:ea typeface="Monaco"/>
                <a:cs typeface="Monaco"/>
                <a:sym typeface="Monaco"/>
              </a:defRPr>
            </a:pPr>
            <a:r>
              <a:t>        it's an extremely lackluster story. </a:t>
            </a:r>
          </a:p>
          <a:p>
            <a:pPr>
              <a:defRPr sz="18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p>
          <a:p>
            <a:pPr>
              <a:defRPr sz="1800">
                <a:solidFill>
                  <a:srgbClr val="4E9192"/>
                </a:solidFill>
                <a:latin typeface="Monaco"/>
                <a:ea typeface="Monaco"/>
                <a:cs typeface="Monaco"/>
                <a:sym typeface="Monaco"/>
              </a:defRPr>
            </a:pPr>
            <a:r>
              <a:rPr>
                <a:solidFill>
                  <a:srgbClr val="000000"/>
                </a:solidFill>
              </a:rPr>
              <a:t>    </a:t>
            </a:r>
            <a:r>
              <a:rPr>
                <a:solidFill>
                  <a:srgbClr val="009193"/>
                </a:solidFill>
              </a:rPr>
              <a:t>&lt;/</a:t>
            </a:r>
            <a:r>
              <a:t>blockquote</a:t>
            </a:r>
            <a:r>
              <a:rPr>
                <a:solidFill>
                  <a:srgbClr val="009193"/>
                </a:solidFill>
              </a:rPr>
              <a:t>&gt;</a:t>
            </a:r>
          </a:p>
        </p:txBody>
      </p:sp>
      <p:pic>
        <p:nvPicPr>
          <p:cNvPr id="273" name="Screen shot 2010-09-20 at 14.23.30.png" descr="Screen shot 2010-09-20 at 14.23.30.png"/>
          <p:cNvPicPr>
            <a:picLocks noChangeAspect="1"/>
          </p:cNvPicPr>
          <p:nvPr/>
        </p:nvPicPr>
        <p:blipFill>
          <a:blip r:embed="rId3">
            <a:extLst/>
          </a:blip>
          <a:stretch>
            <a:fillRect/>
          </a:stretch>
        </p:blipFill>
        <p:spPr>
          <a:xfrm>
            <a:off x="736600" y="7454900"/>
            <a:ext cx="11277600" cy="1790700"/>
          </a:xfrm>
          <a:prstGeom prst="rect">
            <a:avLst/>
          </a:prstGeom>
          <a:ln w="12700">
            <a:solidFill>
              <a:srgbClr val="000000"/>
            </a:solidFill>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Structural Elements - &lt;br&gt;"/>
          <p:cNvSpPr txBox="1"/>
          <p:nvPr>
            <p:ph type="title"/>
          </p:nvPr>
        </p:nvSpPr>
        <p:spPr>
          <a:prstGeom prst="rect">
            <a:avLst/>
          </a:prstGeom>
        </p:spPr>
        <p:txBody>
          <a:bodyPr/>
          <a:lstStyle/>
          <a:p>
            <a:pPr/>
            <a:r>
              <a:t>Structural Elements - </a:t>
            </a:r>
            <a:r>
              <a:rPr b="1">
                <a:latin typeface="+mj-lt"/>
                <a:ea typeface="+mj-ea"/>
                <a:cs typeface="+mj-cs"/>
                <a:sym typeface="Helvetica Neue"/>
              </a:rPr>
              <a:t>&lt;br&gt;</a:t>
            </a:r>
          </a:p>
        </p:txBody>
      </p:sp>
      <p:sp>
        <p:nvSpPr>
          <p:cNvPr id="276" name="Creates a line break within a block of text, leaving no padding or margins between the two blocks of text created by the line break"/>
          <p:cNvSpPr txBox="1"/>
          <p:nvPr>
            <p:ph type="body" sz="quarter" idx="1"/>
          </p:nvPr>
        </p:nvSpPr>
        <p:spPr>
          <a:xfrm>
            <a:off x="838200" y="2654300"/>
            <a:ext cx="11366500" cy="1524000"/>
          </a:xfrm>
          <a:prstGeom prst="rect">
            <a:avLst/>
          </a:prstGeom>
        </p:spPr>
        <p:txBody>
          <a:bodyPr/>
          <a:lstStyle/>
          <a:p>
            <a:pPr/>
            <a:r>
              <a:t>Creates a line break within a block of text, leaving no padding or margins between the two blocks of text created by the line break </a:t>
            </a:r>
          </a:p>
        </p:txBody>
      </p:sp>
      <p:sp>
        <p:nvSpPr>
          <p:cNvPr id="277"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8" name="Screen shot 2010-09-20 at 14.27.02.png" descr="Screen shot 2010-09-20 at 14.27.02.png"/>
          <p:cNvPicPr>
            <a:picLocks noChangeAspect="1"/>
          </p:cNvPicPr>
          <p:nvPr/>
        </p:nvPicPr>
        <p:blipFill>
          <a:blip r:embed="rId2">
            <a:extLst/>
          </a:blip>
          <a:stretch>
            <a:fillRect/>
          </a:stretch>
        </p:blipFill>
        <p:spPr>
          <a:xfrm>
            <a:off x="3340100" y="7010400"/>
            <a:ext cx="4699000" cy="1676400"/>
          </a:xfrm>
          <a:prstGeom prst="rect">
            <a:avLst/>
          </a:prstGeom>
          <a:ln w="12700">
            <a:solidFill>
              <a:srgbClr val="000000"/>
            </a:solidFill>
            <a:miter lim="400000"/>
          </a:ln>
        </p:spPr>
      </p:pic>
      <p:sp>
        <p:nvSpPr>
          <p:cNvPr id="279" name="&lt;p&gt;…"/>
          <p:cNvSpPr txBox="1"/>
          <p:nvPr/>
        </p:nvSpPr>
        <p:spPr>
          <a:xfrm>
            <a:off x="2717800" y="3994187"/>
            <a:ext cx="6973417" cy="230501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p>
            <a:pPr>
              <a:defRPr sz="1800">
                <a:solidFill>
                  <a:srgbClr val="009193"/>
                </a:solidFill>
                <a:latin typeface="Monaco"/>
                <a:ea typeface="Monaco"/>
                <a:cs typeface="Monaco"/>
                <a:sym typeface="Monaco"/>
              </a:defRPr>
            </a:pPr>
            <a:r>
              <a:t>&lt;</a:t>
            </a:r>
            <a:r>
              <a:rPr>
                <a:solidFill>
                  <a:srgbClr val="4E9192"/>
                </a:solidFill>
              </a:rPr>
              <a:t>p</a:t>
            </a:r>
            <a:r>
              <a:t>&gt;</a:t>
            </a:r>
            <a:endParaRPr>
              <a:solidFill>
                <a:srgbClr val="000000"/>
              </a:solidFill>
            </a:endParaRPr>
          </a:p>
          <a:p>
            <a:pPr>
              <a:defRPr sz="1800">
                <a:latin typeface="Monaco"/>
                <a:ea typeface="Monaco"/>
                <a:cs typeface="Monaco"/>
                <a:sym typeface="Monaco"/>
              </a:defRPr>
            </a:pPr>
            <a:r>
              <a:t>  There was an old man from Swindon,</a:t>
            </a:r>
            <a:r>
              <a:rPr>
                <a:solidFill>
                  <a:srgbClr val="009193"/>
                </a:solidFill>
              </a:rPr>
              <a:t>&lt;</a:t>
            </a:r>
            <a:r>
              <a:rPr>
                <a:solidFill>
                  <a:srgbClr val="4E9192"/>
                </a:solidFill>
              </a:rPr>
              <a:t>br</a:t>
            </a:r>
            <a:r>
              <a:rPr>
                <a:solidFill>
                  <a:srgbClr val="009193"/>
                </a:solidFill>
              </a:rPr>
              <a:t>&gt;</a:t>
            </a:r>
          </a:p>
          <a:p>
            <a:pPr>
              <a:defRPr sz="1800">
                <a:latin typeface="Monaco"/>
                <a:ea typeface="Monaco"/>
                <a:cs typeface="Monaco"/>
                <a:sym typeface="Monaco"/>
              </a:defRPr>
            </a:pPr>
            <a:r>
              <a:t>  A place that rhymed only with 'pinned on,'</a:t>
            </a:r>
            <a:r>
              <a:rPr>
                <a:solidFill>
                  <a:srgbClr val="009193"/>
                </a:solidFill>
              </a:rPr>
              <a:t>&lt;</a:t>
            </a:r>
            <a:r>
              <a:rPr>
                <a:solidFill>
                  <a:srgbClr val="4E9192"/>
                </a:solidFill>
              </a:rPr>
              <a:t>br</a:t>
            </a:r>
            <a:r>
              <a:rPr>
                <a:solidFill>
                  <a:srgbClr val="009193"/>
                </a:solidFill>
              </a:rPr>
              <a:t>&gt;</a:t>
            </a:r>
          </a:p>
          <a:p>
            <a:pPr>
              <a:defRPr sz="1800">
                <a:latin typeface="Monaco"/>
                <a:ea typeface="Monaco"/>
                <a:cs typeface="Monaco"/>
                <a:sym typeface="Monaco"/>
              </a:defRPr>
            </a:pPr>
            <a:r>
              <a:t>  Okay, well that's fine,</a:t>
            </a:r>
            <a:r>
              <a:rPr>
                <a:solidFill>
                  <a:srgbClr val="009193"/>
                </a:solidFill>
              </a:rPr>
              <a:t>&lt;</a:t>
            </a:r>
            <a:r>
              <a:rPr>
                <a:solidFill>
                  <a:srgbClr val="4E9192"/>
                </a:solidFill>
              </a:rPr>
              <a:t>br</a:t>
            </a:r>
            <a:r>
              <a:rPr>
                <a:solidFill>
                  <a:srgbClr val="009193"/>
                </a:solidFill>
              </a:rPr>
              <a:t>&gt;</a:t>
            </a:r>
          </a:p>
          <a:p>
            <a:pPr>
              <a:defRPr sz="1800">
                <a:latin typeface="Monaco"/>
                <a:ea typeface="Monaco"/>
                <a:cs typeface="Monaco"/>
                <a:sym typeface="Monaco"/>
              </a:defRPr>
            </a:pPr>
            <a:r>
              <a:t>  Until the fifth line,</a:t>
            </a:r>
            <a:r>
              <a:rPr>
                <a:solidFill>
                  <a:srgbClr val="009193"/>
                </a:solidFill>
              </a:rPr>
              <a:t>&lt;</a:t>
            </a:r>
            <a:r>
              <a:rPr>
                <a:solidFill>
                  <a:srgbClr val="4E9192"/>
                </a:solidFill>
              </a:rPr>
              <a:t>br</a:t>
            </a:r>
            <a:r>
              <a:rPr>
                <a:solidFill>
                  <a:srgbClr val="009193"/>
                </a:solidFill>
              </a:rPr>
              <a:t>&gt;</a:t>
            </a:r>
          </a:p>
          <a:p>
            <a:pPr>
              <a:defRPr sz="1800">
                <a:latin typeface="Monaco"/>
                <a:ea typeface="Monaco"/>
                <a:cs typeface="Monaco"/>
                <a:sym typeface="Monaco"/>
              </a:defRPr>
            </a:pPr>
            <a:r>
              <a:t>  At which point … well, I'm totally out of luck.</a:t>
            </a:r>
          </a:p>
          <a:p>
            <a:pPr>
              <a:defRPr sz="1800">
                <a:solidFill>
                  <a:srgbClr val="009193"/>
                </a:solidFill>
                <a:latin typeface="Monaco"/>
                <a:ea typeface="Monaco"/>
                <a:cs typeface="Monaco"/>
                <a:sym typeface="Monaco"/>
              </a:defRPr>
            </a:pPr>
            <a:r>
              <a:t>&lt;/</a:t>
            </a:r>
            <a:r>
              <a:rPr>
                <a:solidFill>
                  <a:srgbClr val="4E9192"/>
                </a:solidFill>
              </a:rPr>
              <a:t>p</a:t>
            </a:r>
            <a:r>
              <a:t>&gt;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