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Johnny Appleseed"/>
          <p:cNvSpPr txBox="1"/>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Type a quote here.”"/>
          <p:cNvSpPr txBox="1"/>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25" name="Line"/>
          <p:cNvSpPr/>
          <p:nvPr/>
        </p:nvSpPr>
        <p:spPr>
          <a:xfrm>
            <a:off x="647700" y="1968500"/>
            <a:ext cx="11709400" cy="0"/>
          </a:xfrm>
          <a:prstGeom prst="line">
            <a:avLst/>
          </a:prstGeom>
          <a:ln w="12700">
            <a:solidFill>
              <a:srgbClr val="888888"/>
            </a:solidFill>
            <a:miter/>
          </a:ln>
        </p:spPr>
        <p:txBody>
          <a:bodyPr lIns="45719" rIns="45719"/>
          <a:lstStyle/>
          <a:p>
            <a:pPr defTabSz="914400">
              <a:defRPr sz="4200">
                <a:latin typeface="Helvetica Neue"/>
                <a:ea typeface="Helvetica Neue"/>
                <a:cs typeface="Helvetica Neue"/>
                <a:sym typeface="Helvetica Neue"/>
              </a:defRPr>
            </a:pPr>
          </a:p>
        </p:txBody>
      </p:sp>
      <p:sp>
        <p:nvSpPr>
          <p:cNvPr id="126" name="Slide Number"/>
          <p:cNvSpPr txBox="1"/>
          <p:nvPr>
            <p:ph type="sldNum" sz="quarter" idx="2"/>
          </p:nvPr>
        </p:nvSpPr>
        <p:spPr>
          <a:xfrm>
            <a:off x="12277496" y="9194800"/>
            <a:ext cx="301854" cy="289662"/>
          </a:xfrm>
          <a:prstGeom prst="rect">
            <a:avLst/>
          </a:prstGeom>
        </p:spPr>
        <p:txBody>
          <a:bodyPr lIns="45719" tIns="45719" rIns="45719" bIns="45719" anchor="t"/>
          <a:lstStyle>
            <a:lvl1pPr defTabSz="914400"/>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Image"/>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2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3289300"/>
            <a:ext cx="11861800" cy="3175000"/>
          </a:xfrm>
          <a:prstGeom prst="rect">
            <a:avLst/>
          </a:prstGeom>
        </p:spPr>
        <p:txBody>
          <a:bodyPr anchor="ct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Title Text"/>
          <p:cNvSpPr txBox="1"/>
          <p:nvPr>
            <p:ph type="title"/>
          </p:nvPr>
        </p:nvSpPr>
        <p:spPr>
          <a:xfrm>
            <a:off x="571500" y="1435100"/>
            <a:ext cx="5334000" cy="3175000"/>
          </a:xfrm>
          <a:prstGeom prst="rect">
            <a:avLst/>
          </a:prstGeom>
        </p:spPr>
        <p:txBody>
          <a:bodyPr/>
          <a:lstStyle/>
          <a:p>
            <a:pPr/>
            <a:r>
              <a:t>Title Text</a:t>
            </a:r>
          </a:p>
        </p:txBody>
      </p:sp>
      <p:sp>
        <p:nvSpPr>
          <p:cNvPr id="44" name="Body Level One…"/>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Title Text"/>
          <p:cNvSpPr txBox="1"/>
          <p:nvPr>
            <p:ph type="title"/>
          </p:nvPr>
        </p:nvSpPr>
        <p:spPr>
          <a:xfrm>
            <a:off x="571500" y="330200"/>
            <a:ext cx="5080000" cy="1397000"/>
          </a:xfrm>
          <a:prstGeom prst="rect">
            <a:avLst/>
          </a:prstGeom>
        </p:spPr>
        <p:txBody>
          <a:bodyPr/>
          <a:lstStyle/>
          <a:p>
            <a:pPr/>
            <a:r>
              <a:t>Title Text</a:t>
            </a:r>
          </a:p>
        </p:txBody>
      </p:sp>
      <p:sp>
        <p:nvSpPr>
          <p:cNvPr id="72" name="Body Level One…"/>
          <p:cNvSpPr txBox="1"/>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510743" y="9199778"/>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Body Level One…"/>
          <p:cNvSpPr txBox="1"/>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Image"/>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Image"/>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Image"/>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Body Level One…"/>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9778"/>
            <a:ext cx="312015" cy="299822"/>
          </a:xfrm>
          <a:prstGeom prst="rect">
            <a:avLst/>
          </a:prstGeom>
          <a:ln w="12700">
            <a:miter lim="400000"/>
          </a:ln>
        </p:spPr>
        <p:txBody>
          <a:bodyPr wrap="none" lIns="50800" tIns="50800" rIns="50800" bIns="50800" anchor="b">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Introducing CSS"/>
          <p:cNvSpPr txBox="1"/>
          <p:nvPr>
            <p:ph type="ctrTitle"/>
          </p:nvPr>
        </p:nvSpPr>
        <p:spPr>
          <a:prstGeom prst="rect">
            <a:avLst/>
          </a:prstGeom>
        </p:spPr>
        <p:txBody>
          <a:bodyPr/>
          <a:lstStyle/>
          <a:p>
            <a:pPr/>
            <a:r>
              <a:t>Introducing CSS</a:t>
            </a:r>
          </a:p>
        </p:txBody>
      </p:sp>
      <p:sp>
        <p:nvSpPr>
          <p:cNvPr id="136"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Image" descr="Image"/>
          <p:cNvPicPr>
            <a:picLocks noChangeAspect="1"/>
          </p:cNvPicPr>
          <p:nvPr/>
        </p:nvPicPr>
        <p:blipFill>
          <a:blip r:embed="rId2">
            <a:extLst/>
          </a:blip>
          <a:stretch>
            <a:fillRect/>
          </a:stretch>
        </p:blipFill>
        <p:spPr>
          <a:xfrm>
            <a:off x="1231900" y="1454348"/>
            <a:ext cx="11084769" cy="74023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9" name="Screen Shot 2018-01-30 at 12.48.14.png" descr="Screen Shot 2018-01-30 at 12.48.14.png"/>
          <p:cNvPicPr>
            <a:picLocks noChangeAspect="1"/>
          </p:cNvPicPr>
          <p:nvPr/>
        </p:nvPicPr>
        <p:blipFill>
          <a:blip r:embed="rId2">
            <a:extLst/>
          </a:blip>
          <a:srcRect l="2309" t="0" r="0" b="0"/>
          <a:stretch>
            <a:fillRect/>
          </a:stretch>
        </p:blipFill>
        <p:spPr>
          <a:xfrm>
            <a:off x="723900" y="2368153"/>
            <a:ext cx="5120125" cy="4026881"/>
          </a:xfrm>
          <a:prstGeom prst="rect">
            <a:avLst/>
          </a:prstGeom>
          <a:ln w="12700">
            <a:miter lim="400000"/>
          </a:ln>
        </p:spPr>
      </p:pic>
      <p:sp>
        <p:nvSpPr>
          <p:cNvPr id="190" name="Two rules"/>
          <p:cNvSpPr txBox="1"/>
          <p:nvPr/>
        </p:nvSpPr>
        <p:spPr>
          <a:xfrm>
            <a:off x="7747000" y="3977591"/>
            <a:ext cx="5587850" cy="8078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800"/>
            </a:lvl1pPr>
          </a:lstStyle>
          <a:p>
            <a:pPr/>
            <a:r>
              <a:t>Two rules</a:t>
            </a:r>
          </a:p>
        </p:txBody>
      </p:sp>
      <p:sp>
        <p:nvSpPr>
          <p:cNvPr id="191" name="Line"/>
          <p:cNvSpPr/>
          <p:nvPr/>
        </p:nvSpPr>
        <p:spPr>
          <a:xfrm flipH="1">
            <a:off x="4766628" y="4618799"/>
            <a:ext cx="2633039" cy="897778"/>
          </a:xfrm>
          <a:prstGeom prst="line">
            <a:avLst/>
          </a:prstGeom>
          <a:ln w="76200">
            <a:solidFill>
              <a:srgbClr val="ABABAB"/>
            </a:solidFill>
            <a:miter lim="400000"/>
            <a:tailEnd type="triangle"/>
          </a:ln>
        </p:spPr>
        <p:txBody>
          <a:bodyPr lIns="50800" tIns="50800" rIns="50800" bIns="50800" anchor="ctr"/>
          <a:lstStyle/>
          <a:p>
            <a:pPr/>
          </a:p>
        </p:txBody>
      </p:sp>
      <p:sp>
        <p:nvSpPr>
          <p:cNvPr id="192" name="Line"/>
          <p:cNvSpPr/>
          <p:nvPr/>
        </p:nvSpPr>
        <p:spPr>
          <a:xfrm flipH="1" flipV="1">
            <a:off x="5725893" y="3867393"/>
            <a:ext cx="1805207" cy="526807"/>
          </a:xfrm>
          <a:prstGeom prst="line">
            <a:avLst/>
          </a:prstGeom>
          <a:ln w="76200">
            <a:solidFill>
              <a:srgbClr val="ABABAB"/>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Screen Shot 2018-01-30 at 12.48.14.png" descr="Screen Shot 2018-01-30 at 12.48.14.png"/>
          <p:cNvPicPr>
            <a:picLocks noChangeAspect="1"/>
          </p:cNvPicPr>
          <p:nvPr/>
        </p:nvPicPr>
        <p:blipFill>
          <a:blip r:embed="rId2">
            <a:extLst/>
          </a:blip>
          <a:srcRect l="2309" t="0" r="0" b="43414"/>
          <a:stretch>
            <a:fillRect/>
          </a:stretch>
        </p:blipFill>
        <p:spPr>
          <a:xfrm>
            <a:off x="723900" y="2368153"/>
            <a:ext cx="5120125" cy="2278646"/>
          </a:xfrm>
          <a:prstGeom prst="rect">
            <a:avLst/>
          </a:prstGeom>
          <a:ln w="12700">
            <a:miter lim="400000"/>
          </a:ln>
        </p:spPr>
      </p:pic>
      <p:sp>
        <p:nvSpPr>
          <p:cNvPr id="195" name="The first rule starts with an h1 selector, which means that it will apply its property values to the &lt;h1&gt; element. It contains three properties and their values:…"/>
          <p:cNvSpPr txBox="1"/>
          <p:nvPr/>
        </p:nvSpPr>
        <p:spPr>
          <a:xfrm>
            <a:off x="6502400" y="1313625"/>
            <a:ext cx="5587850" cy="6948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t>The first rule starts with an h1 selector, which means that it will apply its property values to the &lt;h1&gt; element. It contains three properties and their values:</a:t>
            </a:r>
          </a:p>
          <a:p>
            <a:pPr algn="l">
              <a:defRPr sz="3000"/>
            </a:pPr>
          </a:p>
          <a:p>
            <a:pPr marL="523522" indent="-523522" algn="l">
              <a:buSzPct val="100000"/>
              <a:buAutoNum type="arabicPeriod" startAt="1"/>
              <a:defRPr sz="3000"/>
            </a:pPr>
            <a:r>
              <a:t>The first one sets the text color to blue.</a:t>
            </a:r>
          </a:p>
          <a:p>
            <a:pPr marL="523522" indent="-523522" algn="l">
              <a:buSzPct val="100000"/>
              <a:buAutoNum type="arabicPeriod" startAt="1"/>
              <a:defRPr sz="3000"/>
            </a:pPr>
            <a:r>
              <a:t>The second sets the background color to yellow.</a:t>
            </a:r>
          </a:p>
          <a:p>
            <a:pPr marL="523522" indent="-523522" algn="l">
              <a:buSzPct val="100000"/>
              <a:buAutoNum type="arabicPeriod" startAt="1"/>
              <a:defRPr sz="3000"/>
            </a:pPr>
            <a:r>
              <a:t>The third one puts a border around the header that is 1 pixel wide, solid (not dotted, or dashed, etc.), and colored black.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Screen Shot 2018-01-30 at 12.48.14.png" descr="Screen Shot 2018-01-30 at 12.48.14.png"/>
          <p:cNvPicPr>
            <a:picLocks noChangeAspect="1"/>
          </p:cNvPicPr>
          <p:nvPr/>
        </p:nvPicPr>
        <p:blipFill>
          <a:blip r:embed="rId2">
            <a:extLst/>
          </a:blip>
          <a:srcRect l="2309" t="56918" r="0" b="0"/>
          <a:stretch>
            <a:fillRect/>
          </a:stretch>
        </p:blipFill>
        <p:spPr>
          <a:xfrm>
            <a:off x="723900" y="4660205"/>
            <a:ext cx="5120125" cy="1734829"/>
          </a:xfrm>
          <a:prstGeom prst="rect">
            <a:avLst/>
          </a:prstGeom>
          <a:ln w="12700">
            <a:miter lim="400000"/>
          </a:ln>
        </p:spPr>
      </p:pic>
      <p:sp>
        <p:nvSpPr>
          <p:cNvPr id="198" name="The second rule starts with a p selector, which means that it will apply its property values to the &lt;p&gt; element. It contains one declaration, which sets the text color to red."/>
          <p:cNvSpPr txBox="1"/>
          <p:nvPr/>
        </p:nvSpPr>
        <p:spPr>
          <a:xfrm>
            <a:off x="6781800" y="2875357"/>
            <a:ext cx="5587850" cy="3113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800"/>
            </a:lvl1pPr>
          </a:lstStyle>
          <a:p>
            <a:pPr/>
            <a:r>
              <a:t>The second rule starts with a p selector, which means that it will apply its property values to the &lt;p&gt; element. It contains one declaration, which sets the text color to red.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Screen Shot 2018-01-30 at 12.48.14.png" descr="Screen Shot 2018-01-30 at 12.48.14.png"/>
          <p:cNvPicPr>
            <a:picLocks noChangeAspect="1"/>
          </p:cNvPicPr>
          <p:nvPr/>
        </p:nvPicPr>
        <p:blipFill>
          <a:blip r:embed="rId2">
            <a:extLst/>
          </a:blip>
          <a:srcRect l="2309" t="0" r="0" b="0"/>
          <a:stretch>
            <a:fillRect/>
          </a:stretch>
        </p:blipFill>
        <p:spPr>
          <a:xfrm>
            <a:off x="723900" y="2368153"/>
            <a:ext cx="5120125" cy="4026881"/>
          </a:xfrm>
          <a:prstGeom prst="rect">
            <a:avLst/>
          </a:prstGeom>
          <a:ln w="12700">
            <a:miter lim="400000"/>
          </a:ln>
        </p:spPr>
      </p:pic>
      <p:pic>
        <p:nvPicPr>
          <p:cNvPr id="201" name="Screen Shot 2018-01-30 at 12.48.06.png" descr="Screen Shot 2018-01-30 at 12.48.06.png"/>
          <p:cNvPicPr>
            <a:picLocks noChangeAspect="1"/>
          </p:cNvPicPr>
          <p:nvPr/>
        </p:nvPicPr>
        <p:blipFill>
          <a:blip r:embed="rId3">
            <a:extLst/>
          </a:blip>
          <a:srcRect l="0" t="0" r="2446" b="0"/>
          <a:stretch>
            <a:fillRect/>
          </a:stretch>
        </p:blipFill>
        <p:spPr>
          <a:xfrm>
            <a:off x="5922430" y="1854916"/>
            <a:ext cx="6909085" cy="5281768"/>
          </a:xfrm>
          <a:prstGeom prst="rect">
            <a:avLst/>
          </a:prstGeom>
          <a:ln w="12700">
            <a:miter lim="400000"/>
          </a:ln>
        </p:spPr>
      </p:pic>
      <p:sp>
        <p:nvSpPr>
          <p:cNvPr id="202" name="Rules Applied to HTML document"/>
          <p:cNvSpPr txBox="1"/>
          <p:nvPr/>
        </p:nvSpPr>
        <p:spPr>
          <a:xfrm>
            <a:off x="5986205" y="7563130"/>
            <a:ext cx="6781648"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Rules Applied to HTML document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Screen Shot 2018-01-30 at 12.48.06.png" descr="Screen Shot 2018-01-30 at 12.48.06.png"/>
          <p:cNvPicPr>
            <a:picLocks noChangeAspect="1"/>
          </p:cNvPicPr>
          <p:nvPr/>
        </p:nvPicPr>
        <p:blipFill>
          <a:blip r:embed="rId2">
            <a:extLst/>
          </a:blip>
          <a:srcRect l="0" t="0" r="2446" b="0"/>
          <a:stretch>
            <a:fillRect/>
          </a:stretch>
        </p:blipFill>
        <p:spPr>
          <a:xfrm>
            <a:off x="5922430" y="1854916"/>
            <a:ext cx="6909085" cy="5281768"/>
          </a:xfrm>
          <a:prstGeom prst="rect">
            <a:avLst/>
          </a:prstGeom>
          <a:ln w="12700">
            <a:miter lim="400000"/>
          </a:ln>
        </p:spPr>
      </p:pic>
      <p:sp>
        <p:nvSpPr>
          <p:cNvPr id="205" name="Browser Render"/>
          <p:cNvSpPr txBox="1"/>
          <p:nvPr/>
        </p:nvSpPr>
        <p:spPr>
          <a:xfrm>
            <a:off x="1351166" y="6622459"/>
            <a:ext cx="330784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Browser Render</a:t>
            </a:r>
          </a:p>
        </p:txBody>
      </p:sp>
      <p:pic>
        <p:nvPicPr>
          <p:cNvPr id="206" name="Image" descr="Image"/>
          <p:cNvPicPr>
            <a:picLocks noChangeAspect="1"/>
          </p:cNvPicPr>
          <p:nvPr/>
        </p:nvPicPr>
        <p:blipFill>
          <a:blip r:embed="rId3">
            <a:extLst/>
          </a:blip>
          <a:srcRect l="9589" t="33875" r="40247" b="20751"/>
          <a:stretch>
            <a:fillRect/>
          </a:stretch>
        </p:blipFill>
        <p:spPr>
          <a:xfrm>
            <a:off x="224779" y="2971303"/>
            <a:ext cx="5560469" cy="3358712"/>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How CSS Does it Work?"/>
          <p:cNvSpPr txBox="1"/>
          <p:nvPr/>
        </p:nvSpPr>
        <p:spPr>
          <a:xfrm>
            <a:off x="4023004" y="235230"/>
            <a:ext cx="4958792"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CSS Does it Work?</a:t>
            </a:r>
          </a:p>
        </p:txBody>
      </p:sp>
      <p:pic>
        <p:nvPicPr>
          <p:cNvPr id="209" name="Screen Shot 2018-01-30 at 14.53.38.png" descr="Screen Shot 2018-01-30 at 14.53.38.png"/>
          <p:cNvPicPr>
            <a:picLocks noChangeAspect="1"/>
          </p:cNvPicPr>
          <p:nvPr/>
        </p:nvPicPr>
        <p:blipFill>
          <a:blip r:embed="rId2">
            <a:extLst/>
          </a:blip>
          <a:stretch>
            <a:fillRect/>
          </a:stretch>
        </p:blipFill>
        <p:spPr>
          <a:xfrm>
            <a:off x="266700" y="1112476"/>
            <a:ext cx="13004800" cy="4778643"/>
          </a:xfrm>
          <a:prstGeom prst="rect">
            <a:avLst/>
          </a:prstGeom>
          <a:ln w="12700">
            <a:miter lim="400000"/>
          </a:ln>
        </p:spPr>
      </p:pic>
      <p:sp>
        <p:nvSpPr>
          <p:cNvPr id="210" name="The browser converts HTML and CSS into the DOM (Document Object Model). The DOM represents the document in the computer's memory. It combines the document's content with its style.…"/>
          <p:cNvSpPr txBox="1"/>
          <p:nvPr/>
        </p:nvSpPr>
        <p:spPr>
          <a:xfrm>
            <a:off x="1252289" y="6121225"/>
            <a:ext cx="11033622" cy="3213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73099" indent="-673099" algn="l">
              <a:buSzPct val="100000"/>
              <a:buAutoNum type="arabicPeriod" startAt="1"/>
              <a:defRPr sz="3400"/>
            </a:pPr>
            <a:r>
              <a:t>The browser converts HTML and CSS into the DOM (Document Object Model). The DOM represents the document in the computer's memory. It combines the document's content with its style.</a:t>
            </a:r>
          </a:p>
          <a:p>
            <a:pPr algn="l">
              <a:defRPr sz="3400"/>
            </a:pPr>
          </a:p>
          <a:p>
            <a:pPr marL="673099" indent="-673099" algn="l">
              <a:buSzPct val="100000"/>
              <a:buAutoNum type="arabicPeriod" startAt="2"/>
              <a:defRPr sz="3400"/>
            </a:pPr>
            <a:r>
              <a:t>The browser displays the contents of the DOM.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lt;link&gt; element"/>
          <p:cNvSpPr txBox="1"/>
          <p:nvPr>
            <p:ph type="title" idx="4294967295"/>
          </p:nvPr>
        </p:nvSpPr>
        <p:spPr>
          <a:prstGeom prst="rect">
            <a:avLst/>
          </a:prstGeom>
        </p:spPr>
        <p:txBody>
          <a:bodyPr/>
          <a:lstStyle>
            <a:lvl1pPr defTabSz="914400"/>
          </a:lstStyle>
          <a:p>
            <a:pPr/>
            <a:r>
              <a:t>&lt;link&gt; element</a:t>
            </a:r>
          </a:p>
        </p:txBody>
      </p:sp>
      <p:pic>
        <p:nvPicPr>
          <p:cNvPr id="214" name="image.png" descr="image.png"/>
          <p:cNvPicPr>
            <a:picLocks noChangeAspect="1"/>
          </p:cNvPicPr>
          <p:nvPr/>
        </p:nvPicPr>
        <p:blipFill>
          <a:blip r:embed="rId2">
            <a:extLst/>
          </a:blip>
          <a:stretch>
            <a:fillRect/>
          </a:stretch>
        </p:blipFill>
        <p:spPr>
          <a:xfrm>
            <a:off x="0" y="2755900"/>
            <a:ext cx="13157200" cy="436651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One Stylesheet - Multiple html pages"/>
          <p:cNvSpPr txBox="1"/>
          <p:nvPr>
            <p:ph type="title" idx="4294967295"/>
          </p:nvPr>
        </p:nvSpPr>
        <p:spPr>
          <a:prstGeom prst="rect">
            <a:avLst/>
          </a:prstGeom>
        </p:spPr>
        <p:txBody>
          <a:bodyPr/>
          <a:lstStyle>
            <a:lvl1pPr defTabSz="914400"/>
          </a:lstStyle>
          <a:p>
            <a:pPr/>
            <a:r>
              <a:t>One Stylesheet - Multiple html pages</a:t>
            </a:r>
          </a:p>
        </p:txBody>
      </p:sp>
      <p:sp>
        <p:nvSpPr>
          <p:cNvPr id="218" name="&lt;head&gt;…"/>
          <p:cNvSpPr txBox="1"/>
          <p:nvPr/>
        </p:nvSpPr>
        <p:spPr>
          <a:xfrm>
            <a:off x="2331342" y="3033941"/>
            <a:ext cx="6875365" cy="1217055"/>
          </a:xfrm>
          <a:prstGeom prst="rect">
            <a:avLst/>
          </a:prstGeom>
          <a:solidFill>
            <a:srgbClr val="FFFFFF"/>
          </a:solidFill>
          <a:ln w="25400">
            <a:solidFill>
              <a:srgbClr val="BFBFBF"/>
            </a:solidFill>
          </a:ln>
          <a:extLst>
            <a:ext uri="{C572A759-6A51-4108-AA02-DFA0A04FC94B}">
              <ma14:wrappingTextBoxFlag xmlns:ma14="http://schemas.microsoft.com/office/mac/drawingml/2011/main" val="1"/>
            </a:ext>
          </a:extLst>
        </p:spPr>
        <p:txBody>
          <a:bodyPr lIns="0" tIns="0" rIns="0" bIns="0" anchor="b">
            <a:spAutoFit/>
          </a:bodyPr>
          <a:lstStyle/>
          <a:p>
            <a:pPr algn="l" defTabSz="914400">
              <a:defRPr sz="1400">
                <a:latin typeface="Monaco"/>
                <a:ea typeface="Monaco"/>
                <a:cs typeface="Monaco"/>
                <a:sym typeface="Monaco"/>
              </a:defRPr>
            </a:pPr>
            <a:r>
              <a:t>  </a:t>
            </a:r>
            <a:r>
              <a:rPr>
                <a:solidFill>
                  <a:srgbClr val="008080"/>
                </a:solidFill>
              </a:rPr>
              <a:t>&lt;</a:t>
            </a:r>
            <a:r>
              <a:rPr>
                <a:solidFill>
                  <a:srgbClr val="3F7F7F"/>
                </a:solidFill>
              </a:rPr>
              <a:t>head</a:t>
            </a:r>
            <a:r>
              <a:rPr>
                <a:solidFill>
                  <a:srgbClr val="008080"/>
                </a:solidFill>
              </a:rPr>
              <a:t>&gt;</a:t>
            </a:r>
          </a:p>
          <a:p>
            <a:pPr algn="l" defTabSz="914400">
              <a:defRPr sz="1400">
                <a:latin typeface="Monaco"/>
                <a:ea typeface="Monaco"/>
                <a:cs typeface="Monaco"/>
                <a:sym typeface="Monaco"/>
              </a:defRPr>
            </a:pPr>
            <a:r>
              <a:t>    </a:t>
            </a:r>
            <a:r>
              <a:rPr>
                <a:solidFill>
                  <a:srgbClr val="008080"/>
                </a:solidFill>
              </a:rPr>
              <a:t>&lt;</a:t>
            </a:r>
            <a:r>
              <a:rPr>
                <a:solidFill>
                  <a:srgbClr val="3F7F7F"/>
                </a:solidFill>
              </a:rPr>
              <a:t>title</a:t>
            </a:r>
            <a:r>
              <a:rPr>
                <a:solidFill>
                  <a:srgbClr val="008080"/>
                </a:solidFill>
              </a:rPr>
              <a:t>&gt;</a:t>
            </a:r>
            <a:r>
              <a:t>App Store</a:t>
            </a:r>
            <a:r>
              <a:rPr>
                <a:solidFill>
                  <a:srgbClr val="008080"/>
                </a:solidFill>
              </a:rPr>
              <a:t>&lt;/</a:t>
            </a:r>
            <a:r>
              <a:rPr>
                <a:solidFill>
                  <a:srgbClr val="3F7F7F"/>
                </a:solidFill>
              </a:rPr>
              <a:t>title</a:t>
            </a:r>
            <a:r>
              <a:rPr>
                <a:solidFill>
                  <a:srgbClr val="008080"/>
                </a:solidFill>
              </a:rPr>
              <a:t>&gt;</a:t>
            </a:r>
            <a:endParaRPr>
              <a:solidFill>
                <a:srgbClr val="008080"/>
              </a:solidFill>
            </a:endParaRPr>
          </a:p>
          <a:p>
            <a:pPr algn="l" defTabSz="914400">
              <a:defRPr sz="1400">
                <a:latin typeface="Monaco"/>
                <a:ea typeface="Monaco"/>
                <a:cs typeface="Monaco"/>
                <a:sym typeface="Monaco"/>
              </a:defRPr>
            </a:pPr>
            <a:r>
              <a:t>    </a:t>
            </a:r>
            <a:r>
              <a:rPr>
                <a:solidFill>
                  <a:srgbClr val="008080"/>
                </a:solidFill>
              </a:rPr>
              <a:t>&lt;</a:t>
            </a:r>
            <a:r>
              <a:rPr>
                <a:solidFill>
                  <a:srgbClr val="3F7F7F"/>
                </a:solidFill>
              </a:rPr>
              <a:t>link</a:t>
            </a:r>
            <a:r>
              <a:t> </a:t>
            </a:r>
            <a:r>
              <a:rPr>
                <a:solidFill>
                  <a:srgbClr val="7F007F"/>
                </a:solidFill>
              </a:rPr>
              <a:t>type</a:t>
            </a:r>
            <a:r>
              <a:t>=</a:t>
            </a:r>
            <a:r>
              <a:rPr>
                <a:solidFill>
                  <a:srgbClr val="2A00FF"/>
                </a:solidFill>
              </a:rPr>
              <a:t>"text/css"</a:t>
            </a:r>
            <a:r>
              <a:t> </a:t>
            </a:r>
            <a:r>
              <a:rPr>
                <a:solidFill>
                  <a:srgbClr val="7F007F"/>
                </a:solidFill>
              </a:rPr>
              <a:t>rel</a:t>
            </a:r>
            <a:r>
              <a:t>=</a:t>
            </a:r>
            <a:r>
              <a:rPr>
                <a:solidFill>
                  <a:srgbClr val="2A00FF"/>
                </a:solidFill>
              </a:rPr>
              <a:t>"stylesheet"</a:t>
            </a:r>
            <a:r>
              <a:t> </a:t>
            </a:r>
            <a:r>
              <a:rPr>
                <a:solidFill>
                  <a:srgbClr val="7F007F"/>
                </a:solidFill>
              </a:rPr>
              <a:t>href</a:t>
            </a:r>
            <a:r>
              <a:t>=</a:t>
            </a:r>
            <a:r>
              <a:rPr>
                <a:solidFill>
                  <a:srgbClr val="2A00FF"/>
                </a:solidFill>
              </a:rPr>
              <a:t>“style.css"</a:t>
            </a:r>
            <a:r>
              <a:t> </a:t>
            </a:r>
            <a:r>
              <a:rPr>
                <a:solidFill>
                  <a:srgbClr val="008080"/>
                </a:solidFill>
              </a:rPr>
              <a:t>/&gt;</a:t>
            </a:r>
            <a:r>
              <a:t>      </a:t>
            </a:r>
          </a:p>
          <a:p>
            <a:pPr algn="l" defTabSz="914400">
              <a:defRPr sz="1400">
                <a:latin typeface="Monaco"/>
                <a:ea typeface="Monaco"/>
                <a:cs typeface="Monaco"/>
                <a:sym typeface="Monaco"/>
              </a:defRPr>
            </a:pPr>
            <a:r>
              <a:t>  </a:t>
            </a:r>
            <a:r>
              <a:rPr>
                <a:solidFill>
                  <a:srgbClr val="008080"/>
                </a:solidFill>
              </a:rPr>
              <a:t>&lt;/</a:t>
            </a:r>
            <a:r>
              <a:rPr>
                <a:solidFill>
                  <a:srgbClr val="2A00FF"/>
                </a:solidFill>
              </a:rPr>
              <a:t>head</a:t>
            </a:r>
            <a:r>
              <a:rPr>
                <a:solidFill>
                  <a:srgbClr val="008080"/>
                </a:solidFill>
              </a:rPr>
              <a:t>&gt;</a:t>
            </a:r>
          </a:p>
        </p:txBody>
      </p:sp>
      <p:sp>
        <p:nvSpPr>
          <p:cNvPr id="219" name="&lt;head&gt;…"/>
          <p:cNvSpPr txBox="1"/>
          <p:nvPr/>
        </p:nvSpPr>
        <p:spPr>
          <a:xfrm>
            <a:off x="2344837" y="5044640"/>
            <a:ext cx="6848376" cy="1217056"/>
          </a:xfrm>
          <a:prstGeom prst="rect">
            <a:avLst/>
          </a:prstGeom>
          <a:solidFill>
            <a:srgbClr val="FFFFFF"/>
          </a:solidFill>
          <a:ln w="25400">
            <a:solidFill>
              <a:srgbClr val="BFBFBF"/>
            </a:solidFill>
          </a:ln>
          <a:extLst>
            <a:ext uri="{C572A759-6A51-4108-AA02-DFA0A04FC94B}">
              <ma14:wrappingTextBoxFlag xmlns:ma14="http://schemas.microsoft.com/office/mac/drawingml/2011/main" val="1"/>
            </a:ext>
          </a:extLst>
        </p:spPr>
        <p:txBody>
          <a:bodyPr lIns="0" tIns="0" rIns="0" bIns="0" anchor="b">
            <a:spAutoFit/>
          </a:bodyPr>
          <a:lstStyle/>
          <a:p>
            <a:pPr algn="l" defTabSz="914400">
              <a:defRPr sz="1400">
                <a:latin typeface="Monaco"/>
                <a:ea typeface="Monaco"/>
                <a:cs typeface="Monaco"/>
                <a:sym typeface="Monaco"/>
              </a:defRPr>
            </a:pPr>
            <a:r>
              <a:t>  </a:t>
            </a:r>
            <a:r>
              <a:rPr>
                <a:solidFill>
                  <a:srgbClr val="008080"/>
                </a:solidFill>
              </a:rPr>
              <a:t>&lt;</a:t>
            </a:r>
            <a:r>
              <a:rPr>
                <a:solidFill>
                  <a:srgbClr val="3F7F7F"/>
                </a:solidFill>
              </a:rPr>
              <a:t>head</a:t>
            </a:r>
            <a:r>
              <a:rPr>
                <a:solidFill>
                  <a:srgbClr val="008080"/>
                </a:solidFill>
              </a:rPr>
              <a:t>&gt;</a:t>
            </a:r>
          </a:p>
          <a:p>
            <a:pPr algn="l" defTabSz="914400">
              <a:defRPr sz="1400">
                <a:latin typeface="Monaco"/>
                <a:ea typeface="Monaco"/>
                <a:cs typeface="Monaco"/>
                <a:sym typeface="Monaco"/>
              </a:defRPr>
            </a:pPr>
            <a:r>
              <a:t>    </a:t>
            </a:r>
            <a:r>
              <a:rPr>
                <a:solidFill>
                  <a:srgbClr val="008080"/>
                </a:solidFill>
              </a:rPr>
              <a:t>&lt;</a:t>
            </a:r>
            <a:r>
              <a:rPr>
                <a:solidFill>
                  <a:srgbClr val="3F7F7F"/>
                </a:solidFill>
              </a:rPr>
              <a:t>title</a:t>
            </a:r>
            <a:r>
              <a:rPr>
                <a:solidFill>
                  <a:srgbClr val="008080"/>
                </a:solidFill>
              </a:rPr>
              <a:t>&gt;</a:t>
            </a:r>
            <a:r>
              <a:t>Movies</a:t>
            </a:r>
            <a:r>
              <a:rPr>
                <a:solidFill>
                  <a:srgbClr val="008080"/>
                </a:solidFill>
              </a:rPr>
              <a:t>&lt;/</a:t>
            </a:r>
            <a:r>
              <a:rPr>
                <a:solidFill>
                  <a:srgbClr val="3F7F7F"/>
                </a:solidFill>
              </a:rPr>
              <a:t>title</a:t>
            </a:r>
            <a:r>
              <a:rPr>
                <a:solidFill>
                  <a:srgbClr val="008080"/>
                </a:solidFill>
              </a:rPr>
              <a:t>&gt;</a:t>
            </a:r>
            <a:endParaRPr>
              <a:solidFill>
                <a:srgbClr val="008080"/>
              </a:solidFill>
            </a:endParaRPr>
          </a:p>
          <a:p>
            <a:pPr algn="l" defTabSz="914400">
              <a:defRPr sz="1400">
                <a:latin typeface="Monaco"/>
                <a:ea typeface="Monaco"/>
                <a:cs typeface="Monaco"/>
                <a:sym typeface="Monaco"/>
              </a:defRPr>
            </a:pPr>
            <a:r>
              <a:t>    </a:t>
            </a:r>
            <a:r>
              <a:rPr>
                <a:solidFill>
                  <a:srgbClr val="008080"/>
                </a:solidFill>
              </a:rPr>
              <a:t>&lt;</a:t>
            </a:r>
            <a:r>
              <a:rPr>
                <a:solidFill>
                  <a:srgbClr val="3F7F7F"/>
                </a:solidFill>
              </a:rPr>
              <a:t>link</a:t>
            </a:r>
            <a:r>
              <a:t> </a:t>
            </a:r>
            <a:r>
              <a:rPr>
                <a:solidFill>
                  <a:srgbClr val="7F007F"/>
                </a:solidFill>
              </a:rPr>
              <a:t>type</a:t>
            </a:r>
            <a:r>
              <a:t>=</a:t>
            </a:r>
            <a:r>
              <a:rPr>
                <a:solidFill>
                  <a:srgbClr val="2A00FF"/>
                </a:solidFill>
              </a:rPr>
              <a:t>"text/css"</a:t>
            </a:r>
            <a:r>
              <a:t> </a:t>
            </a:r>
            <a:r>
              <a:rPr>
                <a:solidFill>
                  <a:srgbClr val="7F007F"/>
                </a:solidFill>
              </a:rPr>
              <a:t>rel</a:t>
            </a:r>
            <a:r>
              <a:t>=</a:t>
            </a:r>
            <a:r>
              <a:rPr>
                <a:solidFill>
                  <a:srgbClr val="2A00FF"/>
                </a:solidFill>
              </a:rPr>
              <a:t>"stylesheet"</a:t>
            </a:r>
            <a:r>
              <a:t> </a:t>
            </a:r>
            <a:r>
              <a:rPr>
                <a:solidFill>
                  <a:srgbClr val="7F007F"/>
                </a:solidFill>
              </a:rPr>
              <a:t>href</a:t>
            </a:r>
            <a:r>
              <a:t>=</a:t>
            </a:r>
            <a:r>
              <a:rPr>
                <a:solidFill>
                  <a:srgbClr val="2A00FF"/>
                </a:solidFill>
              </a:rPr>
              <a:t>"style.css"</a:t>
            </a:r>
            <a:r>
              <a:t> </a:t>
            </a:r>
            <a:r>
              <a:rPr>
                <a:solidFill>
                  <a:srgbClr val="008080"/>
                </a:solidFill>
              </a:rPr>
              <a:t>/&gt;</a:t>
            </a:r>
            <a:r>
              <a:t>      </a:t>
            </a:r>
          </a:p>
          <a:p>
            <a:pPr algn="l" defTabSz="914400">
              <a:defRPr sz="1400">
                <a:latin typeface="Monaco"/>
                <a:ea typeface="Monaco"/>
                <a:cs typeface="Monaco"/>
                <a:sym typeface="Monaco"/>
              </a:defRPr>
            </a:pPr>
            <a:r>
              <a:t>  </a:t>
            </a:r>
            <a:r>
              <a:rPr>
                <a:solidFill>
                  <a:srgbClr val="008080"/>
                </a:solidFill>
              </a:rPr>
              <a:t>&lt;/</a:t>
            </a:r>
            <a:r>
              <a:rPr>
                <a:solidFill>
                  <a:srgbClr val="2A00FF"/>
                </a:solidFill>
              </a:rPr>
              <a:t>head</a:t>
            </a:r>
            <a:r>
              <a:rPr>
                <a:solidFill>
                  <a:srgbClr val="008080"/>
                </a:solidFill>
              </a:rPr>
              <a:t>&gt;</a:t>
            </a:r>
          </a:p>
        </p:txBody>
      </p:sp>
      <p:sp>
        <p:nvSpPr>
          <p:cNvPr id="220" name="&lt;head&gt;…"/>
          <p:cNvSpPr txBox="1"/>
          <p:nvPr/>
        </p:nvSpPr>
        <p:spPr>
          <a:xfrm>
            <a:off x="2378174" y="7072870"/>
            <a:ext cx="6781701" cy="1217056"/>
          </a:xfrm>
          <a:prstGeom prst="rect">
            <a:avLst/>
          </a:prstGeom>
          <a:solidFill>
            <a:srgbClr val="FFFFFF"/>
          </a:solidFill>
          <a:ln w="25400">
            <a:solidFill>
              <a:srgbClr val="BFBFBF"/>
            </a:solidFill>
          </a:ln>
          <a:extLst>
            <a:ext uri="{C572A759-6A51-4108-AA02-DFA0A04FC94B}">
              <ma14:wrappingTextBoxFlag xmlns:ma14="http://schemas.microsoft.com/office/mac/drawingml/2011/main" val="1"/>
            </a:ext>
          </a:extLst>
        </p:spPr>
        <p:txBody>
          <a:bodyPr lIns="0" tIns="0" rIns="0" bIns="0" anchor="b">
            <a:spAutoFit/>
          </a:bodyPr>
          <a:lstStyle/>
          <a:p>
            <a:pPr algn="l" defTabSz="914400">
              <a:defRPr sz="1400">
                <a:latin typeface="Monaco"/>
                <a:ea typeface="Monaco"/>
                <a:cs typeface="Monaco"/>
                <a:sym typeface="Monaco"/>
              </a:defRPr>
            </a:pPr>
            <a:r>
              <a:t>  </a:t>
            </a:r>
            <a:r>
              <a:rPr>
                <a:solidFill>
                  <a:srgbClr val="008080"/>
                </a:solidFill>
              </a:rPr>
              <a:t>&lt;</a:t>
            </a:r>
            <a:r>
              <a:rPr>
                <a:solidFill>
                  <a:srgbClr val="3F7F7F"/>
                </a:solidFill>
              </a:rPr>
              <a:t>head</a:t>
            </a:r>
            <a:r>
              <a:rPr>
                <a:solidFill>
                  <a:srgbClr val="008080"/>
                </a:solidFill>
              </a:rPr>
              <a:t>&gt;</a:t>
            </a:r>
          </a:p>
          <a:p>
            <a:pPr algn="l" defTabSz="914400">
              <a:defRPr sz="1400">
                <a:latin typeface="Monaco"/>
                <a:ea typeface="Monaco"/>
                <a:cs typeface="Monaco"/>
                <a:sym typeface="Monaco"/>
              </a:defRPr>
            </a:pPr>
            <a:r>
              <a:t>    </a:t>
            </a:r>
            <a:r>
              <a:rPr>
                <a:solidFill>
                  <a:srgbClr val="008080"/>
                </a:solidFill>
              </a:rPr>
              <a:t>&lt;</a:t>
            </a:r>
            <a:r>
              <a:rPr>
                <a:solidFill>
                  <a:srgbClr val="3F7F7F"/>
                </a:solidFill>
              </a:rPr>
              <a:t>title</a:t>
            </a:r>
            <a:r>
              <a:rPr>
                <a:solidFill>
                  <a:srgbClr val="008080"/>
                </a:solidFill>
              </a:rPr>
              <a:t>&gt;</a:t>
            </a:r>
            <a:r>
              <a:t>Music</a:t>
            </a:r>
            <a:r>
              <a:rPr>
                <a:solidFill>
                  <a:srgbClr val="008080"/>
                </a:solidFill>
              </a:rPr>
              <a:t>&lt;/</a:t>
            </a:r>
            <a:r>
              <a:rPr>
                <a:solidFill>
                  <a:srgbClr val="3F7F7F"/>
                </a:solidFill>
              </a:rPr>
              <a:t>title</a:t>
            </a:r>
            <a:r>
              <a:rPr>
                <a:solidFill>
                  <a:srgbClr val="008080"/>
                </a:solidFill>
              </a:rPr>
              <a:t>&gt;</a:t>
            </a:r>
            <a:endParaRPr>
              <a:solidFill>
                <a:srgbClr val="008080"/>
              </a:solidFill>
            </a:endParaRPr>
          </a:p>
          <a:p>
            <a:pPr algn="l" defTabSz="914400">
              <a:defRPr sz="1400">
                <a:latin typeface="Monaco"/>
                <a:ea typeface="Monaco"/>
                <a:cs typeface="Monaco"/>
                <a:sym typeface="Monaco"/>
              </a:defRPr>
            </a:pPr>
            <a:r>
              <a:t>    </a:t>
            </a:r>
            <a:r>
              <a:rPr>
                <a:solidFill>
                  <a:srgbClr val="008080"/>
                </a:solidFill>
              </a:rPr>
              <a:t>&lt;</a:t>
            </a:r>
            <a:r>
              <a:rPr>
                <a:solidFill>
                  <a:srgbClr val="3F7F7F"/>
                </a:solidFill>
              </a:rPr>
              <a:t>link</a:t>
            </a:r>
            <a:r>
              <a:t> </a:t>
            </a:r>
            <a:r>
              <a:rPr>
                <a:solidFill>
                  <a:srgbClr val="7F007F"/>
                </a:solidFill>
              </a:rPr>
              <a:t>type</a:t>
            </a:r>
            <a:r>
              <a:t>=</a:t>
            </a:r>
            <a:r>
              <a:rPr>
                <a:solidFill>
                  <a:srgbClr val="2A00FF"/>
                </a:solidFill>
              </a:rPr>
              <a:t>"text/css"</a:t>
            </a:r>
            <a:r>
              <a:t> </a:t>
            </a:r>
            <a:r>
              <a:rPr>
                <a:solidFill>
                  <a:srgbClr val="7F007F"/>
                </a:solidFill>
              </a:rPr>
              <a:t>rel</a:t>
            </a:r>
            <a:r>
              <a:t>=</a:t>
            </a:r>
            <a:r>
              <a:rPr>
                <a:solidFill>
                  <a:srgbClr val="2A00FF"/>
                </a:solidFill>
              </a:rPr>
              <a:t>"stylesheet"</a:t>
            </a:r>
            <a:r>
              <a:t> </a:t>
            </a:r>
            <a:r>
              <a:rPr>
                <a:solidFill>
                  <a:srgbClr val="7F007F"/>
                </a:solidFill>
              </a:rPr>
              <a:t>href</a:t>
            </a:r>
            <a:r>
              <a:t>=</a:t>
            </a:r>
            <a:r>
              <a:rPr>
                <a:solidFill>
                  <a:srgbClr val="2A00FF"/>
                </a:solidFill>
              </a:rPr>
              <a:t>"style.css"</a:t>
            </a:r>
            <a:r>
              <a:t> </a:t>
            </a:r>
            <a:r>
              <a:rPr>
                <a:solidFill>
                  <a:srgbClr val="008080"/>
                </a:solidFill>
              </a:rPr>
              <a:t>/&gt;</a:t>
            </a:r>
            <a:r>
              <a:t>      </a:t>
            </a:r>
          </a:p>
          <a:p>
            <a:pPr algn="l" defTabSz="914400">
              <a:defRPr sz="1400">
                <a:latin typeface="Monaco"/>
                <a:ea typeface="Monaco"/>
                <a:cs typeface="Monaco"/>
                <a:sym typeface="Monaco"/>
              </a:defRPr>
            </a:pPr>
            <a:r>
              <a:t>  </a:t>
            </a:r>
            <a:r>
              <a:rPr>
                <a:solidFill>
                  <a:srgbClr val="008080"/>
                </a:solidFill>
              </a:rPr>
              <a:t>&lt;/</a:t>
            </a:r>
            <a:r>
              <a:rPr>
                <a:solidFill>
                  <a:srgbClr val="2A00FF"/>
                </a:solidFill>
              </a:rPr>
              <a:t>head</a:t>
            </a:r>
            <a:r>
              <a:rPr>
                <a:solidFill>
                  <a:srgbClr val="008080"/>
                </a:solidFill>
              </a:rPr>
              <a:t>&gt;</a:t>
            </a:r>
          </a:p>
        </p:txBody>
      </p:sp>
      <p:grpSp>
        <p:nvGrpSpPr>
          <p:cNvPr id="225" name="Group"/>
          <p:cNvGrpSpPr/>
          <p:nvPr/>
        </p:nvGrpSpPr>
        <p:grpSpPr>
          <a:xfrm>
            <a:off x="10269308" y="4581435"/>
            <a:ext cx="1692961" cy="1692961"/>
            <a:chOff x="0" y="0"/>
            <a:chExt cx="1692960" cy="1692960"/>
          </a:xfrm>
        </p:grpSpPr>
        <p:sp>
          <p:nvSpPr>
            <p:cNvPr id="221" name="Shape"/>
            <p:cNvSpPr/>
            <p:nvPr/>
          </p:nvSpPr>
          <p:spPr>
            <a:xfrm>
              <a:off x="0" y="0"/>
              <a:ext cx="1692961" cy="169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8000" y="21600"/>
                  </a:lnTo>
                  <a:lnTo>
                    <a:pt x="21600" y="18000"/>
                  </a:lnTo>
                  <a:lnTo>
                    <a:pt x="21600" y="0"/>
                  </a:lnTo>
                  <a:close/>
                </a:path>
              </a:pathLst>
            </a:custGeom>
            <a:solidFill>
              <a:srgbClr val="FFFFFF"/>
            </a:solidFill>
            <a:ln w="25400" cap="flat">
              <a:solidFill>
                <a:srgbClr val="BFBFBF"/>
              </a:solidFill>
              <a:prstDash val="solid"/>
              <a:round/>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p>
          </p:txBody>
        </p:sp>
        <p:sp>
          <p:nvSpPr>
            <p:cNvPr id="222" name="Shape"/>
            <p:cNvSpPr/>
            <p:nvPr/>
          </p:nvSpPr>
          <p:spPr>
            <a:xfrm>
              <a:off x="1410800" y="1410800"/>
              <a:ext cx="282161" cy="282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8"/>
                  </a:lnTo>
                  <a:cubicBezTo>
                    <a:pt x="7752" y="4050"/>
                    <a:pt x="13500" y="4050"/>
                    <a:pt x="21600" y="0"/>
                  </a:cubicBezTo>
                  <a:close/>
                </a:path>
              </a:pathLst>
            </a:custGeom>
            <a:solidFill>
              <a:srgbClr val="CCCCCC"/>
            </a:solidFill>
            <a:ln w="12700" cap="flat">
              <a:noFill/>
              <a:miter lim="400000"/>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p>
          </p:txBody>
        </p:sp>
        <p:sp>
          <p:nvSpPr>
            <p:cNvPr id="223" name="Line"/>
            <p:cNvSpPr/>
            <p:nvPr/>
          </p:nvSpPr>
          <p:spPr>
            <a:xfrm>
              <a:off x="1410800" y="1410800"/>
              <a:ext cx="282161" cy="282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592" y="738"/>
                  </a:lnTo>
                  <a:cubicBezTo>
                    <a:pt x="7752" y="4050"/>
                    <a:pt x="13500" y="4050"/>
                    <a:pt x="21600" y="0"/>
                  </a:cubicBezTo>
                </a:path>
              </a:pathLst>
            </a:custGeom>
            <a:noFill/>
            <a:ln w="25400" cap="flat">
              <a:solidFill>
                <a:srgbClr val="BFBFBF"/>
              </a:solidFill>
              <a:prstDash val="solid"/>
              <a:round/>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p>
          </p:txBody>
        </p:sp>
        <p:sp>
          <p:nvSpPr>
            <p:cNvPr id="224" name="Style.css"/>
            <p:cNvSpPr txBox="1"/>
            <p:nvPr/>
          </p:nvSpPr>
          <p:spPr>
            <a:xfrm>
              <a:off x="0" y="480529"/>
              <a:ext cx="1692961" cy="5026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l" defTabSz="914400">
                <a:defRPr sz="2800">
                  <a:latin typeface="Helvetica Neue"/>
                  <a:ea typeface="Helvetica Neue"/>
                  <a:cs typeface="Helvetica Neue"/>
                  <a:sym typeface="Helvetica Neue"/>
                </a:defRPr>
              </a:lvl1pPr>
            </a:lstStyle>
            <a:p>
              <a:pPr/>
              <a:r>
                <a:t>Style.css</a:t>
              </a:r>
            </a:p>
          </p:txBody>
        </p:sp>
      </p:grpSp>
      <p:sp>
        <p:nvSpPr>
          <p:cNvPr id="226" name="Index.html"/>
          <p:cNvSpPr txBox="1"/>
          <p:nvPr/>
        </p:nvSpPr>
        <p:spPr>
          <a:xfrm>
            <a:off x="2332137" y="2707095"/>
            <a:ext cx="1010819" cy="3141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1600"/>
            </a:lvl1pPr>
          </a:lstStyle>
          <a:p>
            <a:pPr/>
            <a:r>
              <a:t>Index.html</a:t>
            </a:r>
          </a:p>
        </p:txBody>
      </p:sp>
      <p:sp>
        <p:nvSpPr>
          <p:cNvPr id="227" name="movies.html"/>
          <p:cNvSpPr txBox="1"/>
          <p:nvPr/>
        </p:nvSpPr>
        <p:spPr>
          <a:xfrm>
            <a:off x="2365474" y="4717795"/>
            <a:ext cx="1153872" cy="3141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1600"/>
            </a:lvl1pPr>
          </a:lstStyle>
          <a:p>
            <a:pPr/>
            <a:r>
              <a:t>movies.html</a:t>
            </a:r>
          </a:p>
        </p:txBody>
      </p:sp>
      <p:sp>
        <p:nvSpPr>
          <p:cNvPr id="228" name="music.html"/>
          <p:cNvSpPr txBox="1"/>
          <p:nvPr/>
        </p:nvSpPr>
        <p:spPr>
          <a:xfrm>
            <a:off x="2414445" y="6746024"/>
            <a:ext cx="1055930" cy="3141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1600"/>
            </a:lvl1pPr>
          </a:lstStyle>
          <a:p>
            <a:pPr/>
            <a:r>
              <a:t>music.html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Rules…"/>
          <p:cNvSpPr txBox="1"/>
          <p:nvPr/>
        </p:nvSpPr>
        <p:spPr>
          <a:xfrm>
            <a:off x="4740198" y="1488391"/>
            <a:ext cx="3524404" cy="65990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Rules</a:t>
            </a:r>
          </a:p>
          <a:p>
            <a:pPr>
              <a:defRPr sz="4800"/>
            </a:pPr>
          </a:p>
          <a:p>
            <a:pPr>
              <a:defRPr sz="4800"/>
            </a:pPr>
            <a:r>
              <a:t>Selectors</a:t>
            </a:r>
          </a:p>
          <a:p>
            <a:pPr>
              <a:defRPr sz="4800"/>
            </a:pPr>
          </a:p>
          <a:p>
            <a:pPr>
              <a:defRPr sz="4800"/>
            </a:pPr>
            <a:r>
              <a:t>Declarations</a:t>
            </a:r>
          </a:p>
          <a:p>
            <a:pPr>
              <a:defRPr sz="4800"/>
            </a:pPr>
          </a:p>
          <a:p>
            <a:pPr>
              <a:defRPr sz="4800"/>
            </a:pPr>
            <a:r>
              <a:t>Properties</a:t>
            </a:r>
          </a:p>
          <a:p>
            <a:pPr>
              <a:defRPr sz="4800"/>
            </a:pPr>
          </a:p>
          <a:p>
            <a:pPr>
              <a:defRPr sz="4800"/>
            </a:pPr>
            <a:r>
              <a:t>Values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1" name="Group"/>
          <p:cNvGrpSpPr/>
          <p:nvPr/>
        </p:nvGrpSpPr>
        <p:grpSpPr>
          <a:xfrm>
            <a:off x="-88900" y="270842"/>
            <a:ext cx="13004800" cy="9008717"/>
            <a:chOff x="0" y="0"/>
            <a:chExt cx="13004800" cy="9008716"/>
          </a:xfrm>
        </p:grpSpPr>
        <p:pic>
          <p:nvPicPr>
            <p:cNvPr id="138" name="Screen Shot 2018-01-30 at 12.25.05.png" descr="Screen Shot 2018-01-30 at 12.25.05.png"/>
            <p:cNvPicPr>
              <a:picLocks noChangeAspect="1"/>
            </p:cNvPicPr>
            <p:nvPr/>
          </p:nvPicPr>
          <p:blipFill>
            <a:blip r:embed="rId2">
              <a:extLst/>
            </a:blip>
            <a:stretch>
              <a:fillRect/>
            </a:stretch>
          </p:blipFill>
          <p:spPr>
            <a:xfrm>
              <a:off x="0" y="0"/>
              <a:ext cx="13004800" cy="9008717"/>
            </a:xfrm>
            <a:prstGeom prst="rect">
              <a:avLst/>
            </a:prstGeom>
            <a:ln w="12700" cap="flat">
              <a:noFill/>
              <a:miter lim="400000"/>
            </a:ln>
            <a:effectLst/>
          </p:spPr>
        </p:pic>
        <p:sp>
          <p:nvSpPr>
            <p:cNvPr id="139" name="Square"/>
            <p:cNvSpPr/>
            <p:nvPr/>
          </p:nvSpPr>
          <p:spPr>
            <a:xfrm>
              <a:off x="571500" y="732457"/>
              <a:ext cx="1270000" cy="127000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140" name="Rectangle"/>
            <p:cNvSpPr/>
            <p:nvPr/>
          </p:nvSpPr>
          <p:spPr>
            <a:xfrm>
              <a:off x="254000" y="135557"/>
              <a:ext cx="2860477" cy="9598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a:solidFill>
                    <a:srgbClr val="FFFFFF"/>
                  </a:solidFill>
                </a:defRPr>
              </a:pP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CSS Rule"/>
          <p:cNvSpPr txBox="1"/>
          <p:nvPr>
            <p:ph type="title" idx="4294967295"/>
          </p:nvPr>
        </p:nvSpPr>
        <p:spPr>
          <a:prstGeom prst="rect">
            <a:avLst/>
          </a:prstGeom>
        </p:spPr>
        <p:txBody>
          <a:bodyPr/>
          <a:lstStyle>
            <a:lvl1pPr defTabSz="914400"/>
          </a:lstStyle>
          <a:p>
            <a:pPr/>
            <a:r>
              <a:t>CSS Rule</a:t>
            </a:r>
          </a:p>
        </p:txBody>
      </p:sp>
      <p:pic>
        <p:nvPicPr>
          <p:cNvPr id="234" name="image.png" descr="image.png"/>
          <p:cNvPicPr>
            <a:picLocks noChangeAspect="1"/>
          </p:cNvPicPr>
          <p:nvPr/>
        </p:nvPicPr>
        <p:blipFill>
          <a:blip r:embed="rId2">
            <a:extLst/>
          </a:blip>
          <a:stretch>
            <a:fillRect/>
          </a:stretch>
        </p:blipFill>
        <p:spPr>
          <a:xfrm>
            <a:off x="1460500" y="3733800"/>
            <a:ext cx="10375900" cy="3149600"/>
          </a:xfrm>
          <a:prstGeom prst="rect">
            <a:avLst/>
          </a:prstGeom>
          <a:ln w="12700">
            <a:solidFill>
              <a:srgbClr val="000000"/>
            </a:solidFill>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Selector and Declarations"/>
          <p:cNvSpPr txBox="1"/>
          <p:nvPr>
            <p:ph type="title" idx="4294967295"/>
          </p:nvPr>
        </p:nvSpPr>
        <p:spPr>
          <a:prstGeom prst="rect">
            <a:avLst/>
          </a:prstGeom>
        </p:spPr>
        <p:txBody>
          <a:bodyPr/>
          <a:lstStyle>
            <a:lvl1pPr defTabSz="914400"/>
          </a:lstStyle>
          <a:p>
            <a:pPr/>
            <a:r>
              <a:t>Selector and Declarations</a:t>
            </a:r>
          </a:p>
        </p:txBody>
      </p:sp>
      <p:pic>
        <p:nvPicPr>
          <p:cNvPr id="238" name="image.png" descr="image.png"/>
          <p:cNvPicPr>
            <a:picLocks noChangeAspect="1"/>
          </p:cNvPicPr>
          <p:nvPr/>
        </p:nvPicPr>
        <p:blipFill>
          <a:blip r:embed="rId2">
            <a:extLst/>
          </a:blip>
          <a:stretch>
            <a:fillRect/>
          </a:stretch>
        </p:blipFill>
        <p:spPr>
          <a:xfrm>
            <a:off x="1612900" y="3276600"/>
            <a:ext cx="9258300" cy="3898900"/>
          </a:xfrm>
          <a:prstGeom prst="rect">
            <a:avLst/>
          </a:prstGeom>
          <a:ln w="12700">
            <a:solidFill>
              <a:srgbClr val="000000"/>
            </a:solidFill>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Properties &amp; Values"/>
          <p:cNvSpPr txBox="1"/>
          <p:nvPr>
            <p:ph type="title" idx="4294967295"/>
          </p:nvPr>
        </p:nvSpPr>
        <p:spPr>
          <a:prstGeom prst="rect">
            <a:avLst/>
          </a:prstGeom>
        </p:spPr>
        <p:txBody>
          <a:bodyPr/>
          <a:lstStyle>
            <a:lvl1pPr defTabSz="914400"/>
          </a:lstStyle>
          <a:p>
            <a:pPr/>
            <a:r>
              <a:t>Properties &amp; Values</a:t>
            </a:r>
          </a:p>
        </p:txBody>
      </p:sp>
      <p:sp>
        <p:nvSpPr>
          <p:cNvPr id="242" name="Body"/>
          <p:cNvSpPr txBox="1"/>
          <p:nvPr>
            <p:ph type="body" idx="4294967295"/>
          </p:nvPr>
        </p:nvSpPr>
        <p:spPr>
          <a:xfrm>
            <a:off x="571500"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p>
        </p:txBody>
      </p:sp>
      <p:pic>
        <p:nvPicPr>
          <p:cNvPr id="243" name="image.png" descr="image.png"/>
          <p:cNvPicPr>
            <a:picLocks noChangeAspect="1"/>
          </p:cNvPicPr>
          <p:nvPr/>
        </p:nvPicPr>
        <p:blipFill>
          <a:blip r:embed="rId2">
            <a:extLst/>
          </a:blip>
          <a:stretch>
            <a:fillRect/>
          </a:stretch>
        </p:blipFill>
        <p:spPr>
          <a:xfrm>
            <a:off x="1752600" y="3365500"/>
            <a:ext cx="9029700" cy="3835400"/>
          </a:xfrm>
          <a:prstGeom prst="rect">
            <a:avLst/>
          </a:prstGeom>
          <a:ln w="12700">
            <a:solidFill>
              <a:srgbClr val="000000"/>
            </a:solidFill>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A CSS Rule"/>
          <p:cNvSpPr txBox="1"/>
          <p:nvPr>
            <p:ph type="title" idx="4294967295"/>
          </p:nvPr>
        </p:nvSpPr>
        <p:spPr>
          <a:prstGeom prst="rect">
            <a:avLst/>
          </a:prstGeom>
        </p:spPr>
        <p:txBody>
          <a:bodyPr/>
          <a:lstStyle>
            <a:lvl1pPr defTabSz="914400"/>
          </a:lstStyle>
          <a:p>
            <a:pPr/>
            <a:r>
              <a:t>A CSS Rule</a:t>
            </a:r>
          </a:p>
        </p:txBody>
      </p:sp>
      <p:sp>
        <p:nvSpPr>
          <p:cNvPr id="247" name="Body"/>
          <p:cNvSpPr txBox="1"/>
          <p:nvPr>
            <p:ph type="body" idx="4294967295"/>
          </p:nvPr>
        </p:nvSpPr>
        <p:spPr>
          <a:xfrm>
            <a:off x="571500"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p>
        </p:txBody>
      </p:sp>
      <p:pic>
        <p:nvPicPr>
          <p:cNvPr id="248" name="image.png" descr="image.png"/>
          <p:cNvPicPr>
            <a:picLocks noChangeAspect="1"/>
          </p:cNvPicPr>
          <p:nvPr/>
        </p:nvPicPr>
        <p:blipFill>
          <a:blip r:embed="rId2">
            <a:extLst/>
          </a:blip>
          <a:stretch>
            <a:fillRect/>
          </a:stretch>
        </p:blipFill>
        <p:spPr>
          <a:xfrm>
            <a:off x="-194032" y="1727200"/>
            <a:ext cx="13243282" cy="6937951"/>
          </a:xfrm>
          <a:prstGeom prst="rect">
            <a:avLst/>
          </a:prstGeom>
          <a:ln w="12700">
            <a:miter lim="400000"/>
          </a:ln>
        </p:spPr>
      </p:pic>
      <p:sp>
        <p:nvSpPr>
          <p:cNvPr id="249" name="Rectangle"/>
          <p:cNvSpPr/>
          <p:nvPr/>
        </p:nvSpPr>
        <p:spPr>
          <a:xfrm>
            <a:off x="279400" y="7632700"/>
            <a:ext cx="5359400" cy="1270000"/>
          </a:xfrm>
          <a:prstGeom prst="rect">
            <a:avLst/>
          </a:prstGeom>
          <a:solidFill>
            <a:srgbClr val="FFFFFF"/>
          </a:solidFill>
          <a:ln w="12700">
            <a:miter lim="400000"/>
          </a:ln>
        </p:spPr>
        <p:txBody>
          <a:bodyPr lIns="45719" rIns="45719"/>
          <a:lstStyle/>
          <a:p>
            <a:pPr defTabSz="914400">
              <a:defRPr sz="4200"/>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lide Number"/>
          <p:cNvSpPr txBox="1"/>
          <p:nvPr>
            <p:ph type="sldNum" sz="quarter" idx="2"/>
          </p:nvPr>
        </p:nvSpPr>
        <p:spPr>
          <a:xfrm>
            <a:off x="12277496" y="9194800"/>
            <a:ext cx="301854"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More Properties..."/>
          <p:cNvSpPr txBox="1"/>
          <p:nvPr>
            <p:ph type="title" idx="4294967295"/>
          </p:nvPr>
        </p:nvSpPr>
        <p:spPr>
          <a:prstGeom prst="rect">
            <a:avLst/>
          </a:prstGeom>
        </p:spPr>
        <p:txBody>
          <a:bodyPr/>
          <a:lstStyle>
            <a:lvl1pPr defTabSz="914400"/>
          </a:lstStyle>
          <a:p>
            <a:pPr/>
            <a:r>
              <a:t>More Properties...</a:t>
            </a:r>
          </a:p>
        </p:txBody>
      </p:sp>
      <p:sp>
        <p:nvSpPr>
          <p:cNvPr id="253" name="You can add as many properties and values as you like in each CSS rule.…"/>
          <p:cNvSpPr txBox="1"/>
          <p:nvPr>
            <p:ph type="body" idx="4294967295"/>
          </p:nvPr>
        </p:nvSpPr>
        <p:spPr>
          <a:xfrm>
            <a:off x="571500"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r>
              <a:t>You can add as many properties and values as you like in each CSS rule. </a:t>
            </a:r>
          </a:p>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r>
              <a:t>To put a border around your paragraphs:</a:t>
            </a:r>
          </a:p>
        </p:txBody>
      </p:sp>
      <p:pic>
        <p:nvPicPr>
          <p:cNvPr id="254" name="image.png" descr="image.png"/>
          <p:cNvPicPr>
            <a:picLocks noChangeAspect="1"/>
          </p:cNvPicPr>
          <p:nvPr/>
        </p:nvPicPr>
        <p:blipFill>
          <a:blip r:embed="rId2">
            <a:extLst/>
          </a:blip>
          <a:stretch>
            <a:fillRect/>
          </a:stretch>
        </p:blipFill>
        <p:spPr>
          <a:xfrm>
            <a:off x="-155544" y="4635500"/>
            <a:ext cx="13827094" cy="343872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lide Number"/>
          <p:cNvSpPr txBox="1"/>
          <p:nvPr>
            <p:ph type="sldNum" sz="quarter" idx="2"/>
          </p:nvPr>
        </p:nvSpPr>
        <p:spPr>
          <a:xfrm>
            <a:off x="12376353" y="9194800"/>
            <a:ext cx="202997"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Markup, Style, Function"/>
          <p:cNvSpPr txBox="1"/>
          <p:nvPr>
            <p:ph type="title" idx="4294967295"/>
          </p:nvPr>
        </p:nvSpPr>
        <p:spPr>
          <a:prstGeom prst="rect">
            <a:avLst/>
          </a:prstGeom>
        </p:spPr>
        <p:txBody>
          <a:bodyPr/>
          <a:lstStyle>
            <a:lvl1pPr defTabSz="914400"/>
          </a:lstStyle>
          <a:p>
            <a:pPr/>
            <a:r>
              <a:t>Markup, Style, Function</a:t>
            </a:r>
          </a:p>
        </p:txBody>
      </p:sp>
      <p:sp>
        <p:nvSpPr>
          <p:cNvPr id="145" name="Markup (XHTML, HTML)…"/>
          <p:cNvSpPr txBox="1"/>
          <p:nvPr>
            <p:ph type="body" sz="half" idx="4294967295"/>
          </p:nvPr>
        </p:nvSpPr>
        <p:spPr>
          <a:xfrm>
            <a:off x="825500" y="2131161"/>
            <a:ext cx="6654800" cy="7353301"/>
          </a:xfrm>
          <a:prstGeom prst="rect">
            <a:avLst/>
          </a:prstGeom>
        </p:spPr>
        <p:txBody>
          <a:bodyPr/>
          <a:lstStyle/>
          <a:p>
            <a:pPr marL="266700" indent="-266700" defTabSz="914400">
              <a:spcBef>
                <a:spcPts val="4800"/>
              </a:spcBef>
              <a:buClr>
                <a:srgbClr val="000000"/>
              </a:buClr>
              <a:buSzPct val="100000"/>
              <a:defRPr sz="3000">
                <a:solidFill>
                  <a:srgbClr val="000000"/>
                </a:solidFill>
                <a:latin typeface="Helvetica Neue"/>
                <a:ea typeface="Helvetica Neue"/>
                <a:cs typeface="Helvetica Neue"/>
                <a:sym typeface="Helvetica Neue"/>
              </a:defRPr>
            </a:pPr>
            <a:r>
              <a:t>Markup (XHTML, HTML)</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Structure</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Content</a:t>
            </a:r>
          </a:p>
          <a:p>
            <a:pPr marL="2667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Style (CSS)</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Style</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Presentation</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Appearance</a:t>
            </a:r>
          </a:p>
          <a:p>
            <a:pPr marL="2667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Function (Javascript)</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Actions</a:t>
            </a:r>
          </a:p>
          <a:p>
            <a:pPr lvl="1" marL="7112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Manipulations</a:t>
            </a:r>
          </a:p>
        </p:txBody>
      </p:sp>
      <p:pic>
        <p:nvPicPr>
          <p:cNvPr id="146" name="image.png" descr="image.png"/>
          <p:cNvPicPr>
            <a:picLocks noChangeAspect="1"/>
          </p:cNvPicPr>
          <p:nvPr/>
        </p:nvPicPr>
        <p:blipFill>
          <a:blip r:embed="rId2">
            <a:extLst/>
          </a:blip>
          <a:stretch>
            <a:fillRect/>
          </a:stretch>
        </p:blipFill>
        <p:spPr>
          <a:xfrm>
            <a:off x="6824662" y="2552700"/>
            <a:ext cx="5416551" cy="52197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lide Number"/>
          <p:cNvSpPr txBox="1"/>
          <p:nvPr>
            <p:ph type="sldNum" sz="quarter" idx="2"/>
          </p:nvPr>
        </p:nvSpPr>
        <p:spPr>
          <a:xfrm>
            <a:off x="12376353" y="9194800"/>
            <a:ext cx="202997"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Content, Presentation, Behavior"/>
          <p:cNvSpPr txBox="1"/>
          <p:nvPr>
            <p:ph type="title" idx="4294967295"/>
          </p:nvPr>
        </p:nvSpPr>
        <p:spPr>
          <a:prstGeom prst="rect">
            <a:avLst/>
          </a:prstGeom>
        </p:spPr>
        <p:txBody>
          <a:bodyPr/>
          <a:lstStyle>
            <a:lvl1pPr defTabSz="914400"/>
          </a:lstStyle>
          <a:p>
            <a:pPr/>
            <a:r>
              <a:t>Content, Presentation, Behavior</a:t>
            </a:r>
          </a:p>
        </p:txBody>
      </p:sp>
      <p:sp>
        <p:nvSpPr>
          <p:cNvPr id="150" name="Content comprises the information the author wishes to convey to his or her audience, and is embedded within HTML or XHTML markup that defines its structure and semantics.…"/>
          <p:cNvSpPr txBox="1"/>
          <p:nvPr>
            <p:ph type="body" sz="half" idx="4294967295"/>
          </p:nvPr>
        </p:nvSpPr>
        <p:spPr>
          <a:xfrm>
            <a:off x="571500" y="2324100"/>
            <a:ext cx="6184900" cy="6565900"/>
          </a:xfrm>
          <a:prstGeom prst="rect">
            <a:avLst/>
          </a:prstGeom>
        </p:spPr>
        <p:txBody>
          <a:bodyPr/>
          <a:lstStyle/>
          <a:p>
            <a:pPr marL="266700" indent="-266700" defTabSz="914400">
              <a:spcBef>
                <a:spcPts val="4800"/>
              </a:spcBef>
              <a:buClr>
                <a:srgbClr val="000000"/>
              </a:buClr>
              <a:buSzPct val="100000"/>
              <a:defRPr b="1" sz="3000">
                <a:solidFill>
                  <a:srgbClr val="000000"/>
                </a:solidFill>
                <a:latin typeface="Helvetica Neue"/>
                <a:ea typeface="Helvetica Neue"/>
                <a:cs typeface="Helvetica Neue"/>
                <a:sym typeface="Helvetica Neue"/>
              </a:defRPr>
            </a:pPr>
            <a:r>
              <a:t>Content</a:t>
            </a:r>
            <a:r>
              <a:rPr b="0"/>
              <a:t> comprises the information the author wishes to convey to his or her audience, and is embedded within HTML or XHTML markup that defines its structure and semantics. </a:t>
            </a:r>
          </a:p>
          <a:p>
            <a:pPr marL="266700" indent="-266700" defTabSz="914400">
              <a:spcBef>
                <a:spcPts val="4800"/>
              </a:spcBef>
              <a:buClr>
                <a:srgbClr val="000000"/>
              </a:buClr>
              <a:buSzPct val="100000"/>
              <a:defRPr sz="3000">
                <a:solidFill>
                  <a:srgbClr val="000000"/>
                </a:solidFill>
                <a:latin typeface="Helvetica Neue"/>
                <a:ea typeface="Helvetica Neue"/>
                <a:cs typeface="Helvetica Neue"/>
                <a:sym typeface="Helvetica Neue"/>
              </a:defRPr>
            </a:pPr>
            <a:r>
              <a:t>Most of the content on the Web today is text, but content can also be provided through images, animations, sound, video, and whatever else an author wants to publish</a:t>
            </a:r>
          </a:p>
        </p:txBody>
      </p:sp>
      <p:pic>
        <p:nvPicPr>
          <p:cNvPr id="151" name="image.png" descr="image.png"/>
          <p:cNvPicPr>
            <a:picLocks noChangeAspect="1"/>
          </p:cNvPicPr>
          <p:nvPr/>
        </p:nvPicPr>
        <p:blipFill>
          <a:blip r:embed="rId2">
            <a:extLst/>
          </a:blip>
          <a:stretch>
            <a:fillRect/>
          </a:stretch>
        </p:blipFill>
        <p:spPr>
          <a:xfrm>
            <a:off x="7772400" y="3302000"/>
            <a:ext cx="4279900" cy="3154363"/>
          </a:xfrm>
          <a:prstGeom prst="rect">
            <a:avLst/>
          </a:prstGeom>
          <a:ln w="12700">
            <a:miter lim="400000"/>
          </a:ln>
        </p:spPr>
      </p:pic>
      <p:sp>
        <p:nvSpPr>
          <p:cNvPr id="152" name="Rounded Rectangle"/>
          <p:cNvSpPr/>
          <p:nvPr/>
        </p:nvSpPr>
        <p:spPr>
          <a:xfrm>
            <a:off x="546100" y="685800"/>
            <a:ext cx="2133600" cy="1270000"/>
          </a:xfrm>
          <a:prstGeom prst="roundRect">
            <a:avLst>
              <a:gd name="adj" fmla="val 15000"/>
            </a:avLst>
          </a:prstGeom>
          <a:ln w="25400">
            <a:solidFill>
              <a:srgbClr val="000000"/>
            </a:solidFill>
            <a:miter/>
          </a:ln>
        </p:spPr>
        <p:txBody>
          <a:bodyPr lIns="45719" rIns="45719"/>
          <a:lstStyle/>
          <a:p>
            <a:pPr defTabSz="914400">
              <a:defRPr sz="42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lide Number"/>
          <p:cNvSpPr txBox="1"/>
          <p:nvPr>
            <p:ph type="sldNum" sz="quarter" idx="2"/>
          </p:nvPr>
        </p:nvSpPr>
        <p:spPr>
          <a:xfrm>
            <a:off x="12376353" y="9194800"/>
            <a:ext cx="202997"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Content, Presentation, Behavior"/>
          <p:cNvSpPr txBox="1"/>
          <p:nvPr>
            <p:ph type="title" idx="4294967295"/>
          </p:nvPr>
        </p:nvSpPr>
        <p:spPr>
          <a:prstGeom prst="rect">
            <a:avLst/>
          </a:prstGeom>
        </p:spPr>
        <p:txBody>
          <a:bodyPr/>
          <a:lstStyle>
            <a:lvl1pPr defTabSz="914400"/>
          </a:lstStyle>
          <a:p>
            <a:pPr/>
            <a:r>
              <a:t>Content, Presentation, Behavior</a:t>
            </a:r>
          </a:p>
        </p:txBody>
      </p:sp>
      <p:sp>
        <p:nvSpPr>
          <p:cNvPr id="156" name="Presentation defines how the content will appear to a human being who accesses the document in one way or another…"/>
          <p:cNvSpPr txBox="1"/>
          <p:nvPr>
            <p:ph type="body" sz="half" idx="4294967295"/>
          </p:nvPr>
        </p:nvSpPr>
        <p:spPr>
          <a:xfrm>
            <a:off x="635000" y="2324100"/>
            <a:ext cx="6184900" cy="6565900"/>
          </a:xfrm>
          <a:prstGeom prst="rect">
            <a:avLst/>
          </a:prstGeom>
        </p:spPr>
        <p:txBody>
          <a:bodyPr/>
          <a:lstStyle/>
          <a:p>
            <a:pPr marL="264033" indent="-264033" defTabSz="905255">
              <a:spcBef>
                <a:spcPts val="4700"/>
              </a:spcBef>
              <a:buClr>
                <a:srgbClr val="000000"/>
              </a:buClr>
              <a:buSzPct val="100000"/>
              <a:defRPr b="1" sz="2970">
                <a:solidFill>
                  <a:srgbClr val="000000"/>
                </a:solidFill>
                <a:latin typeface="Helvetica Neue"/>
                <a:ea typeface="Helvetica Neue"/>
                <a:cs typeface="Helvetica Neue"/>
                <a:sym typeface="Helvetica Neue"/>
              </a:defRPr>
            </a:pPr>
            <a:r>
              <a:t>Presentation </a:t>
            </a:r>
            <a:r>
              <a:rPr b="0"/>
              <a:t>defines how the content will appear to a human being who accesses the document in one way or another</a:t>
            </a:r>
          </a:p>
          <a:p>
            <a:pPr marL="264033" indent="-264033" defTabSz="905255">
              <a:spcBef>
                <a:spcPts val="4700"/>
              </a:spcBef>
              <a:buClr>
                <a:srgbClr val="000000"/>
              </a:buClr>
              <a:buSzPct val="100000"/>
              <a:defRPr sz="2970">
                <a:solidFill>
                  <a:srgbClr val="000000"/>
                </a:solidFill>
                <a:latin typeface="Helvetica Neue"/>
                <a:ea typeface="Helvetica Neue"/>
                <a:cs typeface="Helvetica Neue"/>
                <a:sym typeface="Helvetica Neue"/>
              </a:defRPr>
            </a:pPr>
            <a:r>
              <a:t>The conventional way to view a web page is with a regular web browser, of course, but that’s only one of many possible access methods. For example, content can also be converted to synthetic speech for users who have impaired vision or reading difficulties</a:t>
            </a:r>
          </a:p>
        </p:txBody>
      </p:sp>
      <p:pic>
        <p:nvPicPr>
          <p:cNvPr id="157" name="image.png" descr="image.png"/>
          <p:cNvPicPr>
            <a:picLocks noChangeAspect="1"/>
          </p:cNvPicPr>
          <p:nvPr/>
        </p:nvPicPr>
        <p:blipFill>
          <a:blip r:embed="rId2">
            <a:extLst/>
          </a:blip>
          <a:stretch>
            <a:fillRect/>
          </a:stretch>
        </p:blipFill>
        <p:spPr>
          <a:xfrm>
            <a:off x="7772400" y="3302000"/>
            <a:ext cx="4279900" cy="3154363"/>
          </a:xfrm>
          <a:prstGeom prst="rect">
            <a:avLst/>
          </a:prstGeom>
          <a:ln w="12700">
            <a:miter lim="400000"/>
          </a:ln>
        </p:spPr>
      </p:pic>
      <p:sp>
        <p:nvSpPr>
          <p:cNvPr id="158" name="Rounded Rectangle"/>
          <p:cNvSpPr/>
          <p:nvPr/>
        </p:nvSpPr>
        <p:spPr>
          <a:xfrm>
            <a:off x="2603500" y="711200"/>
            <a:ext cx="3289300" cy="1270000"/>
          </a:xfrm>
          <a:prstGeom prst="roundRect">
            <a:avLst>
              <a:gd name="adj" fmla="val 15000"/>
            </a:avLst>
          </a:prstGeom>
          <a:ln w="25400">
            <a:solidFill>
              <a:srgbClr val="000000"/>
            </a:solidFill>
            <a:miter/>
          </a:ln>
        </p:spPr>
        <p:txBody>
          <a:bodyPr lIns="45719" rIns="45719"/>
          <a:lstStyle/>
          <a:p>
            <a:pPr defTabSz="914400">
              <a:defRPr sz="42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lide Number"/>
          <p:cNvSpPr txBox="1"/>
          <p:nvPr>
            <p:ph type="sldNum" sz="quarter" idx="2"/>
          </p:nvPr>
        </p:nvSpPr>
        <p:spPr>
          <a:xfrm>
            <a:off x="12376353" y="9194800"/>
            <a:ext cx="202997"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Content, Presentation, Behaviour"/>
          <p:cNvSpPr txBox="1"/>
          <p:nvPr>
            <p:ph type="title" idx="4294967295"/>
          </p:nvPr>
        </p:nvSpPr>
        <p:spPr>
          <a:prstGeom prst="rect">
            <a:avLst/>
          </a:prstGeom>
        </p:spPr>
        <p:txBody>
          <a:bodyPr/>
          <a:lstStyle>
            <a:lvl1pPr defTabSz="914400"/>
          </a:lstStyle>
          <a:p>
            <a:pPr/>
            <a:r>
              <a:t>Content, Presentation, Behaviour</a:t>
            </a:r>
          </a:p>
        </p:txBody>
      </p:sp>
      <p:sp>
        <p:nvSpPr>
          <p:cNvPr id="162" name="Behaviour layer involves real-time user interaction with the document.…"/>
          <p:cNvSpPr txBox="1"/>
          <p:nvPr>
            <p:ph type="body" sz="half" idx="4294967295"/>
          </p:nvPr>
        </p:nvSpPr>
        <p:spPr>
          <a:xfrm>
            <a:off x="635000" y="2324100"/>
            <a:ext cx="6184900" cy="6565900"/>
          </a:xfrm>
          <a:prstGeom prst="rect">
            <a:avLst/>
          </a:prstGeom>
        </p:spPr>
        <p:txBody>
          <a:bodyPr/>
          <a:lstStyle/>
          <a:p>
            <a:pPr marL="256031" indent="-256031" defTabSz="877823">
              <a:spcBef>
                <a:spcPts val="4600"/>
              </a:spcBef>
              <a:buClr>
                <a:srgbClr val="000000"/>
              </a:buClr>
              <a:buSzPct val="100000"/>
              <a:defRPr b="1" sz="2880">
                <a:solidFill>
                  <a:srgbClr val="000000"/>
                </a:solidFill>
                <a:latin typeface="Helvetica Neue"/>
                <a:ea typeface="Helvetica Neue"/>
                <a:cs typeface="Helvetica Neue"/>
                <a:sym typeface="Helvetica Neue"/>
              </a:defRPr>
            </a:pPr>
            <a:r>
              <a:t>Behaviour</a:t>
            </a:r>
            <a:r>
              <a:rPr b="0"/>
              <a:t> layer involves real-time user interaction with the document. </a:t>
            </a:r>
          </a:p>
          <a:p>
            <a:pPr marL="256031" indent="-256031" defTabSz="877823">
              <a:spcBef>
                <a:spcPts val="4600"/>
              </a:spcBef>
              <a:buClr>
                <a:srgbClr val="000000"/>
              </a:buClr>
              <a:buSzPct val="100000"/>
              <a:defRPr sz="2880">
                <a:solidFill>
                  <a:srgbClr val="000000"/>
                </a:solidFill>
                <a:latin typeface="Helvetica Neue"/>
                <a:ea typeface="Helvetica Neue"/>
                <a:cs typeface="Helvetica Neue"/>
                <a:sym typeface="Helvetica Neue"/>
              </a:defRPr>
            </a:pPr>
            <a:r>
              <a:t>This task is normally handled by JavaScript. </a:t>
            </a:r>
          </a:p>
          <a:p>
            <a:pPr marL="256031" indent="-256031" defTabSz="877823">
              <a:spcBef>
                <a:spcPts val="4600"/>
              </a:spcBef>
              <a:buClr>
                <a:srgbClr val="000000"/>
              </a:buClr>
              <a:buSzPct val="100000"/>
              <a:defRPr sz="2880">
                <a:solidFill>
                  <a:srgbClr val="000000"/>
                </a:solidFill>
                <a:latin typeface="Helvetica Neue"/>
                <a:ea typeface="Helvetica Neue"/>
                <a:cs typeface="Helvetica Neue"/>
                <a:sym typeface="Helvetica Neue"/>
              </a:defRPr>
            </a:pPr>
            <a:r>
              <a:t>The interaction can be anything from a trivial validation that ensures a required field is filled in before an order form can be submitted, to sophisticated web applications that work much like ordinary desktop programs.</a:t>
            </a:r>
          </a:p>
        </p:txBody>
      </p:sp>
      <p:pic>
        <p:nvPicPr>
          <p:cNvPr id="163" name="image.png" descr="image.png"/>
          <p:cNvPicPr>
            <a:picLocks noChangeAspect="1"/>
          </p:cNvPicPr>
          <p:nvPr/>
        </p:nvPicPr>
        <p:blipFill>
          <a:blip r:embed="rId2">
            <a:extLst/>
          </a:blip>
          <a:stretch>
            <a:fillRect/>
          </a:stretch>
        </p:blipFill>
        <p:spPr>
          <a:xfrm>
            <a:off x="7772400" y="3302000"/>
            <a:ext cx="4279900" cy="3154363"/>
          </a:xfrm>
          <a:prstGeom prst="rect">
            <a:avLst/>
          </a:prstGeom>
          <a:ln w="12700">
            <a:miter lim="400000"/>
          </a:ln>
        </p:spPr>
      </p:pic>
      <p:sp>
        <p:nvSpPr>
          <p:cNvPr id="164" name="Rounded Rectangle"/>
          <p:cNvSpPr/>
          <p:nvPr/>
        </p:nvSpPr>
        <p:spPr>
          <a:xfrm>
            <a:off x="5753100" y="711200"/>
            <a:ext cx="2746475" cy="1270000"/>
          </a:xfrm>
          <a:prstGeom prst="roundRect">
            <a:avLst>
              <a:gd name="adj" fmla="val 15000"/>
            </a:avLst>
          </a:prstGeom>
          <a:ln w="25400">
            <a:solidFill>
              <a:srgbClr val="000000"/>
            </a:solidFill>
            <a:miter/>
          </a:ln>
        </p:spPr>
        <p:txBody>
          <a:bodyPr lIns="45719" rIns="45719"/>
          <a:lstStyle/>
          <a:p>
            <a:pPr defTabSz="914400">
              <a:defRPr sz="42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lide Number"/>
          <p:cNvSpPr txBox="1"/>
          <p:nvPr>
            <p:ph type="sldNum" sz="quarter" idx="2"/>
          </p:nvPr>
        </p:nvSpPr>
        <p:spPr>
          <a:xfrm>
            <a:off x="12376353" y="9194800"/>
            <a:ext cx="202997" cy="289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Separation of Concerns"/>
          <p:cNvSpPr txBox="1"/>
          <p:nvPr>
            <p:ph type="title" idx="4294967295"/>
          </p:nvPr>
        </p:nvSpPr>
        <p:spPr>
          <a:prstGeom prst="rect">
            <a:avLst/>
          </a:prstGeom>
        </p:spPr>
        <p:txBody>
          <a:bodyPr/>
          <a:lstStyle>
            <a:lvl1pPr defTabSz="914400"/>
          </a:lstStyle>
          <a:p>
            <a:pPr/>
            <a:r>
              <a:t>Separation of Concerns</a:t>
            </a:r>
          </a:p>
        </p:txBody>
      </p:sp>
      <p:sp>
        <p:nvSpPr>
          <p:cNvPr id="168" name="It’s possible to embed all three layers within the same document…"/>
          <p:cNvSpPr txBox="1"/>
          <p:nvPr>
            <p:ph type="body" sz="quarter" idx="4294967295"/>
          </p:nvPr>
        </p:nvSpPr>
        <p:spPr>
          <a:xfrm>
            <a:off x="384373" y="1899289"/>
            <a:ext cx="6708131" cy="2977511"/>
          </a:xfrm>
          <a:prstGeom prst="rect">
            <a:avLst/>
          </a:prstGeom>
        </p:spPr>
        <p:txBody>
          <a:bodyPr/>
          <a:lstStyle>
            <a:lvl1pPr marL="237363" indent="-237363" defTabSz="813816">
              <a:buClr>
                <a:srgbClr val="000000"/>
              </a:buClr>
              <a:buSzPct val="100000"/>
              <a:defRPr sz="2848">
                <a:solidFill>
                  <a:srgbClr val="000000"/>
                </a:solidFill>
                <a:latin typeface="Helvetica Neue"/>
                <a:ea typeface="Helvetica Neue"/>
                <a:cs typeface="Helvetica Neue"/>
                <a:sym typeface="Helvetica Neue"/>
              </a:defRPr>
            </a:lvl1pPr>
            <a:lvl2pPr marL="644270" indent="-237363" defTabSz="813816">
              <a:buClr>
                <a:srgbClr val="000000"/>
              </a:buClr>
              <a:buSzPct val="100000"/>
              <a:defRPr sz="2848">
                <a:solidFill>
                  <a:srgbClr val="000000"/>
                </a:solidFill>
                <a:latin typeface="Helvetica Neue"/>
                <a:ea typeface="Helvetica Neue"/>
                <a:cs typeface="Helvetica Neue"/>
                <a:sym typeface="Helvetica Neue"/>
              </a:defRPr>
            </a:lvl2pPr>
          </a:lstStyle>
          <a:p>
            <a:pPr/>
            <a:r>
              <a:t>It’s possible to embed all three layers within the same document</a:t>
            </a:r>
          </a:p>
          <a:p>
            <a:pPr lvl="1"/>
            <a:r>
              <a:t>&lt;em&gt; and &lt;b&gt; can be used to control the presentation of text, and &lt;hr&gt; will insert a visible rule element</a:t>
            </a:r>
          </a:p>
        </p:txBody>
      </p:sp>
      <p:pic>
        <p:nvPicPr>
          <p:cNvPr id="169" name="Image" descr="Image"/>
          <p:cNvPicPr>
            <a:picLocks noChangeAspect="1"/>
          </p:cNvPicPr>
          <p:nvPr/>
        </p:nvPicPr>
        <p:blipFill>
          <a:blip r:embed="rId2">
            <a:extLst/>
          </a:blip>
          <a:stretch>
            <a:fillRect/>
          </a:stretch>
        </p:blipFill>
        <p:spPr>
          <a:xfrm>
            <a:off x="7710338" y="177800"/>
            <a:ext cx="5294462" cy="3970846"/>
          </a:xfrm>
          <a:prstGeom prst="rect">
            <a:avLst/>
          </a:prstGeom>
          <a:ln w="12700">
            <a:miter lim="400000"/>
          </a:ln>
        </p:spPr>
      </p:pic>
      <p:sp>
        <p:nvSpPr>
          <p:cNvPr id="170" name="We can modify or replace any of the layers without having to change the others."/>
          <p:cNvSpPr txBox="1"/>
          <p:nvPr/>
        </p:nvSpPr>
        <p:spPr>
          <a:xfrm>
            <a:off x="7098853" y="7444790"/>
            <a:ext cx="5131451" cy="2033322"/>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spcBef>
                <a:spcPts val="4800"/>
              </a:spcBef>
              <a:defRPr sz="3200">
                <a:latin typeface="Helvetica Neue"/>
                <a:ea typeface="Helvetica Neue"/>
                <a:cs typeface="Helvetica Neue"/>
                <a:sym typeface="Helvetica Neue"/>
              </a:defRPr>
            </a:lvl1pPr>
          </a:lstStyle>
          <a:p>
            <a:pPr/>
            <a:r>
              <a:t>We can modify or replace any of the layers without having to change the others.</a:t>
            </a:r>
          </a:p>
        </p:txBody>
      </p:sp>
      <p:sp>
        <p:nvSpPr>
          <p:cNvPr id="171" name="Keeping them separate gives us one valuable advantage:"/>
          <p:cNvSpPr txBox="1"/>
          <p:nvPr/>
        </p:nvSpPr>
        <p:spPr>
          <a:xfrm>
            <a:off x="278100" y="7801609"/>
            <a:ext cx="5131451" cy="15380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spcBef>
                <a:spcPts val="4800"/>
              </a:spcBef>
              <a:defRPr sz="3200">
                <a:latin typeface="Helvetica Neue"/>
                <a:ea typeface="Helvetica Neue"/>
                <a:cs typeface="Helvetica Neue"/>
                <a:sym typeface="Helvetica Neue"/>
              </a:defRPr>
            </a:lvl1pPr>
          </a:lstStyle>
          <a:p>
            <a:pPr/>
            <a:r>
              <a:t>Keeping them separate gives us one valuable advantage: </a:t>
            </a:r>
          </a:p>
        </p:txBody>
      </p:sp>
      <p:sp>
        <p:nvSpPr>
          <p:cNvPr id="172" name="Sometimes called Presentational Markup, these types of elements embed presentation-layer information within the content layer, they negate any advantage we may have gained by keeping the layers separate."/>
          <p:cNvSpPr txBox="1"/>
          <p:nvPr/>
        </p:nvSpPr>
        <p:spPr>
          <a:xfrm>
            <a:off x="384373" y="5048889"/>
            <a:ext cx="10229008" cy="1818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6700" indent="-266700" algn="l" defTabSz="914400">
              <a:spcBef>
                <a:spcPts val="4800"/>
              </a:spcBef>
              <a:buClr>
                <a:srgbClr val="000000"/>
              </a:buClr>
              <a:buSzPct val="100000"/>
              <a:buFont typeface="Helvetica Neue"/>
              <a:buChar char="•"/>
              <a:defRPr sz="2800">
                <a:latin typeface="Helvetica Neue"/>
                <a:ea typeface="Helvetica Neue"/>
                <a:cs typeface="Helvetica Neue"/>
                <a:sym typeface="Helvetica Neue"/>
              </a:defRPr>
            </a:pPr>
            <a:r>
              <a:t>Sometimes called </a:t>
            </a:r>
            <a:r>
              <a:rPr i="1"/>
              <a:t>Presentational Markup</a:t>
            </a:r>
            <a:r>
              <a:t>, these types of elements embed presentation-layer information within the content layer, they negate any advantage we may have gained by keeping the layers separate.</a:t>
            </a:r>
          </a:p>
        </p:txBody>
      </p:sp>
      <p:sp>
        <p:nvSpPr>
          <p:cNvPr id="173" name="Arrow"/>
          <p:cNvSpPr/>
          <p:nvPr/>
        </p:nvSpPr>
        <p:spPr>
          <a:xfrm>
            <a:off x="5409550" y="7801609"/>
            <a:ext cx="1270001" cy="1270001"/>
          </a:xfrm>
          <a:prstGeom prst="rightArrow">
            <a:avLst>
              <a:gd name="adj1" fmla="val 32000"/>
              <a:gd name="adj2" fmla="val 64000"/>
            </a:avLst>
          </a:pr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What is CSS?"/>
          <p:cNvSpPr txBox="1"/>
          <p:nvPr/>
        </p:nvSpPr>
        <p:spPr>
          <a:xfrm>
            <a:off x="4859138" y="445517"/>
            <a:ext cx="3153157"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u="sng"/>
            </a:lvl1pPr>
          </a:lstStyle>
          <a:p>
            <a:pPr/>
            <a:r>
              <a:t>What is CSS?</a:t>
            </a:r>
          </a:p>
        </p:txBody>
      </p:sp>
      <p:sp>
        <p:nvSpPr>
          <p:cNvPr id="176" name="CSS is a language for specifying how documents are presented to users — how they are styled &amp; laid out"/>
          <p:cNvSpPr txBox="1"/>
          <p:nvPr/>
        </p:nvSpPr>
        <p:spPr>
          <a:xfrm>
            <a:off x="601065" y="5067124"/>
            <a:ext cx="4258074" cy="3061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CSS is a language for specifying how documents are presented to users — how they are styled &amp; laid out</a:t>
            </a:r>
          </a:p>
        </p:txBody>
      </p:sp>
      <p:sp>
        <p:nvSpPr>
          <p:cNvPr id="177" name="Cascading Style Sheets is the recommended way to control the presentation layer in a web document.…"/>
          <p:cNvSpPr txBox="1"/>
          <p:nvPr/>
        </p:nvSpPr>
        <p:spPr>
          <a:xfrm>
            <a:off x="6435716" y="1720675"/>
            <a:ext cx="5976889" cy="75193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Cascading Style Sheets is the recommended way to control the presentation layer in a web document. </a:t>
            </a:r>
          </a:p>
          <a:p>
            <a:pPr>
              <a:defRPr sz="3200"/>
            </a:pPr>
          </a:p>
          <a:p>
            <a:pPr>
              <a:defRPr sz="3200"/>
            </a:pPr>
            <a:r>
              <a:t>The main advantage of CSS over presentational HTML markup is that the styling can be kept entirely separate from the content. </a:t>
            </a:r>
          </a:p>
          <a:p>
            <a:pPr>
              <a:defRPr sz="3200"/>
            </a:pPr>
          </a:p>
          <a:p>
            <a:pPr>
              <a:defRPr sz="3200"/>
            </a:pPr>
            <a:r>
              <a:t>CSS also provides far better control over presentation than do presentational element types in HTML.</a:t>
            </a:r>
          </a:p>
        </p:txBody>
      </p:sp>
      <p:pic>
        <p:nvPicPr>
          <p:cNvPr id="178" name="Image" descr="Image"/>
          <p:cNvPicPr>
            <a:picLocks noChangeAspect="1"/>
          </p:cNvPicPr>
          <p:nvPr/>
        </p:nvPicPr>
        <p:blipFill>
          <a:blip r:embed="rId2">
            <a:extLst/>
          </a:blip>
          <a:stretch>
            <a:fillRect/>
          </a:stretch>
        </p:blipFill>
        <p:spPr>
          <a:xfrm>
            <a:off x="755252" y="2190452"/>
            <a:ext cx="3949701" cy="20574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Screen Shot 2018-01-30 at 12.48.06.png" descr="Screen Shot 2018-01-30 at 12.48.06.png"/>
          <p:cNvPicPr>
            <a:picLocks noChangeAspect="1"/>
          </p:cNvPicPr>
          <p:nvPr/>
        </p:nvPicPr>
        <p:blipFill>
          <a:blip r:embed="rId2">
            <a:extLst/>
          </a:blip>
          <a:stretch>
            <a:fillRect/>
          </a:stretch>
        </p:blipFill>
        <p:spPr>
          <a:xfrm>
            <a:off x="182413" y="2235916"/>
            <a:ext cx="7082370" cy="5281768"/>
          </a:xfrm>
          <a:prstGeom prst="rect">
            <a:avLst/>
          </a:prstGeom>
          <a:ln w="12700">
            <a:miter lim="400000"/>
          </a:ln>
        </p:spPr>
      </p:pic>
      <p:sp>
        <p:nvSpPr>
          <p:cNvPr id="181" name="Example"/>
          <p:cNvSpPr txBox="1"/>
          <p:nvPr/>
        </p:nvSpPr>
        <p:spPr>
          <a:xfrm>
            <a:off x="5712815" y="203200"/>
            <a:ext cx="18077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Example</a:t>
            </a:r>
          </a:p>
        </p:txBody>
      </p:sp>
      <p:sp>
        <p:nvSpPr>
          <p:cNvPr id="182" name="index.html"/>
          <p:cNvSpPr txBox="1"/>
          <p:nvPr/>
        </p:nvSpPr>
        <p:spPr>
          <a:xfrm>
            <a:off x="2654893" y="1454430"/>
            <a:ext cx="2137411"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index.html</a:t>
            </a:r>
          </a:p>
        </p:txBody>
      </p:sp>
      <p:grpSp>
        <p:nvGrpSpPr>
          <p:cNvPr id="185" name="Group"/>
          <p:cNvGrpSpPr/>
          <p:nvPr/>
        </p:nvGrpSpPr>
        <p:grpSpPr>
          <a:xfrm>
            <a:off x="7503675" y="1454430"/>
            <a:ext cx="5120125" cy="4794951"/>
            <a:chOff x="0" y="0"/>
            <a:chExt cx="5120124" cy="4794949"/>
          </a:xfrm>
        </p:grpSpPr>
        <p:pic>
          <p:nvPicPr>
            <p:cNvPr id="183" name="Screen Shot 2018-01-30 at 12.48.14.png" descr="Screen Shot 2018-01-30 at 12.48.14.png"/>
            <p:cNvPicPr>
              <a:picLocks noChangeAspect="1"/>
            </p:cNvPicPr>
            <p:nvPr/>
          </p:nvPicPr>
          <p:blipFill>
            <a:blip r:embed="rId3">
              <a:extLst/>
            </a:blip>
            <a:srcRect l="2309" t="0" r="0" b="0"/>
            <a:stretch>
              <a:fillRect/>
            </a:stretch>
          </p:blipFill>
          <p:spPr>
            <a:xfrm>
              <a:off x="0" y="768069"/>
              <a:ext cx="5120125" cy="4026881"/>
            </a:xfrm>
            <a:prstGeom prst="rect">
              <a:avLst/>
            </a:prstGeom>
            <a:ln w="12700" cap="flat">
              <a:noFill/>
              <a:miter lim="400000"/>
            </a:ln>
            <a:effectLst/>
          </p:spPr>
        </p:pic>
        <p:sp>
          <p:nvSpPr>
            <p:cNvPr id="184" name="style.css"/>
            <p:cNvSpPr txBox="1"/>
            <p:nvPr/>
          </p:nvSpPr>
          <p:spPr>
            <a:xfrm>
              <a:off x="1348767" y="0"/>
              <a:ext cx="1807312"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style.css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Lst>
  </p:timing>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