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0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154" algn="l" defTabSz="91430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306" algn="l" defTabSz="91430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459" algn="l" defTabSz="91430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612" algn="l" defTabSz="91430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5765" algn="l" defTabSz="91430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2919" algn="l" defTabSz="91430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071" algn="l" defTabSz="91430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225" algn="l" defTabSz="91430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306" latinLnBrk="0">
      <a:defRPr sz="1200">
        <a:latin typeface="+mn-lt"/>
        <a:ea typeface="+mn-ea"/>
        <a:cs typeface="+mn-cs"/>
        <a:sym typeface="Calibri"/>
      </a:defRPr>
    </a:lvl1pPr>
    <a:lvl2pPr indent="228600" defTabSz="914306" latinLnBrk="0">
      <a:defRPr sz="1200">
        <a:latin typeface="+mn-lt"/>
        <a:ea typeface="+mn-ea"/>
        <a:cs typeface="+mn-cs"/>
        <a:sym typeface="Calibri"/>
      </a:defRPr>
    </a:lvl2pPr>
    <a:lvl3pPr indent="457200" defTabSz="914306" latinLnBrk="0">
      <a:defRPr sz="1200">
        <a:latin typeface="+mn-lt"/>
        <a:ea typeface="+mn-ea"/>
        <a:cs typeface="+mn-cs"/>
        <a:sym typeface="Calibri"/>
      </a:defRPr>
    </a:lvl3pPr>
    <a:lvl4pPr indent="685800" defTabSz="914306" latinLnBrk="0">
      <a:defRPr sz="1200">
        <a:latin typeface="+mn-lt"/>
        <a:ea typeface="+mn-ea"/>
        <a:cs typeface="+mn-cs"/>
        <a:sym typeface="Calibri"/>
      </a:defRPr>
    </a:lvl4pPr>
    <a:lvl5pPr indent="914400" defTabSz="914306" latinLnBrk="0">
      <a:defRPr sz="1200">
        <a:latin typeface="+mn-lt"/>
        <a:ea typeface="+mn-ea"/>
        <a:cs typeface="+mn-cs"/>
        <a:sym typeface="Calibri"/>
      </a:defRPr>
    </a:lvl5pPr>
    <a:lvl6pPr indent="1143000" defTabSz="914306" latinLnBrk="0">
      <a:defRPr sz="1200">
        <a:latin typeface="+mn-lt"/>
        <a:ea typeface="+mn-ea"/>
        <a:cs typeface="+mn-cs"/>
        <a:sym typeface="Calibri"/>
      </a:defRPr>
    </a:lvl6pPr>
    <a:lvl7pPr indent="1371600" defTabSz="914306" latinLnBrk="0">
      <a:defRPr sz="1200">
        <a:latin typeface="+mn-lt"/>
        <a:ea typeface="+mn-ea"/>
        <a:cs typeface="+mn-cs"/>
        <a:sym typeface="Calibri"/>
      </a:defRPr>
    </a:lvl7pPr>
    <a:lvl8pPr indent="1600200" defTabSz="914306" latinLnBrk="0">
      <a:defRPr sz="1200">
        <a:latin typeface="+mn-lt"/>
        <a:ea typeface="+mn-ea"/>
        <a:cs typeface="+mn-cs"/>
        <a:sym typeface="Calibri"/>
      </a:defRPr>
    </a:lvl8pPr>
    <a:lvl9pPr indent="1828800" defTabSz="914306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154" algn="ctr"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306" algn="ctr"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459" algn="ctr"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612" algn="ctr"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9"/>
            <a:ext cx="2057400" cy="585152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9"/>
            <a:ext cx="6019800" cy="585152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Line"/>
          <p:cNvSpPr/>
          <p:nvPr/>
        </p:nvSpPr>
        <p:spPr>
          <a:xfrm>
            <a:off x="455414" y="1384101"/>
            <a:ext cx="8233172" cy="128"/>
          </a:xfrm>
          <a:prstGeom prst="line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401835" y="232171"/>
            <a:ext cx="8340330" cy="982267"/>
          </a:xfrm>
          <a:prstGeom prst="rect">
            <a:avLst/>
          </a:prstGeom>
        </p:spPr>
        <p:txBody>
          <a:bodyPr lIns="35718" tIns="35718" rIns="35718" bIns="35718" anchor="b">
            <a:noAutofit/>
          </a:bodyPr>
          <a:lstStyle>
            <a:lvl1pPr algn="l" defTabSz="410765"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idx="1"/>
          </p:nvPr>
        </p:nvSpPr>
        <p:spPr>
          <a:xfrm>
            <a:off x="401835" y="1634132"/>
            <a:ext cx="8340330" cy="4616650"/>
          </a:xfrm>
          <a:prstGeom prst="rect">
            <a:avLst/>
          </a:prstGeom>
        </p:spPr>
        <p:txBody>
          <a:bodyPr lIns="35718" tIns="35718" rIns="35718" bIns="35718">
            <a:noAutofit/>
          </a:bodyPr>
          <a:lstStyle>
            <a:lvl1pPr marL="184638" indent="-184638" defTabSz="410765">
              <a:spcBef>
                <a:spcPts val="3300"/>
              </a:spcBef>
              <a:buFontTx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29138" indent="-184638" defTabSz="410765">
              <a:spcBef>
                <a:spcPts val="3300"/>
              </a:spcBef>
              <a:buFontTx/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73638" indent="-184638" defTabSz="410765">
              <a:spcBef>
                <a:spcPts val="3300"/>
              </a:spcBef>
              <a:buFontTx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518138" indent="-184638" defTabSz="410765">
              <a:spcBef>
                <a:spcPts val="3300"/>
              </a:spcBef>
              <a:buFontTx/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962638" indent="-184638" defTabSz="410765">
              <a:spcBef>
                <a:spcPts val="3300"/>
              </a:spcBef>
              <a:buFontTx/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8634223" y="6465093"/>
            <a:ext cx="211240" cy="207938"/>
          </a:xfrm>
          <a:prstGeom prst="rect">
            <a:avLst/>
          </a:prstGeom>
        </p:spPr>
        <p:txBody>
          <a:bodyPr lIns="35718" tIns="35718" rIns="35718" bIns="35718" anchor="t"/>
          <a:lstStyle>
            <a:lvl1pPr defTabSz="410765"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ine"/>
          <p:cNvSpPr/>
          <p:nvPr/>
        </p:nvSpPr>
        <p:spPr>
          <a:xfrm>
            <a:off x="455414" y="1384101"/>
            <a:ext cx="8233172" cy="1"/>
          </a:xfrm>
          <a:prstGeom prst="line">
            <a:avLst/>
          </a:prstGeom>
          <a:ln w="3175">
            <a:solidFill>
              <a:srgbClr val="888888"/>
            </a:solidFill>
            <a:miter/>
          </a:ln>
        </p:spPr>
        <p:txBody>
          <a:bodyPr lIns="32146" tIns="32146" rIns="32146" bIns="32146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xfrm>
            <a:off x="8640760" y="6465093"/>
            <a:ext cx="204096" cy="200795"/>
          </a:xfrm>
          <a:prstGeom prst="rect">
            <a:avLst/>
          </a:prstGeom>
        </p:spPr>
        <p:txBody>
          <a:bodyPr lIns="32146" tIns="32146" rIns="32146" bIns="32146" anchor="t"/>
          <a:lstStyle>
            <a:lvl1pPr defTabSz="321468"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1"/>
            <a:ext cx="7772401" cy="1362076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5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154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306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459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612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  <a:lvl2pPr marL="790494" indent="-333342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2pPr>
            <a:lvl3pPr marL="1234313" indent="-320006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3pPr>
            <a:lvl4pPr marL="1727022" indent="-355562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4pPr>
            <a:lvl5pPr marL="2184176" indent="-355562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Calibri"/>
              </a:defRPr>
            </a:lvl1pPr>
            <a:lvl2pPr marL="0" indent="457154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Calibri"/>
              </a:defRPr>
            </a:lvl2pPr>
            <a:lvl3pPr marL="0" indent="914306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Calibri"/>
              </a:defRPr>
            </a:lvl3pPr>
            <a:lvl4pPr marL="0" indent="1371459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Calibri"/>
              </a:defRPr>
            </a:lvl4pPr>
            <a:lvl5pPr marL="0" indent="1828612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6" y="1535112"/>
            <a:ext cx="4041776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1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201" y="1435101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1pPr>
            <a:lvl2pPr marL="0" indent="457154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2pPr>
            <a:lvl3pPr marL="0" indent="914306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3pPr>
            <a:lvl4pPr marL="0" indent="1371459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4pPr>
            <a:lvl5pPr marL="0" indent="1828612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5" tIns="45715" rIns="45715" bIns="45715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5" tIns="45715" rIns="45715" bIns="45715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84" y="6404298"/>
            <a:ext cx="258617" cy="269233"/>
          </a:xfrm>
          <a:prstGeom prst="rect">
            <a:avLst/>
          </a:prstGeom>
          <a:ln w="12700">
            <a:miter lim="400000"/>
          </a:ln>
        </p:spPr>
        <p:txBody>
          <a:bodyPr wrap="none" lIns="45715" tIns="45715" rIns="45715" bIns="45715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91430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91430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91430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91430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91430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91430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91430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91430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91430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342864" marR="0" indent="-342864" algn="l" defTabSz="914306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783691" marR="0" indent="-326539" algn="l" defTabSz="914306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219074" marR="0" indent="-304767" algn="l" defTabSz="914306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37181" marR="0" indent="-365721" algn="l" defTabSz="914306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194335" marR="0" indent="-365721" algn="l" defTabSz="914306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51488" marR="0" indent="-365721" algn="l" defTabSz="914306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08641" marR="0" indent="-365721" algn="l" defTabSz="914306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65795" marR="0" indent="-365721" algn="l" defTabSz="914306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22947" marR="0" indent="-365721" algn="l" defTabSz="914306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r" defTabSz="9143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154" algn="r" defTabSz="9143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306" algn="r" defTabSz="9143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459" algn="r" defTabSz="9143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612" algn="r" defTabSz="9143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5765" algn="r" defTabSz="9143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2919" algn="r" defTabSz="9143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071" algn="r" defTabSz="9143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225" algn="r" defTabSz="9143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 Placeholder 3"/>
          <p:cNvSpPr txBox="1"/>
          <p:nvPr>
            <p:ph type="sldNum" sz="quarter" idx="4294967295"/>
          </p:nvPr>
        </p:nvSpPr>
        <p:spPr>
          <a:xfrm>
            <a:off x="8505426" y="6404298"/>
            <a:ext cx="181375" cy="2692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Rectangle 2"/>
          <p:cNvSpPr txBox="1"/>
          <p:nvPr>
            <p:ph type="body" idx="1"/>
          </p:nvPr>
        </p:nvSpPr>
        <p:spPr>
          <a:xfrm>
            <a:off x="1718642" y="2431405"/>
            <a:ext cx="7023523" cy="371222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</a:pPr>
            <a:r>
              <a:t>Combining Rules &amp; Selectors</a:t>
            </a:r>
          </a:p>
          <a:p>
            <a:pPr>
              <a:spcBef>
                <a:spcPts val="1000"/>
              </a:spcBef>
            </a:pPr>
            <a:r>
              <a:t>Classes, IDs and DIVs</a:t>
            </a:r>
          </a:p>
        </p:txBody>
      </p:sp>
      <p:sp>
        <p:nvSpPr>
          <p:cNvPr id="132" name="Rectang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creen Shot 2018-01-31 at 07.07.33.png" descr="Screen Shot 2018-01-31 at 07.07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94636"/>
            <a:ext cx="9144000" cy="3468728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eeing Selectors Visually"/>
          <p:cNvSpPr txBox="1"/>
          <p:nvPr>
            <p:ph type="title"/>
          </p:nvPr>
        </p:nvSpPr>
        <p:spPr>
          <a:xfrm>
            <a:off x="118888" y="136523"/>
            <a:ext cx="5418933" cy="815508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Seeing Selectors Visually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creen Shot 2018-01-31 at 07.08.04.png" descr="Screen Shot 2018-01-31 at 07.08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59405"/>
            <a:ext cx="9144000" cy="2733262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eeing Selectors Visually"/>
          <p:cNvSpPr txBox="1"/>
          <p:nvPr>
            <p:ph type="title"/>
          </p:nvPr>
        </p:nvSpPr>
        <p:spPr>
          <a:xfrm>
            <a:off x="118888" y="136523"/>
            <a:ext cx="5418933" cy="815508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Seeing Selectors Visually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lass Attribu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  <a:r>
              <a:t> Attribute</a:t>
            </a:r>
          </a:p>
        </p:txBody>
      </p:sp>
      <p:sp>
        <p:nvSpPr>
          <p:cNvPr id="195" name="While the name of an element specifies its type, the class attribute lets you assign to it one or more subtyp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t>While the name of an element specifies its </a:t>
            </a:r>
            <a:r>
              <a:rPr i="1"/>
              <a:t>type</a:t>
            </a:r>
            <a:r>
              <a:t>, the class attribute lets you assign to it one or more </a:t>
            </a:r>
            <a:r>
              <a:rPr i="1"/>
              <a:t>subtypes</a:t>
            </a:r>
            <a:r>
              <a:t>. </a:t>
            </a:r>
          </a:p>
          <a:p>
            <a:pPr>
              <a:defRPr sz="2600"/>
            </a:pPr>
            <a:r>
              <a:t>These subtypes may then be used in CSS code for styling purposes.</a:t>
            </a:r>
          </a:p>
          <a:p>
            <a:pPr>
              <a:defRPr sz="2600"/>
            </a:pPr>
            <a:r>
              <a:t>In particular, several elements may share a class and only those elements can be identified for restyling</a:t>
            </a:r>
          </a:p>
        </p:txBody>
      </p:sp>
      <p:sp>
        <p:nvSpPr>
          <p:cNvPr id="196" name="Slide Number"/>
          <p:cNvSpPr txBox="1"/>
          <p:nvPr>
            <p:ph type="sldNum" sz="quarter" idx="2"/>
          </p:nvPr>
        </p:nvSpPr>
        <p:spPr>
          <a:xfrm>
            <a:off x="8626077" y="6465093"/>
            <a:ext cx="219386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Using class to identify elements"/>
          <p:cNvSpPr txBox="1"/>
          <p:nvPr>
            <p:ph type="title"/>
          </p:nvPr>
        </p:nvSpPr>
        <p:spPr>
          <a:xfrm>
            <a:off x="357187" y="437554"/>
            <a:ext cx="8152806" cy="767954"/>
          </a:xfrm>
          <a:prstGeom prst="rect">
            <a:avLst/>
          </a:prstGeom>
        </p:spPr>
        <p:txBody>
          <a:bodyPr/>
          <a:lstStyle/>
          <a:p>
            <a:pPr/>
            <a:r>
              <a:t>Using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  <a:r>
              <a:t> to identify elements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xfrm>
            <a:off x="8626077" y="6465093"/>
            <a:ext cx="219386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" name="&lt;body&gt;…"/>
          <p:cNvSpPr txBox="1"/>
          <p:nvPr/>
        </p:nvSpPr>
        <p:spPr>
          <a:xfrm>
            <a:off x="634007" y="1475934"/>
            <a:ext cx="8259962" cy="5015949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b">
            <a:spAutoFit/>
          </a:bodyPr>
          <a:lstStyle/>
          <a:p>
            <a:pPr defTabSz="321468">
              <a:defRPr sz="11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body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Lorem ipsum dolor sit amet, consectetuer adipiscing elit. Cras sollicitudin, orci  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nec facilisis vehicula, neque urna porta risus, ut sagittis enim velit at orci.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  </a:t>
            </a:r>
          </a:p>
          <a:p>
            <a:pPr defTabSz="321468">
              <a:defRPr sz="11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=</a:t>
            </a:r>
            <a:r>
              <a:t>"withstyle"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Fusce velit. Integer sapien enim, rhoncus vitae, cursus non,  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commodo vitae, felis. Nulla convallis ante sit amet urna. Maecenas condimentum  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hendrerit turpis.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  </a:t>
            </a:r>
          </a:p>
          <a:p>
            <a:pPr defTabSz="321468">
              <a:defRPr sz="11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=</a:t>
            </a:r>
            <a:r>
              <a:t>"warn"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Lorem ipsum dolor sit amet, consectetuer adipiscing elit. Cras  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sollicitudin, orci nec facilisis vehicula, neque urna porta risus, ut sagittis enim  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velit at orci.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  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Lorem ipsum dolor sit amet,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span</a:t>
            </a:r>
            <a:r>
              <a:t> </a:t>
            </a:r>
            <a:r>
              <a:rPr>
                <a:solidFill>
                  <a:srgbClr val="932192"/>
                </a:solidFill>
              </a:rPr>
              <a:t>class</a:t>
            </a:r>
            <a:r>
              <a:t>=</a:t>
            </a:r>
            <a:r>
              <a:rPr>
                <a:solidFill>
                  <a:srgbClr val="3933FF"/>
                </a:solidFill>
              </a:rPr>
              <a:t>"warn"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consectetuer adipiscing elit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span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. 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Cras sollicitudin, orci nec acilisis vehicula, neque urna porta risus, ut sagittis 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enim velit at orci.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  </a:t>
            </a:r>
          </a:p>
          <a:p>
            <a:pPr defTabSz="321468">
              <a:defRPr sz="11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=</a:t>
            </a:r>
            <a:r>
              <a:t>"warn"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Lorem ipsum dolor sit amet, consectetuer adipiscing elit. Cras  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sollicitudin, orci nec facilisis vehicula, neque urna porta risus, ut sagittis enim  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velit at orci.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 </a:t>
            </a:r>
          </a:p>
          <a:p>
            <a:pPr defTabSz="321468">
              <a:defRPr sz="11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body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201" name="Arrow"/>
          <p:cNvSpPr/>
          <p:nvPr/>
        </p:nvSpPr>
        <p:spPr>
          <a:xfrm>
            <a:off x="214312" y="2419945"/>
            <a:ext cx="776884" cy="419696"/>
          </a:xfrm>
          <a:prstGeom prst="rightArrow">
            <a:avLst>
              <a:gd name="adj1" fmla="val 32000"/>
              <a:gd name="adj2" fmla="val 93617"/>
            </a:avLst>
          </a:prstGeom>
          <a:solidFill>
            <a:srgbClr val="CBCBCB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02" name="Arrow"/>
          <p:cNvSpPr/>
          <p:nvPr/>
        </p:nvSpPr>
        <p:spPr>
          <a:xfrm>
            <a:off x="125015" y="3375421"/>
            <a:ext cx="776884" cy="419697"/>
          </a:xfrm>
          <a:prstGeom prst="rightArrow">
            <a:avLst>
              <a:gd name="adj1" fmla="val 32000"/>
              <a:gd name="adj2" fmla="val 93617"/>
            </a:avLst>
          </a:prstGeom>
          <a:solidFill>
            <a:srgbClr val="CBCBCB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03" name="Arrow"/>
          <p:cNvSpPr/>
          <p:nvPr/>
        </p:nvSpPr>
        <p:spPr>
          <a:xfrm>
            <a:off x="2678906" y="4455914"/>
            <a:ext cx="776884" cy="473274"/>
          </a:xfrm>
          <a:prstGeom prst="rightArrow">
            <a:avLst>
              <a:gd name="adj1" fmla="val 29761"/>
              <a:gd name="adj2" fmla="val 77643"/>
            </a:avLst>
          </a:prstGeom>
          <a:solidFill>
            <a:srgbClr val="CBCBCB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04" name="Arrow"/>
          <p:cNvSpPr/>
          <p:nvPr/>
        </p:nvSpPr>
        <p:spPr>
          <a:xfrm>
            <a:off x="214312" y="5223867"/>
            <a:ext cx="776884" cy="419696"/>
          </a:xfrm>
          <a:prstGeom prst="rightArrow">
            <a:avLst>
              <a:gd name="adj1" fmla="val 32000"/>
              <a:gd name="adj2" fmla="val 93617"/>
            </a:avLst>
          </a:prstGeom>
          <a:solidFill>
            <a:srgbClr val="CBCBCB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lasses in Action"/>
          <p:cNvSpPr txBox="1"/>
          <p:nvPr>
            <p:ph type="title"/>
          </p:nvPr>
        </p:nvSpPr>
        <p:spPr>
          <a:xfrm>
            <a:off x="6438234" y="232171"/>
            <a:ext cx="2303931" cy="982267"/>
          </a:xfrm>
          <a:prstGeom prst="rect">
            <a:avLst/>
          </a:prstGeom>
        </p:spPr>
        <p:txBody>
          <a:bodyPr/>
          <a:lstStyle/>
          <a:p>
            <a:pPr/>
            <a:r>
              <a:t>Classes in Action</a:t>
            </a: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8" name="Screen Shot 2016-09-26 at 08.50.19.png" descr="Screen Shot 2016-09-26 at 08.50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412" y="3885022"/>
            <a:ext cx="4109726" cy="2971391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sp>
        <p:nvSpPr>
          <p:cNvPr id="209" name="p  {     background-color: white;     color: black;   }  .withstyle  {     background-color: olive;     color: navy;   }  .warn  {     background-color: yellow;     color: red;   }"/>
          <p:cNvSpPr txBox="1"/>
          <p:nvPr/>
        </p:nvSpPr>
        <p:spPr>
          <a:xfrm>
            <a:off x="5935528" y="3955230"/>
            <a:ext cx="2526402" cy="2716214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68">
              <a:defRPr b="1" sz="1100">
                <a:solidFill>
                  <a:srgbClr val="0432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11480"/>
                </a:solidFill>
              </a:rPr>
              <a:t>p  </a:t>
            </a:r>
            <a:r>
              <a:rPr b="0">
                <a:solidFill>
                  <a:srgbClr val="000000"/>
                </a:solidFill>
              </a:rPr>
              <a:t>{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background-color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white</a:t>
            </a:r>
            <a:r>
              <a:rPr b="0">
                <a:solidFill>
                  <a:srgbClr val="000000"/>
                </a:solidFill>
              </a:rPr>
              <a:t>;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black</a:t>
            </a:r>
            <a:r>
              <a:rPr b="0">
                <a:solidFill>
                  <a:srgbClr val="000000"/>
                </a:solidFill>
              </a:rPr>
              <a:t>;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011480"/>
                </a:solidFill>
              </a:rPr>
              <a:t>withstyle  </a:t>
            </a:r>
            <a:r>
              <a:rPr b="0">
                <a:solidFill>
                  <a:srgbClr val="000000"/>
                </a:solidFill>
              </a:rPr>
              <a:t>{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background-color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olive</a:t>
            </a:r>
            <a:r>
              <a:rPr b="0">
                <a:solidFill>
                  <a:srgbClr val="000000"/>
                </a:solidFill>
              </a:rPr>
              <a:t>;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navy</a:t>
            </a:r>
            <a:r>
              <a:rPr b="0">
                <a:solidFill>
                  <a:srgbClr val="000000"/>
                </a:solidFill>
              </a:rPr>
              <a:t>;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011480"/>
                </a:solidFill>
              </a:rPr>
              <a:t>warn  </a:t>
            </a:r>
            <a:r>
              <a:rPr b="0">
                <a:solidFill>
                  <a:srgbClr val="000000"/>
                </a:solidFill>
              </a:rPr>
              <a:t>{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background-color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yellow</a:t>
            </a:r>
            <a:r>
              <a:rPr b="0">
                <a:solidFill>
                  <a:srgbClr val="000000"/>
                </a:solidFill>
              </a:rPr>
              <a:t>;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red</a:t>
            </a:r>
            <a:r>
              <a:rPr b="0">
                <a:solidFill>
                  <a:srgbClr val="000000"/>
                </a:solidFill>
              </a:rPr>
              <a:t>;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  <a:br>
              <a:rPr b="0">
                <a:solidFill>
                  <a:srgbClr val="000000"/>
                </a:solidFill>
              </a:rPr>
            </a:br>
            <a:endParaRPr b="0">
              <a:solidFill>
                <a:srgbClr val="000000"/>
              </a:solidFill>
            </a:endParaRPr>
          </a:p>
        </p:txBody>
      </p:sp>
      <p:sp>
        <p:nvSpPr>
          <p:cNvPr id="210" name="style.css"/>
          <p:cNvSpPr txBox="1"/>
          <p:nvPr/>
        </p:nvSpPr>
        <p:spPr>
          <a:xfrm>
            <a:off x="7483539" y="3634197"/>
            <a:ext cx="668438" cy="24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style.css</a:t>
            </a:r>
          </a:p>
        </p:txBody>
      </p:sp>
      <p:sp>
        <p:nvSpPr>
          <p:cNvPr id="211" name="&lt;body&gt;…"/>
          <p:cNvSpPr txBox="1"/>
          <p:nvPr/>
        </p:nvSpPr>
        <p:spPr>
          <a:xfrm>
            <a:off x="528212" y="108159"/>
            <a:ext cx="5744097" cy="3698330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b">
            <a:spAutoFit/>
          </a:bodyPr>
          <a:lstStyle/>
          <a:p>
            <a:pPr defTabSz="321468">
              <a:defRPr sz="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t>body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t>      Lorem ipsum dolor sit amet, consectetuer adipiscing elit. Cras sollicitudin, orci  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t>      nec facilisis vehicula, neque urna porta risus, ut sagittis enim velit at orci.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  </a:t>
            </a:r>
          </a:p>
          <a:p>
            <a:pPr defTabSz="321468">
              <a:defRPr sz="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=</a:t>
            </a:r>
            <a:r>
              <a:t>"withstyle"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t>      Fusce velit. Integer sapien enim, rhoncus vitae, cursus non,  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t>      commodo vitae, felis. Nulla convallis ante sit amet urna. Maecenas condimentum  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t>      hendrerit turpis.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  </a:t>
            </a:r>
          </a:p>
          <a:p>
            <a:pPr defTabSz="321468">
              <a:defRPr sz="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=</a:t>
            </a:r>
            <a:r>
              <a:t>"warn"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t>      Lorem ipsum dolor sit amet, consectetuer adipiscing elit. Cras  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t>      sollicitudin, orci nec facilisis vehicula, neque urna porta risus, ut sagittis enim  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t>      velit at orci.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  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t>      Lorem ipsum dolor sit amet,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span</a:t>
            </a:r>
            <a:r>
              <a:t> </a:t>
            </a:r>
            <a:r>
              <a:rPr>
                <a:solidFill>
                  <a:srgbClr val="932192"/>
                </a:solidFill>
              </a:rPr>
              <a:t>class</a:t>
            </a:r>
            <a:r>
              <a:t>=</a:t>
            </a:r>
            <a:r>
              <a:rPr>
                <a:solidFill>
                  <a:srgbClr val="3933FF"/>
                </a:solidFill>
              </a:rPr>
              <a:t>"warn"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consectetuer adipiscing elit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span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. 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t>      Cras sollicitudin, orci nec acilisis vehicula, neque urna porta risus, ut sagittis 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t>      enim velit at orci.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  </a:t>
            </a:r>
          </a:p>
          <a:p>
            <a:pPr defTabSz="321468">
              <a:defRPr sz="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=</a:t>
            </a:r>
            <a:r>
              <a:t>"warn"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t>      Lorem ipsum dolor sit amet, consectetuer adipiscing elit. Cras  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t>      sollicitudin, orci nec facilisis vehicula, neque urna porta risus, ut sagittis enim  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t>      velit at orci.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 </a:t>
            </a:r>
          </a:p>
          <a:p>
            <a:pPr defTabSz="321468">
              <a:defRPr sz="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body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ID Attribu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t> Attribute</a:t>
            </a:r>
          </a:p>
        </p:txBody>
      </p:sp>
      <p:sp>
        <p:nvSpPr>
          <p:cNvPr id="214" name="While the name of an element specifies its type, the id attribute lets you identify a specific elem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t>While the name of an element specifies its </a:t>
            </a:r>
            <a:r>
              <a:rPr i="1"/>
              <a:t>type</a:t>
            </a:r>
            <a:r>
              <a:t>, the id attribute lets you identify a specific element. </a:t>
            </a:r>
          </a:p>
          <a:p>
            <a:pPr>
              <a:defRPr sz="2600"/>
            </a:pPr>
            <a:r>
              <a:t>Targeting elements by ID means you can devise rules that apply to a single element in a document</a:t>
            </a:r>
          </a:p>
          <a:p>
            <a:pPr>
              <a:defRPr sz="2600"/>
            </a:pPr>
            <a:r>
              <a:t>IDs must be unique to a document - there cannot be two elements with the same IDs</a:t>
            </a:r>
          </a:p>
        </p:txBody>
      </p:sp>
      <p:sp>
        <p:nvSpPr>
          <p:cNvPr id="215" name="Slide Number"/>
          <p:cNvSpPr txBox="1"/>
          <p:nvPr>
            <p:ph type="sldNum" sz="quarter" idx="2"/>
          </p:nvPr>
        </p:nvSpPr>
        <p:spPr>
          <a:xfrm>
            <a:off x="8626077" y="6465093"/>
            <a:ext cx="219386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Using id to identify elements"/>
          <p:cNvSpPr txBox="1"/>
          <p:nvPr>
            <p:ph type="title"/>
          </p:nvPr>
        </p:nvSpPr>
        <p:spPr>
          <a:xfrm>
            <a:off x="357187" y="437554"/>
            <a:ext cx="8152806" cy="767954"/>
          </a:xfrm>
          <a:prstGeom prst="rect">
            <a:avLst/>
          </a:prstGeom>
        </p:spPr>
        <p:txBody>
          <a:bodyPr/>
          <a:lstStyle/>
          <a:p>
            <a:pPr/>
            <a:r>
              <a:t>Using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t> to identify elements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xfrm>
            <a:off x="8626077" y="6465093"/>
            <a:ext cx="219386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&lt;body&gt;   &lt;p id=&quot;first&quot;&gt;     Lorem ipsum dolor sit amet, consectetuer adipiscing elit. Cras sollicitudin, orci     nec facilisis vehicula, neque urna porta risus, ut sagittis enim velit at orci.   &lt;/p&gt;   &lt;p class=&quot;withstyle&quot;&gt;     Fusce velit. Integer sapien enim, rhoncus vitae, cursus non,     commodo vitae, felis. Nulla convallis ante sit amet urna. Maecenas condimentum     hendrerit turpis.   &lt;/p&gt;   &lt;p class=&quot;warn&quot;&gt;     Lorem ipsum dolor sit amet, consectetuer adipiscing elit. Cras     sollicitudin, orci nec facilisis vehicula, neque urna porta risus, ut sagittis enim     velit at orci.   &lt;/p&gt;   &lt;p&gt;     Lorem ipsum dolor sit amet,&lt;span class=&quot;warn&quot;&gt;consectetuer adipiscing elit&lt;/span&gt;.     Cras sollicitudin, orci nec acilisis vehicula, neque urna porta risus, ut sagittis     enim velit at orci.   &lt;/p&gt;   &lt;p class=&quot;warn&quot;&gt;     Lorem ipsum dolor sit amet, consectetuer adipiscing elit. Cras     sollicitudin, orci nec facilisis vehicula, neque urna porta risus, ut sagittis enim     velit at orci.   &lt;/p&gt; &lt;/body&gt;"/>
          <p:cNvSpPr txBox="1"/>
          <p:nvPr/>
        </p:nvSpPr>
        <p:spPr>
          <a:xfrm>
            <a:off x="1062632" y="2286348"/>
            <a:ext cx="7576841" cy="3874010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b">
            <a:spAutoFit/>
          </a:bodyPr>
          <a:lstStyle/>
          <a:p>
            <a:pPr defTabSz="321468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body</a:t>
            </a:r>
            <a:r>
              <a:t>&gt;</a:t>
            </a:r>
            <a:br/>
            <a:r>
              <a:t>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id=</a:t>
            </a:r>
            <a:r>
              <a:rPr b="1">
                <a:solidFill>
                  <a:srgbClr val="018001"/>
                </a:solidFill>
              </a:rPr>
              <a:t>"first"</a:t>
            </a:r>
            <a:r>
              <a:t>&gt;</a:t>
            </a:r>
            <a:br/>
            <a:r>
              <a:t>    Lorem ipsum dolor sit amet, consectetuer adipiscing elit. Cras sollicitudin, orci</a:t>
            </a:r>
            <a:br/>
            <a:r>
              <a:t>    nec facilisis vehicula, neque urna porta risus, ut sagittis enim velit at orci.</a:t>
            </a:r>
            <a:br/>
            <a:r>
              <a:t>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"withstyle"</a:t>
            </a:r>
            <a:r>
              <a:t>&gt;</a:t>
            </a:r>
            <a:br/>
            <a:r>
              <a:t>    Fusce velit. Integer sapien enim, rhoncus vitae, cursus non,</a:t>
            </a:r>
            <a:br/>
            <a:r>
              <a:t>    commodo vitae, felis. Nulla convallis ante sit amet urna. Maecenas condimentum</a:t>
            </a:r>
            <a:br/>
            <a:r>
              <a:t>    hendrerit turpis.</a:t>
            </a:r>
            <a:br/>
            <a:r>
              <a:t>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"warn"</a:t>
            </a:r>
            <a:r>
              <a:t>&gt;</a:t>
            </a:r>
            <a:br/>
            <a:r>
              <a:t>    Lorem ipsum dolor sit amet, consectetuer adipiscing elit. Cras</a:t>
            </a:r>
            <a:br/>
            <a:r>
              <a:t>    sollicitudin, orci nec facilisis vehicula, neque urna porta risus, ut sagittis enim</a:t>
            </a:r>
            <a:br/>
            <a:r>
              <a:t>    velit at orci.</a:t>
            </a:r>
            <a:br/>
            <a:r>
              <a:t>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&lt;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Lorem ipsum dolor sit amet,&lt;</a:t>
            </a:r>
            <a:r>
              <a:rPr b="1">
                <a:solidFill>
                  <a:srgbClr val="011480"/>
                </a:solidFill>
              </a:rPr>
              <a:t>span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"warn"</a:t>
            </a:r>
            <a:r>
              <a:t>&gt;consectetuer adipiscing elit&lt;/</a:t>
            </a:r>
            <a:r>
              <a:rPr b="1">
                <a:solidFill>
                  <a:srgbClr val="011480"/>
                </a:solidFill>
              </a:rPr>
              <a:t>span</a:t>
            </a:r>
            <a:r>
              <a:t>&gt;.</a:t>
            </a:r>
            <a:br/>
            <a:r>
              <a:t>    Cras sollicitudin, orci nec acilisis vehicula, neque urna porta risus, ut sagittis</a:t>
            </a:r>
            <a:br/>
            <a:r>
              <a:t>    enim velit at orci.</a:t>
            </a:r>
            <a:br/>
            <a:r>
              <a:t>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"warn"</a:t>
            </a:r>
            <a:r>
              <a:t>&gt;</a:t>
            </a:r>
            <a:br/>
            <a:r>
              <a:t>    Lorem ipsum dolor sit amet, consectetuer adipiscing elit. Cras</a:t>
            </a:r>
            <a:br/>
            <a:r>
              <a:t>    sollicitudin, orci nec facilisis vehicula, neque urna porta risus, ut sagittis enim</a:t>
            </a:r>
            <a:br/>
            <a:r>
              <a:t>    velit at orci.</a:t>
            </a:r>
            <a:br/>
            <a:r>
              <a:t>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&lt;/</a:t>
            </a:r>
            <a:r>
              <a:rPr b="1">
                <a:solidFill>
                  <a:srgbClr val="011480"/>
                </a:solidFill>
              </a:rPr>
              <a:t>body</a:t>
            </a:r>
            <a:r>
              <a:t>&gt;</a:t>
            </a:r>
          </a:p>
        </p:txBody>
      </p:sp>
      <p:sp>
        <p:nvSpPr>
          <p:cNvPr id="220" name="Arrow"/>
          <p:cNvSpPr/>
          <p:nvPr/>
        </p:nvSpPr>
        <p:spPr>
          <a:xfrm>
            <a:off x="363537" y="2360215"/>
            <a:ext cx="776884" cy="419696"/>
          </a:xfrm>
          <a:prstGeom prst="rightArrow">
            <a:avLst>
              <a:gd name="adj1" fmla="val 32000"/>
              <a:gd name="adj2" fmla="val 93617"/>
            </a:avLst>
          </a:prstGeom>
          <a:solidFill>
            <a:srgbClr val="CBCBCB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lasses &amp; IDs in Action"/>
          <p:cNvSpPr txBox="1"/>
          <p:nvPr>
            <p:ph type="title"/>
          </p:nvPr>
        </p:nvSpPr>
        <p:spPr>
          <a:xfrm>
            <a:off x="5731080" y="232171"/>
            <a:ext cx="3011085" cy="982267"/>
          </a:xfrm>
          <a:prstGeom prst="rect">
            <a:avLst/>
          </a:prstGeom>
        </p:spPr>
        <p:txBody>
          <a:bodyPr/>
          <a:lstStyle/>
          <a:p>
            <a:pPr/>
            <a:r>
              <a:t>Classes &amp; IDs in Action</a:t>
            </a: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p  {     background-color: white;     color: black;   }  .withstyle  {     background-color: olive;     color: navy;   }  .warn  {     background-color: yellow;     color: red;   }  #first {   background-color: green;   color: red; }"/>
          <p:cNvSpPr txBox="1"/>
          <p:nvPr/>
        </p:nvSpPr>
        <p:spPr>
          <a:xfrm>
            <a:off x="6095738" y="2655093"/>
            <a:ext cx="2748137" cy="3808414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68">
              <a:defRPr b="1" sz="1200">
                <a:solidFill>
                  <a:srgbClr val="0432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11480"/>
                </a:solidFill>
              </a:rPr>
              <a:t>p  </a:t>
            </a:r>
            <a:r>
              <a:rPr b="0">
                <a:solidFill>
                  <a:srgbClr val="000000"/>
                </a:solidFill>
              </a:rPr>
              <a:t>{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background-color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white</a:t>
            </a:r>
            <a:r>
              <a:rPr b="0">
                <a:solidFill>
                  <a:srgbClr val="000000"/>
                </a:solidFill>
              </a:rPr>
              <a:t>;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black</a:t>
            </a:r>
            <a:r>
              <a:rPr b="0">
                <a:solidFill>
                  <a:srgbClr val="000000"/>
                </a:solidFill>
              </a:rPr>
              <a:t>;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011480"/>
                </a:solidFill>
              </a:rPr>
              <a:t>withstyle  </a:t>
            </a:r>
            <a:r>
              <a:rPr b="0">
                <a:solidFill>
                  <a:srgbClr val="000000"/>
                </a:solidFill>
              </a:rPr>
              <a:t>{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background-color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olive</a:t>
            </a:r>
            <a:r>
              <a:rPr b="0">
                <a:solidFill>
                  <a:srgbClr val="000000"/>
                </a:solidFill>
              </a:rPr>
              <a:t>;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navy</a:t>
            </a:r>
            <a:r>
              <a:rPr b="0">
                <a:solidFill>
                  <a:srgbClr val="000000"/>
                </a:solidFill>
              </a:rPr>
              <a:t>;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011480"/>
                </a:solidFill>
              </a:rPr>
              <a:t>warn  </a:t>
            </a:r>
            <a:r>
              <a:rPr b="0">
                <a:solidFill>
                  <a:srgbClr val="000000"/>
                </a:solidFill>
              </a:rPr>
              <a:t>{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background-color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yellow</a:t>
            </a:r>
            <a:r>
              <a:rPr b="0">
                <a:solidFill>
                  <a:srgbClr val="000000"/>
                </a:solidFill>
              </a:rPr>
              <a:t>;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red</a:t>
            </a:r>
            <a:r>
              <a:rPr b="0">
                <a:solidFill>
                  <a:srgbClr val="000000"/>
                </a:solidFill>
              </a:rPr>
              <a:t>;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>
                <a:solidFill>
                  <a:srgbClr val="011480"/>
                </a:solidFill>
              </a:rPr>
              <a:t>#first </a:t>
            </a:r>
            <a:r>
              <a:rPr b="0">
                <a:solidFill>
                  <a:srgbClr val="000000"/>
                </a:solidFill>
              </a:rPr>
              <a:t>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background-color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green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red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  <a:br>
              <a:rPr b="0">
                <a:solidFill>
                  <a:srgbClr val="000000"/>
                </a:solidFill>
              </a:rPr>
            </a:br>
            <a:endParaRPr b="0">
              <a:solidFill>
                <a:srgbClr val="000000"/>
              </a:solidFill>
            </a:endParaRPr>
          </a:p>
        </p:txBody>
      </p:sp>
      <p:pic>
        <p:nvPicPr>
          <p:cNvPr id="225" name="Screen Shot 2016-09-26 at 08.57.52.png" descr="Screen Shot 2016-09-26 at 08.57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001" y="4147529"/>
            <a:ext cx="5313165" cy="2419946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sp>
        <p:nvSpPr>
          <p:cNvPr id="226" name="&lt;!DOCTYPE html&gt; &lt;html&gt;…"/>
          <p:cNvSpPr txBox="1"/>
          <p:nvPr/>
        </p:nvSpPr>
        <p:spPr>
          <a:xfrm>
            <a:off x="457001" y="104973"/>
            <a:ext cx="4957844" cy="3935413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68">
              <a:defRPr sz="700">
                <a:latin typeface="Menlo"/>
                <a:ea typeface="Menlo"/>
                <a:cs typeface="Menlo"/>
                <a:sym typeface="Menlo"/>
              </a:defRPr>
            </a:pPr>
            <a:r>
              <a:t>&lt;!DOCTYPE </a:t>
            </a:r>
            <a:r>
              <a:rPr b="1">
                <a:solidFill>
                  <a:srgbClr val="0432FF"/>
                </a:solidFill>
              </a:rPr>
              <a:t>html</a:t>
            </a:r>
            <a:r>
              <a:t>&gt;</a:t>
            </a:r>
            <a:br/>
            <a:r>
              <a:t>&lt;</a:t>
            </a:r>
            <a:r>
              <a:rPr b="1">
                <a:solidFill>
                  <a:srgbClr val="011480"/>
                </a:solidFill>
              </a:rPr>
              <a:t>html</a:t>
            </a:r>
            <a:r>
              <a:t>&gt;</a:t>
            </a:r>
          </a:p>
          <a:p>
            <a:pPr defTabSz="321468">
              <a:defRPr sz="700">
                <a:latin typeface="Menlo"/>
                <a:ea typeface="Menlo"/>
                <a:cs typeface="Menlo"/>
                <a:sym typeface="Menlo"/>
              </a:defRPr>
            </a:pPr>
            <a:r>
              <a:t>  &lt;</a:t>
            </a:r>
            <a:r>
              <a:rPr b="1">
                <a:solidFill>
                  <a:srgbClr val="011480"/>
                </a:solidFill>
              </a:rPr>
              <a:t>head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 Sample for topic 03 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11480"/>
                </a:solidFill>
              </a:rPr>
              <a:t>link </a:t>
            </a:r>
            <a:r>
              <a:rPr b="1">
                <a:solidFill>
                  <a:srgbClr val="0432FF"/>
                </a:solidFill>
              </a:rPr>
              <a:t>rel=</a:t>
            </a:r>
            <a:r>
              <a:rPr b="1">
                <a:solidFill>
                  <a:srgbClr val="018001"/>
                </a:solidFill>
              </a:rPr>
              <a:t>"stylesheet" </a:t>
            </a:r>
            <a:r>
              <a:rPr b="1">
                <a:solidFill>
                  <a:srgbClr val="0432FF"/>
                </a:solidFill>
              </a:rPr>
              <a:t>href=</a:t>
            </a:r>
            <a:r>
              <a:rPr b="1">
                <a:solidFill>
                  <a:srgbClr val="018001"/>
                </a:solidFill>
              </a:rPr>
              <a:t>"style.css" </a:t>
            </a:r>
            <a:r>
              <a:rPr b="1">
                <a:solidFill>
                  <a:srgbClr val="0432FF"/>
                </a:solidFill>
              </a:rPr>
              <a:t>type=</a:t>
            </a:r>
            <a:r>
              <a:rPr b="1">
                <a:solidFill>
                  <a:srgbClr val="018001"/>
                </a:solidFill>
              </a:rPr>
              <a:t>“text/css"</a:t>
            </a:r>
            <a:r>
              <a:t>/&gt;</a:t>
            </a:r>
          </a:p>
          <a:p>
            <a:pPr defTabSz="321468">
              <a:defRPr sz="700">
                <a:latin typeface="Menlo"/>
                <a:ea typeface="Menlo"/>
                <a:cs typeface="Menlo"/>
                <a:sym typeface="Menlo"/>
              </a:defRPr>
            </a:pPr>
            <a:r>
              <a:t>  &lt;/</a:t>
            </a:r>
            <a:r>
              <a:rPr b="1">
                <a:solidFill>
                  <a:srgbClr val="011480"/>
                </a:solidFill>
              </a:rPr>
              <a:t>head</a:t>
            </a:r>
            <a:r>
              <a:t>&gt;</a:t>
            </a:r>
            <a:br/>
            <a:r>
              <a:t>  &lt;</a:t>
            </a:r>
            <a:r>
              <a:rPr b="1">
                <a:solidFill>
                  <a:srgbClr val="011480"/>
                </a:solidFill>
              </a:rPr>
              <a:t>body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11480"/>
                </a:solidFill>
              </a:rPr>
              <a:t>div </a:t>
            </a:r>
            <a:r>
              <a:rPr b="1">
                <a:solidFill>
                  <a:srgbClr val="0432FF"/>
                </a:solidFill>
              </a:rPr>
              <a:t>id=</a:t>
            </a:r>
            <a:r>
              <a:rPr b="1">
                <a:solidFill>
                  <a:srgbClr val="018001"/>
                </a:solidFill>
              </a:rPr>
              <a:t>“maincontent"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id=</a:t>
            </a:r>
            <a:r>
              <a:rPr b="1">
                <a:solidFill>
                  <a:srgbClr val="018001"/>
                </a:solidFill>
              </a:rPr>
              <a:t>"first"</a:t>
            </a:r>
            <a:r>
              <a:t>&gt;</a:t>
            </a:r>
            <a:br/>
            <a:r>
              <a:t>        Lorem ipsum dolor sit amet, consectetuer adipiscing elit. Cras sollicitudin, orci</a:t>
            </a:r>
            <a:br/>
            <a:r>
              <a:t>        nec facilisis vehicula, neque urna porta risus, ut sagittis enim velit at orci.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"withstyle"</a:t>
            </a:r>
            <a:r>
              <a:t>&gt;</a:t>
            </a:r>
            <a:br/>
            <a:r>
              <a:t>        Fusce velit. Integer sapien enim, rhoncus vitae, cursus non,</a:t>
            </a:r>
            <a:br/>
            <a:r>
              <a:t>        commodo vitae, felis. Nulla convallis ante sit amet urna. Maecenas condimentum</a:t>
            </a:r>
            <a:br/>
            <a:r>
              <a:t>        hendrerit turpis.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"warn"</a:t>
            </a:r>
            <a:r>
              <a:t>&gt;</a:t>
            </a:r>
            <a:br/>
            <a:r>
              <a:t>        Lorem ipsum dolor sit amet, consectetuer adipiscing elit. Cras</a:t>
            </a:r>
            <a:br/>
            <a:r>
              <a:t>        sollicitudin, orci nec facilisis vehicula, neque urna porta risus, ut sagittis enim</a:t>
            </a:r>
            <a:br/>
            <a:r>
              <a:t>        velit at orci.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    Lorem ipsum dolor sit amet,&lt;</a:t>
            </a:r>
            <a:r>
              <a:rPr b="1">
                <a:solidFill>
                  <a:srgbClr val="011480"/>
                </a:solidFill>
              </a:rPr>
              <a:t>span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"warn"</a:t>
            </a:r>
            <a:r>
              <a:t>&gt;consectetuer adipiscing elit&lt;/</a:t>
            </a:r>
            <a:r>
              <a:rPr b="1">
                <a:solidFill>
                  <a:srgbClr val="011480"/>
                </a:solidFill>
              </a:rPr>
              <a:t>span</a:t>
            </a:r>
            <a:r>
              <a:t>&gt;.</a:t>
            </a:r>
            <a:br/>
            <a:r>
              <a:t>        Cras sollicitudin, orci nec acilisis vehicula, neque urna porta risus, ut sagittis</a:t>
            </a:r>
            <a:br/>
            <a:r>
              <a:t>        enim velit at orci.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&lt;/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11480"/>
                </a:solidFill>
              </a:rPr>
              <a:t>div </a:t>
            </a:r>
            <a:r>
              <a:rPr b="1">
                <a:solidFill>
                  <a:srgbClr val="0432FF"/>
                </a:solidFill>
              </a:rPr>
              <a:t>id=</a:t>
            </a:r>
            <a:r>
              <a:rPr b="1">
                <a:solidFill>
                  <a:srgbClr val="018001"/>
                </a:solidFill>
              </a:rPr>
              <a:t>"footer"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"warn"</a:t>
            </a:r>
            <a:r>
              <a:t>&gt;</a:t>
            </a:r>
            <a:br/>
            <a:r>
              <a:t>        Lorem ipsum dolor sit amet, consectetuer adipiscing elit. Cras</a:t>
            </a:r>
            <a:br/>
            <a:r>
              <a:t>        sollicitudin, orci nec facilisis vehicula, neque urna porta risus, ut sagittis enim</a:t>
            </a:r>
            <a:br/>
            <a:r>
              <a:t>        velit at orci.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&lt;/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  <a:br/>
            <a:r>
              <a:t>  &lt;/</a:t>
            </a:r>
            <a:r>
              <a:rPr b="1">
                <a:solidFill>
                  <a:srgbClr val="011480"/>
                </a:solidFill>
              </a:rPr>
              <a:t>body</a:t>
            </a:r>
            <a:r>
              <a:t>&gt;</a:t>
            </a:r>
            <a:br/>
            <a:r>
              <a:t>&lt;/</a:t>
            </a:r>
            <a:r>
              <a:rPr b="1">
                <a:solidFill>
                  <a:srgbClr val="011480"/>
                </a:solidFill>
              </a:rPr>
              <a:t>html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37"/>
          <p:cNvSpPr txBox="1"/>
          <p:nvPr/>
        </p:nvSpPr>
        <p:spPr>
          <a:xfrm>
            <a:off x="8640760" y="6465093"/>
            <a:ext cx="204096" cy="20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146" tIns="32146" rIns="32146" bIns="32146">
            <a:spAutoFit/>
          </a:bodyPr>
          <a:lstStyle>
            <a:lvl1pPr algn="r" defTabSz="321468"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 sz="1200"/>
            </a:pPr>
            <a:r>
              <a:rPr sz="900"/>
              <a:t>37</a:t>
            </a:r>
          </a:p>
        </p:txBody>
      </p:sp>
      <p:sp>
        <p:nvSpPr>
          <p:cNvPr id="229" name="Using Divs to define Regions of a Page"/>
          <p:cNvSpPr txBox="1"/>
          <p:nvPr>
            <p:ph type="title" idx="4294967295"/>
          </p:nvPr>
        </p:nvSpPr>
        <p:spPr>
          <a:xfrm>
            <a:off x="401835" y="232171"/>
            <a:ext cx="8340330" cy="982267"/>
          </a:xfrm>
          <a:prstGeom prst="rect">
            <a:avLst/>
          </a:prstGeom>
        </p:spPr>
        <p:txBody>
          <a:bodyPr lIns="35718" tIns="35718" rIns="35718" bIns="35718" anchor="b"/>
          <a:lstStyle>
            <a:lvl1pPr algn="l" defTabSz="642937"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Using Divs to define Regions of a Page</a:t>
            </a:r>
          </a:p>
        </p:txBody>
      </p:sp>
      <p:grpSp>
        <p:nvGrpSpPr>
          <p:cNvPr id="232" name="Group"/>
          <p:cNvGrpSpPr/>
          <p:nvPr/>
        </p:nvGrpSpPr>
        <p:grpSpPr>
          <a:xfrm>
            <a:off x="3462486" y="4539629"/>
            <a:ext cx="1873003" cy="1874120"/>
            <a:chOff x="0" y="0"/>
            <a:chExt cx="1873001" cy="1874118"/>
          </a:xfrm>
        </p:grpSpPr>
        <p:sp>
          <p:nvSpPr>
            <p:cNvPr id="230" name="Rectangle"/>
            <p:cNvSpPr/>
            <p:nvPr/>
          </p:nvSpPr>
          <p:spPr>
            <a:xfrm>
              <a:off x="0" y="0"/>
              <a:ext cx="1873002" cy="1874119"/>
            </a:xfrm>
            <a:prstGeom prst="rect">
              <a:avLst/>
            </a:prstGeom>
            <a:solidFill>
              <a:srgbClr val="A3A3E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2146" tIns="32146" rIns="32146" bIns="32146" numCol="1" anchor="t">
              <a:noAutofit/>
            </a:bodyPr>
            <a:lstStyle/>
            <a:p>
              <a:pPr defTabSz="321468">
                <a:defRPr sz="14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231" name="&lt;div id = footer&gt;…"/>
            <p:cNvSpPr txBox="1"/>
            <p:nvPr/>
          </p:nvSpPr>
          <p:spPr>
            <a:xfrm>
              <a:off x="0" y="0"/>
              <a:ext cx="1873002" cy="1684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2146" tIns="32146" rIns="32146" bIns="32146" numCol="1" anchor="t">
              <a:spAutoFit/>
            </a:bodyPr>
            <a:lstStyle/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1400"/>
                <a:t>&lt;div id = footer&gt;</a:t>
              </a:r>
              <a:endParaRPr sz="1400"/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400"/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1400"/>
                <a:t>  …</a:t>
              </a:r>
              <a:endParaRPr sz="1400"/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400"/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400"/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400"/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400"/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1400"/>
                <a:t>&lt;/div&gt;</a:t>
              </a:r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1042541" y="4530700"/>
            <a:ext cx="2329533" cy="1883049"/>
            <a:chOff x="0" y="-8929"/>
            <a:chExt cx="2329532" cy="1883047"/>
          </a:xfrm>
        </p:grpSpPr>
        <p:sp>
          <p:nvSpPr>
            <p:cNvPr id="233" name="Rectangle"/>
            <p:cNvSpPr/>
            <p:nvPr/>
          </p:nvSpPr>
          <p:spPr>
            <a:xfrm>
              <a:off x="0" y="0"/>
              <a:ext cx="2329533" cy="1874119"/>
            </a:xfrm>
            <a:prstGeom prst="rect">
              <a:avLst/>
            </a:prstGeom>
            <a:solidFill>
              <a:srgbClr val="BFBFB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2146" tIns="32146" rIns="32146" bIns="32146" numCol="1" anchor="t">
              <a:noAutofit/>
            </a:bodyPr>
            <a:lstStyle/>
            <a:p>
              <a:pPr defTabSz="321468">
                <a:defRPr sz="14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234" name="&lt;div id = maincontent&gt;…"/>
            <p:cNvSpPr txBox="1"/>
            <p:nvPr/>
          </p:nvSpPr>
          <p:spPr>
            <a:xfrm>
              <a:off x="0" y="-8930"/>
              <a:ext cx="2329533" cy="1684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2146" tIns="32146" rIns="32146" bIns="32146" numCol="1" anchor="t">
              <a:spAutoFit/>
            </a:bodyPr>
            <a:lstStyle/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1400"/>
                <a:t>&lt;div id = maincontent&gt;</a:t>
              </a:r>
              <a:endParaRPr sz="1400"/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400"/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1400"/>
                <a:t>  …</a:t>
              </a:r>
              <a:endParaRPr sz="1400"/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400"/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400"/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400"/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400"/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1400"/>
                <a:t>&lt;/div&gt;</a:t>
              </a:r>
            </a:p>
          </p:txBody>
        </p:sp>
      </p:grpSp>
      <p:sp>
        <p:nvSpPr>
          <p:cNvPr id="236" name="#maincontent {…"/>
          <p:cNvSpPr/>
          <p:nvPr/>
        </p:nvSpPr>
        <p:spPr>
          <a:xfrm>
            <a:off x="6979457" y="4390541"/>
            <a:ext cx="1984711" cy="216217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defTabSz="321468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#maincontent {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defTabSz="321468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  …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defTabSz="321468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defTabSz="321468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}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defTabSz="321468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defTabSz="321468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#footer {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defTabSz="321468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  …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defTabSz="321468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defTabSz="321468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}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7" name="Line"/>
          <p:cNvSpPr/>
          <p:nvPr/>
        </p:nvSpPr>
        <p:spPr>
          <a:xfrm>
            <a:off x="5584403" y="5476688"/>
            <a:ext cx="1141675" cy="1"/>
          </a:xfrm>
          <a:prstGeom prst="line">
            <a:avLst/>
          </a:prstGeom>
          <a:ln w="12700">
            <a:solidFill>
              <a:srgbClr val="000000"/>
            </a:solidFill>
            <a:headEnd type="triangle"/>
            <a:tailEnd type="triangle"/>
          </a:ln>
        </p:spPr>
        <p:txBody>
          <a:bodyPr lIns="32146" tIns="32146" rIns="32146" bIns="32146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8" name="Use DIV elements as containers, one for the main content and one for the left content…"/>
          <p:cNvSpPr txBox="1"/>
          <p:nvPr/>
        </p:nvSpPr>
        <p:spPr>
          <a:xfrm>
            <a:off x="599281" y="1553765"/>
            <a:ext cx="8041479" cy="2667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/>
          <a:lstStyle/>
          <a:p>
            <a:pPr marL="184638" indent="-184638" defTabSz="410765">
              <a:spcBef>
                <a:spcPts val="3300"/>
              </a:spcBef>
              <a:buSzPct val="100000"/>
              <a:buChar char="•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Use DIV elements as containers, one for the main content and one for the left content</a:t>
            </a:r>
          </a:p>
          <a:p>
            <a:pPr marL="184638" indent="-184638" defTabSz="410765">
              <a:spcBef>
                <a:spcPts val="3300"/>
              </a:spcBef>
              <a:buSzPct val="100000"/>
              <a:buChar char="•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Allocate an ID to each of these divs</a:t>
            </a:r>
          </a:p>
          <a:p>
            <a:pPr marL="184638" indent="-184638" defTabSz="410765">
              <a:spcBef>
                <a:spcPts val="3300"/>
              </a:spcBef>
              <a:buSzPct val="100000"/>
              <a:buChar char="•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Create CSS rules for each DIVs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1" name="&lt;!DOCTYPE html&gt; &lt;html&gt;…"/>
          <p:cNvSpPr txBox="1"/>
          <p:nvPr/>
        </p:nvSpPr>
        <p:spPr>
          <a:xfrm>
            <a:off x="1493108" y="826293"/>
            <a:ext cx="7045214" cy="5383214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68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&lt;!DOCTYPE </a:t>
            </a:r>
            <a:r>
              <a:rPr b="1">
                <a:solidFill>
                  <a:srgbClr val="0432FF"/>
                </a:solidFill>
              </a:rPr>
              <a:t>html</a:t>
            </a:r>
            <a:r>
              <a:t>&gt;</a:t>
            </a:r>
            <a:br/>
            <a:r>
              <a:t>&lt;</a:t>
            </a:r>
            <a:r>
              <a:rPr b="1">
                <a:solidFill>
                  <a:srgbClr val="011480"/>
                </a:solidFill>
              </a:rPr>
              <a:t>html</a:t>
            </a:r>
            <a:r>
              <a:t>&gt;</a:t>
            </a:r>
          </a:p>
          <a:p>
            <a:pPr defTabSz="321468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  &lt;</a:t>
            </a:r>
            <a:r>
              <a:rPr b="1">
                <a:solidFill>
                  <a:srgbClr val="011480"/>
                </a:solidFill>
              </a:rPr>
              <a:t>head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 Sample for topic 03 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11480"/>
                </a:solidFill>
              </a:rPr>
              <a:t>link </a:t>
            </a:r>
            <a:r>
              <a:rPr b="1">
                <a:solidFill>
                  <a:srgbClr val="0432FF"/>
                </a:solidFill>
              </a:rPr>
              <a:t>rel=</a:t>
            </a:r>
            <a:r>
              <a:rPr b="1">
                <a:solidFill>
                  <a:srgbClr val="018001"/>
                </a:solidFill>
              </a:rPr>
              <a:t>"stylesheet" </a:t>
            </a:r>
            <a:r>
              <a:rPr b="1">
                <a:solidFill>
                  <a:srgbClr val="0432FF"/>
                </a:solidFill>
              </a:rPr>
              <a:t>href=</a:t>
            </a:r>
            <a:r>
              <a:rPr b="1">
                <a:solidFill>
                  <a:srgbClr val="018001"/>
                </a:solidFill>
              </a:rPr>
              <a:t>"style.css" </a:t>
            </a:r>
            <a:r>
              <a:rPr b="1">
                <a:solidFill>
                  <a:srgbClr val="0432FF"/>
                </a:solidFill>
              </a:rPr>
              <a:t>type=</a:t>
            </a:r>
            <a:r>
              <a:rPr b="1">
                <a:solidFill>
                  <a:srgbClr val="018001"/>
                </a:solidFill>
              </a:rPr>
              <a:t>“text/css"</a:t>
            </a:r>
            <a:r>
              <a:t>/&gt;</a:t>
            </a:r>
          </a:p>
          <a:p>
            <a:pPr defTabSz="321468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  &lt;/</a:t>
            </a:r>
            <a:r>
              <a:rPr b="1">
                <a:solidFill>
                  <a:srgbClr val="011480"/>
                </a:solidFill>
              </a:rPr>
              <a:t>head</a:t>
            </a:r>
            <a:r>
              <a:t>&gt;</a:t>
            </a:r>
            <a:br/>
            <a:r>
              <a:t>  &lt;</a:t>
            </a:r>
            <a:r>
              <a:rPr b="1">
                <a:solidFill>
                  <a:srgbClr val="011480"/>
                </a:solidFill>
              </a:rPr>
              <a:t>body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11480"/>
                </a:solidFill>
              </a:rPr>
              <a:t>div </a:t>
            </a:r>
            <a:r>
              <a:rPr b="1">
                <a:solidFill>
                  <a:srgbClr val="0432FF"/>
                </a:solidFill>
              </a:rPr>
              <a:t>id=</a:t>
            </a:r>
            <a:r>
              <a:rPr b="1">
                <a:solidFill>
                  <a:srgbClr val="018001"/>
                </a:solidFill>
              </a:rPr>
              <a:t>“maincontent"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id=</a:t>
            </a:r>
            <a:r>
              <a:rPr b="1">
                <a:solidFill>
                  <a:srgbClr val="018001"/>
                </a:solidFill>
              </a:rPr>
              <a:t>"first"</a:t>
            </a:r>
            <a:r>
              <a:t>&gt;</a:t>
            </a:r>
            <a:br/>
            <a:r>
              <a:t>        Lorem ipsum dolor sit amet, consectetuer adipiscing elit. Cras sollicitudin, orci</a:t>
            </a:r>
            <a:br/>
            <a:r>
              <a:t>        nec facilisis vehicula, neque urna porta risus, ut sagittis enim velit at orci.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"withstyle"</a:t>
            </a:r>
            <a:r>
              <a:t>&gt;</a:t>
            </a:r>
            <a:br/>
            <a:r>
              <a:t>        Fusce velit. Integer sapien enim, rhoncus vitae, cursus non,</a:t>
            </a:r>
            <a:br/>
            <a:r>
              <a:t>        commodo vitae, felis. Nulla convallis ante sit amet urna. Maecenas condimentum</a:t>
            </a:r>
            <a:br/>
            <a:r>
              <a:t>        hendrerit turpis.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"warn"</a:t>
            </a:r>
            <a:r>
              <a:t>&gt;</a:t>
            </a:r>
            <a:br/>
            <a:r>
              <a:t>        Lorem ipsum dolor sit amet, consectetuer adipiscing elit. Cras</a:t>
            </a:r>
            <a:br/>
            <a:r>
              <a:t>        sollicitudin, orci nec facilisis vehicula, neque urna porta risus, ut sagittis enim</a:t>
            </a:r>
            <a:br/>
            <a:r>
              <a:t>        velit at orci.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    Lorem ipsum dolor sit amet,&lt;</a:t>
            </a:r>
            <a:r>
              <a:rPr b="1">
                <a:solidFill>
                  <a:srgbClr val="011480"/>
                </a:solidFill>
              </a:rPr>
              <a:t>span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"warn"</a:t>
            </a:r>
            <a:r>
              <a:t>&gt;consectetuer adipiscing elit&lt;/</a:t>
            </a:r>
            <a:r>
              <a:rPr b="1">
                <a:solidFill>
                  <a:srgbClr val="011480"/>
                </a:solidFill>
              </a:rPr>
              <a:t>span</a:t>
            </a:r>
            <a:r>
              <a:t>&gt;.</a:t>
            </a:r>
            <a:br/>
            <a:r>
              <a:t>        Cras sollicitudin, orci nec acilisis vehicula, neque urna porta risus, ut sagittis</a:t>
            </a:r>
            <a:br/>
            <a:r>
              <a:t>        enim velit at orci.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&lt;/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11480"/>
                </a:solidFill>
              </a:rPr>
              <a:t>div </a:t>
            </a:r>
            <a:r>
              <a:rPr b="1">
                <a:solidFill>
                  <a:srgbClr val="0432FF"/>
                </a:solidFill>
              </a:rPr>
              <a:t>id=</a:t>
            </a:r>
            <a:r>
              <a:rPr b="1">
                <a:solidFill>
                  <a:srgbClr val="018001"/>
                </a:solidFill>
              </a:rPr>
              <a:t>"footer"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"warn"</a:t>
            </a:r>
            <a:r>
              <a:t>&gt;</a:t>
            </a:r>
            <a:br/>
            <a:r>
              <a:t>        Lorem ipsum dolor sit amet, consectetuer adipiscing elit. Cras</a:t>
            </a:r>
            <a:br/>
            <a:r>
              <a:t>        sollicitudin, orci nec facilisis vehicula, neque urna porta risus, ut sagittis enim</a:t>
            </a:r>
            <a:br/>
            <a:r>
              <a:t>        velit at orci.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&lt;/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  <a:br/>
            <a:r>
              <a:t>  &lt;/</a:t>
            </a:r>
            <a:r>
              <a:rPr b="1">
                <a:solidFill>
                  <a:srgbClr val="011480"/>
                </a:solidFill>
              </a:rPr>
              <a:t>body</a:t>
            </a:r>
            <a:r>
              <a:t>&gt;</a:t>
            </a:r>
            <a:br/>
            <a:r>
              <a:t>&lt;/</a:t>
            </a:r>
            <a:r>
              <a:rPr b="1">
                <a:solidFill>
                  <a:srgbClr val="011480"/>
                </a:solidFill>
              </a:rPr>
              <a:t>html</a:t>
            </a:r>
            <a:r>
              <a:t>&gt;</a:t>
            </a:r>
          </a:p>
        </p:txBody>
      </p:sp>
      <p:sp>
        <p:nvSpPr>
          <p:cNvPr id="242" name="Arrow"/>
          <p:cNvSpPr/>
          <p:nvPr/>
        </p:nvSpPr>
        <p:spPr>
          <a:xfrm>
            <a:off x="778668" y="2794955"/>
            <a:ext cx="776884" cy="419696"/>
          </a:xfrm>
          <a:prstGeom prst="rightArrow">
            <a:avLst>
              <a:gd name="adj1" fmla="val 32000"/>
              <a:gd name="adj2" fmla="val 93617"/>
            </a:avLst>
          </a:prstGeom>
          <a:solidFill>
            <a:srgbClr val="CBCBCB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43" name="Arrow"/>
          <p:cNvSpPr/>
          <p:nvPr/>
        </p:nvSpPr>
        <p:spPr>
          <a:xfrm>
            <a:off x="829468" y="5072657"/>
            <a:ext cx="776884" cy="419697"/>
          </a:xfrm>
          <a:prstGeom prst="rightArrow">
            <a:avLst>
              <a:gd name="adj1" fmla="val 32000"/>
              <a:gd name="adj2" fmla="val 93617"/>
            </a:avLst>
          </a:prstGeom>
          <a:solidFill>
            <a:srgbClr val="CBCBCB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 txBox="1"/>
          <p:nvPr>
            <p:ph type="sldNum" sz="quarter" idx="4294967295"/>
          </p:nvPr>
        </p:nvSpPr>
        <p:spPr>
          <a:xfrm>
            <a:off x="8505426" y="6404298"/>
            <a:ext cx="181375" cy="2692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Rectangle 2"/>
          <p:cNvSpPr txBox="1"/>
          <p:nvPr>
            <p:ph type="body" sz="quarter" idx="1"/>
          </p:nvPr>
        </p:nvSpPr>
        <p:spPr>
          <a:xfrm>
            <a:off x="553560" y="3988393"/>
            <a:ext cx="8427840" cy="869604"/>
          </a:xfrm>
          <a:prstGeom prst="rect">
            <a:avLst/>
          </a:prstGeom>
        </p:spPr>
        <p:txBody>
          <a:bodyPr/>
          <a:lstStyle>
            <a:lvl1pPr marL="0" indent="0" defTabSz="896019">
              <a:lnSpc>
                <a:spcPct val="80000"/>
              </a:lnSpc>
              <a:spcBef>
                <a:spcPts val="500"/>
              </a:spcBef>
              <a:buSzTx/>
              <a:buNone/>
              <a:defRPr sz="2156"/>
            </a:lvl1pPr>
          </a:lstStyle>
          <a:p>
            <a:pPr/>
            <a:r>
              <a:t>Placing the above rule associated with h1 “selector”, will draw a line - 1 pixel wide - under the heading in our site (you did this in lab01)</a:t>
            </a:r>
          </a:p>
        </p:txBody>
      </p:sp>
      <p:sp>
        <p:nvSpPr>
          <p:cNvPr id="136" name="Rectangle 1"/>
          <p:cNvSpPr txBox="1"/>
          <p:nvPr>
            <p:ph type="title"/>
          </p:nvPr>
        </p:nvSpPr>
        <p:spPr>
          <a:xfrm>
            <a:off x="655439" y="-131762"/>
            <a:ext cx="8229601" cy="1143001"/>
          </a:xfrm>
          <a:prstGeom prst="rect">
            <a:avLst/>
          </a:prstGeom>
        </p:spPr>
        <p:txBody>
          <a:bodyPr/>
          <a:lstStyle/>
          <a:p>
            <a:pPr/>
            <a:r>
              <a:t>Border Styles</a:t>
            </a:r>
          </a:p>
        </p:txBody>
      </p:sp>
      <p:pic>
        <p:nvPicPr>
          <p:cNvPr id="13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560" y="4598962"/>
            <a:ext cx="8036880" cy="1613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Screen Shot 2018-01-31 at 06.33.30.png" descr="Screen Shot 2018-01-31 at 06.33.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10233" y="1011237"/>
            <a:ext cx="9144001" cy="2634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6" name="&lt;!DOCTYPE html&gt; &lt;html&gt;…"/>
          <p:cNvSpPr txBox="1"/>
          <p:nvPr/>
        </p:nvSpPr>
        <p:spPr>
          <a:xfrm>
            <a:off x="1493108" y="827881"/>
            <a:ext cx="7042039" cy="538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68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&lt;!DOCTYPE </a:t>
            </a:r>
            <a:r>
              <a:rPr b="1">
                <a:solidFill>
                  <a:srgbClr val="0432FF"/>
                </a:solidFill>
              </a:rPr>
              <a:t>html</a:t>
            </a:r>
            <a:r>
              <a:t>&gt;</a:t>
            </a:r>
            <a:br/>
            <a:r>
              <a:t>&lt;</a:t>
            </a:r>
            <a:r>
              <a:rPr b="1">
                <a:solidFill>
                  <a:srgbClr val="011480"/>
                </a:solidFill>
              </a:rPr>
              <a:t>html</a:t>
            </a:r>
            <a:r>
              <a:t>&gt;</a:t>
            </a:r>
          </a:p>
          <a:p>
            <a:pPr defTabSz="321468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  &lt;</a:t>
            </a:r>
            <a:r>
              <a:rPr b="1">
                <a:solidFill>
                  <a:srgbClr val="011480"/>
                </a:solidFill>
              </a:rPr>
              <a:t>head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 Sample for topic 03 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11480"/>
                </a:solidFill>
              </a:rPr>
              <a:t>link </a:t>
            </a:r>
            <a:r>
              <a:rPr b="1">
                <a:solidFill>
                  <a:srgbClr val="0432FF"/>
                </a:solidFill>
              </a:rPr>
              <a:t>rel=</a:t>
            </a:r>
            <a:r>
              <a:rPr b="1">
                <a:solidFill>
                  <a:srgbClr val="018001"/>
                </a:solidFill>
              </a:rPr>
              <a:t>"stylesheet" </a:t>
            </a:r>
            <a:r>
              <a:rPr b="1">
                <a:solidFill>
                  <a:srgbClr val="0432FF"/>
                </a:solidFill>
              </a:rPr>
              <a:t>href=</a:t>
            </a:r>
            <a:r>
              <a:rPr b="1">
                <a:solidFill>
                  <a:srgbClr val="018001"/>
                </a:solidFill>
              </a:rPr>
              <a:t>"style.css" </a:t>
            </a:r>
            <a:r>
              <a:rPr b="1">
                <a:solidFill>
                  <a:srgbClr val="0432FF"/>
                </a:solidFill>
              </a:rPr>
              <a:t>type=</a:t>
            </a:r>
            <a:r>
              <a:rPr b="1">
                <a:solidFill>
                  <a:srgbClr val="018001"/>
                </a:solidFill>
              </a:rPr>
              <a:t>“text/css"</a:t>
            </a:r>
            <a:r>
              <a:t>/&gt;</a:t>
            </a:r>
          </a:p>
          <a:p>
            <a:pPr defTabSz="321468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t>  &lt;/</a:t>
            </a:r>
            <a:r>
              <a:rPr b="1">
                <a:solidFill>
                  <a:srgbClr val="011480"/>
                </a:solidFill>
              </a:rPr>
              <a:t>head</a:t>
            </a:r>
            <a:r>
              <a:t>&gt;</a:t>
            </a:r>
            <a:br/>
            <a:r>
              <a:t>  &lt;</a:t>
            </a:r>
            <a:r>
              <a:rPr b="1">
                <a:solidFill>
                  <a:srgbClr val="011480"/>
                </a:solidFill>
              </a:rPr>
              <a:t>body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11480"/>
                </a:solidFill>
              </a:rPr>
              <a:t>div </a:t>
            </a:r>
            <a:r>
              <a:rPr b="1">
                <a:solidFill>
                  <a:srgbClr val="0432FF"/>
                </a:solidFill>
              </a:rPr>
              <a:t>id=</a:t>
            </a:r>
            <a:r>
              <a:rPr b="1">
                <a:solidFill>
                  <a:srgbClr val="018001"/>
                </a:solidFill>
              </a:rPr>
              <a:t>“maincontent"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id=</a:t>
            </a:r>
            <a:r>
              <a:rPr b="1">
                <a:solidFill>
                  <a:srgbClr val="018001"/>
                </a:solidFill>
              </a:rPr>
              <a:t>"first"</a:t>
            </a:r>
            <a:r>
              <a:t>&gt;</a:t>
            </a:r>
            <a:br/>
            <a:r>
              <a:t>        Lorem ipsum dolor sit amet, consectetuer adipiscing elit. Cras sollicitudin, orci</a:t>
            </a:r>
            <a:br/>
            <a:r>
              <a:t>        nec facilisis vehicula, neque urna porta risus, ut sagittis enim velit at orci.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"withstyle"</a:t>
            </a:r>
            <a:r>
              <a:t>&gt;</a:t>
            </a:r>
            <a:br/>
            <a:r>
              <a:t>        Fusce velit. Integer sapien enim, rhoncus vitae, cursus non,</a:t>
            </a:r>
            <a:br/>
            <a:r>
              <a:t>        commodo vitae, felis. Nulla convallis ante sit amet urna. Maecenas condimentum</a:t>
            </a:r>
            <a:br/>
            <a:r>
              <a:t>        hendrerit turpis.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"warn"</a:t>
            </a:r>
            <a:r>
              <a:t>&gt;</a:t>
            </a:r>
            <a:br/>
            <a:r>
              <a:t>        Lorem ipsum dolor sit amet, consectetuer adipiscing elit. Cras</a:t>
            </a:r>
            <a:br/>
            <a:r>
              <a:t>        sollicitudin, orci nec facilisis vehicula, neque urna porta risus, ut sagittis enim</a:t>
            </a:r>
            <a:br/>
            <a:r>
              <a:t>        velit at orci.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    Lorem ipsum dolor sit amet,&lt;</a:t>
            </a:r>
            <a:r>
              <a:rPr b="1">
                <a:solidFill>
                  <a:srgbClr val="011480"/>
                </a:solidFill>
              </a:rPr>
              <a:t>span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"warn"</a:t>
            </a:r>
            <a:r>
              <a:t>&gt;consectetuer adipiscing elit&lt;/</a:t>
            </a:r>
            <a:r>
              <a:rPr b="1">
                <a:solidFill>
                  <a:srgbClr val="011480"/>
                </a:solidFill>
              </a:rPr>
              <a:t>span</a:t>
            </a:r>
            <a:r>
              <a:t>&gt;.</a:t>
            </a:r>
            <a:br/>
            <a:r>
              <a:t>        Cras sollicitudin, orci nec acilisis vehicula, neque urna porta risus, ut sagittis</a:t>
            </a:r>
            <a:br/>
            <a:r>
              <a:t>        enim velit at orci.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&lt;/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11480"/>
                </a:solidFill>
              </a:rPr>
              <a:t>div </a:t>
            </a:r>
            <a:r>
              <a:rPr b="1">
                <a:solidFill>
                  <a:srgbClr val="0432FF"/>
                </a:solidFill>
              </a:rPr>
              <a:t>id=</a:t>
            </a:r>
            <a:r>
              <a:rPr b="1">
                <a:solidFill>
                  <a:srgbClr val="018001"/>
                </a:solidFill>
              </a:rPr>
              <a:t>"footer"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"warn"</a:t>
            </a:r>
            <a:r>
              <a:t>&gt;</a:t>
            </a:r>
            <a:br/>
            <a:r>
              <a:t>        Lorem ipsum dolor sit amet, consectetuer adipiscing elit. Cras</a:t>
            </a:r>
            <a:br/>
            <a:r>
              <a:t>        sollicitudin, orci nec facilisis vehicula, neque urna porta risus, ut sagittis enim</a:t>
            </a:r>
            <a:br/>
            <a:r>
              <a:t>        velit at orci.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&lt;/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  <a:br/>
            <a:r>
              <a:t>  &lt;/</a:t>
            </a:r>
            <a:r>
              <a:rPr b="1">
                <a:solidFill>
                  <a:srgbClr val="011480"/>
                </a:solidFill>
              </a:rPr>
              <a:t>body</a:t>
            </a:r>
            <a:r>
              <a:t>&gt;</a:t>
            </a:r>
            <a:br/>
            <a:r>
              <a:t>&lt;/</a:t>
            </a:r>
            <a:r>
              <a:rPr b="1">
                <a:solidFill>
                  <a:srgbClr val="011480"/>
                </a:solidFill>
              </a:rPr>
              <a:t>html</a:t>
            </a:r>
            <a:r>
              <a:t>&gt;</a:t>
            </a:r>
          </a:p>
        </p:txBody>
      </p:sp>
      <p:sp>
        <p:nvSpPr>
          <p:cNvPr id="247" name="Rectangle"/>
          <p:cNvSpPr/>
          <p:nvPr/>
        </p:nvSpPr>
        <p:spPr>
          <a:xfrm>
            <a:off x="1778261" y="1852470"/>
            <a:ext cx="7060245" cy="29052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48" name="Rectangle"/>
          <p:cNvSpPr/>
          <p:nvPr/>
        </p:nvSpPr>
        <p:spPr>
          <a:xfrm>
            <a:off x="1778261" y="4770453"/>
            <a:ext cx="7060245" cy="95635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49" name="Arrow"/>
          <p:cNvSpPr/>
          <p:nvPr/>
        </p:nvSpPr>
        <p:spPr>
          <a:xfrm>
            <a:off x="778668" y="2794955"/>
            <a:ext cx="776884" cy="419696"/>
          </a:xfrm>
          <a:prstGeom prst="rightArrow">
            <a:avLst>
              <a:gd name="adj1" fmla="val 32000"/>
              <a:gd name="adj2" fmla="val 93617"/>
            </a:avLst>
          </a:prstGeom>
          <a:solidFill>
            <a:srgbClr val="CBCBCB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50" name="Arrow"/>
          <p:cNvSpPr/>
          <p:nvPr/>
        </p:nvSpPr>
        <p:spPr>
          <a:xfrm>
            <a:off x="829468" y="5072657"/>
            <a:ext cx="776884" cy="419697"/>
          </a:xfrm>
          <a:prstGeom prst="rightArrow">
            <a:avLst>
              <a:gd name="adj1" fmla="val 32000"/>
              <a:gd name="adj2" fmla="val 93617"/>
            </a:avLst>
          </a:prstGeom>
          <a:solidFill>
            <a:srgbClr val="CBCBCB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p  {     background-color: white;     color: black;   }  .withstyle  {     background-color: olive;     color: navy;   }  .warn  {     background-color: yellow;     color: red;   }  #first {   background-color: green;   color: red; }  #maincontent {   border-style: solid;   border-width: 2px; }  #footer {   border-style: dashed;   border-color: red;   border-width: 2px; }"/>
          <p:cNvSpPr txBox="1"/>
          <p:nvPr/>
        </p:nvSpPr>
        <p:spPr>
          <a:xfrm>
            <a:off x="6183773" y="2074664"/>
            <a:ext cx="2304667" cy="4405313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68">
              <a:defRPr b="1" sz="1000">
                <a:solidFill>
                  <a:srgbClr val="0432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11480"/>
                </a:solidFill>
              </a:rPr>
              <a:t>p  </a:t>
            </a:r>
            <a:r>
              <a:rPr b="0">
                <a:solidFill>
                  <a:srgbClr val="000000"/>
                </a:solidFill>
              </a:rPr>
              <a:t>{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background-color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white</a:t>
            </a:r>
            <a:r>
              <a:rPr b="0">
                <a:solidFill>
                  <a:srgbClr val="000000"/>
                </a:solidFill>
              </a:rPr>
              <a:t>;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black</a:t>
            </a:r>
            <a:r>
              <a:rPr b="0">
                <a:solidFill>
                  <a:srgbClr val="000000"/>
                </a:solidFill>
              </a:rPr>
              <a:t>;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011480"/>
                </a:solidFill>
              </a:rPr>
              <a:t>withstyle  </a:t>
            </a:r>
            <a:r>
              <a:rPr b="0">
                <a:solidFill>
                  <a:srgbClr val="000000"/>
                </a:solidFill>
              </a:rPr>
              <a:t>{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background-color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olive</a:t>
            </a:r>
            <a:r>
              <a:rPr b="0">
                <a:solidFill>
                  <a:srgbClr val="000000"/>
                </a:solidFill>
              </a:rPr>
              <a:t>;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navy</a:t>
            </a:r>
            <a:r>
              <a:rPr b="0">
                <a:solidFill>
                  <a:srgbClr val="000000"/>
                </a:solidFill>
              </a:rPr>
              <a:t>;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011480"/>
                </a:solidFill>
              </a:rPr>
              <a:t>warn  </a:t>
            </a:r>
            <a:r>
              <a:rPr b="0">
                <a:solidFill>
                  <a:srgbClr val="000000"/>
                </a:solidFill>
              </a:rPr>
              <a:t>{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background-color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yellow</a:t>
            </a:r>
            <a:r>
              <a:rPr b="0">
                <a:solidFill>
                  <a:srgbClr val="000000"/>
                </a:solidFill>
              </a:rPr>
              <a:t>;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red</a:t>
            </a:r>
            <a:r>
              <a:rPr b="0">
                <a:solidFill>
                  <a:srgbClr val="000000"/>
                </a:solidFill>
              </a:rPr>
              <a:t>;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>
                <a:solidFill>
                  <a:srgbClr val="011480"/>
                </a:solidFill>
              </a:rPr>
              <a:t>#first </a:t>
            </a:r>
            <a:r>
              <a:rPr b="0">
                <a:solidFill>
                  <a:srgbClr val="000000"/>
                </a:solidFill>
              </a:rPr>
              <a:t>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background-color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green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red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>
                <a:solidFill>
                  <a:srgbClr val="011480"/>
                </a:solidFill>
              </a:rPr>
              <a:t>#maincontent </a:t>
            </a:r>
            <a:r>
              <a:rPr b="0">
                <a:solidFill>
                  <a:srgbClr val="000000"/>
                </a:solidFill>
              </a:rPr>
              <a:t>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border-style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solid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border-width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 b="0"/>
              <a:t>2</a:t>
            </a:r>
            <a:r>
              <a:rPr>
                <a:solidFill>
                  <a:srgbClr val="018001"/>
                </a:solidFill>
              </a:rPr>
              <a:t>px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>
                <a:solidFill>
                  <a:srgbClr val="011480"/>
                </a:solidFill>
              </a:rPr>
              <a:t>#footer </a:t>
            </a:r>
            <a:r>
              <a:rPr b="0">
                <a:solidFill>
                  <a:srgbClr val="000000"/>
                </a:solidFill>
              </a:rPr>
              <a:t>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border-style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dashed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border-color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red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border-width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 b="0"/>
              <a:t>2</a:t>
            </a:r>
            <a:r>
              <a:rPr>
                <a:solidFill>
                  <a:srgbClr val="018001"/>
                </a:solidFill>
              </a:rPr>
              <a:t>px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  <a:endParaRPr b="0">
              <a:solidFill>
                <a:srgbClr val="000000"/>
              </a:solidFill>
            </a:endParaRPr>
          </a:p>
        </p:txBody>
      </p:sp>
      <p:pic>
        <p:nvPicPr>
          <p:cNvPr id="254" name="Screen Shot 2016-09-26 at 09.04.40.png" descr="Screen Shot 2016-09-26 at 09.04.40.png"/>
          <p:cNvPicPr>
            <a:picLocks noChangeAspect="1"/>
          </p:cNvPicPr>
          <p:nvPr/>
        </p:nvPicPr>
        <p:blipFill>
          <a:blip r:embed="rId2">
            <a:extLst/>
          </a:blip>
          <a:srcRect l="0" t="12994" r="0" b="6650"/>
          <a:stretch>
            <a:fillRect/>
          </a:stretch>
        </p:blipFill>
        <p:spPr>
          <a:xfrm>
            <a:off x="587359" y="488354"/>
            <a:ext cx="4878659" cy="3169550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pic>
        <p:nvPicPr>
          <p:cNvPr id="255" name="Screen Shot 2016-09-26 at 09.04.11.png" descr="Screen Shot 2016-09-26 at 09.04.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772" y="3870894"/>
            <a:ext cx="5259587" cy="2794993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Classes, IDs &amp; Divs in Action"/>
          <p:cNvSpPr txBox="1"/>
          <p:nvPr/>
        </p:nvSpPr>
        <p:spPr>
          <a:xfrm>
            <a:off x="6211045" y="306566"/>
            <a:ext cx="2584216" cy="924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Classes, IDs &amp; Divs in Action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Multiple Rules</a:t>
            </a:r>
          </a:p>
        </p:txBody>
      </p:sp>
      <p:sp>
        <p:nvSpPr>
          <p:cNvPr id="141" name="Slide Number Placeholder 3"/>
          <p:cNvSpPr txBox="1"/>
          <p:nvPr>
            <p:ph type="sldNum" sz="quarter" idx="4294967295"/>
          </p:nvPr>
        </p:nvSpPr>
        <p:spPr>
          <a:xfrm>
            <a:off x="8505426" y="6404298"/>
            <a:ext cx="181375" cy="2692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2" name="Screen Shot 2018-01-31 at 06.28.17.png" descr="Screen Shot 2018-01-31 at 06.28.17.png"/>
          <p:cNvPicPr>
            <a:picLocks noChangeAspect="1"/>
          </p:cNvPicPr>
          <p:nvPr/>
        </p:nvPicPr>
        <p:blipFill>
          <a:blip r:embed="rId2">
            <a:extLst/>
          </a:blip>
          <a:srcRect l="9029" t="0" r="0" b="0"/>
          <a:stretch>
            <a:fillRect/>
          </a:stretch>
        </p:blipFill>
        <p:spPr>
          <a:xfrm>
            <a:off x="81359" y="1292352"/>
            <a:ext cx="8981231" cy="4778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 Placeholder 3"/>
          <p:cNvSpPr txBox="1"/>
          <p:nvPr>
            <p:ph type="sldNum" sz="quarter" idx="4294967295"/>
          </p:nvPr>
        </p:nvSpPr>
        <p:spPr>
          <a:xfrm>
            <a:off x="8505426" y="6404298"/>
            <a:ext cx="181375" cy="2692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" name="Rectangle 2"/>
          <p:cNvSpPr txBox="1"/>
          <p:nvPr>
            <p:ph type="body" sz="quarter" idx="1"/>
          </p:nvPr>
        </p:nvSpPr>
        <p:spPr>
          <a:xfrm>
            <a:off x="237014" y="1634133"/>
            <a:ext cx="4370191" cy="1348978"/>
          </a:xfrm>
          <a:prstGeom prst="rect">
            <a:avLst/>
          </a:prstGeom>
        </p:spPr>
        <p:txBody>
          <a:bodyPr/>
          <a:lstStyle>
            <a:lvl1pPr marL="0" indent="0" defTabSz="896019">
              <a:buSzTx/>
              <a:buNone/>
              <a:defRPr sz="3136"/>
            </a:lvl1pPr>
          </a:lstStyle>
          <a:p>
            <a:pPr/>
            <a:r>
              <a:t>Rules can be combined if they are identical</a:t>
            </a:r>
          </a:p>
        </p:txBody>
      </p:sp>
      <p:sp>
        <p:nvSpPr>
          <p:cNvPr id="146" name="Rectangle 1"/>
          <p:cNvSpPr txBox="1"/>
          <p:nvPr>
            <p:ph type="title"/>
          </p:nvPr>
        </p:nvSpPr>
        <p:spPr>
          <a:xfrm>
            <a:off x="592614" y="295980"/>
            <a:ext cx="3393282" cy="982268"/>
          </a:xfrm>
          <a:prstGeom prst="rect">
            <a:avLst/>
          </a:prstGeom>
        </p:spPr>
        <p:txBody>
          <a:bodyPr/>
          <a:lstStyle>
            <a:lvl1pPr defTabSz="676586">
              <a:defRPr sz="2886"/>
            </a:lvl1pPr>
          </a:lstStyle>
          <a:p>
            <a:pPr/>
            <a:r>
              <a:t>Combining Selectors</a:t>
            </a:r>
          </a:p>
        </p:txBody>
      </p:sp>
      <p:sp>
        <p:nvSpPr>
          <p:cNvPr id="147" name="Rectangle 4"/>
          <p:cNvSpPr/>
          <p:nvPr/>
        </p:nvSpPr>
        <p:spPr>
          <a:xfrm>
            <a:off x="2991444" y="3750469"/>
            <a:ext cx="1205509" cy="1250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48" name="Rectangle 6"/>
          <p:cNvSpPr/>
          <p:nvPr/>
        </p:nvSpPr>
        <p:spPr>
          <a:xfrm>
            <a:off x="7331274" y="5339953"/>
            <a:ext cx="1759149" cy="8929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pic>
        <p:nvPicPr>
          <p:cNvPr id="149" name="Screen Shot 2018-01-31 at 06.31.33.png" descr="Screen Shot 2018-01-31 at 06.31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660" y="3812976"/>
            <a:ext cx="8740380" cy="28550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Screen Shot 2018-01-31 at 06.28.17.png" descr="Screen Shot 2018-01-31 at 06.28.17.png"/>
          <p:cNvPicPr>
            <a:picLocks noChangeAspect="1"/>
          </p:cNvPicPr>
          <p:nvPr/>
        </p:nvPicPr>
        <p:blipFill>
          <a:blip r:embed="rId3">
            <a:extLst/>
          </a:blip>
          <a:srcRect l="9029" t="8083" r="41187" b="0"/>
          <a:stretch>
            <a:fillRect/>
          </a:stretch>
        </p:blipFill>
        <p:spPr>
          <a:xfrm>
            <a:off x="5285499" y="0"/>
            <a:ext cx="3712209" cy="33173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51" name="Rectangle"/>
          <p:cNvSpPr/>
          <p:nvPr/>
        </p:nvSpPr>
        <p:spPr>
          <a:xfrm>
            <a:off x="6223000" y="5799138"/>
            <a:ext cx="2768519" cy="95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57" name="Group"/>
          <p:cNvGrpSpPr/>
          <p:nvPr/>
        </p:nvGrpSpPr>
        <p:grpSpPr>
          <a:xfrm>
            <a:off x="0" y="1755594"/>
            <a:ext cx="9144000" cy="3511068"/>
            <a:chOff x="0" y="0"/>
            <a:chExt cx="9144000" cy="3511066"/>
          </a:xfrm>
        </p:grpSpPr>
        <p:pic>
          <p:nvPicPr>
            <p:cNvPr id="155" name="Screen Shot 2018-01-31 at 06.36.39.png" descr="Screen Shot 2018-01-31 at 06.36.3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144000" cy="32564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6" name="Rectangle"/>
            <p:cNvSpPr/>
            <p:nvPr/>
          </p:nvSpPr>
          <p:spPr>
            <a:xfrm>
              <a:off x="3625850" y="2299210"/>
              <a:ext cx="5518150" cy="121185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lide Number Placeholder 3"/>
          <p:cNvSpPr txBox="1"/>
          <p:nvPr>
            <p:ph type="sldNum" sz="quarter" idx="4294967295"/>
          </p:nvPr>
        </p:nvSpPr>
        <p:spPr>
          <a:xfrm>
            <a:off x="8505426" y="6404298"/>
            <a:ext cx="181375" cy="2692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0" name="Rectangle 2"/>
          <p:cNvSpPr txBox="1"/>
          <p:nvPr>
            <p:ph type="body" sz="half" idx="1"/>
          </p:nvPr>
        </p:nvSpPr>
        <p:spPr>
          <a:xfrm>
            <a:off x="428829" y="5310089"/>
            <a:ext cx="8340330" cy="1902024"/>
          </a:xfrm>
          <a:prstGeom prst="rect">
            <a:avLst/>
          </a:prstGeom>
        </p:spPr>
        <p:txBody>
          <a:bodyPr/>
          <a:lstStyle/>
          <a:p>
            <a:pPr/>
            <a:r>
              <a:t>Both h1 and h2 share the font-family and colour attributes, however only h1 is underlined</a:t>
            </a:r>
          </a:p>
        </p:txBody>
      </p:sp>
      <p:sp>
        <p:nvSpPr>
          <p:cNvPr id="161" name="Rectangle 1"/>
          <p:cNvSpPr txBox="1"/>
          <p:nvPr>
            <p:ph type="title"/>
          </p:nvPr>
        </p:nvSpPr>
        <p:spPr>
          <a:xfrm>
            <a:off x="275826" y="-125412"/>
            <a:ext cx="8229601" cy="11430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Multiple Rues &amp; Selectors</a:t>
            </a:r>
          </a:p>
        </p:txBody>
      </p:sp>
      <p:pic>
        <p:nvPicPr>
          <p:cNvPr id="162" name="Screen Shot 2018-01-31 at 06.38.26.png" descr="Screen Shot 2018-01-31 at 06.38.26.png"/>
          <p:cNvPicPr>
            <a:picLocks noChangeAspect="1"/>
          </p:cNvPicPr>
          <p:nvPr/>
        </p:nvPicPr>
        <p:blipFill>
          <a:blip r:embed="rId2">
            <a:extLst/>
          </a:blip>
          <a:srcRect l="4490" t="0" r="2883" b="0"/>
          <a:stretch>
            <a:fillRect/>
          </a:stretch>
        </p:blipFill>
        <p:spPr>
          <a:xfrm>
            <a:off x="137126" y="1017588"/>
            <a:ext cx="8923877" cy="3672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 Placeholder 3"/>
          <p:cNvSpPr txBox="1"/>
          <p:nvPr>
            <p:ph type="sldNum" sz="quarter" idx="4294967295"/>
          </p:nvPr>
        </p:nvSpPr>
        <p:spPr>
          <a:xfrm>
            <a:off x="8505426" y="6404298"/>
            <a:ext cx="181375" cy="2692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Rectangle 2"/>
          <p:cNvSpPr txBox="1"/>
          <p:nvPr>
            <p:ph type="body" sz="half" idx="1"/>
          </p:nvPr>
        </p:nvSpPr>
        <p:spPr>
          <a:xfrm>
            <a:off x="439937" y="2546301"/>
            <a:ext cx="3814563" cy="3807198"/>
          </a:xfrm>
          <a:prstGeom prst="rect">
            <a:avLst/>
          </a:prstGeom>
        </p:spPr>
        <p:txBody>
          <a:bodyPr/>
          <a:lstStyle/>
          <a:p>
            <a:pPr marL="0" indent="0" algn="r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2700"/>
            </a:pPr>
            <a:r>
              <a:t>Rules can be listed separately</a:t>
            </a:r>
          </a:p>
          <a:p>
            <a:pPr marL="0" indent="0" algn="r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2700"/>
            </a:pPr>
          </a:p>
          <a:p>
            <a:pPr marL="0" indent="0" algn="r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2700"/>
            </a:pPr>
          </a:p>
          <a:p>
            <a:pPr marL="0" indent="0" algn="r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2700"/>
            </a:pPr>
            <a:r>
              <a:t>Or, rules can be grouped. Property:Value pairs need to be separated by a semicolon.</a:t>
            </a:r>
          </a:p>
        </p:txBody>
      </p:sp>
      <p:grpSp>
        <p:nvGrpSpPr>
          <p:cNvPr id="168" name="Rectangle 3"/>
          <p:cNvGrpSpPr/>
          <p:nvPr/>
        </p:nvGrpSpPr>
        <p:grpSpPr>
          <a:xfrm>
            <a:off x="4438649" y="2212463"/>
            <a:ext cx="4597849" cy="1709375"/>
            <a:chOff x="0" y="0"/>
            <a:chExt cx="4597847" cy="1709373"/>
          </a:xfrm>
        </p:grpSpPr>
        <p:sp>
          <p:nvSpPr>
            <p:cNvPr id="166" name="Rectangle"/>
            <p:cNvSpPr/>
            <p:nvPr/>
          </p:nvSpPr>
          <p:spPr>
            <a:xfrm>
              <a:off x="-1" y="0"/>
              <a:ext cx="4597849" cy="170937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42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167" name="p {color: black;}…"/>
            <p:cNvSpPr txBox="1"/>
            <p:nvPr/>
          </p:nvSpPr>
          <p:spPr>
            <a:xfrm>
              <a:off x="162078" y="147225"/>
              <a:ext cx="4435770" cy="1433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p</a:t>
              </a:r>
              <a:r>
                <a:rPr>
                  <a:solidFill>
                    <a:srgbClr val="000000"/>
                  </a:solidFill>
                </a:rPr>
                <a:t> {</a:t>
              </a:r>
              <a:r>
                <a:rPr>
                  <a:solidFill>
                    <a:srgbClr val="7F007F"/>
                  </a:solidFill>
                </a:rPr>
                <a:t>color</a:t>
              </a:r>
              <a:r>
                <a:rPr>
                  <a:solidFill>
                    <a:srgbClr val="000000"/>
                  </a:solidFill>
                </a:rPr>
                <a:t>: </a:t>
              </a:r>
              <a:r>
                <a:rPr>
                  <a:solidFill>
                    <a:srgbClr val="2A00E1"/>
                  </a:solidFill>
                </a:rPr>
                <a:t>black</a:t>
              </a:r>
              <a:r>
                <a:rPr>
                  <a:solidFill>
                    <a:srgbClr val="000000"/>
                  </a:solidFill>
                </a:rPr>
                <a:t>;}  </a:t>
              </a:r>
            </a:p>
            <a:p>
              <a:pPr>
                <a:defRPr sz="14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p</a:t>
              </a:r>
              <a:r>
                <a:rPr>
                  <a:solidFill>
                    <a:srgbClr val="000000"/>
                  </a:solidFill>
                </a:rPr>
                <a:t> {</a:t>
              </a:r>
              <a:r>
                <a:rPr>
                  <a:solidFill>
                    <a:srgbClr val="7F007F"/>
                  </a:solidFill>
                </a:rPr>
                <a:t>background-color</a:t>
              </a:r>
              <a:r>
                <a:rPr>
                  <a:solidFill>
                    <a:srgbClr val="000000"/>
                  </a:solidFill>
                </a:rPr>
                <a:t>: </a:t>
              </a:r>
              <a:r>
                <a:rPr>
                  <a:solidFill>
                    <a:srgbClr val="2A00E1"/>
                  </a:solidFill>
                </a:rPr>
                <a:t>teal</a:t>
              </a:r>
              <a:r>
                <a:rPr>
                  <a:solidFill>
                    <a:srgbClr val="000000"/>
                  </a:solidFill>
                </a:rPr>
                <a:t>;}  </a:t>
              </a:r>
            </a:p>
            <a:p>
              <a:pPr>
                <a:defRPr sz="14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p</a:t>
              </a:r>
              <a:r>
                <a:rPr>
                  <a:solidFill>
                    <a:srgbClr val="000000"/>
                  </a:solidFill>
                </a:rPr>
                <a:t> {</a:t>
              </a:r>
              <a:r>
                <a:rPr>
                  <a:solidFill>
                    <a:srgbClr val="7F007F"/>
                  </a:solidFill>
                </a:rPr>
                <a:t>padding</a:t>
              </a:r>
              <a:r>
                <a:rPr>
                  <a:solidFill>
                    <a:srgbClr val="000000"/>
                  </a:solidFill>
                </a:rPr>
                <a:t>: </a:t>
              </a:r>
              <a:r>
                <a:rPr>
                  <a:solidFill>
                    <a:srgbClr val="2A00E1"/>
                  </a:solidFill>
                </a:rPr>
                <a:t>1em</a:t>
              </a:r>
              <a:r>
                <a:rPr>
                  <a:solidFill>
                    <a:srgbClr val="000000"/>
                  </a:solidFill>
                </a:rPr>
                <a:t>;}  </a:t>
              </a:r>
            </a:p>
            <a:p>
              <a:pPr>
                <a:defRPr sz="14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p</a:t>
              </a:r>
              <a:r>
                <a:rPr>
                  <a:solidFill>
                    <a:srgbClr val="000000"/>
                  </a:solidFill>
                </a:rPr>
                <a:t> {</a:t>
              </a:r>
              <a:r>
                <a:rPr>
                  <a:solidFill>
                    <a:srgbClr val="7F007F"/>
                  </a:solidFill>
                </a:rPr>
                <a:t>margin</a:t>
              </a:r>
              <a:r>
                <a:rPr>
                  <a:solidFill>
                    <a:srgbClr val="000000"/>
                  </a:solidFill>
                </a:rPr>
                <a:t>: </a:t>
              </a:r>
              <a:r>
                <a:rPr>
                  <a:solidFill>
                    <a:srgbClr val="2A00E1"/>
                  </a:solidFill>
                </a:rPr>
                <a:t>1em</a:t>
              </a:r>
              <a:r>
                <a:rPr>
                  <a:solidFill>
                    <a:srgbClr val="000000"/>
                  </a:solidFill>
                </a:rPr>
                <a:t>;}  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>
                <a:defRPr sz="14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p</a:t>
              </a:r>
              <a:r>
                <a:rPr>
                  <a:solidFill>
                    <a:srgbClr val="000000"/>
                  </a:solidFill>
                </a:rPr>
                <a:t> {</a:t>
              </a:r>
              <a:r>
                <a:rPr>
                  <a:solidFill>
                    <a:srgbClr val="7F007F"/>
                  </a:solidFill>
                </a:rPr>
                <a:t>font-family</a:t>
              </a:r>
              <a:r>
                <a:rPr>
                  <a:solidFill>
                    <a:srgbClr val="000000"/>
                  </a:solidFill>
                </a:rPr>
                <a:t>: </a:t>
              </a:r>
              <a:r>
                <a:rPr>
                  <a:solidFill>
                    <a:srgbClr val="2A00E1"/>
                  </a:solidFill>
                </a:rPr>
                <a:t>helvetica,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rPr>
                  <a:solidFill>
                    <a:srgbClr val="2A00E1"/>
                  </a:solidFill>
                </a:rPr>
                <a:t>sans-serif</a:t>
              </a:r>
              <a:r>
                <a:rPr>
                  <a:solidFill>
                    <a:srgbClr val="000000"/>
                  </a:solidFill>
                </a:rPr>
                <a:t>;}  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>
                <a:defRPr sz="14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p</a:t>
              </a:r>
              <a:r>
                <a:rPr>
                  <a:solidFill>
                    <a:srgbClr val="000000"/>
                  </a:solidFill>
                </a:rPr>
                <a:t> {</a:t>
              </a:r>
              <a:r>
                <a:rPr>
                  <a:solidFill>
                    <a:srgbClr val="7F007F"/>
                  </a:solidFill>
                </a:rPr>
                <a:t>text-align</a:t>
              </a:r>
              <a:r>
                <a:rPr>
                  <a:solidFill>
                    <a:srgbClr val="000000"/>
                  </a:solidFill>
                </a:rPr>
                <a:t>: </a:t>
              </a:r>
              <a:r>
                <a:rPr>
                  <a:solidFill>
                    <a:srgbClr val="2A00E1"/>
                  </a:solidFill>
                </a:rPr>
                <a:t>justify</a:t>
              </a:r>
              <a:r>
                <a:rPr>
                  <a:solidFill>
                    <a:srgbClr val="000000"/>
                  </a:solidFill>
                </a:rPr>
                <a:t>;}</a:t>
              </a:r>
            </a:p>
          </p:txBody>
        </p:sp>
      </p:grpSp>
      <p:grpSp>
        <p:nvGrpSpPr>
          <p:cNvPr id="171" name="Rectangle 4"/>
          <p:cNvGrpSpPr/>
          <p:nvPr/>
        </p:nvGrpSpPr>
        <p:grpSpPr>
          <a:xfrm>
            <a:off x="4438649" y="4295546"/>
            <a:ext cx="4597848" cy="2108753"/>
            <a:chOff x="0" y="0"/>
            <a:chExt cx="4597846" cy="2108751"/>
          </a:xfrm>
        </p:grpSpPr>
        <p:sp>
          <p:nvSpPr>
            <p:cNvPr id="169" name="Rectangle"/>
            <p:cNvSpPr/>
            <p:nvPr/>
          </p:nvSpPr>
          <p:spPr>
            <a:xfrm>
              <a:off x="-1" y="0"/>
              <a:ext cx="4597848" cy="21087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42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170" name="p {…"/>
            <p:cNvSpPr txBox="1"/>
            <p:nvPr/>
          </p:nvSpPr>
          <p:spPr>
            <a:xfrm>
              <a:off x="242759" y="114659"/>
              <a:ext cx="4355088" cy="1910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p</a:t>
              </a:r>
              <a:r>
                <a:rPr>
                  <a:solidFill>
                    <a:srgbClr val="000000"/>
                  </a:solidFill>
                </a:rPr>
                <a:t> {  </a:t>
              </a:r>
            </a:p>
            <a:p>
              <a:pPr>
                <a:defRPr sz="1400">
                  <a:latin typeface="Monaco"/>
                  <a:ea typeface="Monaco"/>
                  <a:cs typeface="Monaco"/>
                  <a:sym typeface="Monaco"/>
                </a:defRPr>
              </a:pPr>
              <a:r>
                <a:t>  </a:t>
              </a:r>
              <a:r>
                <a:rPr>
                  <a:solidFill>
                    <a:srgbClr val="7F007F"/>
                  </a:solidFill>
                </a:rPr>
                <a:t>color</a:t>
              </a:r>
              <a:r>
                <a:t>: </a:t>
              </a:r>
              <a:r>
                <a:rPr>
                  <a:solidFill>
                    <a:srgbClr val="2A00E1"/>
                  </a:solidFill>
                </a:rPr>
                <a:t>black</a:t>
              </a:r>
              <a:r>
                <a:t>;  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>
                <a:defRPr sz="1400">
                  <a:latin typeface="Monaco"/>
                  <a:ea typeface="Monaco"/>
                  <a:cs typeface="Monaco"/>
                  <a:sym typeface="Monaco"/>
                </a:defRPr>
              </a:pPr>
              <a:r>
                <a:t>  </a:t>
              </a:r>
              <a:r>
                <a:rPr>
                  <a:solidFill>
                    <a:srgbClr val="7F007F"/>
                  </a:solidFill>
                </a:rPr>
                <a:t>background-color</a:t>
              </a:r>
              <a:r>
                <a:t>: </a:t>
              </a:r>
              <a:r>
                <a:rPr>
                  <a:solidFill>
                    <a:srgbClr val="2A00E1"/>
                  </a:solidFill>
                </a:rPr>
                <a:t>teal</a:t>
              </a:r>
              <a:r>
                <a:t>;  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>
                <a:defRPr sz="1400">
                  <a:latin typeface="Monaco"/>
                  <a:ea typeface="Monaco"/>
                  <a:cs typeface="Monaco"/>
                  <a:sym typeface="Monaco"/>
                </a:defRPr>
              </a:pPr>
              <a:r>
                <a:t>  </a:t>
              </a:r>
              <a:r>
                <a:rPr>
                  <a:solidFill>
                    <a:srgbClr val="7F007F"/>
                  </a:solidFill>
                </a:rPr>
                <a:t>padding</a:t>
              </a:r>
              <a:r>
                <a:t>: </a:t>
              </a:r>
              <a:r>
                <a:rPr>
                  <a:solidFill>
                    <a:srgbClr val="2A00E1"/>
                  </a:solidFill>
                </a:rPr>
                <a:t>1em</a:t>
              </a:r>
              <a:r>
                <a:t>;  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>
                <a:defRPr sz="1400">
                  <a:latin typeface="Monaco"/>
                  <a:ea typeface="Monaco"/>
                  <a:cs typeface="Monaco"/>
                  <a:sym typeface="Monaco"/>
                </a:defRPr>
              </a:pPr>
              <a:r>
                <a:t>  </a:t>
              </a:r>
              <a:r>
                <a:rPr>
                  <a:solidFill>
                    <a:srgbClr val="7F007F"/>
                  </a:solidFill>
                </a:rPr>
                <a:t>margin</a:t>
              </a:r>
              <a:r>
                <a:t>: </a:t>
              </a:r>
              <a:r>
                <a:rPr>
                  <a:solidFill>
                    <a:srgbClr val="2A00E1"/>
                  </a:solidFill>
                </a:rPr>
                <a:t>1em</a:t>
              </a:r>
              <a:r>
                <a:t>;  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>
                <a:defRPr sz="1400">
                  <a:latin typeface="Monaco"/>
                  <a:ea typeface="Monaco"/>
                  <a:cs typeface="Monaco"/>
                  <a:sym typeface="Monaco"/>
                </a:defRPr>
              </a:pPr>
              <a:r>
                <a:t>  </a:t>
              </a:r>
              <a:r>
                <a:rPr>
                  <a:solidFill>
                    <a:srgbClr val="7F007F"/>
                  </a:solidFill>
                </a:rPr>
                <a:t>font-family</a:t>
              </a:r>
              <a:r>
                <a:t>: </a:t>
              </a:r>
              <a:r>
                <a:rPr>
                  <a:solidFill>
                    <a:srgbClr val="2A00E1"/>
                  </a:solidFill>
                </a:rPr>
                <a:t>helvetica,</a:t>
              </a:r>
              <a:r>
                <a:t> </a:t>
              </a:r>
              <a:r>
                <a:rPr>
                  <a:solidFill>
                    <a:srgbClr val="2A00E1"/>
                  </a:solidFill>
                </a:rPr>
                <a:t>sans-serif</a:t>
              </a:r>
              <a:r>
                <a:t>;  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>
                <a:defRPr sz="1400">
                  <a:latin typeface="Monaco"/>
                  <a:ea typeface="Monaco"/>
                  <a:cs typeface="Monaco"/>
                  <a:sym typeface="Monaco"/>
                </a:defRPr>
              </a:pPr>
              <a:r>
                <a:t>  </a:t>
              </a:r>
              <a:r>
                <a:rPr>
                  <a:solidFill>
                    <a:srgbClr val="7F007F"/>
                  </a:solidFill>
                </a:rPr>
                <a:t>text-align</a:t>
              </a:r>
              <a:r>
                <a:t>: </a:t>
              </a:r>
              <a:r>
                <a:rPr>
                  <a:solidFill>
                    <a:srgbClr val="2A00E1"/>
                  </a:solidFill>
                </a:rPr>
                <a:t>justify</a:t>
              </a:r>
              <a:r>
                <a:t>;  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>
                <a:defRPr sz="1400">
                  <a:latin typeface="Monaco"/>
                  <a:ea typeface="Monaco"/>
                  <a:cs typeface="Monaco"/>
                  <a:sym typeface="Monaco"/>
                </a:defRPr>
              </a:pPr>
              <a:r>
                <a:t>}  </a:t>
              </a:r>
            </a:p>
          </p:txBody>
        </p:sp>
      </p:grpSp>
      <p:sp>
        <p:nvSpPr>
          <p:cNvPr id="172" name="Rectangle 2"/>
          <p:cNvSpPr txBox="1"/>
          <p:nvPr/>
        </p:nvSpPr>
        <p:spPr>
          <a:xfrm>
            <a:off x="4839096" y="503089"/>
            <a:ext cx="4083472" cy="1709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5" tIns="45715" rIns="45715" bIns="45715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600"/>
              </a:spcBef>
              <a:defRPr sz="2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The following two sets of style rules would produce identical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lide Number Placeholder 3"/>
          <p:cNvSpPr txBox="1"/>
          <p:nvPr>
            <p:ph type="sldNum" sz="quarter" idx="4294967295"/>
          </p:nvPr>
        </p:nvSpPr>
        <p:spPr>
          <a:xfrm>
            <a:off x="8505426" y="6404298"/>
            <a:ext cx="181375" cy="2692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Rectangle 2"/>
          <p:cNvSpPr txBox="1"/>
          <p:nvPr>
            <p:ph type="body" sz="half" idx="1"/>
          </p:nvPr>
        </p:nvSpPr>
        <p:spPr>
          <a:xfrm>
            <a:off x="179512" y="1620404"/>
            <a:ext cx="4242171" cy="4722220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Selectors can be combined into comma-separated groups.</a:t>
            </a:r>
          </a:p>
          <a:p>
            <a:pPr>
              <a:defRPr sz="3000"/>
            </a:pPr>
            <a:r>
              <a:t>We combine the selectors so that a single declaration applies to multiple selectors.</a:t>
            </a:r>
          </a:p>
        </p:txBody>
      </p:sp>
      <p:grpSp>
        <p:nvGrpSpPr>
          <p:cNvPr id="178" name="Rectangle 3"/>
          <p:cNvGrpSpPr/>
          <p:nvPr/>
        </p:nvGrpSpPr>
        <p:grpSpPr>
          <a:xfrm>
            <a:off x="5220072" y="1707221"/>
            <a:ext cx="3105472" cy="2068387"/>
            <a:chOff x="0" y="0"/>
            <a:chExt cx="3105471" cy="2068385"/>
          </a:xfrm>
        </p:grpSpPr>
        <p:sp>
          <p:nvSpPr>
            <p:cNvPr id="176" name="Rectangle"/>
            <p:cNvSpPr/>
            <p:nvPr/>
          </p:nvSpPr>
          <p:spPr>
            <a:xfrm>
              <a:off x="-1" y="0"/>
              <a:ext cx="3105473" cy="206838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42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177" name="h1 { color: maroon; }…"/>
            <p:cNvSpPr txBox="1"/>
            <p:nvPr/>
          </p:nvSpPr>
          <p:spPr>
            <a:xfrm>
              <a:off x="145194" y="242576"/>
              <a:ext cx="2815083" cy="1583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defRPr sz="16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h1</a:t>
              </a:r>
              <a:r>
                <a:rPr>
                  <a:solidFill>
                    <a:srgbClr val="000000"/>
                  </a:solidFill>
                </a:rPr>
                <a:t> { </a:t>
              </a:r>
              <a:r>
                <a:rPr>
                  <a:solidFill>
                    <a:srgbClr val="7F007F"/>
                  </a:solidFill>
                </a:rPr>
                <a:t>color</a:t>
              </a:r>
              <a:r>
                <a:rPr>
                  <a:solidFill>
                    <a:srgbClr val="000000"/>
                  </a:solidFill>
                </a:rPr>
                <a:t>: </a:t>
              </a:r>
              <a:r>
                <a:rPr>
                  <a:solidFill>
                    <a:srgbClr val="2A00E1"/>
                  </a:solidFill>
                </a:rPr>
                <a:t>maroon</a:t>
              </a:r>
              <a:r>
                <a:rPr>
                  <a:solidFill>
                    <a:srgbClr val="000000"/>
                  </a:solidFill>
                </a:rPr>
                <a:t>; }  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>
                <a:defRPr sz="16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h2</a:t>
              </a:r>
              <a:r>
                <a:rPr>
                  <a:solidFill>
                    <a:srgbClr val="000000"/>
                  </a:solidFill>
                </a:rPr>
                <a:t> { </a:t>
              </a:r>
              <a:r>
                <a:rPr>
                  <a:solidFill>
                    <a:srgbClr val="7F007F"/>
                  </a:solidFill>
                </a:rPr>
                <a:t>color</a:t>
              </a:r>
              <a:r>
                <a:rPr>
                  <a:solidFill>
                    <a:srgbClr val="000000"/>
                  </a:solidFill>
                </a:rPr>
                <a:t>: </a:t>
              </a:r>
              <a:r>
                <a:rPr>
                  <a:solidFill>
                    <a:srgbClr val="2A00E1"/>
                  </a:solidFill>
                </a:rPr>
                <a:t>maroon</a:t>
              </a:r>
              <a:r>
                <a:rPr>
                  <a:solidFill>
                    <a:srgbClr val="000000"/>
                  </a:solidFill>
                </a:rPr>
                <a:t>; }  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>
                <a:defRPr sz="16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h3</a:t>
              </a:r>
              <a:r>
                <a:rPr>
                  <a:solidFill>
                    <a:srgbClr val="000000"/>
                  </a:solidFill>
                </a:rPr>
                <a:t> { </a:t>
              </a:r>
              <a:r>
                <a:rPr>
                  <a:solidFill>
                    <a:srgbClr val="7F007F"/>
                  </a:solidFill>
                </a:rPr>
                <a:t>color</a:t>
              </a:r>
              <a:r>
                <a:rPr>
                  <a:solidFill>
                    <a:srgbClr val="000000"/>
                  </a:solidFill>
                </a:rPr>
                <a:t>: </a:t>
              </a:r>
              <a:r>
                <a:rPr>
                  <a:solidFill>
                    <a:srgbClr val="2A00E1"/>
                  </a:solidFill>
                </a:rPr>
                <a:t>maroon</a:t>
              </a:r>
              <a:r>
                <a:rPr>
                  <a:solidFill>
                    <a:srgbClr val="000000"/>
                  </a:solidFill>
                </a:rPr>
                <a:t>; }  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>
                <a:defRPr sz="16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h4</a:t>
              </a:r>
              <a:r>
                <a:rPr>
                  <a:solidFill>
                    <a:srgbClr val="000000"/>
                  </a:solidFill>
                </a:rPr>
                <a:t> { </a:t>
              </a:r>
              <a:r>
                <a:rPr>
                  <a:solidFill>
                    <a:srgbClr val="7F007F"/>
                  </a:solidFill>
                </a:rPr>
                <a:t>color</a:t>
              </a:r>
              <a:r>
                <a:rPr>
                  <a:solidFill>
                    <a:srgbClr val="000000"/>
                  </a:solidFill>
                </a:rPr>
                <a:t>: </a:t>
              </a:r>
              <a:r>
                <a:rPr>
                  <a:solidFill>
                    <a:srgbClr val="2A00E1"/>
                  </a:solidFill>
                </a:rPr>
                <a:t>maroon</a:t>
              </a:r>
              <a:r>
                <a:rPr>
                  <a:solidFill>
                    <a:srgbClr val="000000"/>
                  </a:solidFill>
                </a:rPr>
                <a:t>; }  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>
                <a:defRPr sz="16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h5</a:t>
              </a:r>
              <a:r>
                <a:rPr>
                  <a:solidFill>
                    <a:srgbClr val="000000"/>
                  </a:solidFill>
                </a:rPr>
                <a:t> { </a:t>
              </a:r>
              <a:r>
                <a:rPr>
                  <a:solidFill>
                    <a:srgbClr val="7F007F"/>
                  </a:solidFill>
                </a:rPr>
                <a:t>color</a:t>
              </a:r>
              <a:r>
                <a:rPr>
                  <a:solidFill>
                    <a:srgbClr val="000000"/>
                  </a:solidFill>
                </a:rPr>
                <a:t>: </a:t>
              </a:r>
              <a:r>
                <a:rPr>
                  <a:solidFill>
                    <a:srgbClr val="2A00E1"/>
                  </a:solidFill>
                </a:rPr>
                <a:t>maroon</a:t>
              </a:r>
              <a:r>
                <a:rPr>
                  <a:solidFill>
                    <a:srgbClr val="000000"/>
                  </a:solidFill>
                </a:rPr>
                <a:t>; }  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>
                <a:defRPr sz="16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h6</a:t>
              </a:r>
              <a:r>
                <a:rPr>
                  <a:solidFill>
                    <a:srgbClr val="000000"/>
                  </a:solidFill>
                </a:rPr>
                <a:t> { </a:t>
              </a:r>
              <a:r>
                <a:rPr>
                  <a:solidFill>
                    <a:srgbClr val="7F007F"/>
                  </a:solidFill>
                </a:rPr>
                <a:t>color</a:t>
              </a:r>
              <a:r>
                <a:rPr>
                  <a:solidFill>
                    <a:srgbClr val="000000"/>
                  </a:solidFill>
                </a:rPr>
                <a:t>: </a:t>
              </a:r>
              <a:r>
                <a:rPr>
                  <a:solidFill>
                    <a:srgbClr val="2A00E1"/>
                  </a:solidFill>
                </a:rPr>
                <a:t>maroon</a:t>
              </a:r>
              <a:r>
                <a:rPr>
                  <a:solidFill>
                    <a:srgbClr val="000000"/>
                  </a:solidFill>
                </a:rPr>
                <a:t>; }</a:t>
              </a:r>
            </a:p>
          </p:txBody>
        </p:sp>
      </p:grpSp>
      <p:grpSp>
        <p:nvGrpSpPr>
          <p:cNvPr id="181" name="Rectangle 4"/>
          <p:cNvGrpSpPr/>
          <p:nvPr/>
        </p:nvGrpSpPr>
        <p:grpSpPr>
          <a:xfrm>
            <a:off x="3460714" y="5838428"/>
            <a:ext cx="5400600" cy="422351"/>
            <a:chOff x="0" y="0"/>
            <a:chExt cx="5400599" cy="422349"/>
          </a:xfrm>
        </p:grpSpPr>
        <p:sp>
          <p:nvSpPr>
            <p:cNvPr id="179" name="Rectangle"/>
            <p:cNvSpPr/>
            <p:nvPr/>
          </p:nvSpPr>
          <p:spPr>
            <a:xfrm>
              <a:off x="0" y="0"/>
              <a:ext cx="5400600" cy="4223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42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180" name="h1, h2, h3, h4, h5, h6 { color: maroon; }"/>
            <p:cNvSpPr txBox="1"/>
            <p:nvPr/>
          </p:nvSpPr>
          <p:spPr>
            <a:xfrm>
              <a:off x="192385" y="86308"/>
              <a:ext cx="5208215" cy="249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defRPr sz="16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h1,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t>h2,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t>h3,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t>h4,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t>h5,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t>h6</a:t>
              </a:r>
              <a:r>
                <a:rPr>
                  <a:solidFill>
                    <a:srgbClr val="000000"/>
                  </a:solidFill>
                </a:rPr>
                <a:t> { </a:t>
              </a:r>
              <a:r>
                <a:rPr>
                  <a:solidFill>
                    <a:srgbClr val="7F007F"/>
                  </a:solidFill>
                </a:rPr>
                <a:t>color</a:t>
              </a:r>
              <a:r>
                <a:rPr>
                  <a:solidFill>
                    <a:srgbClr val="000000"/>
                  </a:solidFill>
                </a:rPr>
                <a:t>: </a:t>
              </a:r>
              <a:r>
                <a:rPr>
                  <a:solidFill>
                    <a:srgbClr val="2A00E1"/>
                  </a:solidFill>
                </a:rPr>
                <a:t>maroon</a:t>
              </a:r>
              <a:r>
                <a:rPr>
                  <a:solidFill>
                    <a:srgbClr val="000000"/>
                  </a:solidFill>
                </a:rPr>
                <a:t>; } 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eeing Selectors Visually"/>
          <p:cNvSpPr txBox="1"/>
          <p:nvPr>
            <p:ph type="title"/>
          </p:nvPr>
        </p:nvSpPr>
        <p:spPr>
          <a:xfrm>
            <a:off x="118888" y="136523"/>
            <a:ext cx="5418933" cy="815508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Seeing Selectors Visually</a:t>
            </a:r>
          </a:p>
        </p:txBody>
      </p:sp>
      <p:grpSp>
        <p:nvGrpSpPr>
          <p:cNvPr id="186" name="Group"/>
          <p:cNvGrpSpPr/>
          <p:nvPr/>
        </p:nvGrpSpPr>
        <p:grpSpPr>
          <a:xfrm>
            <a:off x="0" y="1308100"/>
            <a:ext cx="9144000" cy="3963591"/>
            <a:chOff x="0" y="0"/>
            <a:chExt cx="9144000" cy="3963590"/>
          </a:xfrm>
        </p:grpSpPr>
        <p:pic>
          <p:nvPicPr>
            <p:cNvPr id="184" name="Screen Shot 2018-01-31 at 07.06.12.png" descr="Screen Shot 2018-01-31 at 07.06.1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36673"/>
              <a:ext cx="9144000" cy="38269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5" name="Rectangle"/>
            <p:cNvSpPr/>
            <p:nvPr/>
          </p:nvSpPr>
          <p:spPr>
            <a:xfrm>
              <a:off x="0" y="0"/>
              <a:ext cx="5108824" cy="14097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30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30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30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30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