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def" i="def"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5" name="Shape 95"/>
          <p:cNvSpPr/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" name="Shape 106"/>
          <p:cNvSpPr/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7" name="Shape 107"/>
          <p:cNvSpPr/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" name="Shape 117"/>
          <p:cNvSpPr/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Shape 118"/>
          <p:cNvSpPr/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8" name="Shape 128"/>
          <p:cNvSpPr/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9" name="Shape 129"/>
          <p:cNvSpPr/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" name="Shape 140"/>
          <p:cNvSpPr/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Shape 141"/>
          <p:cNvSpPr/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2" name="Shape 142"/>
          <p:cNvSpPr/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" name="Shape 162"/>
          <p:cNvSpPr/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3" name="Shape 163"/>
          <p:cNvSpPr/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Shape 164"/>
          <p:cNvSpPr/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6" name="Shape 176"/>
          <p:cNvSpPr/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7" name="Shape 177"/>
          <p:cNvSpPr/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8" name="Shape 178"/>
          <p:cNvSpPr/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9" name="Shape 179"/>
          <p:cNvSpPr/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9" name="Shape 189"/>
          <p:cNvSpPr/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45719" rIns="45719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" name="Shape 207"/>
          <p:cNvSpPr/>
          <p:nvPr>
            <p:ph type="sldNum" sz="quarter" idx="2"/>
          </p:nvPr>
        </p:nvSpPr>
        <p:spPr>
          <a:xfrm>
            <a:off x="12277496" y="9194800"/>
            <a:ext cx="301854" cy="289662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15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21" name="Group 221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algn="l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300">
                  <a:latin typeface="+mj-lt"/>
                  <a:ea typeface="+mj-ea"/>
                  <a:cs typeface="+mj-cs"/>
                  <a:sym typeface="Helvetica Neue"/>
                  <a:hlinkClick r:id="rId4" invalidUrl="" action="" tgtFrame="" tooltip="" history="1" highlightClick="0" endSnd="0"/>
                </a:defRPr>
              </a:lvl1pPr>
            </a:lstStyle>
            <a:p>
              <a:pPr/>
              <a:r>
                <a:rPr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300">
                  <a:latin typeface="+mj-lt"/>
                  <a:ea typeface="+mj-ea"/>
                  <a:cs typeface="+mj-cs"/>
                  <a:sym typeface="Helvetica Neue"/>
                  <a:hlinkClick r:id="rId4" invalidUrl="" action="" tgtFrame="" tooltip="" history="1" highlightClick="0" endSnd="0"/>
                </a:defRPr>
              </a:lvl1pPr>
            </a:lstStyle>
            <a:p>
              <a:pPr/>
              <a:r>
                <a:rPr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222" name="Shape 222"/>
          <p:cNvSpPr/>
          <p:nvPr>
            <p:ph type="body" sz="quarter" idx="13"/>
          </p:nvPr>
        </p:nvSpPr>
        <p:spPr>
          <a:xfrm>
            <a:off x="895350" y="3466083"/>
            <a:ext cx="11226800" cy="54813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606060"/>
                </a:solidFill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223" name="Shape 223"/>
          <p:cNvSpPr/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Shape 73"/>
          <p:cNvSpPr/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4" name="Shape 74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4" name="Shape 84"/>
          <p:cNvSpPr/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Shape 85"/>
          <p:cNvSpPr/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mailto:edleastar@wit.i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905256" y="3120212"/>
            <a:ext cx="11226801" cy="1028701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Web Development</a:t>
            </a:r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/>
            <a:r>
              <a:t>Eamonn de Leastar (</a:t>
            </a:r>
            <a:r>
              <a:rPr>
                <a:hlinkClick r:id="rId2" invalidUrl="" action="" tgtFrame="" tooltip="" history="1" highlightClick="0" endSnd="0"/>
              </a:rPr>
              <a:t>edeleastar@wit.ie</a:t>
            </a:r>
            <a:r>
              <a:t>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6" name="Screen shot 2010-10-11 at 13.58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263" y="647700"/>
            <a:ext cx="12902137" cy="782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Area</a:t>
            </a:r>
          </a:p>
        </p:txBody>
      </p:sp>
      <p:sp>
        <p:nvSpPr>
          <p:cNvPr id="289" name="Shape 289"/>
          <p:cNvSpPr/>
          <p:nvPr>
            <p:ph type="body" sz="half" idx="1"/>
          </p:nvPr>
        </p:nvSpPr>
        <p:spPr>
          <a:xfrm>
            <a:off x="444500" y="2324100"/>
            <a:ext cx="4025900" cy="6565900"/>
          </a:xfrm>
          <a:prstGeom prst="rect">
            <a:avLst/>
          </a:prstGeom>
        </p:spPr>
        <p:txBody>
          <a:bodyPr/>
          <a:lstStyle/>
          <a:p>
            <a:pPr/>
            <a:r>
              <a:t>Every element starts with some content, like text or an image, and this content is placed inside a box that is just big enough to contain it. </a:t>
            </a:r>
          </a:p>
          <a:p>
            <a:pPr/>
            <a:r>
              <a:t>The content area has no whitespace between the content and the edge of the box</a:t>
            </a:r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1" name="Screen shot 2010-10-11 at 14.05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3148" y="2235200"/>
            <a:ext cx="8617552" cy="654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Padding</a:t>
            </a:r>
          </a:p>
        </p:txBody>
      </p:sp>
      <p:sp>
        <p:nvSpPr>
          <p:cNvPr id="294" name="Shape 29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5" name="Screen shot 2010-10-11 at 14.06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7200" y="2692400"/>
            <a:ext cx="10020301" cy="7090227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>
            <p:ph type="body" sz="half" idx="1"/>
          </p:nvPr>
        </p:nvSpPr>
        <p:spPr>
          <a:xfrm>
            <a:off x="431800" y="2476500"/>
            <a:ext cx="5765800" cy="56769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Any box can have a layer of padding around the content area. </a:t>
            </a:r>
          </a:p>
          <a:p>
            <a:pPr/>
            <a:r>
              <a:t>Padding is optional, so you don’t have to have it, but you can use padding to create visual whitespace between the content and the border of the box. </a:t>
            </a:r>
          </a:p>
          <a:p>
            <a:pPr/>
            <a:r>
              <a:t>The padding is transparent and has no color or decoration of its own.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Border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0" name="Screen shot 2010-10-11 at 14.09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5600" y="2019300"/>
            <a:ext cx="8978900" cy="59055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>
            <p:ph type="body" sz="half" idx="1"/>
          </p:nvPr>
        </p:nvSpPr>
        <p:spPr>
          <a:xfrm>
            <a:off x="533400" y="2997200"/>
            <a:ext cx="4749800" cy="61722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Elements can have an optional border around them</a:t>
            </a:r>
          </a:p>
          <a:p>
            <a:pPr/>
            <a:r>
              <a:t>The border surrounds the padding and because it takes the form of a line around the content, borders provide visual separation between content and other elements on the same page</a:t>
            </a:r>
          </a:p>
          <a:p>
            <a:pPr/>
            <a:r>
              <a:t>Borders can be various widths, colors and styles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571500" y="-12700"/>
            <a:ext cx="11861800" cy="863600"/>
          </a:xfrm>
          <a:prstGeom prst="rect">
            <a:avLst/>
          </a:prstGeom>
        </p:spPr>
        <p:txBody>
          <a:bodyPr/>
          <a:lstStyle/>
          <a:p>
            <a:pPr/>
            <a:r>
              <a:t>Margin</a:t>
            </a:r>
          </a:p>
        </p:txBody>
      </p:sp>
      <p:sp>
        <p:nvSpPr>
          <p:cNvPr id="304" name="Shape 30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5" name="Screen shot 2010-10-11 at 14.33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2600" y="647700"/>
            <a:ext cx="9931400" cy="8458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>
            <p:ph type="body" sz="half" idx="1"/>
          </p:nvPr>
        </p:nvSpPr>
        <p:spPr>
          <a:xfrm>
            <a:off x="203200" y="939800"/>
            <a:ext cx="4445000" cy="65405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900"/>
              </a:spcBef>
            </a:pPr>
            <a:r>
              <a:t>The margin is also optional and surrounds the border. </a:t>
            </a:r>
          </a:p>
          <a:p>
            <a:pPr>
              <a:spcBef>
                <a:spcPts val="900"/>
              </a:spcBef>
            </a:pPr>
            <a:r>
              <a:t>The margin gives you a way to add space between your element  and other elements on the same page. </a:t>
            </a:r>
          </a:p>
          <a:p>
            <a:pPr>
              <a:spcBef>
                <a:spcPts val="900"/>
              </a:spcBef>
            </a:pPr>
            <a:r>
              <a:t>If two boxes are next to each other, the margins act as the space in between them. </a:t>
            </a:r>
          </a:p>
          <a:p>
            <a:pPr>
              <a:spcBef>
                <a:spcPts val="900"/>
              </a:spcBef>
            </a:pPr>
            <a:r>
              <a:t>Like padding, margins are transparent and have no color or decoration of their own.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Variations: Boxes</a:t>
            </a:r>
          </a:p>
        </p:txBody>
      </p:sp>
      <p:sp>
        <p:nvSpPr>
          <p:cNvPr id="309" name="Shape 309"/>
          <p:cNvSpPr/>
          <p:nvPr>
            <p:ph type="body" sz="half" idx="1"/>
          </p:nvPr>
        </p:nvSpPr>
        <p:spPr>
          <a:xfrm>
            <a:off x="571500" y="2324100"/>
            <a:ext cx="4445000" cy="6565900"/>
          </a:xfrm>
          <a:prstGeom prst="rect">
            <a:avLst/>
          </a:prstGeom>
        </p:spPr>
        <p:txBody>
          <a:bodyPr/>
          <a:lstStyle/>
          <a:p>
            <a:pPr/>
            <a:r>
              <a:t>The box model may look simple with just the content, some padding, a border, and margins. </a:t>
            </a:r>
          </a:p>
          <a:p>
            <a:pPr/>
            <a:r>
              <a:t>But when you combine these all together there are endless ways you can determine the layout of an element with its internal spacing (padding) and the spacing around it (margins). </a:t>
            </a:r>
          </a:p>
        </p:txBody>
      </p:sp>
      <p:sp>
        <p:nvSpPr>
          <p:cNvPr id="310" name="Shape 31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1" name="Screen shot 2010-10-11 at 14.38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100" y="169986"/>
            <a:ext cx="5486400" cy="941851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hape 312"/>
          <p:cNvSpPr/>
          <p:nvPr/>
        </p:nvSpPr>
        <p:spPr>
          <a:xfrm>
            <a:off x="7924800" y="177800"/>
            <a:ext cx="1435100" cy="520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13" name="Shape 313"/>
          <p:cNvSpPr/>
          <p:nvPr/>
        </p:nvSpPr>
        <p:spPr>
          <a:xfrm>
            <a:off x="11887200" y="2298700"/>
            <a:ext cx="977900" cy="736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Variations: Borders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8" name="Screen shot 2010-10-11 at 14.39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9486" y="228600"/>
            <a:ext cx="5196115" cy="909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8204200" y="177800"/>
            <a:ext cx="1651000" cy="520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320" name="Shape 320"/>
          <p:cNvSpPr/>
          <p:nvPr/>
        </p:nvSpPr>
        <p:spPr>
          <a:xfrm>
            <a:off x="5118100" y="939800"/>
            <a:ext cx="1651000" cy="520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xfrm>
            <a:off x="571500" y="101600"/>
            <a:ext cx="11861800" cy="850900"/>
          </a:xfrm>
          <a:prstGeom prst="rect">
            <a:avLst/>
          </a:prstGeom>
        </p:spPr>
        <p:txBody>
          <a:bodyPr/>
          <a:lstStyle/>
          <a:p>
            <a:pPr/>
            <a:r>
              <a:t>Variations: Padding &amp; Margins</a:t>
            </a:r>
          </a:p>
        </p:txBody>
      </p:sp>
      <p:sp>
        <p:nvSpPr>
          <p:cNvPr id="323" name="Shape 3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5" name="Screen shot 2010-10-11 at 14.41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200" y="1006912"/>
            <a:ext cx="10553700" cy="8556188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1524000" y="1168400"/>
            <a:ext cx="8636000" cy="520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Variations: Content</a:t>
            </a: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0" name="Shape 33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1" name="Screen shot 2010-10-11 at 14.42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2984500"/>
            <a:ext cx="11112500" cy="4206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CSS: The Box Model</a:t>
            </a:r>
          </a:p>
        </p:txBody>
      </p:sp>
      <p:sp>
        <p:nvSpPr>
          <p:cNvPr id="238" name="Shape 238"/>
          <p:cNvSpPr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571500" y="2006600"/>
            <a:ext cx="11950700" cy="7416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</a:pPr>
            <a:r>
              <a:t>Box Model</a:t>
            </a:r>
          </a:p>
          <a:p>
            <a:pPr lvl="1">
              <a:spcBef>
                <a:spcPts val="1500"/>
              </a:spcBef>
            </a:pPr>
            <a:r>
              <a:t>Box Model: Content, Padding, Border &amp; Margin </a:t>
            </a:r>
          </a:p>
          <a:p>
            <a:pPr lvl="1">
              <a:spcBef>
                <a:spcPts val="1500"/>
              </a:spcBef>
            </a:pPr>
            <a:r>
              <a:t>Background images</a:t>
            </a:r>
          </a:p>
          <a:p>
            <a:pPr lvl="1">
              <a:spcBef>
                <a:spcPts val="1500"/>
              </a:spcBef>
            </a:pPr>
            <a:r>
              <a:t>Border Styles, Width, Colour</a:t>
            </a:r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5" name="Screen shot 2010-10-11 at 13.42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79009"/>
            <a:ext cx="6007809" cy="9588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46" name="Screen shot 2010-10-11 at 13.44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0236" y="76200"/>
            <a:ext cx="5881064" cy="9588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47" name="Shape 247"/>
          <p:cNvSpPr/>
          <p:nvPr/>
        </p:nvSpPr>
        <p:spPr>
          <a:xfrm>
            <a:off x="6248400" y="4737100"/>
            <a:ext cx="736600" cy="774700"/>
          </a:xfrm>
          <a:prstGeom prst="rightArrow">
            <a:avLst>
              <a:gd name="adj1" fmla="val 27963"/>
              <a:gd name="adj2" fmla="val 5651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8" name="Shape 248"/>
          <p:cNvSpPr/>
          <p:nvPr/>
        </p:nvSpPr>
        <p:spPr>
          <a:xfrm>
            <a:off x="8204200" y="177800"/>
            <a:ext cx="1651000" cy="520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3" name="Screen shot 2010-10-11 at 13.47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324100"/>
            <a:ext cx="11823700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7" name="Screen shot 2010-10-11 at 13.42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79009"/>
            <a:ext cx="6007809" cy="9588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58" name="Screen shot 2010-10-11 at 13.48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6673" y="88900"/>
            <a:ext cx="6077350" cy="9588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6134100" y="4724400"/>
            <a:ext cx="736600" cy="774700"/>
          </a:xfrm>
          <a:prstGeom prst="rightArrow">
            <a:avLst>
              <a:gd name="adj1" fmla="val 27963"/>
              <a:gd name="adj2" fmla="val 5651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pic>
        <p:nvPicPr>
          <p:cNvPr id="260" name="Screen shot 2010-10-11 at 13.47.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82096" y="6122003"/>
            <a:ext cx="7240608" cy="349975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creen shot 2010-10-11 at 13.50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373" y="2489200"/>
            <a:ext cx="12761327" cy="234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line-height</a:t>
            </a:r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xfrm>
            <a:off x="571500" y="1866900"/>
            <a:ext cx="11861800" cy="1892300"/>
          </a:xfrm>
          <a:prstGeom prst="rect">
            <a:avLst/>
          </a:prstGeom>
        </p:spPr>
        <p:txBody>
          <a:bodyPr/>
          <a:lstStyle/>
          <a:p>
            <a:pPr/>
            <a:r>
              <a:t>Increasing the line height of your text can improve readability. It also gives you another way to provide contrast between different parts of your page. </a:t>
            </a:r>
          </a:p>
        </p:txBody>
      </p:sp>
      <p:sp>
        <p:nvSpPr>
          <p:cNvPr id="265" name="Shape 265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Shape 266"/>
          <p:cNvSpPr/>
          <p:nvPr/>
        </p:nvSpPr>
        <p:spPr>
          <a:xfrm>
            <a:off x="1778000" y="4648200"/>
            <a:ext cx="8902700" cy="41148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66700" indent="-266700" algn="l">
              <a:spcBef>
                <a:spcPts val="11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Fonts can be measured in absolute for relative terms:</a:t>
            </a:r>
          </a:p>
          <a:p>
            <a:pPr marL="266700" indent="-266700" algn="l">
              <a:spcBef>
                <a:spcPts val="11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Absolute:</a:t>
            </a:r>
          </a:p>
          <a:p>
            <a:pPr lvl="1" marL="533400" indent="-266700" algn="l">
              <a:spcBef>
                <a:spcPts val="11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px - Pixels, absolute, screen oriented</a:t>
            </a:r>
          </a:p>
          <a:p>
            <a:pPr lvl="1" marL="533400" indent="-266700" algn="l">
              <a:spcBef>
                <a:spcPts val="11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pt - Points, absolute, print oriented</a:t>
            </a:r>
          </a:p>
          <a:p>
            <a:pPr marL="266700" indent="-266700" algn="l">
              <a:spcBef>
                <a:spcPts val="11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Relative</a:t>
            </a:r>
          </a:p>
          <a:p>
            <a:pPr lvl="1" marL="533400" indent="-266700" algn="l">
              <a:spcBef>
                <a:spcPts val="11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em - “width of an ‘m’”, 1 = current font width </a:t>
            </a:r>
          </a:p>
          <a:p>
            <a:pPr lvl="1" marL="533400" indent="-266700" algn="l">
              <a:spcBef>
                <a:spcPts val="11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% - 100% = current font size</a:t>
            </a:r>
          </a:p>
        </p:txBody>
      </p:sp>
      <p:sp>
        <p:nvSpPr>
          <p:cNvPr id="267" name="Shape 267"/>
          <p:cNvSpPr/>
          <p:nvPr/>
        </p:nvSpPr>
        <p:spPr>
          <a:xfrm>
            <a:off x="1999945" y="8859636"/>
            <a:ext cx="8458810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https://css-tricks.com/css-font-size/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2" name="Screen shot 2010-10-11 at 13.52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8800" y="101600"/>
            <a:ext cx="6019801" cy="95252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73" name="Screen shot 2010-10-11 at 13.48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73" y="76200"/>
            <a:ext cx="6077350" cy="9588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6248400" y="4864100"/>
            <a:ext cx="635000" cy="647700"/>
          </a:xfrm>
          <a:prstGeom prst="rightArrow">
            <a:avLst>
              <a:gd name="adj1" fmla="val 24537"/>
              <a:gd name="adj2" fmla="val 49551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pic>
        <p:nvPicPr>
          <p:cNvPr id="275" name="Screen shot 2010-10-11 at 13.50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1466" y="7857221"/>
            <a:ext cx="10162234" cy="1870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Box Model</a:t>
            </a:r>
          </a:p>
        </p:txBody>
      </p:sp>
      <p:sp>
        <p:nvSpPr>
          <p:cNvPr id="278" name="Shape 278"/>
          <p:cNvSpPr/>
          <p:nvPr>
            <p:ph type="body" sz="half" idx="1"/>
          </p:nvPr>
        </p:nvSpPr>
        <p:spPr>
          <a:xfrm>
            <a:off x="254000" y="2070100"/>
            <a:ext cx="6045200" cy="71755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ts val="900"/>
              </a:spcBef>
            </a:pPr>
            <a:r>
              <a:t>So far, your CSS has focussed on changing simple properties of elements, like size, color, and decorations. For effective layout control, you have got to move on to the box model. </a:t>
            </a:r>
          </a:p>
          <a:p>
            <a:pPr>
              <a:spcBef>
                <a:spcPts val="900"/>
              </a:spcBef>
            </a:pPr>
            <a:r>
              <a:t>The </a:t>
            </a:r>
            <a:r>
              <a:rPr b="1"/>
              <a:t>box model</a:t>
            </a:r>
            <a:r>
              <a:t> is how CSS sees elements. </a:t>
            </a:r>
          </a:p>
          <a:p>
            <a:pPr>
              <a:spcBef>
                <a:spcPts val="900"/>
              </a:spcBef>
            </a:pPr>
            <a:r>
              <a:t>CSS treats every single element as if it were represented by a box. </a:t>
            </a:r>
          </a:p>
          <a:p>
            <a:pPr>
              <a:spcBef>
                <a:spcPts val="900"/>
              </a:spcBef>
            </a:pPr>
            <a:r>
              <a:t>All elements are treated as boxes: paragraphs, headings, block quotes,lists, list items, and so on. Even inline elements like &lt;em&gt; and links are treated by CSS as boxes </a:t>
            </a: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Shape 280"/>
          <p:cNvSpPr/>
          <p:nvPr/>
        </p:nvSpPr>
        <p:spPr>
          <a:xfrm>
            <a:off x="7327900" y="406400"/>
            <a:ext cx="4114800" cy="4241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66700" indent="-266700" algn="l">
              <a:spcBef>
                <a:spcPts val="30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Boxes consist of:</a:t>
            </a:r>
          </a:p>
          <a:p>
            <a:pPr lvl="1" marL="533400" indent="-266700" algn="l">
              <a:spcBef>
                <a:spcPts val="30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Content</a:t>
            </a:r>
          </a:p>
          <a:p>
            <a:pPr lvl="1" marL="533400" indent="-266700" algn="l">
              <a:spcBef>
                <a:spcPts val="30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Padding</a:t>
            </a:r>
          </a:p>
          <a:p>
            <a:pPr lvl="1" marL="533400" indent="-266700" algn="l">
              <a:spcBef>
                <a:spcPts val="30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Border</a:t>
            </a:r>
          </a:p>
          <a:p>
            <a:pPr lvl="1" marL="533400" indent="-266700" algn="l">
              <a:spcBef>
                <a:spcPts val="30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Margin </a:t>
            </a:r>
          </a:p>
        </p:txBody>
      </p:sp>
      <p:pic>
        <p:nvPicPr>
          <p:cNvPr id="281" name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7800" y="4800600"/>
            <a:ext cx="5727700" cy="4064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