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79" r:id="rId4"/>
    <p:sldId id="280" r:id="rId5"/>
    <p:sldId id="281" r:id="rId6"/>
    <p:sldId id="283" r:id="rId7"/>
    <p:sldId id="284" r:id="rId8"/>
    <p:sldId id="285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46" y="51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17800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36374" y="9109311"/>
            <a:ext cx="4330598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900F2B31-0DD4-4AFE-9D4A-BCDD9D9B071F}" type="datetimeFigureOut">
              <a:rPr lang="en-IE" smtClean="0"/>
              <a:pPr/>
              <a:t>06/09/2019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3493" y="9117650"/>
            <a:ext cx="5093547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32929" y="1459730"/>
            <a:ext cx="320601" cy="318036"/>
          </a:xfrm>
        </p:spPr>
        <p:txBody>
          <a:bodyPr/>
          <a:lstStyle/>
          <a:p>
            <a:fld id="{E04912C7-2CAC-47C6-8E3F-7D16460961A4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29158" y="2171802"/>
            <a:ext cx="12094464" cy="6502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9179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fitzpatrick@wit.ie" TargetMode="External"/><Relationship Id="rId7" Type="http://schemas.openxmlformats.org/officeDocument/2006/relationships/hyperlink" Target="mailto:troneill@wit.ie" TargetMode="External"/><Relationship Id="rId2" Type="http://schemas.openxmlformats.org/officeDocument/2006/relationships/hyperlink" Target="mailto:rbirney@wit.i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dohalloran@wit.ie" TargetMode="External"/><Relationship Id="rId5" Type="http://schemas.openxmlformats.org/officeDocument/2006/relationships/hyperlink" Target="mailto:mmeagher@wit.ie" TargetMode="External"/><Relationship Id="rId4" Type="http://schemas.openxmlformats.org/officeDocument/2006/relationships/hyperlink" Target="mailto:mlyng@wit.i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/>
              <a:t>Module Overview</a:t>
            </a:r>
            <a:endParaRPr sz="4400" dirty="0"/>
          </a:p>
        </p:txBody>
      </p:sp>
      <p:sp>
        <p:nvSpPr>
          <p:cNvPr id="138" name="Shape 138"/>
          <p:cNvSpPr>
            <a:spLocks noGrp="1"/>
          </p:cNvSpPr>
          <p:nvPr>
            <p:ph type="subTitle" sz="quarter" idx="1"/>
          </p:nvPr>
        </p:nvSpPr>
        <p:spPr>
          <a:xfrm>
            <a:off x="1028700" y="7200900"/>
            <a:ext cx="11861800" cy="1016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Topics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Delivery</a:t>
            </a:r>
          </a:p>
          <a:p>
            <a:r>
              <a:rPr lang="en-US" dirty="0"/>
              <a:t>Module Description</a:t>
            </a:r>
          </a:p>
          <a:p>
            <a:r>
              <a:rPr lang="en-US" dirty="0"/>
              <a:t>Learning Outcomes</a:t>
            </a:r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Indicative Content</a:t>
            </a:r>
          </a:p>
          <a:p>
            <a:r>
              <a:rPr lang="en-IE" dirty="0">
                <a:solidFill>
                  <a:schemeClr val="tx1"/>
                </a:solidFill>
              </a:rPr>
              <a:t>Supplementary Material</a:t>
            </a:r>
          </a:p>
          <a:p>
            <a:r>
              <a:rPr lang="en-IE" dirty="0">
                <a:solidFill>
                  <a:schemeClr val="tx1"/>
                </a:solidFill>
              </a:rPr>
              <a:t>Assessment Methods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963885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E" sz="4400" dirty="0">
                <a:solidFill>
                  <a:schemeClr val="tx1"/>
                </a:solidFill>
              </a:rPr>
            </a:br>
            <a:r>
              <a:rPr lang="en-IE" sz="4400" dirty="0">
                <a:solidFill>
                  <a:schemeClr val="tx1"/>
                </a:solidFill>
              </a:rPr>
              <a:t>Module Delivery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2133600"/>
            <a:ext cx="12094464" cy="65024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Tuition Team: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Dr. Rosanne Birney (</a:t>
            </a:r>
            <a:r>
              <a:rPr lang="en-US" alt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rbirney@wit.ie</a:t>
            </a:r>
            <a:r>
              <a:rPr lang="en-US" alt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Catherine Fitzpatrick (</a:t>
            </a:r>
            <a:r>
              <a:rPr lang="en-US" alt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cfitzpatrick@wit.ie</a:t>
            </a:r>
            <a:r>
              <a:rPr lang="en-US" altLang="en-US" dirty="0"/>
              <a:t>) 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Mary </a:t>
            </a:r>
            <a:r>
              <a:rPr lang="en-US" altLang="en-US" dirty="0" err="1"/>
              <a:t>Lyng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mlyng@wit.ie</a:t>
            </a:r>
            <a:r>
              <a:rPr lang="en-US" alt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Mairead Meagher (</a:t>
            </a:r>
            <a:r>
              <a:rPr lang="en-US" alt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mmeagher@wit.ie</a:t>
            </a:r>
            <a:r>
              <a:rPr lang="en-US" alt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Deirdre O’Halloran (</a:t>
            </a:r>
            <a:r>
              <a:rPr lang="en-US" altLang="en-US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dohalloran@wit.ie</a:t>
            </a:r>
            <a:r>
              <a:rPr lang="en-US" alt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Trish O’Neill (</a:t>
            </a:r>
            <a:r>
              <a:rPr lang="en-US" altLang="en-US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troneill@wit.ie</a:t>
            </a:r>
            <a:r>
              <a:rPr lang="en-US" altLang="en-US" dirty="0"/>
              <a:t>)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altLang="en-US" dirty="0"/>
          </a:p>
          <a:p>
            <a:pPr>
              <a:spcBef>
                <a:spcPts val="600"/>
              </a:spcBef>
            </a:pPr>
            <a:r>
              <a:rPr lang="en-US" altLang="en-US" dirty="0"/>
              <a:t>12 Week Module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1 lecture 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3 hours supervised lab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100% Continuous assessment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2 Assignments during term</a:t>
            </a:r>
          </a:p>
          <a:p>
            <a:pPr marL="390138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8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04800"/>
            <a:ext cx="12137813" cy="1427480"/>
          </a:xfrm>
        </p:spPr>
        <p:txBody>
          <a:bodyPr>
            <a:noAutofit/>
          </a:bodyPr>
          <a:lstStyle/>
          <a:p>
            <a:r>
              <a:rPr lang="en-IE" sz="4400" dirty="0">
                <a:solidFill>
                  <a:schemeClr val="tx1"/>
                </a:solidFill>
              </a:rPr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2209800"/>
            <a:ext cx="12094464" cy="6502400"/>
          </a:xfrm>
        </p:spPr>
        <p:txBody>
          <a:bodyPr>
            <a:normAutofit/>
          </a:bodyPr>
          <a:lstStyle/>
          <a:p>
            <a:r>
              <a:rPr lang="en-US" dirty="0"/>
              <a:t>This module introduces the student to the creation and development of web based applications. </a:t>
            </a:r>
          </a:p>
          <a:p>
            <a:r>
              <a:rPr lang="en-US" dirty="0"/>
              <a:t>The student will become skilled in </a:t>
            </a:r>
            <a:r>
              <a:rPr lang="en-US" dirty="0" err="1"/>
              <a:t>HyperText</a:t>
            </a:r>
            <a:r>
              <a:rPr lang="en-US" dirty="0"/>
              <a:t> Markup Language (HTML) and Cascading Style Sheets (CSS), to enable the creation of a well-structured aesthetically pleasing static website, while meeting accessibility compliance standards. </a:t>
            </a:r>
          </a:p>
          <a:p>
            <a:r>
              <a:rPr lang="en-US" dirty="0"/>
              <a:t>The student will be able to enhance the layout of websites, using a CSS Framework.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96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25120"/>
            <a:ext cx="12137813" cy="1427480"/>
          </a:xfrm>
        </p:spPr>
        <p:txBody>
          <a:bodyPr>
            <a:noAutofit/>
          </a:bodyPr>
          <a:lstStyle/>
          <a:p>
            <a:br>
              <a:rPr lang="en-IE" sz="4400" dirty="0">
                <a:solidFill>
                  <a:schemeClr val="tx1"/>
                </a:solidFill>
              </a:rPr>
            </a:br>
            <a:r>
              <a:rPr lang="en-IE" sz="4400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2209800"/>
            <a:ext cx="12094464" cy="6502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On successful completion of this module, a student will be able to: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Demonstrate the ability to create a well-structured static website using HTML.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Demonstrate the ability to present and control the format of web pages using CSS.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Develop a standards compliant accessible website.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Demonstrate the ability to enhance the layout of a website using a CSS Framework.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Deploy an aesthetically pleasing website.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41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E" sz="4400" dirty="0">
                <a:solidFill>
                  <a:schemeClr val="tx1"/>
                </a:solidFill>
              </a:rPr>
            </a:br>
            <a:r>
              <a:rPr lang="en-IE" sz="4400" dirty="0">
                <a:solidFill>
                  <a:schemeClr val="tx1"/>
                </a:solidFill>
              </a:rPr>
              <a:t>Indicative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2209800"/>
            <a:ext cx="12094464" cy="6502400"/>
          </a:xfrm>
        </p:spPr>
        <p:txBody>
          <a:bodyPr>
            <a:normAutofit/>
          </a:bodyPr>
          <a:lstStyle/>
          <a:p>
            <a:r>
              <a:rPr lang="en-US" dirty="0"/>
              <a:t>Basic Document Construction(HTML features).</a:t>
            </a:r>
          </a:p>
          <a:p>
            <a:r>
              <a:rPr lang="en-US" dirty="0"/>
              <a:t>Styling with CSS.</a:t>
            </a:r>
          </a:p>
          <a:p>
            <a:r>
              <a:rPr lang="en-US" dirty="0"/>
              <a:t>Use of a CSS Framework.</a:t>
            </a:r>
          </a:p>
          <a:p>
            <a:r>
              <a:rPr lang="en-US" dirty="0"/>
              <a:t>User Experience(UX) and website design.</a:t>
            </a:r>
          </a:p>
          <a:p>
            <a:r>
              <a:rPr lang="en-US" dirty="0"/>
              <a:t>Templating.</a:t>
            </a:r>
          </a:p>
          <a:p>
            <a:r>
              <a:rPr lang="en-US" dirty="0"/>
              <a:t>Deployment of a static website.</a:t>
            </a:r>
          </a:p>
        </p:txBody>
      </p:sp>
    </p:spTree>
    <p:extLst>
      <p:ext uri="{BB962C8B-B14F-4D97-AF65-F5344CB8AC3E}">
        <p14:creationId xmlns:p14="http://schemas.microsoft.com/office/powerpoint/2010/main" val="311733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E" sz="4400" dirty="0">
                <a:solidFill>
                  <a:schemeClr val="tx1"/>
                </a:solidFill>
              </a:rPr>
            </a:br>
            <a:r>
              <a:rPr lang="en-IE" sz="4400" dirty="0">
                <a:solidFill>
                  <a:schemeClr val="tx1"/>
                </a:solidFill>
              </a:rPr>
              <a:t>Supplementary Material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2209800"/>
            <a:ext cx="12094464" cy="6502400"/>
          </a:xfrm>
        </p:spPr>
        <p:txBody>
          <a:bodyPr/>
          <a:lstStyle/>
          <a:p>
            <a:r>
              <a:rPr lang="en-US" dirty="0"/>
              <a:t>"W3Schools."  </a:t>
            </a:r>
            <a:r>
              <a:rPr lang="en-US" dirty="0">
                <a:hlinkClick r:id="rId2"/>
              </a:rPr>
              <a:t>http://www.w3schools.com</a:t>
            </a:r>
            <a:r>
              <a:rPr lang="en-US" dirty="0"/>
              <a:t>.</a:t>
            </a:r>
          </a:p>
          <a:p>
            <a:r>
              <a:rPr lang="en-US" dirty="0"/>
              <a:t>Castro, E. and B. </a:t>
            </a:r>
            <a:r>
              <a:rPr lang="en-US" dirty="0" err="1"/>
              <a:t>Hyslop</a:t>
            </a:r>
            <a:r>
              <a:rPr lang="en-US" dirty="0"/>
              <a:t>. </a:t>
            </a:r>
            <a:r>
              <a:rPr lang="en-US" i="1" dirty="0"/>
              <a:t>HTML and CSS: Visual </a:t>
            </a:r>
            <a:r>
              <a:rPr lang="en-US" i="1" dirty="0" err="1"/>
              <a:t>Quickstart</a:t>
            </a:r>
            <a:r>
              <a:rPr lang="en-US" dirty="0"/>
              <a:t>. 8th ed. Berkeley: </a:t>
            </a:r>
            <a:r>
              <a:rPr lang="en-US" dirty="0" err="1"/>
              <a:t>Peachpit</a:t>
            </a:r>
            <a:r>
              <a:rPr lang="en-US" dirty="0"/>
              <a:t> Press, 2014. </a:t>
            </a:r>
          </a:p>
          <a:p>
            <a:r>
              <a:rPr lang="en-US" dirty="0" err="1"/>
              <a:t>Felke</a:t>
            </a:r>
            <a:r>
              <a:rPr lang="en-US" dirty="0"/>
              <a:t>-Morris, T. </a:t>
            </a:r>
            <a:r>
              <a:rPr lang="en-US" i="1" dirty="0"/>
              <a:t>Web Development and Design Foundations with HTML5</a:t>
            </a:r>
            <a:r>
              <a:rPr lang="en-US" dirty="0"/>
              <a:t>. 7th ed. London: Pearson, 2015. </a:t>
            </a:r>
          </a:p>
        </p:txBody>
      </p:sp>
    </p:spTree>
    <p:extLst>
      <p:ext uri="{BB962C8B-B14F-4D97-AF65-F5344CB8AC3E}">
        <p14:creationId xmlns:p14="http://schemas.microsoft.com/office/powerpoint/2010/main" val="385670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E" sz="4400" dirty="0">
                <a:solidFill>
                  <a:schemeClr val="tx1"/>
                </a:solidFill>
              </a:rPr>
            </a:br>
            <a:r>
              <a:rPr lang="en-IE" sz="4400" dirty="0">
                <a:solidFill>
                  <a:schemeClr val="tx1"/>
                </a:solidFill>
              </a:rPr>
              <a:t>Assessment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2209800"/>
            <a:ext cx="12094464" cy="6502400"/>
          </a:xfrm>
        </p:spPr>
        <p:txBody>
          <a:bodyPr/>
          <a:lstStyle/>
          <a:p>
            <a:r>
              <a:rPr lang="en-GB" dirty="0"/>
              <a:t>Continuous Assessment: 100%</a:t>
            </a:r>
          </a:p>
          <a:p>
            <a:pPr lvl="1"/>
            <a:r>
              <a:rPr lang="en-GB" dirty="0"/>
              <a:t>2 Assignments given during the Semester.</a:t>
            </a:r>
          </a:p>
          <a:p>
            <a:r>
              <a:rPr lang="en-GB" dirty="0"/>
              <a:t>On a weekly basis, you will complete work set out in the computer-based practical. Failure to complete this work will lead to failure of the module.</a:t>
            </a:r>
          </a:p>
        </p:txBody>
      </p:sp>
    </p:spTree>
    <p:extLst>
      <p:ext uri="{BB962C8B-B14F-4D97-AF65-F5344CB8AC3E}">
        <p14:creationId xmlns:p14="http://schemas.microsoft.com/office/powerpoint/2010/main" val="548983371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Portfolio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415</TotalTime>
  <Words>365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</vt:lpstr>
      <vt:lpstr>Helvetica Neue</vt:lpstr>
      <vt:lpstr>Helvetica Neue Light</vt:lpstr>
      <vt:lpstr>Helvetica Neue Medium</vt:lpstr>
      <vt:lpstr>ModernPortfolio</vt:lpstr>
      <vt:lpstr>Module Overview</vt:lpstr>
      <vt:lpstr>Topics List</vt:lpstr>
      <vt:lpstr> Module Delivery</vt:lpstr>
      <vt:lpstr>Module Description</vt:lpstr>
      <vt:lpstr> Learning Outcomes</vt:lpstr>
      <vt:lpstr> Indicative Content</vt:lpstr>
      <vt:lpstr> Supplementary Material</vt:lpstr>
      <vt:lpstr> Assessment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Overview</dc:title>
  <dc:creator>Rosanne Birney</dc:creator>
  <cp:lastModifiedBy>Tom O CALLAGHAN</cp:lastModifiedBy>
  <cp:revision>149</cp:revision>
  <dcterms:modified xsi:type="dcterms:W3CDTF">2019-09-06T09:00:16Z</dcterms:modified>
</cp:coreProperties>
</file>