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78" r:id="rId2"/>
    <p:sldId id="279" r:id="rId3"/>
    <p:sldId id="289" r:id="rId4"/>
    <p:sldId id="290" r:id="rId5"/>
    <p:sldId id="292" r:id="rId6"/>
    <p:sldId id="293" r:id="rId7"/>
    <p:sldId id="343" r:id="rId8"/>
    <p:sldId id="291" r:id="rId9"/>
    <p:sldId id="295" r:id="rId10"/>
    <p:sldId id="296" r:id="rId11"/>
    <p:sldId id="297" r:id="rId12"/>
    <p:sldId id="344" r:id="rId13"/>
    <p:sldId id="299" r:id="rId14"/>
    <p:sldId id="300" r:id="rId15"/>
    <p:sldId id="301" r:id="rId16"/>
    <p:sldId id="302" r:id="rId17"/>
    <p:sldId id="305" r:id="rId18"/>
    <p:sldId id="306" r:id="rId19"/>
    <p:sldId id="307" r:id="rId20"/>
    <p:sldId id="345" r:id="rId21"/>
    <p:sldId id="309" r:id="rId22"/>
    <p:sldId id="310" r:id="rId23"/>
    <p:sldId id="330" r:id="rId24"/>
    <p:sldId id="311" r:id="rId25"/>
    <p:sldId id="312" r:id="rId26"/>
    <p:sldId id="313" r:id="rId27"/>
    <p:sldId id="314" r:id="rId28"/>
    <p:sldId id="346" r:id="rId29"/>
    <p:sldId id="316" r:id="rId30"/>
    <p:sldId id="347" r:id="rId31"/>
    <p:sldId id="321" r:id="rId32"/>
    <p:sldId id="348" r:id="rId33"/>
    <p:sldId id="323" r:id="rId34"/>
    <p:sldId id="349" r:id="rId35"/>
    <p:sldId id="325" r:id="rId36"/>
    <p:sldId id="326" r:id="rId37"/>
    <p:sldId id="327" r:id="rId38"/>
    <p:sldId id="328" r:id="rId39"/>
    <p:sldId id="329"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951" y="51"/>
      </p:cViewPr>
      <p:guideLst>
        <p:guide orient="horz" pos="3072"/>
        <p:guide pos="4096"/>
      </p:guideLst>
    </p:cSldViewPr>
  </p:slideViewPr>
  <p:notesTextViewPr>
    <p:cViewPr>
      <p:scale>
        <a:sx n="1" d="1"/>
        <a:sy n="1" d="1"/>
      </p:scale>
      <p:origin x="0" y="0"/>
    </p:cViewPr>
  </p:notesTextViewPr>
  <p:sorterViewPr>
    <p:cViewPr>
      <p:scale>
        <a:sx n="56" d="100"/>
        <a:sy n="56" d="100"/>
      </p:scale>
      <p:origin x="0" y="-488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17126287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825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3" name="Title Text"/>
          <p:cNvSpPr txBox="1">
            <a:spLocks noGrp="1"/>
          </p:cNvSpPr>
          <p:nvPr>
            <p:ph type="title"/>
          </p:nvPr>
        </p:nvSpPr>
        <p:spPr>
          <a:xfrm>
            <a:off x="571500" y="1320800"/>
            <a:ext cx="11861800" cy="3175000"/>
          </a:xfrm>
          <a:prstGeom prst="rect">
            <a:avLst/>
          </a:prstGeom>
        </p:spPr>
        <p:txBody>
          <a:bodyPr/>
          <a:lstStyle/>
          <a:p>
            <a:r>
              <a:t>Title Text</a:t>
            </a:r>
          </a:p>
        </p:txBody>
      </p:sp>
      <p:sp>
        <p:nvSpPr>
          <p:cNvPr id="14" name="Body Level One…"/>
          <p:cNvSpPr txBox="1">
            <a:spLocks noGrp="1"/>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35122" y="9067633"/>
            <a:ext cx="2485038" cy="495591"/>
          </a:xfrm>
          <a:prstGeom prst="rect">
            <a:avLst/>
          </a:prstGeom>
        </p:spPr>
        <p:txBody>
          <a:bodyPr lIns="145646" tIns="72823" rIns="145646" bIns="72823"/>
          <a:lstStyle/>
          <a:p>
            <a:fld id="{EB163546-03B6-4EF1-A9B0-CDE06FA81B7C}" type="datetime1">
              <a:rPr lang="en-IE" smtClean="0"/>
              <a:t>06/09/2019</a:t>
            </a:fld>
            <a:endParaRPr lang="en-IE"/>
          </a:p>
        </p:txBody>
      </p:sp>
      <p:sp>
        <p:nvSpPr>
          <p:cNvPr id="5" name="Footer Placeholder 4"/>
          <p:cNvSpPr>
            <a:spLocks noGrp="1"/>
          </p:cNvSpPr>
          <p:nvPr>
            <p:ph type="ftr" sz="quarter" idx="11"/>
          </p:nvPr>
        </p:nvSpPr>
        <p:spPr>
          <a:xfrm>
            <a:off x="4307840" y="9067633"/>
            <a:ext cx="4389120" cy="491799"/>
          </a:xfrm>
          <a:prstGeom prst="rect">
            <a:avLst/>
          </a:prstGeom>
        </p:spPr>
        <p:txBody>
          <a:bodyPr lIns="145646" tIns="72823" rIns="145646" bIns="72823"/>
          <a:lstStyle/>
          <a:p>
            <a:endParaRPr lang="en-IE"/>
          </a:p>
        </p:txBody>
      </p:sp>
      <p:sp>
        <p:nvSpPr>
          <p:cNvPr id="6" name="Slide Number Placeholder 5"/>
          <p:cNvSpPr>
            <a:spLocks noGrp="1"/>
          </p:cNvSpPr>
          <p:nvPr>
            <p:ph type="sldNum" sz="quarter" idx="12"/>
          </p:nvPr>
        </p:nvSpPr>
        <p:spPr>
          <a:xfrm>
            <a:off x="12259613" y="9194800"/>
            <a:ext cx="320601" cy="318036"/>
          </a:xfrm>
        </p:spPr>
        <p:txBody>
          <a:bodyPr/>
          <a:lstStyle/>
          <a:p>
            <a:fld id="{1A6BA246-6289-45EA-A2F1-E11AF8EAF7BB}" type="slidenum">
              <a:rPr lang="en-IE" smtClean="0"/>
              <a:t>‹#›</a:t>
            </a:fld>
            <a:endParaRPr lang="en-IE"/>
          </a:p>
        </p:txBody>
      </p:sp>
    </p:spTree>
    <p:extLst>
      <p:ext uri="{BB962C8B-B14F-4D97-AF65-F5344CB8AC3E}">
        <p14:creationId xmlns:p14="http://schemas.microsoft.com/office/powerpoint/2010/main" val="3334187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41120" y="3251201"/>
            <a:ext cx="5120640" cy="5147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90982" y="3251201"/>
            <a:ext cx="5120640" cy="5147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335122" y="9067633"/>
            <a:ext cx="2485038" cy="495591"/>
          </a:xfrm>
          <a:prstGeom prst="rect">
            <a:avLst/>
          </a:prstGeom>
        </p:spPr>
        <p:txBody>
          <a:bodyPr lIns="145646" tIns="72823" rIns="145646" bIns="72823"/>
          <a:lstStyle/>
          <a:p>
            <a:fld id="{089AD30B-FEBB-421C-B4BD-BF5C59B6FC84}" type="datetime1">
              <a:rPr lang="en-IE" smtClean="0"/>
              <a:t>06/09/2019</a:t>
            </a:fld>
            <a:endParaRPr lang="en-IE"/>
          </a:p>
        </p:txBody>
      </p:sp>
      <p:sp>
        <p:nvSpPr>
          <p:cNvPr id="6" name="Footer Placeholder 5"/>
          <p:cNvSpPr>
            <a:spLocks noGrp="1"/>
          </p:cNvSpPr>
          <p:nvPr>
            <p:ph type="ftr" sz="quarter" idx="11"/>
          </p:nvPr>
        </p:nvSpPr>
        <p:spPr>
          <a:xfrm>
            <a:off x="4307840" y="9067633"/>
            <a:ext cx="4389120" cy="491799"/>
          </a:xfrm>
          <a:prstGeom prst="rect">
            <a:avLst/>
          </a:prstGeom>
        </p:spPr>
        <p:txBody>
          <a:bodyPr lIns="145646" tIns="72823" rIns="145646" bIns="72823"/>
          <a:lstStyle/>
          <a:p>
            <a:endParaRPr lang="en-IE"/>
          </a:p>
        </p:txBody>
      </p:sp>
      <p:sp>
        <p:nvSpPr>
          <p:cNvPr id="7" name="Slide Number Placeholder 6"/>
          <p:cNvSpPr>
            <a:spLocks noGrp="1"/>
          </p:cNvSpPr>
          <p:nvPr>
            <p:ph type="sldNum" sz="quarter" idx="12"/>
          </p:nvPr>
        </p:nvSpPr>
        <p:spPr>
          <a:xfrm>
            <a:off x="12259613" y="9194800"/>
            <a:ext cx="320601" cy="318036"/>
          </a:xfrm>
        </p:spPr>
        <p:txBody>
          <a:bodyPr/>
          <a:lstStyle/>
          <a:p>
            <a:fld id="{1A6BA246-6289-45EA-A2F1-E11AF8EAF7BB}" type="slidenum">
              <a:rPr lang="en-IE" smtClean="0"/>
              <a:t>‹#›</a:t>
            </a:fld>
            <a:endParaRPr lang="en-IE"/>
          </a:p>
        </p:txBody>
      </p:sp>
    </p:spTree>
    <p:extLst>
      <p:ext uri="{BB962C8B-B14F-4D97-AF65-F5344CB8AC3E}">
        <p14:creationId xmlns:p14="http://schemas.microsoft.com/office/powerpoint/2010/main" val="666845326"/>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23" name="Image"/>
          <p:cNvSpPr>
            <a:spLocks noGrp="1"/>
          </p:cNvSpPr>
          <p:nvPr>
            <p:ph type="pic" idx="13"/>
          </p:nvPr>
        </p:nvSpPr>
        <p:spPr>
          <a:xfrm>
            <a:off x="0" y="0"/>
            <a:ext cx="13004800" cy="7594600"/>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71500" y="3289300"/>
            <a:ext cx="11861800" cy="3175000"/>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42" name="Image"/>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571500" y="1435100"/>
            <a:ext cx="5334000" cy="3175000"/>
          </a:xfrm>
          <a:prstGeom prst="rect">
            <a:avLst/>
          </a:prstGeom>
        </p:spPr>
        <p:txBody>
          <a:bodyPr/>
          <a:lstStyle/>
          <a:p>
            <a:r>
              <a:t>Title Text</a:t>
            </a:r>
          </a:p>
        </p:txBody>
      </p:sp>
      <p:sp>
        <p:nvSpPr>
          <p:cNvPr id="44" name="Body Level One…"/>
          <p:cNvSpPr txBox="1">
            <a:spLocks noGrp="1"/>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1pPr>
            <a:lvl2pPr marL="0" indent="2286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2pPr>
            <a:lvl3pPr marL="0" indent="4572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3pPr>
            <a:lvl4pPr marL="0" indent="6858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4pPr>
            <a:lvl5pPr marL="0" indent="914400">
              <a:spcBef>
                <a:spcPts val="0"/>
              </a:spcBef>
              <a:buSzTx/>
              <a:buFontTx/>
              <a:buNone/>
              <a:defRPr sz="2600">
                <a:solidFill>
                  <a:schemeClr val="accent1">
                    <a:hueOff val="-611180"/>
                    <a:satOff val="24879"/>
                    <a:lumOff val="-26847"/>
                  </a:schemeClr>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70" name="Image"/>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571500" y="330200"/>
            <a:ext cx="5080000" cy="1397000"/>
          </a:xfrm>
          <a:prstGeom prst="rect">
            <a:avLst/>
          </a:prstGeom>
        </p:spPr>
        <p:txBody>
          <a:bodyPr/>
          <a:lstStyle/>
          <a:p>
            <a:r>
              <a:t>Title Text</a:t>
            </a:r>
          </a:p>
        </p:txBody>
      </p:sp>
      <p:sp>
        <p:nvSpPr>
          <p:cNvPr id="72" name="Body Level One…"/>
          <p:cNvSpPr txBox="1">
            <a:spLocks noGrp="1"/>
          </p:cNvSpPr>
          <p:nvPr>
            <p:ph type="body" sz="half" idx="1"/>
          </p:nvPr>
        </p:nvSpPr>
        <p:spPr>
          <a:xfrm>
            <a:off x="571500" y="2222500"/>
            <a:ext cx="5080000" cy="6667500"/>
          </a:xfrm>
          <a:prstGeom prst="rect">
            <a:avLst/>
          </a:prstGeom>
        </p:spPr>
        <p:txBody>
          <a:bodyPr/>
          <a:lstStyle>
            <a:lvl1pPr marL="3302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1pPr>
            <a:lvl2pPr marL="6604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2pPr>
            <a:lvl3pPr marL="9906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3pPr>
            <a:lvl4pPr marL="13208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4pPr>
            <a:lvl5pPr marL="1651000" indent="-330200">
              <a:spcBef>
                <a:spcPts val="3000"/>
              </a:spcBef>
              <a:defRPr sz="2600">
                <a:solidFill>
                  <a:schemeClr val="accent1">
                    <a:hueOff val="-611180"/>
                    <a:satOff val="24879"/>
                    <a:lumOff val="-26847"/>
                  </a:schemeClr>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89000" y="889000"/>
            <a:ext cx="11214100" cy="7962900"/>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9" name="Line"/>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0" name="Image"/>
          <p:cNvSpPr>
            <a:spLocks noGrp="1"/>
          </p:cNvSpPr>
          <p:nvPr>
            <p:ph type="pic" sz="quarter" idx="13"/>
          </p:nvPr>
        </p:nvSpPr>
        <p:spPr>
          <a:xfrm>
            <a:off x="9220200" y="4622800"/>
            <a:ext cx="3276600" cy="3860800"/>
          </a:xfrm>
          <a:prstGeom prst="rect">
            <a:avLst/>
          </a:prstGeom>
        </p:spPr>
        <p:txBody>
          <a:bodyPr lIns="91439" tIns="45719" rIns="91439" bIns="45719">
            <a:noAutofit/>
          </a:bodyPr>
          <a:lstStyle/>
          <a:p>
            <a:endParaRPr/>
          </a:p>
        </p:txBody>
      </p:sp>
      <p:sp>
        <p:nvSpPr>
          <p:cNvPr id="91" name="Image"/>
          <p:cNvSpPr>
            <a:spLocks noGrp="1"/>
          </p:cNvSpPr>
          <p:nvPr>
            <p:ph type="pic" sz="quarter" idx="14"/>
          </p:nvPr>
        </p:nvSpPr>
        <p:spPr>
          <a:xfrm>
            <a:off x="9220200" y="508000"/>
            <a:ext cx="3276600" cy="3797300"/>
          </a:xfrm>
          <a:prstGeom prst="rect">
            <a:avLst/>
          </a:prstGeom>
        </p:spPr>
        <p:txBody>
          <a:bodyPr lIns="91439" tIns="45719" rIns="91439" bIns="45719">
            <a:noAutofit/>
          </a:bodyPr>
          <a:lstStyle/>
          <a:p>
            <a:endParaRPr/>
          </a:p>
        </p:txBody>
      </p:sp>
      <p:sp>
        <p:nvSpPr>
          <p:cNvPr id="92" name="Image"/>
          <p:cNvSpPr>
            <a:spLocks noGrp="1"/>
          </p:cNvSpPr>
          <p:nvPr>
            <p:ph type="pic" idx="15"/>
          </p:nvPr>
        </p:nvSpPr>
        <p:spPr>
          <a:xfrm>
            <a:off x="520700" y="508000"/>
            <a:ext cx="8369300" cy="7975600"/>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3" name="Title Text"/>
          <p:cNvSpPr txBox="1">
            <a:spLocks noGrp="1"/>
          </p:cNvSpPr>
          <p:nvPr>
            <p:ph type="title"/>
          </p:nvPr>
        </p:nvSpPr>
        <p:spPr>
          <a:xfrm>
            <a:off x="571500" y="330200"/>
            <a:ext cx="11861800" cy="1397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571500" y="2222500"/>
            <a:ext cx="11861800" cy="666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3" r:id="rId13"/>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6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hyperlink" Target="https://www.w3schools.com/html/html5_intro.asp"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a:t>HTML </a:t>
            </a:r>
            <a:r>
              <a:rPr lang="en-IE" sz="4800" dirty="0"/>
              <a:t>Basics</a:t>
            </a:r>
          </a:p>
        </p:txBody>
      </p:sp>
      <p:sp>
        <p:nvSpPr>
          <p:cNvPr id="3" name="Subtitle 2"/>
          <p:cNvSpPr>
            <a:spLocks noGrp="1"/>
          </p:cNvSpPr>
          <p:nvPr>
            <p:ph type="body" sz="quarter" idx="1"/>
          </p:nvPr>
        </p:nvSpPr>
        <p:spPr/>
        <p:txBody>
          <a:bodyPr>
            <a:normAutofit/>
          </a:bodyPr>
          <a:lstStyle/>
          <a:p>
            <a:r>
              <a:rPr lang="en-IE" dirty="0"/>
              <a:t>Website Development 1</a:t>
            </a:r>
          </a:p>
        </p:txBody>
      </p:sp>
    </p:spTree>
    <p:extLst>
      <p:ext uri="{BB962C8B-B14F-4D97-AF65-F5344CB8AC3E}">
        <p14:creationId xmlns:p14="http://schemas.microsoft.com/office/powerpoint/2010/main" val="1054982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normAutofit/>
          </a:bodyPr>
          <a:lstStyle/>
          <a:p>
            <a:pPr eaLnBrk="1" hangingPunct="1"/>
            <a:r>
              <a:rPr lang="en-US" altLang="en-US"/>
              <a:t>Components of an HTML Element</a:t>
            </a:r>
          </a:p>
        </p:txBody>
      </p:sp>
      <p:sp>
        <p:nvSpPr>
          <p:cNvPr id="26628" name="Rectangle 2"/>
          <p:cNvSpPr>
            <a:spLocks noGrp="1" noChangeArrowheads="1"/>
          </p:cNvSpPr>
          <p:nvPr>
            <p:ph idx="1"/>
          </p:nvPr>
        </p:nvSpPr>
        <p:spPr>
          <a:xfrm>
            <a:off x="2730780" y="3632575"/>
            <a:ext cx="7560841" cy="3429001"/>
          </a:xfrm>
          <a:ln w="12700">
            <a:solidFill>
              <a:schemeClr val="tx1"/>
            </a:solidFill>
            <a:miter lim="800000"/>
            <a:headEnd/>
            <a:tailEnd/>
          </a:ln>
        </p:spPr>
        <p:txBody>
          <a:bodyPr/>
          <a:lstStyle/>
          <a:p>
            <a:pPr marL="0" lvl="2" indent="0">
              <a:spcBef>
                <a:spcPts val="0"/>
              </a:spcBef>
              <a:buNone/>
            </a:pPr>
            <a:r>
              <a:rPr lang="en-US" altLang="en-US" sz="3700" dirty="0"/>
              <a:t>&lt;</a:t>
            </a:r>
            <a:r>
              <a:rPr lang="en-US" altLang="en-US" sz="3700" dirty="0" err="1"/>
              <a:t>ElementName</a:t>
            </a:r>
            <a:r>
              <a:rPr lang="en-US" altLang="en-US" sz="3700" dirty="0"/>
              <a:t> &gt; </a:t>
            </a:r>
          </a:p>
          <a:p>
            <a:pPr marL="0" lvl="2" indent="0">
              <a:spcBef>
                <a:spcPts val="0"/>
              </a:spcBef>
              <a:buNone/>
            </a:pPr>
            <a:r>
              <a:rPr lang="en-US" altLang="en-US" sz="3700" dirty="0"/>
              <a:t>	Content</a:t>
            </a:r>
          </a:p>
          <a:p>
            <a:pPr marL="0" indent="0">
              <a:spcBef>
                <a:spcPts val="699"/>
              </a:spcBef>
              <a:buNone/>
            </a:pPr>
            <a:r>
              <a:rPr lang="en-US" altLang="en-US" sz="3700" dirty="0"/>
              <a:t>&lt;/</a:t>
            </a:r>
            <a:r>
              <a:rPr lang="en-US" altLang="en-US" sz="3700" dirty="0" err="1"/>
              <a:t>ElementName</a:t>
            </a:r>
            <a:r>
              <a:rPr lang="en-US" altLang="en-US" sz="3700" dirty="0"/>
              <a:t>&gt;</a:t>
            </a:r>
          </a:p>
        </p:txBody>
      </p:sp>
      <p:sp>
        <p:nvSpPr>
          <p:cNvPr id="2" name="TextBox 1"/>
          <p:cNvSpPr txBox="1"/>
          <p:nvPr/>
        </p:nvSpPr>
        <p:spPr>
          <a:xfrm>
            <a:off x="7064061" y="4041380"/>
            <a:ext cx="2952329" cy="646311"/>
          </a:xfrm>
          <a:prstGeom prst="rect">
            <a:avLst/>
          </a:prstGeom>
          <a:noFill/>
        </p:spPr>
        <p:txBody>
          <a:bodyPr wrap="square" lIns="91422" tIns="45710" rIns="91422" bIns="45710" rtlCol="0">
            <a:spAutoFit/>
          </a:bodyPr>
          <a:lstStyle/>
          <a:p>
            <a:r>
              <a:rPr lang="en-GB" dirty="0"/>
              <a:t>Start Tag</a:t>
            </a:r>
          </a:p>
        </p:txBody>
      </p:sp>
      <p:sp>
        <p:nvSpPr>
          <p:cNvPr id="6" name="TextBox 5"/>
          <p:cNvSpPr txBox="1"/>
          <p:nvPr/>
        </p:nvSpPr>
        <p:spPr>
          <a:xfrm>
            <a:off x="7064061" y="5256223"/>
            <a:ext cx="2952329" cy="646311"/>
          </a:xfrm>
          <a:prstGeom prst="rect">
            <a:avLst/>
          </a:prstGeom>
          <a:noFill/>
        </p:spPr>
        <p:txBody>
          <a:bodyPr wrap="square" lIns="91422" tIns="45710" rIns="91422" bIns="45710" rtlCol="0">
            <a:spAutoFit/>
          </a:bodyPr>
          <a:lstStyle/>
          <a:p>
            <a:r>
              <a:rPr lang="en-GB" dirty="0"/>
              <a:t>End Tag</a:t>
            </a:r>
          </a:p>
        </p:txBody>
      </p:sp>
      <p:sp>
        <p:nvSpPr>
          <p:cNvPr id="3" name="Right Arrow 2"/>
          <p:cNvSpPr/>
          <p:nvPr/>
        </p:nvSpPr>
        <p:spPr bwMode="auto">
          <a:xfrm rot="10800000">
            <a:off x="6415990" y="4320119"/>
            <a:ext cx="648073" cy="360040"/>
          </a:xfrm>
          <a:prstGeom prst="rightArrow">
            <a:avLst/>
          </a:pr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2" tIns="45710" rIns="91422" bIns="45710" numCol="1" rtlCol="0" anchor="t" anchorCtr="0" compatLnSpc="1">
            <a:prstTxWarp prst="textNoShape">
              <a:avLst/>
            </a:prstTxWarp>
          </a:bodyPr>
          <a:lstStyle/>
          <a:p>
            <a:pPr defTabSz="914218" fontAlgn="base">
              <a:spcBef>
                <a:spcPct val="0"/>
              </a:spcBef>
              <a:spcAft>
                <a:spcPct val="0"/>
              </a:spcAft>
            </a:pPr>
            <a:endParaRPr lang="en-GB" sz="4100">
              <a:latin typeface="Helvetica Neue Light" charset="0"/>
              <a:ea typeface="ヒラギノ角ゴ ProN W3" charset="0"/>
              <a:cs typeface="ヒラギノ角ゴ ProN W3" charset="0"/>
              <a:sym typeface="Helvetica Neue Light" charset="0"/>
            </a:endParaRPr>
          </a:p>
        </p:txBody>
      </p:sp>
      <p:sp>
        <p:nvSpPr>
          <p:cNvPr id="8" name="Right Arrow 7"/>
          <p:cNvSpPr/>
          <p:nvPr/>
        </p:nvSpPr>
        <p:spPr bwMode="auto">
          <a:xfrm rot="10800000">
            <a:off x="6401103" y="5445536"/>
            <a:ext cx="648073" cy="360040"/>
          </a:xfrm>
          <a:prstGeom prst="rightArrow">
            <a:avLst/>
          </a:pr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2" tIns="45710" rIns="91422" bIns="45710" numCol="1" rtlCol="0" anchor="t" anchorCtr="0" compatLnSpc="1">
            <a:prstTxWarp prst="textNoShape">
              <a:avLst/>
            </a:prstTxWarp>
          </a:bodyPr>
          <a:lstStyle/>
          <a:p>
            <a:pPr defTabSz="914218" fontAlgn="base">
              <a:spcBef>
                <a:spcPct val="0"/>
              </a:spcBef>
              <a:spcAft>
                <a:spcPct val="0"/>
              </a:spcAft>
            </a:pPr>
            <a:endParaRPr lang="en-GB" sz="4100">
              <a:latin typeface="Helvetica Neue Light" charset="0"/>
              <a:ea typeface="ヒラギノ角ゴ ProN W3" charset="0"/>
              <a:cs typeface="ヒラギノ角ゴ ProN W3" charset="0"/>
              <a:sym typeface="Helvetica Neue Light" charset="0"/>
            </a:endParaRPr>
          </a:p>
        </p:txBody>
      </p:sp>
    </p:spTree>
    <p:extLst>
      <p:ext uri="{BB962C8B-B14F-4D97-AF65-F5344CB8AC3E}">
        <p14:creationId xmlns:p14="http://schemas.microsoft.com/office/powerpoint/2010/main" val="88470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pPr eaLnBrk="1" hangingPunct="1"/>
            <a:r>
              <a:rPr lang="en-US" altLang="en-US" dirty="0"/>
              <a:t>Example: &lt;title&gt;</a:t>
            </a:r>
          </a:p>
        </p:txBody>
      </p:sp>
      <p:sp>
        <p:nvSpPr>
          <p:cNvPr id="27653" name="Rectangle 5"/>
          <p:cNvSpPr>
            <a:spLocks/>
          </p:cNvSpPr>
          <p:nvPr/>
        </p:nvSpPr>
        <p:spPr bwMode="auto">
          <a:xfrm>
            <a:off x="3962401" y="3771901"/>
            <a:ext cx="4470400" cy="2689075"/>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lIns="0" tIns="0" rIns="0" bIns="0"/>
          <a:lstStyle>
            <a:lvl1pPr marL="266700" indent="-266700"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marL="0" indent="0" eaLnBrk="1" hangingPunct="1">
              <a:spcBef>
                <a:spcPts val="699"/>
              </a:spcBef>
              <a:buSzPct val="100000"/>
            </a:pPr>
            <a:endParaRPr lang="en-US" altLang="en-US" sz="2500" dirty="0">
              <a:solidFill>
                <a:schemeClr val="tx1"/>
              </a:solidFill>
              <a:latin typeface="Helvetica Neue" charset="0"/>
              <a:ea typeface="Helvetica Neue" charset="0"/>
              <a:cs typeface="Helvetica Neue" charset="0"/>
              <a:sym typeface="Helvetica Neue" charset="0"/>
            </a:endParaRPr>
          </a:p>
          <a:p>
            <a:pPr marL="0" indent="0" eaLnBrk="1" hangingPunct="1">
              <a:spcBef>
                <a:spcPts val="699"/>
              </a:spcBef>
              <a:buSzPct val="100000"/>
            </a:pPr>
            <a:r>
              <a:rPr lang="en-US" altLang="en-US" sz="2500" b="1" dirty="0" err="1">
                <a:solidFill>
                  <a:schemeClr val="tx1"/>
                </a:solidFill>
                <a:latin typeface="Helvetica Neue" charset="0"/>
                <a:ea typeface="Helvetica Neue" charset="0"/>
                <a:cs typeface="Helvetica Neue" charset="0"/>
                <a:sym typeface="Helvetica Neue" charset="0"/>
              </a:rPr>
              <a:t>ElementName</a:t>
            </a:r>
            <a:r>
              <a:rPr lang="en-US" altLang="en-US" sz="2500" b="1" dirty="0">
                <a:solidFill>
                  <a:schemeClr val="tx1"/>
                </a:solidFill>
                <a:latin typeface="Helvetica Neue" charset="0"/>
                <a:ea typeface="Helvetica Neue" charset="0"/>
                <a:cs typeface="Helvetica Neue" charset="0"/>
                <a:sym typeface="Helvetica Neue" charset="0"/>
              </a:rPr>
              <a:t>: </a:t>
            </a:r>
            <a:r>
              <a:rPr lang="en-US" altLang="en-US" sz="2500" dirty="0">
                <a:solidFill>
                  <a:schemeClr val="tx1"/>
                </a:solidFill>
                <a:latin typeface="Helvetica Neue" charset="0"/>
                <a:ea typeface="Helvetica Neue" charset="0"/>
                <a:cs typeface="Helvetica Neue" charset="0"/>
                <a:sym typeface="Helvetica Neue" charset="0"/>
              </a:rPr>
              <a:t>&lt;</a:t>
            </a:r>
            <a:r>
              <a:rPr lang="en-US" altLang="en-US" sz="2500" i="1" dirty="0">
                <a:solidFill>
                  <a:schemeClr val="tx1"/>
                </a:solidFill>
                <a:latin typeface="Helvetica Neue" charset="0"/>
                <a:ea typeface="Helvetica Neue" charset="0"/>
                <a:cs typeface="Helvetica Neue" charset="0"/>
                <a:sym typeface="Helvetica Neue" charset="0"/>
              </a:rPr>
              <a:t>title&gt;</a:t>
            </a:r>
            <a:endParaRPr lang="en-US" altLang="en-US" sz="2500" dirty="0">
              <a:solidFill>
                <a:schemeClr val="tx1"/>
              </a:solidFill>
              <a:latin typeface="Helvetica Neue" charset="0"/>
              <a:ea typeface="Helvetica Neue" charset="0"/>
              <a:cs typeface="Helvetica Neue" charset="0"/>
              <a:sym typeface="Helvetica Neue" charset="0"/>
            </a:endParaRPr>
          </a:p>
          <a:p>
            <a:pPr marL="0" indent="0" eaLnBrk="1" hangingPunct="1">
              <a:spcBef>
                <a:spcPts val="699"/>
              </a:spcBef>
              <a:buSzPct val="100000"/>
            </a:pPr>
            <a:r>
              <a:rPr lang="en-US" altLang="en-US" sz="2500" b="1" dirty="0">
                <a:solidFill>
                  <a:schemeClr val="tx1"/>
                </a:solidFill>
                <a:latin typeface="Helvetica Neue" charset="0"/>
                <a:ea typeface="Helvetica Neue" charset="0"/>
                <a:cs typeface="Helvetica Neue" charset="0"/>
                <a:sym typeface="Helvetica Neue" charset="0"/>
              </a:rPr>
              <a:t>Content: </a:t>
            </a:r>
            <a:r>
              <a:rPr lang="en-US" altLang="en-US" sz="2500" i="1" dirty="0">
                <a:solidFill>
                  <a:schemeClr val="tx1"/>
                </a:solidFill>
                <a:latin typeface="Helvetica Neue" charset="0"/>
                <a:ea typeface="Helvetica Neue" charset="0"/>
                <a:cs typeface="Helvetica Neue" charset="0"/>
                <a:sym typeface="Helvetica Neue" charset="0"/>
              </a:rPr>
              <a:t>My App Store</a:t>
            </a:r>
          </a:p>
          <a:p>
            <a:pPr marL="0" indent="0" eaLnBrk="1" hangingPunct="1">
              <a:spcBef>
                <a:spcPts val="699"/>
              </a:spcBef>
              <a:buSzPct val="100000"/>
            </a:pPr>
            <a:r>
              <a:rPr lang="en-US" altLang="en-US" sz="2500" b="1" dirty="0" err="1">
                <a:solidFill>
                  <a:schemeClr val="tx1"/>
                </a:solidFill>
                <a:latin typeface="Helvetica Neue" charset="0"/>
                <a:ea typeface="Helvetica Neue" charset="0"/>
                <a:cs typeface="Helvetica Neue" charset="0"/>
                <a:sym typeface="Helvetica Neue" charset="0"/>
              </a:rPr>
              <a:t>ElementName</a:t>
            </a:r>
            <a:r>
              <a:rPr lang="en-US" altLang="en-US" sz="2500" b="1" dirty="0">
                <a:solidFill>
                  <a:schemeClr val="tx1"/>
                </a:solidFill>
                <a:latin typeface="Helvetica Neue" charset="0"/>
                <a:ea typeface="Helvetica Neue" charset="0"/>
                <a:cs typeface="Helvetica Neue" charset="0"/>
                <a:sym typeface="Helvetica Neue" charset="0"/>
              </a:rPr>
              <a:t>:</a:t>
            </a:r>
            <a:r>
              <a:rPr lang="en-US" altLang="en-US" sz="2500" i="1" dirty="0">
                <a:solidFill>
                  <a:schemeClr val="tx1"/>
                </a:solidFill>
                <a:latin typeface="Helvetica Neue" charset="0"/>
                <a:ea typeface="Helvetica Neue" charset="0"/>
                <a:cs typeface="Helvetica Neue" charset="0"/>
                <a:sym typeface="Helvetica Neue" charset="0"/>
              </a:rPr>
              <a:t> &lt;/title&gt;</a:t>
            </a:r>
          </a:p>
        </p:txBody>
      </p:sp>
      <p:sp>
        <p:nvSpPr>
          <p:cNvPr id="2" name="TextBox 1"/>
          <p:cNvSpPr txBox="1"/>
          <p:nvPr/>
        </p:nvSpPr>
        <p:spPr>
          <a:xfrm>
            <a:off x="2237161" y="2607677"/>
            <a:ext cx="7920880" cy="661699"/>
          </a:xfrm>
          <a:prstGeom prst="rect">
            <a:avLst/>
          </a:prstGeom>
        </p:spPr>
        <p:style>
          <a:lnRef idx="2">
            <a:schemeClr val="accent1"/>
          </a:lnRef>
          <a:fillRef idx="1">
            <a:schemeClr val="lt1"/>
          </a:fillRef>
          <a:effectRef idx="0">
            <a:schemeClr val="accent1"/>
          </a:effectRef>
          <a:fontRef idx="minor">
            <a:schemeClr val="dk1"/>
          </a:fontRef>
        </p:style>
        <p:txBody>
          <a:bodyPr wrap="square" lIns="91422" tIns="45710" rIns="91422" bIns="45710" rtlCol="0">
            <a:spAutoFit/>
          </a:bodyPr>
          <a:lstStyle/>
          <a:p>
            <a:r>
              <a:rPr lang="en-GB" sz="3700" dirty="0"/>
              <a:t>&lt;title&gt;My App Store&lt;/title&gt;</a:t>
            </a:r>
          </a:p>
        </p:txBody>
      </p:sp>
    </p:spTree>
    <p:extLst>
      <p:ext uri="{BB962C8B-B14F-4D97-AF65-F5344CB8AC3E}">
        <p14:creationId xmlns:p14="http://schemas.microsoft.com/office/powerpoint/2010/main" val="286318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a:xfrm>
            <a:off x="548313" y="2330517"/>
            <a:ext cx="10856878" cy="6008134"/>
          </a:xfrm>
        </p:spPr>
        <p:txBody>
          <a:bodyPr>
            <a:normAutofit fontScale="92500" lnSpcReduction="20000"/>
          </a:bodyPr>
          <a:lstStyle/>
          <a:p>
            <a:pPr>
              <a:lnSpc>
                <a:spcPct val="150000"/>
              </a:lnSpc>
              <a:spcBef>
                <a:spcPts val="600"/>
              </a:spcBef>
            </a:pPr>
            <a:r>
              <a:rPr lang="en-IE" dirty="0"/>
              <a:t>HTML introduction</a:t>
            </a:r>
          </a:p>
          <a:p>
            <a:pPr>
              <a:lnSpc>
                <a:spcPct val="150000"/>
              </a:lnSpc>
              <a:spcBef>
                <a:spcPts val="600"/>
              </a:spcBef>
            </a:pPr>
            <a:r>
              <a:rPr lang="en-IE" dirty="0"/>
              <a:t>Anatomy of a tag</a:t>
            </a:r>
          </a:p>
          <a:p>
            <a:pPr>
              <a:lnSpc>
                <a:spcPct val="150000"/>
              </a:lnSpc>
              <a:spcBef>
                <a:spcPts val="600"/>
              </a:spcBef>
            </a:pPr>
            <a:r>
              <a:rPr lang="en-IE" dirty="0"/>
              <a:t>Required tags</a:t>
            </a:r>
          </a:p>
          <a:p>
            <a:pPr>
              <a:lnSpc>
                <a:spcPct val="150000"/>
              </a:lnSpc>
              <a:spcBef>
                <a:spcPts val="600"/>
              </a:spcBef>
            </a:pPr>
            <a:r>
              <a:rPr lang="en-IE" dirty="0"/>
              <a:t>Basic formatting tags</a:t>
            </a:r>
          </a:p>
          <a:p>
            <a:pPr>
              <a:lnSpc>
                <a:spcPct val="150000"/>
              </a:lnSpc>
              <a:spcBef>
                <a:spcPts val="600"/>
              </a:spcBef>
            </a:pPr>
            <a:r>
              <a:rPr lang="en-IE" dirty="0"/>
              <a:t>Adding an image</a:t>
            </a:r>
          </a:p>
          <a:p>
            <a:pPr>
              <a:lnSpc>
                <a:spcPct val="150000"/>
              </a:lnSpc>
              <a:spcBef>
                <a:spcPts val="600"/>
              </a:spcBef>
            </a:pPr>
            <a:r>
              <a:rPr lang="en-IE" dirty="0"/>
              <a:t>Linking pages</a:t>
            </a:r>
          </a:p>
          <a:p>
            <a:pPr>
              <a:lnSpc>
                <a:spcPct val="150000"/>
              </a:lnSpc>
              <a:spcBef>
                <a:spcPts val="600"/>
              </a:spcBef>
            </a:pPr>
            <a:r>
              <a:rPr lang="en-IE" dirty="0"/>
              <a:t>HTML Validation</a:t>
            </a:r>
          </a:p>
          <a:p>
            <a:pPr>
              <a:lnSpc>
                <a:spcPct val="150000"/>
              </a:lnSpc>
              <a:spcBef>
                <a:spcPts val="600"/>
              </a:spcBef>
            </a:pPr>
            <a:r>
              <a:rPr lang="en-IE" dirty="0"/>
              <a:t>Structure of practical classes</a:t>
            </a:r>
          </a:p>
        </p:txBody>
      </p:sp>
      <p:sp>
        <p:nvSpPr>
          <p:cNvPr id="7" name="Rectangle 6">
            <a:extLst>
              <a:ext uri="{FF2B5EF4-FFF2-40B4-BE49-F238E27FC236}">
                <a16:creationId xmlns:a16="http://schemas.microsoft.com/office/drawing/2014/main" id="{EE5BF45D-3552-4409-AFA4-C965FAFF1D53}"/>
              </a:ext>
            </a:extLst>
          </p:cNvPr>
          <p:cNvSpPr/>
          <p:nvPr/>
        </p:nvSpPr>
        <p:spPr>
          <a:xfrm>
            <a:off x="411213" y="3765312"/>
            <a:ext cx="6706094"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115653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normAutofit/>
          </a:bodyPr>
          <a:lstStyle/>
          <a:p>
            <a:r>
              <a:rPr lang="en-US" altLang="en-US" dirty="0"/>
              <a:t>&lt;html&gt;</a:t>
            </a:r>
          </a:p>
        </p:txBody>
      </p:sp>
      <p:sp>
        <p:nvSpPr>
          <p:cNvPr id="25605" name="Rectangle 5"/>
          <p:cNvSpPr>
            <a:spLocks noGrp="1" noChangeArrowheads="1"/>
          </p:cNvSpPr>
          <p:nvPr>
            <p:ph idx="1"/>
          </p:nvPr>
        </p:nvSpPr>
        <p:spPr>
          <a:xfrm>
            <a:off x="571500" y="2222500"/>
            <a:ext cx="9635756" cy="5539267"/>
          </a:xfrm>
        </p:spPr>
        <p:txBody>
          <a:bodyPr>
            <a:normAutofit fontScale="92500" lnSpcReduction="10000"/>
          </a:bodyPr>
          <a:lstStyle/>
          <a:p>
            <a:r>
              <a:rPr lang="en-US" altLang="en-US" dirty="0"/>
              <a:t>The </a:t>
            </a:r>
            <a:r>
              <a:rPr lang="en-US" altLang="en-US" b="1" i="1" dirty="0"/>
              <a:t>html</a:t>
            </a:r>
            <a:r>
              <a:rPr lang="en-US" altLang="en-US" dirty="0"/>
              <a:t> element is the outer container for everything that appears in an HTML document. </a:t>
            </a:r>
          </a:p>
          <a:p>
            <a:r>
              <a:rPr lang="en-US" altLang="en-US" dirty="0"/>
              <a:t>It can only contain two elements as direct descendants, namely the head element and the body element. </a:t>
            </a:r>
          </a:p>
          <a:p>
            <a:r>
              <a:rPr lang="en-US" altLang="en-US" dirty="0"/>
              <a:t>As it is the outermost element in the document, it’s also known as the root element.</a:t>
            </a:r>
          </a:p>
          <a:p>
            <a:r>
              <a:rPr lang="en-US" altLang="en-US" dirty="0"/>
              <a:t>This element will have a place on every single web page you ever create. There’s no case in which you would not use this element when crafting a web page.</a:t>
            </a:r>
          </a:p>
        </p:txBody>
      </p:sp>
      <p:sp>
        <p:nvSpPr>
          <p:cNvPr id="5" name="Rectangle 3"/>
          <p:cNvSpPr>
            <a:spLocks/>
          </p:cNvSpPr>
          <p:nvPr/>
        </p:nvSpPr>
        <p:spPr bwMode="auto">
          <a:xfrm>
            <a:off x="10527469" y="2223641"/>
            <a:ext cx="1933888" cy="221599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eaLnBrk="1" hangingPunct="1">
              <a:spcBef>
                <a:spcPct val="0"/>
              </a:spcBef>
              <a:buClrTx/>
              <a:buSzTx/>
              <a:buFontTx/>
              <a:buNone/>
            </a:pP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html</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head</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a:t>
            </a:r>
          </a:p>
          <a:p>
            <a:pPr algn="l" eaLnBrk="1" hangingPunct="1">
              <a:spcBef>
                <a:spcPct val="0"/>
              </a:spcBef>
              <a:buClrTx/>
              <a:buSzTx/>
              <a:buFontTx/>
              <a:buNone/>
            </a:pPr>
            <a:r>
              <a:rPr lang="en-US" altLang="en-US" sz="1800" dirty="0">
                <a:latin typeface="Monaco" charset="0"/>
                <a:sym typeface="Monaco" charset="0"/>
              </a:rPr>
              <a:t>  </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head</a:t>
            </a:r>
            <a:r>
              <a:rPr lang="en-US" altLang="en-US" sz="1800" dirty="0">
                <a:solidFill>
                  <a:srgbClr val="008080"/>
                </a:solidFill>
                <a:latin typeface="Monaco" charset="0"/>
                <a:sym typeface="Monaco" charset="0"/>
              </a:rPr>
              <a:t>&gt;</a:t>
            </a:r>
          </a:p>
          <a:p>
            <a:pPr algn="l" eaLnBrk="1" hangingPunct="1">
              <a:spcBef>
                <a:spcPct val="0"/>
              </a:spcBef>
              <a:buClrTx/>
              <a:buSzTx/>
              <a:buFontTx/>
              <a:buNone/>
            </a:pPr>
            <a:r>
              <a:rPr lang="en-US" altLang="en-US" sz="1800" dirty="0">
                <a:solidFill>
                  <a:srgbClr val="008080"/>
                </a:solidFill>
                <a:latin typeface="Monaco" charset="0"/>
                <a:sym typeface="Monaco" charset="0"/>
              </a:rPr>
              <a:t>  &lt;body&gt;</a:t>
            </a:r>
          </a:p>
          <a:p>
            <a:pPr algn="l" eaLnBrk="1" hangingPunct="1">
              <a:spcBef>
                <a:spcPct val="0"/>
              </a:spcBef>
              <a:buClrTx/>
              <a:buSzTx/>
              <a:buFontTx/>
              <a:buNone/>
            </a:pPr>
            <a:r>
              <a:rPr lang="en-US" altLang="en-US" sz="1800" dirty="0">
                <a:solidFill>
                  <a:srgbClr val="008080"/>
                </a:solidFill>
                <a:latin typeface="Monaco" charset="0"/>
                <a:sym typeface="Monaco" charset="0"/>
              </a:rPr>
              <a:t>  …</a:t>
            </a:r>
          </a:p>
          <a:p>
            <a:pPr algn="l" eaLnBrk="1" hangingPunct="1">
              <a:spcBef>
                <a:spcPct val="0"/>
              </a:spcBef>
              <a:buClrTx/>
              <a:buSzTx/>
              <a:buFontTx/>
              <a:buNone/>
            </a:pPr>
            <a:r>
              <a:rPr lang="en-US" altLang="en-US" sz="1800" dirty="0">
                <a:solidFill>
                  <a:srgbClr val="008080"/>
                </a:solidFill>
                <a:latin typeface="Monaco" charset="0"/>
                <a:sym typeface="Monaco" charset="0"/>
              </a:rPr>
              <a:t>  &lt;/body&gt;</a:t>
            </a:r>
          </a:p>
          <a:p>
            <a:pPr algn="l" eaLnBrk="1" hangingPunct="1">
              <a:spcBef>
                <a:spcPct val="0"/>
              </a:spcBef>
              <a:buClrTx/>
              <a:buSzTx/>
              <a:buFontTx/>
              <a:buNone/>
            </a:pPr>
            <a:r>
              <a:rPr lang="en-US" altLang="en-US" sz="1800" dirty="0">
                <a:solidFill>
                  <a:srgbClr val="008080"/>
                </a:solidFill>
                <a:latin typeface="Monaco" charset="0"/>
                <a:sym typeface="Monaco" charset="0"/>
              </a:rPr>
              <a:t>&lt;/html&gt;</a:t>
            </a:r>
          </a:p>
        </p:txBody>
      </p:sp>
    </p:spTree>
    <p:extLst>
      <p:ext uri="{BB962C8B-B14F-4D97-AF65-F5344CB8AC3E}">
        <p14:creationId xmlns:p14="http://schemas.microsoft.com/office/powerpoint/2010/main" val="130812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normAutofit/>
          </a:bodyPr>
          <a:lstStyle/>
          <a:p>
            <a:r>
              <a:rPr lang="en-US" altLang="en-US" dirty="0"/>
              <a:t>&lt;head&gt;</a:t>
            </a:r>
          </a:p>
        </p:txBody>
      </p:sp>
      <p:sp>
        <p:nvSpPr>
          <p:cNvPr id="26628" name="Rectangle 2"/>
          <p:cNvSpPr>
            <a:spLocks noGrp="1" noChangeArrowheads="1"/>
          </p:cNvSpPr>
          <p:nvPr>
            <p:ph idx="1"/>
          </p:nvPr>
        </p:nvSpPr>
        <p:spPr>
          <a:xfrm>
            <a:off x="571500" y="2222500"/>
            <a:ext cx="9210453" cy="6667500"/>
          </a:xfrm>
        </p:spPr>
        <p:txBody>
          <a:bodyPr/>
          <a:lstStyle/>
          <a:p>
            <a:r>
              <a:rPr lang="en-US" altLang="en-US" dirty="0"/>
              <a:t>The </a:t>
            </a:r>
            <a:r>
              <a:rPr lang="en-US" altLang="en-US" b="1" i="1" dirty="0"/>
              <a:t>head</a:t>
            </a:r>
            <a:r>
              <a:rPr lang="en-US" altLang="en-US" dirty="0"/>
              <a:t> element is the wrapper for all the head elements that:</a:t>
            </a:r>
          </a:p>
          <a:p>
            <a:pPr lvl="1"/>
            <a:r>
              <a:rPr lang="en-US" altLang="en-US" dirty="0"/>
              <a:t>instruct the browser where to find style sheets,</a:t>
            </a:r>
          </a:p>
          <a:p>
            <a:pPr lvl="1"/>
            <a:r>
              <a:rPr lang="en-US" altLang="en-US" dirty="0"/>
              <a:t>define relationships that the document has to others in the web site,</a:t>
            </a:r>
          </a:p>
          <a:p>
            <a:pPr lvl="1"/>
            <a:r>
              <a:rPr lang="en-US" altLang="en-US" dirty="0"/>
              <a:t>provide essential meta information,</a:t>
            </a:r>
          </a:p>
          <a:p>
            <a:pPr lvl="1"/>
            <a:r>
              <a:rPr lang="en-US" altLang="en-US" dirty="0"/>
              <a:t>point to or include scripts that the document will need to apply later on.</a:t>
            </a:r>
          </a:p>
        </p:txBody>
      </p:sp>
      <p:sp>
        <p:nvSpPr>
          <p:cNvPr id="5" name="Rectangle 3"/>
          <p:cNvSpPr>
            <a:spLocks/>
          </p:cNvSpPr>
          <p:nvPr/>
        </p:nvSpPr>
        <p:spPr bwMode="auto">
          <a:xfrm>
            <a:off x="10090298" y="2413370"/>
            <a:ext cx="2275366" cy="30469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eaLnBrk="1" hangingPunct="1">
              <a:spcBef>
                <a:spcPct val="0"/>
              </a:spcBef>
              <a:buClrTx/>
              <a:buSzTx/>
              <a:buFontTx/>
              <a:buNone/>
            </a:pP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html</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head</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a:t>
            </a:r>
            <a:r>
              <a:rPr lang="en-US" altLang="en-US" sz="1800" dirty="0">
                <a:solidFill>
                  <a:srgbClr val="008080"/>
                </a:solidFill>
                <a:latin typeface="Monaco" charset="0"/>
                <a:sym typeface="Monaco" charset="0"/>
              </a:rPr>
              <a:t> &lt;title&gt;</a:t>
            </a:r>
          </a:p>
          <a:p>
            <a:pPr algn="l" eaLnBrk="1" hangingPunct="1">
              <a:spcBef>
                <a:spcPct val="0"/>
              </a:spcBef>
              <a:buClrTx/>
              <a:buSzTx/>
              <a:buFontTx/>
              <a:buNone/>
            </a:pPr>
            <a:r>
              <a:rPr lang="en-US" altLang="en-US" sz="1800" dirty="0">
                <a:solidFill>
                  <a:srgbClr val="008080"/>
                </a:solidFill>
                <a:latin typeface="Monaco" charset="0"/>
                <a:sym typeface="Monaco" charset="0"/>
              </a:rPr>
              <a:t>       … </a:t>
            </a:r>
          </a:p>
          <a:p>
            <a:pPr algn="l" eaLnBrk="1" hangingPunct="1">
              <a:spcBef>
                <a:spcPct val="0"/>
              </a:spcBef>
              <a:buClrTx/>
              <a:buSzTx/>
              <a:buFontTx/>
              <a:buNone/>
            </a:pPr>
            <a:r>
              <a:rPr lang="en-US" altLang="en-US" sz="1800" dirty="0">
                <a:solidFill>
                  <a:srgbClr val="008080"/>
                </a:solidFill>
                <a:latin typeface="Monaco" charset="0"/>
                <a:sym typeface="Monaco" charset="0"/>
              </a:rPr>
              <a:t>     &lt;/title&gt;</a:t>
            </a:r>
          </a:p>
          <a:p>
            <a:pPr algn="l" eaLnBrk="1" hangingPunct="1">
              <a:spcBef>
                <a:spcPct val="0"/>
              </a:spcBef>
              <a:buClrTx/>
              <a:buSzTx/>
              <a:buFontTx/>
              <a:buNone/>
            </a:pPr>
            <a:r>
              <a:rPr lang="en-US" altLang="en-US" sz="1800" dirty="0">
                <a:solidFill>
                  <a:srgbClr val="008080"/>
                </a:solidFill>
                <a:latin typeface="Monaco" charset="0"/>
                <a:sym typeface="Monaco" charset="0"/>
              </a:rPr>
              <a:t>      ...</a:t>
            </a:r>
            <a:r>
              <a:rPr lang="en-US" altLang="en-US" sz="1800" dirty="0">
                <a:latin typeface="Monaco" charset="0"/>
                <a:sym typeface="Monaco" charset="0"/>
              </a:rPr>
              <a:t>     </a:t>
            </a:r>
          </a:p>
          <a:p>
            <a:pPr algn="l" eaLnBrk="1" hangingPunct="1">
              <a:spcBef>
                <a:spcPct val="0"/>
              </a:spcBef>
              <a:buClrTx/>
              <a:buSzTx/>
              <a:buFontTx/>
              <a:buNone/>
            </a:pPr>
            <a:r>
              <a:rPr lang="en-US" altLang="en-US" sz="1800" dirty="0">
                <a:solidFill>
                  <a:srgbClr val="008080"/>
                </a:solidFill>
                <a:latin typeface="Monaco" charset="0"/>
                <a:sym typeface="Monaco" charset="0"/>
              </a:rPr>
              <a:t>  &lt;/</a:t>
            </a:r>
            <a:r>
              <a:rPr lang="en-US" altLang="en-US" sz="1800" dirty="0">
                <a:solidFill>
                  <a:srgbClr val="3F7F7F"/>
                </a:solidFill>
                <a:latin typeface="Monaco" charset="0"/>
                <a:sym typeface="Monaco" charset="0"/>
              </a:rPr>
              <a:t>head</a:t>
            </a:r>
            <a:r>
              <a:rPr lang="en-US" altLang="en-US" sz="1800" dirty="0">
                <a:solidFill>
                  <a:srgbClr val="008080"/>
                </a:solidFill>
                <a:latin typeface="Monaco" charset="0"/>
                <a:sym typeface="Monaco" charset="0"/>
              </a:rPr>
              <a:t>&gt;</a:t>
            </a:r>
          </a:p>
          <a:p>
            <a:pPr algn="l" eaLnBrk="1" hangingPunct="1">
              <a:spcBef>
                <a:spcPct val="0"/>
              </a:spcBef>
              <a:buClrTx/>
              <a:buSzTx/>
              <a:buFontTx/>
              <a:buNone/>
            </a:pPr>
            <a:r>
              <a:rPr lang="en-US" altLang="en-US" sz="1800" dirty="0">
                <a:solidFill>
                  <a:srgbClr val="008080"/>
                </a:solidFill>
                <a:latin typeface="Monaco" charset="0"/>
                <a:sym typeface="Monaco" charset="0"/>
              </a:rPr>
              <a:t>  &lt;body&gt;</a:t>
            </a:r>
          </a:p>
          <a:p>
            <a:pPr algn="l" eaLnBrk="1" hangingPunct="1">
              <a:spcBef>
                <a:spcPct val="0"/>
              </a:spcBef>
              <a:buClrTx/>
              <a:buSzTx/>
              <a:buFontTx/>
              <a:buNone/>
            </a:pPr>
            <a:r>
              <a:rPr lang="en-US" altLang="en-US" sz="1800" dirty="0">
                <a:solidFill>
                  <a:srgbClr val="008080"/>
                </a:solidFill>
                <a:latin typeface="Monaco" charset="0"/>
                <a:sym typeface="Monaco" charset="0"/>
              </a:rPr>
              <a:t>  …</a:t>
            </a:r>
          </a:p>
          <a:p>
            <a:pPr algn="l" eaLnBrk="1" hangingPunct="1">
              <a:spcBef>
                <a:spcPct val="0"/>
              </a:spcBef>
              <a:buClrTx/>
              <a:buSzTx/>
              <a:buFontTx/>
              <a:buNone/>
            </a:pPr>
            <a:r>
              <a:rPr lang="en-US" altLang="en-US" sz="1800" dirty="0">
                <a:solidFill>
                  <a:srgbClr val="008080"/>
                </a:solidFill>
                <a:latin typeface="Monaco" charset="0"/>
                <a:sym typeface="Monaco" charset="0"/>
              </a:rPr>
              <a:t>  &lt;/body&gt;</a:t>
            </a:r>
          </a:p>
          <a:p>
            <a:pPr algn="l" eaLnBrk="1" hangingPunct="1">
              <a:spcBef>
                <a:spcPct val="0"/>
              </a:spcBef>
              <a:buClrTx/>
              <a:buSzTx/>
              <a:buFontTx/>
              <a:buNone/>
            </a:pPr>
            <a:r>
              <a:rPr lang="en-US" altLang="en-US" sz="1800" dirty="0">
                <a:solidFill>
                  <a:srgbClr val="008080"/>
                </a:solidFill>
                <a:latin typeface="Monaco" charset="0"/>
                <a:sym typeface="Monaco" charset="0"/>
              </a:rPr>
              <a:t>&lt;/html&gt;</a:t>
            </a:r>
          </a:p>
        </p:txBody>
      </p:sp>
    </p:spTree>
    <p:extLst>
      <p:ext uri="{BB962C8B-B14F-4D97-AF65-F5344CB8AC3E}">
        <p14:creationId xmlns:p14="http://schemas.microsoft.com/office/powerpoint/2010/main" val="88883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altLang="en-US" dirty="0"/>
              <a:t>&lt;title&gt;</a:t>
            </a:r>
          </a:p>
        </p:txBody>
      </p:sp>
      <p:sp>
        <p:nvSpPr>
          <p:cNvPr id="32772" name="Rectangle 2"/>
          <p:cNvSpPr>
            <a:spLocks noGrp="1" noChangeArrowheads="1"/>
          </p:cNvSpPr>
          <p:nvPr>
            <p:ph idx="1"/>
          </p:nvPr>
        </p:nvSpPr>
        <p:spPr>
          <a:xfrm>
            <a:off x="571500" y="2222500"/>
            <a:ext cx="11861800" cy="4752458"/>
          </a:xfrm>
        </p:spPr>
        <p:txBody>
          <a:bodyPr/>
          <a:lstStyle/>
          <a:p>
            <a:r>
              <a:rPr lang="en-US" altLang="en-US" dirty="0"/>
              <a:t>The title element displays a title in the browser toolbar or in the task bar (on Windows).</a:t>
            </a:r>
          </a:p>
          <a:p>
            <a:r>
              <a:rPr lang="en-US" altLang="en-US" dirty="0"/>
              <a:t>Provides a name for the document that’s used by the browser when you add the page as a </a:t>
            </a:r>
            <a:r>
              <a:rPr lang="en-US" altLang="en-US" dirty="0" err="1"/>
              <a:t>favourite</a:t>
            </a:r>
            <a:r>
              <a:rPr lang="en-US" altLang="en-US" dirty="0"/>
              <a:t> or bookmark.</a:t>
            </a:r>
          </a:p>
          <a:p>
            <a:r>
              <a:rPr lang="en-US" altLang="en-US" dirty="0"/>
              <a:t>Displays a title of the page when it appears in search engine results.</a:t>
            </a:r>
          </a:p>
        </p:txBody>
      </p:sp>
      <p:sp>
        <p:nvSpPr>
          <p:cNvPr id="32773" name="Rectangle 3"/>
          <p:cNvSpPr>
            <a:spLocks/>
          </p:cNvSpPr>
          <p:nvPr/>
        </p:nvSpPr>
        <p:spPr bwMode="auto">
          <a:xfrm>
            <a:off x="1617386" y="7330125"/>
            <a:ext cx="1933888" cy="16619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eaLnBrk="1" hangingPunct="1">
              <a:spcBef>
                <a:spcPct val="0"/>
              </a:spcBef>
              <a:buClrTx/>
              <a:buSzTx/>
              <a:buFontTx/>
              <a:buNone/>
            </a:pP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html</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head</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title</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FAQ</a:t>
            </a:r>
          </a:p>
          <a:p>
            <a:pPr algn="l" eaLnBrk="1" hangingPunct="1">
              <a:spcBef>
                <a:spcPct val="0"/>
              </a:spcBef>
              <a:buClrTx/>
              <a:buSzTx/>
              <a:buFontTx/>
              <a:buNone/>
            </a:pPr>
            <a:r>
              <a:rPr lang="en-US" altLang="en-US" sz="1800" dirty="0">
                <a:latin typeface="Monaco" charset="0"/>
                <a:sym typeface="Monaco" charset="0"/>
              </a:rPr>
              <a:t>    </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title</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head</a:t>
            </a:r>
            <a:r>
              <a:rPr lang="en-US" altLang="en-US" sz="1800" dirty="0">
                <a:solidFill>
                  <a:srgbClr val="008080"/>
                </a:solidFill>
                <a:latin typeface="Monaco" charset="0"/>
                <a:sym typeface="Monaco" charset="0"/>
              </a:rPr>
              <a:t>&gt;</a:t>
            </a:r>
          </a:p>
        </p:txBody>
      </p:sp>
      <p:pic>
        <p:nvPicPr>
          <p:cNvPr id="327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294" y="7770714"/>
            <a:ext cx="3517899" cy="55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87451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p:txBody>
          <a:bodyPr>
            <a:normAutofit/>
          </a:bodyPr>
          <a:lstStyle/>
          <a:p>
            <a:r>
              <a:rPr lang="en-US" altLang="en-US" dirty="0"/>
              <a:t>&lt;body&gt;</a:t>
            </a:r>
          </a:p>
        </p:txBody>
      </p:sp>
      <p:sp>
        <p:nvSpPr>
          <p:cNvPr id="27652" name="Rectangle 2"/>
          <p:cNvSpPr>
            <a:spLocks noGrp="1" noChangeArrowheads="1"/>
          </p:cNvSpPr>
          <p:nvPr>
            <p:ph idx="1"/>
          </p:nvPr>
        </p:nvSpPr>
        <p:spPr>
          <a:xfrm>
            <a:off x="590843" y="2464396"/>
            <a:ext cx="11665468" cy="1745937"/>
          </a:xfrm>
        </p:spPr>
        <p:txBody>
          <a:bodyPr>
            <a:noAutofit/>
          </a:bodyPr>
          <a:lstStyle/>
          <a:p>
            <a:r>
              <a:rPr lang="en-US" altLang="en-US" dirty="0"/>
              <a:t>The </a:t>
            </a:r>
            <a:r>
              <a:rPr lang="en-US" altLang="en-US" b="1" i="1" dirty="0"/>
              <a:t>body</a:t>
            </a:r>
            <a:r>
              <a:rPr lang="en-US" altLang="en-US" dirty="0"/>
              <a:t> element wraps around all of the content that will be displayed on screen.</a:t>
            </a:r>
          </a:p>
          <a:p>
            <a:r>
              <a:rPr lang="en-US" altLang="en-US" dirty="0"/>
              <a:t>Usually starts with a heading, followed by paragraphs, images, etc..</a:t>
            </a:r>
          </a:p>
        </p:txBody>
      </p:sp>
      <p:sp>
        <p:nvSpPr>
          <p:cNvPr id="8" name="Rectangle 1"/>
          <p:cNvSpPr>
            <a:spLocks/>
          </p:cNvSpPr>
          <p:nvPr/>
        </p:nvSpPr>
        <p:spPr bwMode="auto">
          <a:xfrm>
            <a:off x="1803884" y="5516608"/>
            <a:ext cx="9576906" cy="3182680"/>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algn="l" eaLnBrk="1" hangingPunct="1">
              <a:defRPr/>
            </a:pPr>
            <a:r>
              <a:rPr lang="en-US" altLang="en-US" sz="2000" dirty="0">
                <a:solidFill>
                  <a:schemeClr val="tx1"/>
                </a:solidFill>
                <a:latin typeface="Monaco" charset="0"/>
                <a:sym typeface="Monaco" charset="0"/>
              </a:rPr>
              <a:t>&lt;html&gt; </a:t>
            </a:r>
          </a:p>
          <a:p>
            <a:pPr algn="l" eaLnBrk="1" hangingPunct="1">
              <a:defRPr/>
            </a:pPr>
            <a:r>
              <a:rPr lang="en-US" altLang="en-US" sz="2000" dirty="0">
                <a:solidFill>
                  <a:schemeClr val="tx1"/>
                </a:solidFill>
                <a:latin typeface="Monaco" charset="0"/>
                <a:sym typeface="Monaco" charset="0"/>
              </a:rPr>
              <a:t>  &lt;head&gt;    </a:t>
            </a:r>
          </a:p>
          <a:p>
            <a:pPr algn="l" eaLnBrk="1" hangingPunct="1">
              <a:defRPr/>
            </a:pPr>
            <a:r>
              <a:rPr lang="en-US" altLang="en-US" sz="2000" dirty="0">
                <a:solidFill>
                  <a:schemeClr val="tx1"/>
                </a:solidFill>
                <a:latin typeface="Monaco" charset="0"/>
                <a:sym typeface="Monaco" charset="0"/>
              </a:rPr>
              <a:t>    &lt;title&gt;Page title goes here&lt;/title&gt;</a:t>
            </a:r>
          </a:p>
          <a:p>
            <a:pPr algn="l" eaLnBrk="1" hangingPunct="1">
              <a:defRPr/>
            </a:pPr>
            <a:r>
              <a:rPr lang="en-US" altLang="en-US" sz="2000" dirty="0">
                <a:solidFill>
                  <a:schemeClr val="tx1"/>
                </a:solidFill>
                <a:latin typeface="Monaco" charset="0"/>
                <a:sym typeface="Monaco" charset="0"/>
              </a:rPr>
              <a:t>    &lt;link type="text/</a:t>
            </a:r>
            <a:r>
              <a:rPr lang="en-US" altLang="en-US" sz="2000" dirty="0" err="1">
                <a:solidFill>
                  <a:schemeClr val="tx1"/>
                </a:solidFill>
                <a:latin typeface="Monaco" charset="0"/>
                <a:sym typeface="Monaco" charset="0"/>
              </a:rPr>
              <a:t>css</a:t>
            </a:r>
            <a:r>
              <a:rPr lang="en-US" altLang="en-US" sz="2000" dirty="0">
                <a:solidFill>
                  <a:schemeClr val="tx1"/>
                </a:solidFill>
                <a:latin typeface="Monaco" charset="0"/>
                <a:sym typeface="Monaco" charset="0"/>
              </a:rPr>
              <a:t>" </a:t>
            </a:r>
            <a:r>
              <a:rPr lang="en-US" altLang="en-US" sz="2000" dirty="0" err="1">
                <a:solidFill>
                  <a:schemeClr val="tx1"/>
                </a:solidFill>
                <a:latin typeface="Monaco" charset="0"/>
                <a:sym typeface="Monaco" charset="0"/>
              </a:rPr>
              <a:t>rel</a:t>
            </a:r>
            <a:r>
              <a:rPr lang="en-US" altLang="en-US" sz="2000" dirty="0">
                <a:solidFill>
                  <a:schemeClr val="tx1"/>
                </a:solidFill>
                <a:latin typeface="Monaco" charset="0"/>
                <a:sym typeface="Monaco" charset="0"/>
              </a:rPr>
              <a:t>="stylesheet" </a:t>
            </a:r>
            <a:r>
              <a:rPr lang="en-US" altLang="en-US" sz="2000" dirty="0" err="1">
                <a:solidFill>
                  <a:schemeClr val="tx1"/>
                </a:solidFill>
                <a:latin typeface="Monaco" charset="0"/>
                <a:sym typeface="Monaco" charset="0"/>
              </a:rPr>
              <a:t>href</a:t>
            </a:r>
            <a:r>
              <a:rPr lang="en-US" altLang="en-US" sz="2000" dirty="0">
                <a:solidFill>
                  <a:schemeClr val="tx1"/>
                </a:solidFill>
                <a:latin typeface="Monaco" charset="0"/>
                <a:sym typeface="Monaco" charset="0"/>
              </a:rPr>
              <a:t>="style.css“ media="screen"&gt; </a:t>
            </a:r>
          </a:p>
          <a:p>
            <a:pPr algn="l" eaLnBrk="1" hangingPunct="1">
              <a:defRPr/>
            </a:pPr>
            <a:r>
              <a:rPr lang="en-US" altLang="en-US" sz="2000" dirty="0">
                <a:solidFill>
                  <a:schemeClr val="tx1"/>
                </a:solidFill>
                <a:latin typeface="Monaco" charset="0"/>
                <a:sym typeface="Monaco" charset="0"/>
              </a:rPr>
              <a:t>  &lt;/head&gt;  </a:t>
            </a:r>
          </a:p>
          <a:p>
            <a:pPr algn="l" eaLnBrk="1" hangingPunct="1">
              <a:defRPr/>
            </a:pPr>
            <a:r>
              <a:rPr lang="en-US" altLang="en-US" sz="2000" dirty="0">
                <a:solidFill>
                  <a:schemeClr val="tx1"/>
                </a:solidFill>
                <a:latin typeface="Monaco" charset="0"/>
                <a:sym typeface="Monaco" charset="0"/>
              </a:rPr>
              <a:t>  &lt;body</a:t>
            </a:r>
          </a:p>
          <a:p>
            <a:pPr algn="l" eaLnBrk="1" hangingPunct="1">
              <a:defRPr/>
            </a:pPr>
            <a:r>
              <a:rPr lang="en-US" altLang="en-US" sz="2000" dirty="0">
                <a:solidFill>
                  <a:schemeClr val="tx1"/>
                </a:solidFill>
                <a:latin typeface="Monaco" charset="0"/>
                <a:sym typeface="Monaco" charset="0"/>
              </a:rPr>
              <a:t>    &lt;h1&gt;101 Ways to make a paper </a:t>
            </a:r>
            <a:r>
              <a:rPr lang="en-US" altLang="en-US" sz="2000" dirty="0" err="1">
                <a:solidFill>
                  <a:schemeClr val="tx1"/>
                </a:solidFill>
                <a:latin typeface="Monaco" charset="0"/>
                <a:sym typeface="Monaco" charset="0"/>
              </a:rPr>
              <a:t>aeroplane</a:t>
            </a:r>
            <a:r>
              <a:rPr lang="en-US" altLang="en-US" sz="2000" dirty="0">
                <a:solidFill>
                  <a:schemeClr val="tx1"/>
                </a:solidFill>
                <a:latin typeface="Monaco" charset="0"/>
                <a:sym typeface="Monaco" charset="0"/>
              </a:rPr>
              <a:t>&lt;/h1&gt; </a:t>
            </a:r>
          </a:p>
          <a:p>
            <a:pPr algn="l" eaLnBrk="1" hangingPunct="1">
              <a:defRPr/>
            </a:pPr>
            <a:r>
              <a:rPr lang="en-US" altLang="en-US" sz="2000" dirty="0">
                <a:solidFill>
                  <a:schemeClr val="tx1"/>
                </a:solidFill>
                <a:latin typeface="Monaco" charset="0"/>
                <a:sym typeface="Monaco" charset="0"/>
              </a:rPr>
              <a:t>    &lt;p&gt;Let's start with the basics …&lt;/p&gt;</a:t>
            </a:r>
          </a:p>
          <a:p>
            <a:pPr algn="l" eaLnBrk="1" hangingPunct="1">
              <a:defRPr/>
            </a:pPr>
            <a:r>
              <a:rPr lang="en-US" altLang="en-US" sz="2000" dirty="0">
                <a:solidFill>
                  <a:schemeClr val="tx1"/>
                </a:solidFill>
                <a:latin typeface="Monaco" charset="0"/>
                <a:sym typeface="Monaco" charset="0"/>
              </a:rPr>
              <a:t>  &lt;/body&gt;</a:t>
            </a:r>
          </a:p>
          <a:p>
            <a:pPr algn="l" eaLnBrk="1" hangingPunct="1">
              <a:defRPr/>
            </a:pPr>
            <a:r>
              <a:rPr lang="en-US" altLang="en-US" sz="2000" dirty="0">
                <a:solidFill>
                  <a:schemeClr val="tx1"/>
                </a:solidFill>
                <a:latin typeface="Monaco" charset="0"/>
                <a:sym typeface="Monaco" charset="0"/>
              </a:rPr>
              <a:t>&lt;/html&gt;</a:t>
            </a:r>
            <a:endParaRPr lang="en-US" altLang="en-US" sz="1800" dirty="0">
              <a:solidFill>
                <a:schemeClr val="tx1"/>
              </a:solidFill>
            </a:endParaRPr>
          </a:p>
        </p:txBody>
      </p:sp>
    </p:spTree>
    <p:extLst>
      <p:ext uri="{BB962C8B-B14F-4D97-AF65-F5344CB8AC3E}">
        <p14:creationId xmlns:p14="http://schemas.microsoft.com/office/powerpoint/2010/main" val="291837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
          <p:cNvSpPr>
            <a:spLocks noGrp="1" noChangeArrowheads="1"/>
          </p:cNvSpPr>
          <p:nvPr>
            <p:ph type="title"/>
          </p:nvPr>
        </p:nvSpPr>
        <p:spPr/>
        <p:txBody>
          <a:bodyPr/>
          <a:lstStyle/>
          <a:p>
            <a:r>
              <a:rPr lang="en-US" altLang="en-US"/>
              <a:t>Nesting</a:t>
            </a:r>
          </a:p>
        </p:txBody>
      </p:sp>
      <p:sp>
        <p:nvSpPr>
          <p:cNvPr id="39940" name="Rectangle 2"/>
          <p:cNvSpPr>
            <a:spLocks noGrp="1" noChangeArrowheads="1"/>
          </p:cNvSpPr>
          <p:nvPr>
            <p:ph idx="1"/>
          </p:nvPr>
        </p:nvSpPr>
        <p:spPr>
          <a:xfrm>
            <a:off x="654638" y="2404313"/>
            <a:ext cx="10856878" cy="3355574"/>
          </a:xfrm>
        </p:spPr>
        <p:txBody>
          <a:bodyPr>
            <a:normAutofit lnSpcReduction="10000"/>
          </a:bodyPr>
          <a:lstStyle/>
          <a:p>
            <a:r>
              <a:rPr lang="en-US" altLang="en-US" dirty="0"/>
              <a:t>When we put one element inside another element, we call that nesting. </a:t>
            </a:r>
          </a:p>
          <a:p>
            <a:r>
              <a:rPr lang="en-US" altLang="en-US" dirty="0"/>
              <a:t>We say, the &lt;p&gt;element is nested inside the &lt;body&gt;element.</a:t>
            </a:r>
          </a:p>
          <a:p>
            <a:r>
              <a:rPr lang="en-US" altLang="en-US" dirty="0"/>
              <a:t>We put a &lt;body&gt;element inside an &lt;html&gt;element, a &lt;p&gt;element inside a &lt;body&gt;element etc. </a:t>
            </a:r>
          </a:p>
        </p:txBody>
      </p:sp>
      <p:pic>
        <p:nvPicPr>
          <p:cNvPr id="399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237" y="5599183"/>
            <a:ext cx="4445001" cy="418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99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5599183"/>
            <a:ext cx="48006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20924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en-US" altLang="en-US"/>
              <a:t>Nesting - Tree Structure</a:t>
            </a:r>
          </a:p>
        </p:txBody>
      </p:sp>
      <p:sp>
        <p:nvSpPr>
          <p:cNvPr id="4" name="Content Placeholder 3"/>
          <p:cNvSpPr>
            <a:spLocks noGrp="1"/>
          </p:cNvSpPr>
          <p:nvPr>
            <p:ph idx="1"/>
          </p:nvPr>
        </p:nvSpPr>
        <p:spPr/>
        <p:txBody>
          <a:bodyPr/>
          <a:lstStyle/>
          <a:p>
            <a:endParaRPr lang="en-IE"/>
          </a:p>
        </p:txBody>
      </p:sp>
      <p:pic>
        <p:nvPicPr>
          <p:cNvPr id="40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48" y="2370649"/>
            <a:ext cx="8148002" cy="508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09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4158" y="4911528"/>
            <a:ext cx="3891632" cy="4058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8856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normAutofit/>
          </a:bodyPr>
          <a:lstStyle/>
          <a:p>
            <a:r>
              <a:rPr lang="en-US" altLang="en-US"/>
              <a:t>Nesting can be Incorrect!</a:t>
            </a:r>
          </a:p>
        </p:txBody>
      </p:sp>
      <p:sp>
        <p:nvSpPr>
          <p:cNvPr id="4" name="Content Placeholder 3"/>
          <p:cNvSpPr>
            <a:spLocks noGrp="1"/>
          </p:cNvSpPr>
          <p:nvPr>
            <p:ph idx="1"/>
          </p:nvPr>
        </p:nvSpPr>
        <p:spPr>
          <a:xfrm>
            <a:off x="506621" y="2153686"/>
            <a:ext cx="11861800" cy="6667500"/>
          </a:xfrm>
        </p:spPr>
        <p:txBody>
          <a:bodyPr/>
          <a:lstStyle/>
          <a:p>
            <a:endParaRPr lang="en-IE" dirty="0"/>
          </a:p>
        </p:txBody>
      </p:sp>
      <p:sp>
        <p:nvSpPr>
          <p:cNvPr id="42000" name="Rectangle 1"/>
          <p:cNvSpPr>
            <a:spLocks/>
          </p:cNvSpPr>
          <p:nvPr/>
        </p:nvSpPr>
        <p:spPr bwMode="auto">
          <a:xfrm>
            <a:off x="1866900" y="2501900"/>
            <a:ext cx="8509001" cy="508001"/>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algn="l" eaLnBrk="1" hangingPunct="1"/>
            <a:r>
              <a:rPr lang="en-US" altLang="en-US" sz="2400" dirty="0">
                <a:solidFill>
                  <a:schemeClr val="tx1"/>
                </a:solidFill>
                <a:latin typeface="Monaco" charset="0"/>
                <a:ea typeface="Monaco" charset="0"/>
                <a:cs typeface="Monaco" charset="0"/>
                <a:sym typeface="Monaco" charset="0"/>
              </a:rPr>
              <a:t>&lt;p&gt;I’m so going to blog &lt;</a:t>
            </a:r>
            <a:r>
              <a:rPr lang="en-US" altLang="en-US" sz="2400" dirty="0" err="1">
                <a:solidFill>
                  <a:schemeClr val="tx1"/>
                </a:solidFill>
                <a:latin typeface="Monaco" charset="0"/>
                <a:ea typeface="Monaco" charset="0"/>
                <a:cs typeface="Monaco" charset="0"/>
                <a:sym typeface="Monaco" charset="0"/>
              </a:rPr>
              <a:t>em</a:t>
            </a:r>
            <a:r>
              <a:rPr lang="en-US" altLang="en-US" sz="2400" dirty="0">
                <a:solidFill>
                  <a:schemeClr val="tx1"/>
                </a:solidFill>
                <a:latin typeface="Monaco" charset="0"/>
                <a:ea typeface="Monaco" charset="0"/>
                <a:cs typeface="Monaco" charset="0"/>
                <a:sym typeface="Monaco" charset="0"/>
              </a:rPr>
              <a:t>&gt;this&lt;/</a:t>
            </a:r>
            <a:r>
              <a:rPr lang="en-US" altLang="en-US" sz="2400" dirty="0" err="1">
                <a:solidFill>
                  <a:schemeClr val="tx1"/>
                </a:solidFill>
                <a:latin typeface="Monaco" charset="0"/>
                <a:ea typeface="Monaco" charset="0"/>
                <a:cs typeface="Monaco" charset="0"/>
                <a:sym typeface="Monaco" charset="0"/>
              </a:rPr>
              <a:t>em</a:t>
            </a:r>
            <a:r>
              <a:rPr lang="en-US" altLang="en-US" sz="2400" dirty="0">
                <a:solidFill>
                  <a:schemeClr val="tx1"/>
                </a:solidFill>
                <a:latin typeface="Monaco" charset="0"/>
                <a:ea typeface="Monaco" charset="0"/>
                <a:cs typeface="Monaco" charset="0"/>
                <a:sym typeface="Monaco" charset="0"/>
              </a:rPr>
              <a:t>&gt;&lt;/p&gt; </a:t>
            </a:r>
          </a:p>
        </p:txBody>
      </p:sp>
      <p:pic>
        <p:nvPicPr>
          <p:cNvPr id="41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3175001"/>
            <a:ext cx="2273300" cy="231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900" y="3619501"/>
            <a:ext cx="30099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1991" name="Rectangle 7"/>
          <p:cNvSpPr>
            <a:spLocks/>
          </p:cNvSpPr>
          <p:nvPr/>
        </p:nvSpPr>
        <p:spPr bwMode="auto">
          <a:xfrm>
            <a:off x="1460500" y="2108201"/>
            <a:ext cx="9436100" cy="336549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
        <p:nvSpPr>
          <p:cNvPr id="41992" name="Rectangle 8"/>
          <p:cNvSpPr>
            <a:spLocks/>
          </p:cNvSpPr>
          <p:nvPr/>
        </p:nvSpPr>
        <p:spPr bwMode="auto">
          <a:xfrm>
            <a:off x="11308124" y="3366870"/>
            <a:ext cx="13176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a:solidFill>
                  <a:schemeClr val="tx1"/>
                </a:solidFill>
                <a:ea typeface="Helvetica Neue Light" charset="0"/>
                <a:cs typeface="Helvetica Neue Light" charset="0"/>
              </a:rPr>
              <a:t>Good</a:t>
            </a:r>
          </a:p>
        </p:txBody>
      </p:sp>
      <p:grpSp>
        <p:nvGrpSpPr>
          <p:cNvPr id="41993" name="Group 11"/>
          <p:cNvGrpSpPr>
            <a:grpSpLocks/>
          </p:cNvGrpSpPr>
          <p:nvPr/>
        </p:nvGrpSpPr>
        <p:grpSpPr bwMode="auto">
          <a:xfrm>
            <a:off x="1739900" y="6121401"/>
            <a:ext cx="8775700" cy="749301"/>
            <a:chOff x="0" y="0"/>
            <a:chExt cx="5528" cy="472"/>
          </a:xfrm>
        </p:grpSpPr>
        <p:sp>
          <p:nvSpPr>
            <p:cNvPr id="41998" name="Rectangle 9"/>
            <p:cNvSpPr>
              <a:spLocks/>
            </p:cNvSpPr>
            <p:nvPr/>
          </p:nvSpPr>
          <p:spPr bwMode="auto">
            <a:xfrm>
              <a:off x="88" y="88"/>
              <a:ext cx="5360" cy="32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algn="l" eaLnBrk="1" hangingPunct="1"/>
              <a:r>
                <a:rPr lang="en-US" altLang="en-US" sz="2400">
                  <a:solidFill>
                    <a:schemeClr val="tx1"/>
                  </a:solidFill>
                  <a:latin typeface="Monaco" charset="0"/>
                  <a:ea typeface="Monaco" charset="0"/>
                  <a:cs typeface="Monaco" charset="0"/>
                  <a:sym typeface="Monaco" charset="0"/>
                </a:rPr>
                <a:t>&lt;p&gt;I’m so going to blog &lt;em&gt;this&lt;/p&gt;&lt;/em&gt;</a:t>
              </a:r>
            </a:p>
          </p:txBody>
        </p:sp>
        <p:pic>
          <p:nvPicPr>
            <p:cNvPr id="41999" name="Picture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sp>
        <p:nvSpPr>
          <p:cNvPr id="41994" name="Rectangle 12"/>
          <p:cNvSpPr>
            <a:spLocks/>
          </p:cNvSpPr>
          <p:nvPr/>
        </p:nvSpPr>
        <p:spPr bwMode="auto">
          <a:xfrm>
            <a:off x="1473200" y="5867402"/>
            <a:ext cx="9436100" cy="336549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
        <p:nvSpPr>
          <p:cNvPr id="41995" name="Rectangle 13"/>
          <p:cNvSpPr>
            <a:spLocks/>
          </p:cNvSpPr>
          <p:nvPr/>
        </p:nvSpPr>
        <p:spPr bwMode="auto">
          <a:xfrm>
            <a:off x="11422820" y="7126069"/>
            <a:ext cx="9585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a:solidFill>
                  <a:schemeClr val="tx1"/>
                </a:solidFill>
                <a:ea typeface="Helvetica Neue Light" charset="0"/>
                <a:cs typeface="Helvetica Neue Light" charset="0"/>
              </a:rPr>
              <a:t>Bad</a:t>
            </a:r>
          </a:p>
        </p:txBody>
      </p:sp>
      <p:pic>
        <p:nvPicPr>
          <p:cNvPr id="4199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5701" y="7239001"/>
            <a:ext cx="2921000" cy="144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1997" name="Rectangle 15"/>
          <p:cNvSpPr>
            <a:spLocks/>
          </p:cNvSpPr>
          <p:nvPr/>
        </p:nvSpPr>
        <p:spPr bwMode="auto">
          <a:xfrm>
            <a:off x="3736758" y="7608669"/>
            <a:ext cx="2997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a:solidFill>
                  <a:schemeClr val="tx1"/>
                </a:solidFill>
                <a:ea typeface="Helvetica Neue Light" charset="0"/>
                <a:cs typeface="Helvetica Neue Light" charset="0"/>
              </a:rPr>
              <a:t>?</a:t>
            </a:r>
          </a:p>
        </p:txBody>
      </p:sp>
    </p:spTree>
    <p:extLst>
      <p:ext uri="{BB962C8B-B14F-4D97-AF65-F5344CB8AC3E}">
        <p14:creationId xmlns:p14="http://schemas.microsoft.com/office/powerpoint/2010/main" val="368908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a:xfrm>
            <a:off x="548313" y="2330517"/>
            <a:ext cx="10856878" cy="6008134"/>
          </a:xfrm>
        </p:spPr>
        <p:txBody>
          <a:bodyPr>
            <a:normAutofit fontScale="92500" lnSpcReduction="20000"/>
          </a:bodyPr>
          <a:lstStyle/>
          <a:p>
            <a:pPr>
              <a:lnSpc>
                <a:spcPct val="150000"/>
              </a:lnSpc>
              <a:spcBef>
                <a:spcPts val="600"/>
              </a:spcBef>
            </a:pPr>
            <a:r>
              <a:rPr lang="en-IE" dirty="0"/>
              <a:t>HTML introduction</a:t>
            </a:r>
          </a:p>
          <a:p>
            <a:pPr>
              <a:lnSpc>
                <a:spcPct val="150000"/>
              </a:lnSpc>
              <a:spcBef>
                <a:spcPts val="600"/>
              </a:spcBef>
            </a:pPr>
            <a:r>
              <a:rPr lang="en-IE" dirty="0"/>
              <a:t>Anatomy of a tag</a:t>
            </a:r>
          </a:p>
          <a:p>
            <a:pPr>
              <a:lnSpc>
                <a:spcPct val="150000"/>
              </a:lnSpc>
              <a:spcBef>
                <a:spcPts val="600"/>
              </a:spcBef>
            </a:pPr>
            <a:r>
              <a:rPr lang="en-IE" dirty="0"/>
              <a:t>Required tags</a:t>
            </a:r>
          </a:p>
          <a:p>
            <a:pPr>
              <a:lnSpc>
                <a:spcPct val="150000"/>
              </a:lnSpc>
              <a:spcBef>
                <a:spcPts val="600"/>
              </a:spcBef>
            </a:pPr>
            <a:r>
              <a:rPr lang="en-IE" dirty="0"/>
              <a:t>Basic formatting tags</a:t>
            </a:r>
          </a:p>
          <a:p>
            <a:pPr>
              <a:lnSpc>
                <a:spcPct val="150000"/>
              </a:lnSpc>
              <a:spcBef>
                <a:spcPts val="600"/>
              </a:spcBef>
            </a:pPr>
            <a:r>
              <a:rPr lang="en-IE" dirty="0"/>
              <a:t>Adding an image</a:t>
            </a:r>
          </a:p>
          <a:p>
            <a:pPr>
              <a:lnSpc>
                <a:spcPct val="150000"/>
              </a:lnSpc>
              <a:spcBef>
                <a:spcPts val="600"/>
              </a:spcBef>
            </a:pPr>
            <a:r>
              <a:rPr lang="en-IE" dirty="0"/>
              <a:t>Linking pages</a:t>
            </a:r>
          </a:p>
          <a:p>
            <a:pPr>
              <a:lnSpc>
                <a:spcPct val="150000"/>
              </a:lnSpc>
              <a:spcBef>
                <a:spcPts val="600"/>
              </a:spcBef>
            </a:pPr>
            <a:r>
              <a:rPr lang="en-IE" dirty="0"/>
              <a:t>HTML Validation</a:t>
            </a:r>
          </a:p>
          <a:p>
            <a:pPr>
              <a:lnSpc>
                <a:spcPct val="150000"/>
              </a:lnSpc>
              <a:spcBef>
                <a:spcPts val="600"/>
              </a:spcBef>
            </a:pPr>
            <a:r>
              <a:rPr lang="en-IE" dirty="0"/>
              <a:t>Structure of practical classes</a:t>
            </a:r>
          </a:p>
        </p:txBody>
      </p:sp>
      <p:sp>
        <p:nvSpPr>
          <p:cNvPr id="4" name="Rectangle 3"/>
          <p:cNvSpPr/>
          <p:nvPr/>
        </p:nvSpPr>
        <p:spPr>
          <a:xfrm>
            <a:off x="411213" y="2330517"/>
            <a:ext cx="6706094"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4110041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a:xfrm>
            <a:off x="548313" y="2330517"/>
            <a:ext cx="10856878" cy="6008134"/>
          </a:xfrm>
        </p:spPr>
        <p:txBody>
          <a:bodyPr>
            <a:normAutofit fontScale="92500" lnSpcReduction="20000"/>
          </a:bodyPr>
          <a:lstStyle/>
          <a:p>
            <a:pPr>
              <a:lnSpc>
                <a:spcPct val="150000"/>
              </a:lnSpc>
              <a:spcBef>
                <a:spcPts val="600"/>
              </a:spcBef>
            </a:pPr>
            <a:r>
              <a:rPr lang="en-IE" dirty="0"/>
              <a:t>HTML introduction</a:t>
            </a:r>
          </a:p>
          <a:p>
            <a:pPr>
              <a:lnSpc>
                <a:spcPct val="150000"/>
              </a:lnSpc>
              <a:spcBef>
                <a:spcPts val="600"/>
              </a:spcBef>
            </a:pPr>
            <a:r>
              <a:rPr lang="en-IE" dirty="0"/>
              <a:t>Anatomy of a tag</a:t>
            </a:r>
          </a:p>
          <a:p>
            <a:pPr>
              <a:lnSpc>
                <a:spcPct val="150000"/>
              </a:lnSpc>
              <a:spcBef>
                <a:spcPts val="600"/>
              </a:spcBef>
            </a:pPr>
            <a:r>
              <a:rPr lang="en-IE" dirty="0"/>
              <a:t>Required tags</a:t>
            </a:r>
          </a:p>
          <a:p>
            <a:pPr>
              <a:lnSpc>
                <a:spcPct val="150000"/>
              </a:lnSpc>
              <a:spcBef>
                <a:spcPts val="600"/>
              </a:spcBef>
            </a:pPr>
            <a:r>
              <a:rPr lang="en-IE" dirty="0"/>
              <a:t>Basic formatting tags</a:t>
            </a:r>
          </a:p>
          <a:p>
            <a:pPr>
              <a:lnSpc>
                <a:spcPct val="150000"/>
              </a:lnSpc>
              <a:spcBef>
                <a:spcPts val="600"/>
              </a:spcBef>
            </a:pPr>
            <a:r>
              <a:rPr lang="en-IE" dirty="0"/>
              <a:t>Adding an image</a:t>
            </a:r>
          </a:p>
          <a:p>
            <a:pPr>
              <a:lnSpc>
                <a:spcPct val="150000"/>
              </a:lnSpc>
              <a:spcBef>
                <a:spcPts val="600"/>
              </a:spcBef>
            </a:pPr>
            <a:r>
              <a:rPr lang="en-IE" dirty="0"/>
              <a:t>Linking pages</a:t>
            </a:r>
          </a:p>
          <a:p>
            <a:pPr>
              <a:lnSpc>
                <a:spcPct val="150000"/>
              </a:lnSpc>
              <a:spcBef>
                <a:spcPts val="600"/>
              </a:spcBef>
            </a:pPr>
            <a:r>
              <a:rPr lang="en-IE" dirty="0"/>
              <a:t>HTML Validation</a:t>
            </a:r>
          </a:p>
          <a:p>
            <a:pPr>
              <a:lnSpc>
                <a:spcPct val="150000"/>
              </a:lnSpc>
              <a:spcBef>
                <a:spcPts val="600"/>
              </a:spcBef>
            </a:pPr>
            <a:r>
              <a:rPr lang="en-IE" dirty="0"/>
              <a:t>Structure of practical classes</a:t>
            </a:r>
          </a:p>
        </p:txBody>
      </p:sp>
      <p:sp>
        <p:nvSpPr>
          <p:cNvPr id="5" name="Rectangle 4">
            <a:extLst>
              <a:ext uri="{FF2B5EF4-FFF2-40B4-BE49-F238E27FC236}">
                <a16:creationId xmlns:a16="http://schemas.microsoft.com/office/drawing/2014/main" id="{5EB72B31-1CE2-4C6C-A2D9-7ABBABA7A118}"/>
              </a:ext>
            </a:extLst>
          </p:cNvPr>
          <p:cNvSpPr/>
          <p:nvPr/>
        </p:nvSpPr>
        <p:spPr>
          <a:xfrm>
            <a:off x="411213" y="4479235"/>
            <a:ext cx="6706094"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1538434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
          <p:cNvSpPr>
            <a:spLocks noGrp="1" noChangeArrowheads="1"/>
          </p:cNvSpPr>
          <p:nvPr>
            <p:ph type="title"/>
          </p:nvPr>
        </p:nvSpPr>
        <p:spPr/>
        <p:txBody>
          <a:bodyPr>
            <a:normAutofit/>
          </a:bodyPr>
          <a:lstStyle/>
          <a:p>
            <a:r>
              <a:rPr lang="en-US" altLang="en-US" dirty="0"/>
              <a:t>&lt;p&gt;</a:t>
            </a:r>
          </a:p>
        </p:txBody>
      </p:sp>
      <p:sp>
        <p:nvSpPr>
          <p:cNvPr id="31748" name="Rectangle 2"/>
          <p:cNvSpPr>
            <a:spLocks noGrp="1" noChangeArrowheads="1"/>
          </p:cNvSpPr>
          <p:nvPr>
            <p:ph idx="1"/>
          </p:nvPr>
        </p:nvSpPr>
        <p:spPr/>
        <p:txBody>
          <a:bodyPr/>
          <a:lstStyle/>
          <a:p>
            <a:r>
              <a:rPr lang="en-US" dirty="0"/>
              <a:t>One of the most commonly used building blocks of HTML.</a:t>
            </a:r>
          </a:p>
          <a:p>
            <a:r>
              <a:rPr lang="en-US" dirty="0"/>
              <a:t>When you use the </a:t>
            </a:r>
            <a:r>
              <a:rPr lang="en-US" b="1" i="1" dirty="0"/>
              <a:t>p</a:t>
            </a:r>
            <a:r>
              <a:rPr lang="en-US" dirty="0"/>
              <a:t> element to begin a new paragraph in HTML, it automatically creates some space above and below the content.</a:t>
            </a:r>
          </a:p>
        </p:txBody>
      </p:sp>
      <p:sp>
        <p:nvSpPr>
          <p:cNvPr id="31749" name="Rectangle 3"/>
          <p:cNvSpPr>
            <a:spLocks/>
          </p:cNvSpPr>
          <p:nvPr/>
        </p:nvSpPr>
        <p:spPr bwMode="auto">
          <a:xfrm>
            <a:off x="1435101" y="5556250"/>
            <a:ext cx="10998199" cy="14460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eaLnBrk="1" hangingPunct="1">
              <a:spcBef>
                <a:spcPct val="0"/>
              </a:spcBef>
              <a:buClrTx/>
              <a:buSzTx/>
              <a:buFontTx/>
              <a:buNone/>
            </a:pPr>
            <a:r>
              <a:rPr lang="en-US" altLang="en-US" sz="1400" dirty="0">
                <a:latin typeface="Monaco" charset="0"/>
                <a:sym typeface="Monaco" charset="0"/>
              </a:rPr>
              <a:t>    </a:t>
            </a:r>
            <a:r>
              <a:rPr lang="en-US" altLang="en-US" sz="1400" dirty="0">
                <a:solidFill>
                  <a:srgbClr val="008080"/>
                </a:solidFill>
                <a:latin typeface="Monaco" charset="0"/>
                <a:sym typeface="Monaco" charset="0"/>
              </a:rPr>
              <a:t>&lt;</a:t>
            </a:r>
            <a:r>
              <a:rPr lang="en-US" altLang="en-US" sz="1400" dirty="0">
                <a:solidFill>
                  <a:srgbClr val="3F7F7F"/>
                </a:solidFill>
                <a:latin typeface="Monaco" charset="0"/>
                <a:sym typeface="Monaco" charset="0"/>
              </a:rPr>
              <a:t>p</a:t>
            </a:r>
            <a:r>
              <a:rPr lang="en-US" altLang="en-US" sz="1400" dirty="0">
                <a:solidFill>
                  <a:srgbClr val="008080"/>
                </a:solidFill>
                <a:latin typeface="Monaco" charset="0"/>
                <a:sym typeface="Monaco" charset="0"/>
              </a:rPr>
              <a:t>&gt;</a:t>
            </a:r>
            <a:endParaRPr lang="en-US" altLang="en-US" sz="1400" dirty="0">
              <a:latin typeface="Monaco" charset="0"/>
              <a:sym typeface="Monaco" charset="0"/>
            </a:endParaRPr>
          </a:p>
          <a:p>
            <a:pPr algn="l" eaLnBrk="1" hangingPunct="1">
              <a:spcBef>
                <a:spcPct val="0"/>
              </a:spcBef>
              <a:buClrTx/>
              <a:buSzTx/>
              <a:buFontTx/>
              <a:buNone/>
            </a:pPr>
            <a:r>
              <a:rPr lang="en-US" altLang="en-US" sz="1400" dirty="0">
                <a:latin typeface="Monaco" charset="0"/>
                <a:sym typeface="Monaco" charset="0"/>
              </a:rPr>
              <a:t>      We </a:t>
            </a:r>
            <a:r>
              <a:rPr lang="en-US" altLang="en-US" sz="1400" dirty="0" err="1">
                <a:latin typeface="Monaco" charset="0"/>
                <a:sym typeface="Monaco" charset="0"/>
              </a:rPr>
              <a:t>endeavour</a:t>
            </a:r>
            <a:r>
              <a:rPr lang="en-US" altLang="en-US" sz="1400" dirty="0">
                <a:latin typeface="Monaco" charset="0"/>
                <a:sym typeface="Monaco" charset="0"/>
              </a:rPr>
              <a:t> to give you your most wanted DVD and/or Game from your rental  queue depending on our stock situation. All DVDs and     </a:t>
            </a:r>
          </a:p>
          <a:p>
            <a:pPr algn="l" eaLnBrk="1" hangingPunct="1">
              <a:spcBef>
                <a:spcPct val="0"/>
              </a:spcBef>
              <a:buClrTx/>
              <a:buSzTx/>
              <a:buFontTx/>
              <a:buNone/>
            </a:pPr>
            <a:r>
              <a:rPr lang="en-US" altLang="en-US" sz="1400" dirty="0">
                <a:latin typeface="Monaco" charset="0"/>
                <a:sym typeface="Monaco" charset="0"/>
              </a:rPr>
              <a:t>      Games are posted out at noon FIRST CLASS, and should be at your doorstep by the next morning.</a:t>
            </a:r>
          </a:p>
          <a:p>
            <a:pPr algn="l" eaLnBrk="1" hangingPunct="1">
              <a:spcBef>
                <a:spcPct val="0"/>
              </a:spcBef>
              <a:buClrTx/>
              <a:buSzTx/>
              <a:buFontTx/>
              <a:buNone/>
            </a:pPr>
            <a:r>
              <a:rPr lang="en-US" altLang="en-US" sz="1400" dirty="0">
                <a:latin typeface="Monaco" charset="0"/>
                <a:sym typeface="Monaco" charset="0"/>
              </a:rPr>
              <a:t>      When we dispatch your DVD/Game we'll send you an e-mail to advise you on which </a:t>
            </a:r>
          </a:p>
          <a:p>
            <a:pPr algn="l" eaLnBrk="1" hangingPunct="1">
              <a:spcBef>
                <a:spcPct val="0"/>
              </a:spcBef>
              <a:buClrTx/>
              <a:buSzTx/>
              <a:buFontTx/>
              <a:buNone/>
            </a:pPr>
            <a:r>
              <a:rPr lang="en-US" altLang="en-US" sz="1400" dirty="0">
                <a:latin typeface="Monaco" charset="0"/>
                <a:sym typeface="Monaco" charset="0"/>
              </a:rPr>
              <a:t>      DVD/Game was dispatched to you. There are no late fees so you can watch or play at your leisure </a:t>
            </a:r>
          </a:p>
          <a:p>
            <a:pPr algn="l" eaLnBrk="1" hangingPunct="1">
              <a:spcBef>
                <a:spcPct val="0"/>
              </a:spcBef>
              <a:buClrTx/>
              <a:buSzTx/>
              <a:buFontTx/>
              <a:buNone/>
            </a:pPr>
            <a:r>
              <a:rPr lang="en-US" altLang="en-US" sz="1400" dirty="0">
                <a:latin typeface="Monaco" charset="0"/>
                <a:sym typeface="Monaco" charset="0"/>
              </a:rPr>
              <a:t>    </a:t>
            </a:r>
            <a:r>
              <a:rPr lang="en-US" altLang="en-US" sz="1400" dirty="0">
                <a:solidFill>
                  <a:srgbClr val="008080"/>
                </a:solidFill>
                <a:latin typeface="Monaco" charset="0"/>
                <a:sym typeface="Monaco" charset="0"/>
              </a:rPr>
              <a:t>&lt;/</a:t>
            </a:r>
            <a:r>
              <a:rPr lang="en-US" altLang="en-US" sz="1400" dirty="0">
                <a:solidFill>
                  <a:srgbClr val="3F7F7F"/>
                </a:solidFill>
                <a:latin typeface="Monaco" charset="0"/>
                <a:sym typeface="Monaco" charset="0"/>
              </a:rPr>
              <a:t>p</a:t>
            </a:r>
            <a:r>
              <a:rPr lang="en-US" altLang="en-US" sz="1400" dirty="0">
                <a:solidFill>
                  <a:srgbClr val="008080"/>
                </a:solidFill>
                <a:latin typeface="Monaco" charset="0"/>
                <a:sym typeface="Monaco" charset="0"/>
              </a:rPr>
              <a:t>&gt;</a:t>
            </a:r>
          </a:p>
        </p:txBody>
      </p:sp>
      <p:pic>
        <p:nvPicPr>
          <p:cNvPr id="317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944" y="7819666"/>
            <a:ext cx="10490200" cy="99060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554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p:txBody>
          <a:bodyPr>
            <a:normAutofit/>
          </a:bodyPr>
          <a:lstStyle/>
          <a:p>
            <a:r>
              <a:rPr lang="en-US" altLang="en-US" dirty="0"/>
              <a:t>&lt;h1-h6&gt;</a:t>
            </a:r>
          </a:p>
        </p:txBody>
      </p:sp>
      <p:sp>
        <p:nvSpPr>
          <p:cNvPr id="28676" name="Rectangle 2"/>
          <p:cNvSpPr>
            <a:spLocks noGrp="1" noChangeArrowheads="1"/>
          </p:cNvSpPr>
          <p:nvPr>
            <p:ph idx="1"/>
          </p:nvPr>
        </p:nvSpPr>
        <p:spPr>
          <a:xfrm>
            <a:off x="590843" y="2371957"/>
            <a:ext cx="11849250" cy="5878908"/>
          </a:xfrm>
        </p:spPr>
        <p:txBody>
          <a:bodyPr>
            <a:normAutofit/>
          </a:bodyPr>
          <a:lstStyle/>
          <a:p>
            <a:r>
              <a:rPr lang="en-US" altLang="en-US" dirty="0"/>
              <a:t>The </a:t>
            </a:r>
            <a:r>
              <a:rPr lang="en-US" altLang="en-US" b="1" i="1" dirty="0"/>
              <a:t>h1</a:t>
            </a:r>
            <a:r>
              <a:rPr lang="en-US" altLang="en-US" dirty="0"/>
              <a:t> element is used to indicate the most important (or highest-level) heading on the page.</a:t>
            </a:r>
          </a:p>
          <a:p>
            <a:r>
              <a:rPr lang="en-US" altLang="en-US" dirty="0"/>
              <a:t>There are six heading levels </a:t>
            </a:r>
            <a:r>
              <a:rPr lang="en-US" altLang="en-US" b="1" i="1" dirty="0"/>
              <a:t>h1</a:t>
            </a:r>
            <a:r>
              <a:rPr lang="en-US" altLang="en-US" dirty="0"/>
              <a:t> to </a:t>
            </a:r>
            <a:r>
              <a:rPr lang="en-US" altLang="en-US" b="1" i="1" dirty="0"/>
              <a:t>h6</a:t>
            </a:r>
            <a:r>
              <a:rPr lang="en-US" altLang="en-US" dirty="0"/>
              <a:t>—to add structure to the web page.</a:t>
            </a:r>
          </a:p>
          <a:p>
            <a:r>
              <a:rPr lang="en-US" altLang="en-US" dirty="0"/>
              <a:t>A document’s first heading should be an </a:t>
            </a:r>
            <a:r>
              <a:rPr lang="en-US" altLang="en-US" b="1" i="1" dirty="0"/>
              <a:t>h1</a:t>
            </a:r>
            <a:r>
              <a:rPr lang="en-US" altLang="en-US" dirty="0"/>
              <a:t>, followed by one or more </a:t>
            </a:r>
            <a:r>
              <a:rPr lang="en-US" altLang="en-US" b="1" i="1" dirty="0"/>
              <a:t>h2</a:t>
            </a:r>
            <a:r>
              <a:rPr lang="en-US" altLang="en-US" dirty="0"/>
              <a:t> headings; each of these </a:t>
            </a:r>
            <a:r>
              <a:rPr lang="en-US" altLang="en-US" b="1" i="1" dirty="0"/>
              <a:t>h2</a:t>
            </a:r>
            <a:r>
              <a:rPr lang="en-US" altLang="en-US" dirty="0"/>
              <a:t> headings can then have a further series of </a:t>
            </a:r>
            <a:r>
              <a:rPr lang="en-US" altLang="en-US" b="1" i="1" dirty="0"/>
              <a:t>h3</a:t>
            </a:r>
            <a:r>
              <a:rPr lang="en-US" altLang="en-US" dirty="0"/>
              <a:t> headings below them, and so on.</a:t>
            </a:r>
          </a:p>
        </p:txBody>
      </p:sp>
    </p:spTree>
    <p:extLst>
      <p:ext uri="{BB962C8B-B14F-4D97-AF65-F5344CB8AC3E}">
        <p14:creationId xmlns:p14="http://schemas.microsoft.com/office/powerpoint/2010/main" val="14941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dirty="0"/>
            </a:br>
            <a:r>
              <a:rPr lang="en-US" altLang="en-US" dirty="0"/>
              <a:t>&lt;h1-h6&gt;</a:t>
            </a:r>
            <a:endParaRPr lang="en-US" dirty="0"/>
          </a:p>
        </p:txBody>
      </p:sp>
      <p:sp>
        <p:nvSpPr>
          <p:cNvPr id="5" name="Content Placeholder 4"/>
          <p:cNvSpPr>
            <a:spLocks noGrp="1"/>
          </p:cNvSpPr>
          <p:nvPr>
            <p:ph idx="1"/>
          </p:nvPr>
        </p:nvSpPr>
        <p:spPr/>
        <p:txBody>
          <a:bodyPr/>
          <a:lstStyle/>
          <a:p>
            <a:endParaRPr lang="en-US" dirty="0"/>
          </a:p>
        </p:txBody>
      </p:sp>
      <p:sp>
        <p:nvSpPr>
          <p:cNvPr id="4" name="Rectangle 3"/>
          <p:cNvSpPr/>
          <p:nvPr/>
        </p:nvSpPr>
        <p:spPr>
          <a:xfrm>
            <a:off x="1935126" y="2488018"/>
            <a:ext cx="8102009" cy="248801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FFFFFF"/>
              </a:solidFill>
              <a:effectLst/>
              <a:uFillTx/>
              <a:latin typeface="+mn-lt"/>
              <a:ea typeface="+mn-ea"/>
              <a:cs typeface="+mn-cs"/>
              <a:sym typeface="Helvetica Neue Light"/>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74" y="5997206"/>
            <a:ext cx="1127760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89097" y="5639020"/>
            <a:ext cx="11596577" cy="248801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FFFFFF"/>
              </a:solidFill>
              <a:effectLst/>
              <a:uFillTx/>
              <a:latin typeface="+mn-lt"/>
              <a:ea typeface="+mn-ea"/>
              <a:cs typeface="+mn-cs"/>
              <a:sym typeface="Helvetica Neue Light"/>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649" y="2676525"/>
            <a:ext cx="7326720" cy="183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023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
          <p:cNvSpPr>
            <a:spLocks noGrp="1" noChangeArrowheads="1"/>
          </p:cNvSpPr>
          <p:nvPr>
            <p:ph type="title"/>
          </p:nvPr>
        </p:nvSpPr>
        <p:spPr/>
        <p:txBody>
          <a:bodyPr>
            <a:normAutofit/>
          </a:bodyPr>
          <a:lstStyle/>
          <a:p>
            <a:r>
              <a:rPr lang="en-US" altLang="en-US" dirty="0"/>
              <a:t>&lt;blockquote&gt;</a:t>
            </a:r>
          </a:p>
        </p:txBody>
      </p:sp>
      <p:sp>
        <p:nvSpPr>
          <p:cNvPr id="29700" name="Rectangle 2"/>
          <p:cNvSpPr>
            <a:spLocks noGrp="1" noChangeArrowheads="1"/>
          </p:cNvSpPr>
          <p:nvPr>
            <p:ph idx="1"/>
          </p:nvPr>
        </p:nvSpPr>
        <p:spPr>
          <a:xfrm>
            <a:off x="569578" y="2443133"/>
            <a:ext cx="11912864" cy="2308337"/>
          </a:xfrm>
        </p:spPr>
        <p:txBody>
          <a:bodyPr>
            <a:noAutofit/>
          </a:bodyPr>
          <a:lstStyle/>
          <a:p>
            <a:r>
              <a:rPr lang="en-US" altLang="en-US" dirty="0"/>
              <a:t>The </a:t>
            </a:r>
            <a:r>
              <a:rPr lang="en-US" altLang="en-US" b="1" i="1" dirty="0" err="1"/>
              <a:t>blockquote</a:t>
            </a:r>
            <a:r>
              <a:rPr lang="en-US" altLang="en-US" dirty="0"/>
              <a:t> element is a mechanism for marking up a block of text quoted from a person or another document or source.</a:t>
            </a:r>
          </a:p>
          <a:p>
            <a:r>
              <a:rPr lang="en-US" altLang="en-US" dirty="0"/>
              <a:t>It may be just a few lines, or it may contain several headings, paragraphs, </a:t>
            </a:r>
            <a:r>
              <a:rPr lang="en-US" altLang="en-US" dirty="0" err="1"/>
              <a:t>etc</a:t>
            </a:r>
            <a:r>
              <a:rPr lang="en-US" altLang="en-US" dirty="0"/>
              <a:t>- which must be marked up using nested  elements).</a:t>
            </a:r>
          </a:p>
        </p:txBody>
      </p:sp>
      <p:sp>
        <p:nvSpPr>
          <p:cNvPr id="29701" name="Rectangle 3"/>
          <p:cNvSpPr>
            <a:spLocks/>
          </p:cNvSpPr>
          <p:nvPr/>
        </p:nvSpPr>
        <p:spPr bwMode="auto">
          <a:xfrm>
            <a:off x="923543" y="5922912"/>
            <a:ext cx="10998199" cy="20021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eaLnBrk="1" hangingPunct="1">
              <a:spcBef>
                <a:spcPct val="0"/>
              </a:spcBef>
              <a:buClrTx/>
              <a:buSzTx/>
              <a:buFontTx/>
              <a:buNone/>
            </a:pPr>
            <a:r>
              <a:rPr lang="en-US" altLang="en-US" sz="1800" dirty="0">
                <a:latin typeface="Monaco" charset="0"/>
                <a:sym typeface="Monaco" charset="0"/>
              </a:rPr>
              <a:t> &lt;p&gt;Not such a good one from film.com:&lt;/p&gt;</a:t>
            </a:r>
          </a:p>
          <a:p>
            <a:pPr algn="l" eaLnBrk="1" hangingPunct="1">
              <a:spcBef>
                <a:spcPct val="0"/>
              </a:spcBef>
              <a:buClrTx/>
              <a:buSzTx/>
              <a:buFontTx/>
              <a:buNone/>
            </a:pPr>
            <a:r>
              <a:rPr lang="en-US" altLang="en-US" sz="1800" dirty="0">
                <a:latin typeface="Monaco" charset="0"/>
                <a:sym typeface="Monaco" charset="0"/>
              </a:rPr>
              <a:t> &lt;</a:t>
            </a:r>
            <a:r>
              <a:rPr lang="en-US" altLang="en-US" sz="1800" dirty="0" err="1">
                <a:latin typeface="Monaco" charset="0"/>
                <a:sym typeface="Monaco" charset="0"/>
              </a:rPr>
              <a:t>blockquote</a:t>
            </a:r>
            <a:r>
              <a:rPr lang="en-US" altLang="en-US" sz="1800" dirty="0">
                <a:latin typeface="Monaco" charset="0"/>
                <a:sym typeface="Monaco" charset="0"/>
              </a:rPr>
              <a:t>&gt;</a:t>
            </a:r>
          </a:p>
          <a:p>
            <a:pPr algn="l" eaLnBrk="1" hangingPunct="1">
              <a:spcBef>
                <a:spcPct val="0"/>
              </a:spcBef>
              <a:buClrTx/>
              <a:buSzTx/>
              <a:buFontTx/>
              <a:buNone/>
            </a:pPr>
            <a:r>
              <a:rPr lang="en-US" altLang="en-US" sz="1800" dirty="0">
                <a:latin typeface="Monaco" charset="0"/>
                <a:sym typeface="Monaco" charset="0"/>
              </a:rPr>
              <a:t>        The film is pretty, and there are a few solid moments every hour.</a:t>
            </a:r>
          </a:p>
          <a:p>
            <a:pPr algn="l" eaLnBrk="1" hangingPunct="1">
              <a:spcBef>
                <a:spcPct val="0"/>
              </a:spcBef>
              <a:buClrTx/>
              <a:buSzTx/>
              <a:buFontTx/>
              <a:buNone/>
            </a:pPr>
            <a:r>
              <a:rPr lang="en-US" altLang="en-US" sz="1800" dirty="0">
                <a:latin typeface="Monaco" charset="0"/>
                <a:sym typeface="Monaco" charset="0"/>
              </a:rPr>
              <a:t>        But considered as a work of cinema, with paid professionals involved, </a:t>
            </a:r>
          </a:p>
          <a:p>
            <a:pPr algn="l" eaLnBrk="1" hangingPunct="1">
              <a:spcBef>
                <a:spcPct val="0"/>
              </a:spcBef>
              <a:buClrTx/>
              <a:buSzTx/>
              <a:buFontTx/>
              <a:buNone/>
            </a:pPr>
            <a:r>
              <a:rPr lang="en-US" altLang="en-US" sz="1800" dirty="0">
                <a:latin typeface="Monaco" charset="0"/>
                <a:sym typeface="Monaco" charset="0"/>
              </a:rPr>
              <a:t>        it's an extremely lackluster story. </a:t>
            </a:r>
          </a:p>
          <a:p>
            <a:pPr algn="l" eaLnBrk="1" hangingPunct="1">
              <a:spcBef>
                <a:spcPct val="0"/>
              </a:spcBef>
              <a:buClrTx/>
              <a:buSzTx/>
              <a:buFontTx/>
              <a:buNone/>
            </a:pPr>
            <a:r>
              <a:rPr lang="en-US" altLang="en-US" sz="1800" dirty="0">
                <a:latin typeface="Monaco" charset="0"/>
                <a:sym typeface="Monaco" charset="0"/>
              </a:rPr>
              <a:t>    &lt;/</a:t>
            </a:r>
            <a:r>
              <a:rPr lang="en-US" altLang="en-US" sz="1800" dirty="0" err="1">
                <a:latin typeface="Monaco" charset="0"/>
                <a:sym typeface="Monaco" charset="0"/>
              </a:rPr>
              <a:t>blockquote</a:t>
            </a:r>
            <a:r>
              <a:rPr lang="en-US" altLang="en-US" sz="1800" dirty="0">
                <a:latin typeface="Monaco" charset="0"/>
                <a:sym typeface="Monaco" charset="0"/>
              </a:rPr>
              <a:t>&gt;</a:t>
            </a:r>
          </a:p>
          <a:p>
            <a:pPr algn="l" eaLnBrk="1" hangingPunct="1">
              <a:spcBef>
                <a:spcPct val="0"/>
              </a:spcBef>
              <a:buClrTx/>
              <a:buSzTx/>
              <a:buFontTx/>
              <a:buNone/>
            </a:pPr>
            <a:r>
              <a:rPr lang="en-US" altLang="en-US" sz="1800" dirty="0">
                <a:latin typeface="Monaco" charset="0"/>
                <a:sym typeface="Monaco" charset="0"/>
              </a:rPr>
              <a:t>&lt;p&gt;Might be worth watching.&lt;/p&gt;</a:t>
            </a:r>
          </a:p>
        </p:txBody>
      </p:sp>
      <p:pic>
        <p:nvPicPr>
          <p:cNvPr id="297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330" y="8070418"/>
            <a:ext cx="9915490" cy="15744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814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normAutofit/>
          </a:bodyPr>
          <a:lstStyle/>
          <a:p>
            <a:r>
              <a:rPr lang="en-US" altLang="en-US" dirty="0"/>
              <a:t>&lt;</a:t>
            </a:r>
            <a:r>
              <a:rPr lang="en-US" altLang="en-US" dirty="0" err="1"/>
              <a:t>br</a:t>
            </a:r>
            <a:r>
              <a:rPr lang="en-US" altLang="en-US" dirty="0"/>
              <a:t>&gt;</a:t>
            </a:r>
          </a:p>
        </p:txBody>
      </p:sp>
      <p:sp>
        <p:nvSpPr>
          <p:cNvPr id="30724" name="Rectangle 2"/>
          <p:cNvSpPr>
            <a:spLocks noGrp="1" noChangeArrowheads="1"/>
          </p:cNvSpPr>
          <p:nvPr>
            <p:ph idx="1"/>
          </p:nvPr>
        </p:nvSpPr>
        <p:spPr/>
        <p:txBody>
          <a:bodyPr/>
          <a:lstStyle/>
          <a:p>
            <a:r>
              <a:rPr lang="en-US" altLang="en-US" dirty="0"/>
              <a:t>The </a:t>
            </a:r>
            <a:r>
              <a:rPr lang="en-US" altLang="en-US" b="1" i="1" dirty="0" err="1"/>
              <a:t>br</a:t>
            </a:r>
            <a:r>
              <a:rPr lang="en-US" altLang="en-US" dirty="0"/>
              <a:t> element creates a line break within a block of text, leaving no padding or margins between the two blocks of text created by the line break.</a:t>
            </a:r>
          </a:p>
        </p:txBody>
      </p:sp>
      <p:pic>
        <p:nvPicPr>
          <p:cNvPr id="307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101" y="7334674"/>
            <a:ext cx="4698999" cy="1676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3"/>
          <p:cNvSpPr>
            <a:spLocks/>
          </p:cNvSpPr>
          <p:nvPr/>
        </p:nvSpPr>
        <p:spPr bwMode="auto">
          <a:xfrm>
            <a:off x="2497674" y="4699591"/>
            <a:ext cx="6383852" cy="20021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hangingPunct="1">
              <a:spcBef>
                <a:spcPct val="0"/>
              </a:spcBef>
              <a:buNone/>
            </a:pP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p</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hangingPunct="1">
              <a:spcBef>
                <a:spcPct val="0"/>
              </a:spcBef>
              <a:buNone/>
            </a:pPr>
            <a:r>
              <a:rPr lang="en-US" altLang="en-US" sz="1800" dirty="0">
                <a:latin typeface="Monaco" charset="0"/>
                <a:sym typeface="Monaco" charset="0"/>
              </a:rPr>
              <a:t>  There was an old man from </a:t>
            </a:r>
            <a:r>
              <a:rPr lang="en-US" altLang="en-US" sz="1800" dirty="0" err="1">
                <a:latin typeface="Monaco" charset="0"/>
                <a:sym typeface="Monaco" charset="0"/>
              </a:rPr>
              <a:t>Swindon</a:t>
            </a:r>
            <a:r>
              <a:rPr lang="en-US" altLang="en-US" sz="1800" dirty="0">
                <a:latin typeface="Monaco" charset="0"/>
                <a:sym typeface="Monaco" charset="0"/>
              </a:rPr>
              <a:t>,</a:t>
            </a:r>
            <a:r>
              <a:rPr lang="en-US" altLang="en-US" sz="1800" dirty="0">
                <a:solidFill>
                  <a:srgbClr val="008080"/>
                </a:solidFill>
                <a:latin typeface="Monaco" charset="0"/>
                <a:sym typeface="Monaco" charset="0"/>
              </a:rPr>
              <a:t>&lt;</a:t>
            </a:r>
            <a:r>
              <a:rPr lang="en-US" altLang="en-US" sz="1800" dirty="0" err="1">
                <a:solidFill>
                  <a:srgbClr val="3F7F7F"/>
                </a:solidFill>
                <a:latin typeface="Monaco" charset="0"/>
                <a:sym typeface="Monaco" charset="0"/>
              </a:rPr>
              <a:t>br</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hangingPunct="1">
              <a:spcBef>
                <a:spcPct val="0"/>
              </a:spcBef>
              <a:buNone/>
            </a:pPr>
            <a:r>
              <a:rPr lang="en-US" altLang="en-US" sz="1800" dirty="0">
                <a:latin typeface="Monaco" charset="0"/>
                <a:sym typeface="Monaco" charset="0"/>
              </a:rPr>
              <a:t>  A place that rhymed only with 'pinned on,'</a:t>
            </a:r>
            <a:r>
              <a:rPr lang="en-US" altLang="en-US" sz="1800" dirty="0">
                <a:solidFill>
                  <a:srgbClr val="008080"/>
                </a:solidFill>
                <a:latin typeface="Monaco" charset="0"/>
                <a:sym typeface="Monaco" charset="0"/>
              </a:rPr>
              <a:t>&lt;</a:t>
            </a:r>
            <a:r>
              <a:rPr lang="en-US" altLang="en-US" sz="1800" dirty="0" err="1">
                <a:solidFill>
                  <a:srgbClr val="3F7F7F"/>
                </a:solidFill>
                <a:latin typeface="Monaco" charset="0"/>
                <a:sym typeface="Monaco" charset="0"/>
              </a:rPr>
              <a:t>br</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hangingPunct="1">
              <a:spcBef>
                <a:spcPct val="0"/>
              </a:spcBef>
              <a:buNone/>
            </a:pPr>
            <a:r>
              <a:rPr lang="en-US" altLang="en-US" sz="1800" dirty="0">
                <a:latin typeface="Monaco" charset="0"/>
                <a:sym typeface="Monaco" charset="0"/>
              </a:rPr>
              <a:t>  Okay, well that's fine,</a:t>
            </a:r>
            <a:r>
              <a:rPr lang="en-US" altLang="en-US" sz="1800" dirty="0">
                <a:solidFill>
                  <a:srgbClr val="008080"/>
                </a:solidFill>
                <a:latin typeface="Monaco" charset="0"/>
                <a:sym typeface="Monaco" charset="0"/>
              </a:rPr>
              <a:t>&lt;</a:t>
            </a:r>
            <a:r>
              <a:rPr lang="en-US" altLang="en-US" sz="1800" dirty="0" err="1">
                <a:solidFill>
                  <a:srgbClr val="3F7F7F"/>
                </a:solidFill>
                <a:latin typeface="Monaco" charset="0"/>
                <a:sym typeface="Monaco" charset="0"/>
              </a:rPr>
              <a:t>br</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hangingPunct="1">
              <a:spcBef>
                <a:spcPct val="0"/>
              </a:spcBef>
              <a:buNone/>
            </a:pPr>
            <a:r>
              <a:rPr lang="en-US" altLang="en-US" sz="1800" dirty="0">
                <a:latin typeface="Monaco" charset="0"/>
                <a:sym typeface="Monaco" charset="0"/>
              </a:rPr>
              <a:t>  Until the fifth line,</a:t>
            </a:r>
            <a:r>
              <a:rPr lang="en-US" altLang="en-US" sz="1800" dirty="0">
                <a:solidFill>
                  <a:srgbClr val="008080"/>
                </a:solidFill>
                <a:latin typeface="Monaco" charset="0"/>
                <a:sym typeface="Monaco" charset="0"/>
              </a:rPr>
              <a:t>&lt;</a:t>
            </a:r>
            <a:r>
              <a:rPr lang="en-US" altLang="en-US" sz="1800" dirty="0" err="1">
                <a:solidFill>
                  <a:srgbClr val="3F7F7F"/>
                </a:solidFill>
                <a:latin typeface="Monaco" charset="0"/>
                <a:sym typeface="Monaco" charset="0"/>
              </a:rPr>
              <a:t>br</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hangingPunct="1">
              <a:spcBef>
                <a:spcPct val="0"/>
              </a:spcBef>
              <a:buNone/>
            </a:pPr>
            <a:r>
              <a:rPr lang="en-US" altLang="en-US" sz="1800" dirty="0">
                <a:latin typeface="Monaco" charset="0"/>
                <a:sym typeface="Monaco" charset="0"/>
              </a:rPr>
              <a:t>  At which point … well, I'm totally out of luck.</a:t>
            </a:r>
          </a:p>
          <a:p>
            <a:pPr algn="l" hangingPunct="1">
              <a:spcBef>
                <a:spcPct val="0"/>
              </a:spcBef>
              <a:buNone/>
            </a:pP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p</a:t>
            </a:r>
            <a:r>
              <a:rPr lang="en-US" altLang="en-US" sz="1800" dirty="0">
                <a:solidFill>
                  <a:srgbClr val="008080"/>
                </a:solidFill>
                <a:latin typeface="Monaco" charset="0"/>
                <a:sym typeface="Monaco" charset="0"/>
              </a:rPr>
              <a:t>&gt;</a:t>
            </a:r>
          </a:p>
        </p:txBody>
      </p:sp>
    </p:spTree>
    <p:extLst>
      <p:ext uri="{BB962C8B-B14F-4D97-AF65-F5344CB8AC3E}">
        <p14:creationId xmlns:p14="http://schemas.microsoft.com/office/powerpoint/2010/main" val="116108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
          <p:cNvSpPr>
            <a:spLocks noGrp="1" noChangeArrowheads="1"/>
          </p:cNvSpPr>
          <p:nvPr>
            <p:ph type="title"/>
          </p:nvPr>
        </p:nvSpPr>
        <p:spPr/>
        <p:txBody>
          <a:bodyPr>
            <a:normAutofit/>
          </a:bodyPr>
          <a:lstStyle/>
          <a:p>
            <a:r>
              <a:rPr lang="en-US" altLang="en-US" dirty="0"/>
              <a:t>&lt;</a:t>
            </a:r>
            <a:r>
              <a:rPr lang="en-US" altLang="en-US" dirty="0" err="1"/>
              <a:t>i</a:t>
            </a:r>
            <a:r>
              <a:rPr lang="en-US" altLang="en-US" dirty="0"/>
              <a:t>&gt; and &lt;b&gt;</a:t>
            </a:r>
          </a:p>
        </p:txBody>
      </p:sp>
      <p:sp>
        <p:nvSpPr>
          <p:cNvPr id="34820" name="Rectangle 2"/>
          <p:cNvSpPr>
            <a:spLocks noGrp="1" noChangeArrowheads="1"/>
          </p:cNvSpPr>
          <p:nvPr>
            <p:ph idx="1"/>
          </p:nvPr>
        </p:nvSpPr>
        <p:spPr/>
        <p:txBody>
          <a:bodyPr/>
          <a:lstStyle/>
          <a:p>
            <a:r>
              <a:rPr lang="en-US" altLang="en-US" dirty="0"/>
              <a:t>The </a:t>
            </a:r>
            <a:r>
              <a:rPr lang="en-US" altLang="en-US" b="1" i="1" dirty="0" err="1"/>
              <a:t>i</a:t>
            </a:r>
            <a:r>
              <a:rPr lang="en-US" altLang="en-US" dirty="0"/>
              <a:t> element is used to </a:t>
            </a:r>
            <a:r>
              <a:rPr lang="en-US" altLang="en-US" i="1" dirty="0" err="1"/>
              <a:t>italicise</a:t>
            </a:r>
            <a:r>
              <a:rPr lang="en-US" altLang="en-US" dirty="0"/>
              <a:t> text content, and displays in italics in all current browsers. </a:t>
            </a:r>
          </a:p>
          <a:p>
            <a:r>
              <a:rPr lang="en-US" altLang="en-US" dirty="0"/>
              <a:t>The </a:t>
            </a:r>
            <a:r>
              <a:rPr lang="en-US" altLang="en-US" b="1" i="1" dirty="0"/>
              <a:t>b</a:t>
            </a:r>
            <a:r>
              <a:rPr lang="en-US" altLang="en-US" dirty="0"/>
              <a:t> element works in the same way, but displays </a:t>
            </a:r>
            <a:r>
              <a:rPr lang="en-US" altLang="en-US" b="1" dirty="0"/>
              <a:t>bold</a:t>
            </a:r>
            <a:r>
              <a:rPr lang="en-US" altLang="en-US" dirty="0"/>
              <a:t> text.</a:t>
            </a:r>
          </a:p>
          <a:p>
            <a:pPr marL="0" indent="0">
              <a:buNone/>
            </a:pPr>
            <a:endParaRPr lang="en-US" alt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378" y="7054703"/>
            <a:ext cx="3891837" cy="499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232297" y="5030025"/>
            <a:ext cx="5035107" cy="129662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FFFFFF"/>
              </a:solidFill>
              <a:effectLst/>
              <a:uFillTx/>
              <a:latin typeface="+mn-lt"/>
              <a:ea typeface="+mn-ea"/>
              <a:cs typeface="+mn-cs"/>
              <a:sym typeface="Helvetica Neue Light"/>
            </a:endParaRPr>
          </a:p>
        </p:txBody>
      </p:sp>
      <p:sp>
        <p:nvSpPr>
          <p:cNvPr id="10" name="Rectangle 9"/>
          <p:cNvSpPr/>
          <p:nvPr/>
        </p:nvSpPr>
        <p:spPr>
          <a:xfrm>
            <a:off x="3177605" y="6804838"/>
            <a:ext cx="4885587" cy="99946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FFFFFF"/>
              </a:solidFill>
              <a:effectLst/>
              <a:uFillTx/>
              <a:latin typeface="+mn-lt"/>
              <a:ea typeface="+mn-ea"/>
              <a:cs typeface="+mn-cs"/>
              <a:sym typeface="Helvetica Neue Light"/>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378" y="5274025"/>
            <a:ext cx="4378943" cy="808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752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
          <p:cNvSpPr>
            <a:spLocks noGrp="1" noChangeArrowheads="1"/>
          </p:cNvSpPr>
          <p:nvPr>
            <p:ph type="title"/>
          </p:nvPr>
        </p:nvSpPr>
        <p:spPr/>
        <p:txBody>
          <a:bodyPr>
            <a:normAutofit/>
          </a:bodyPr>
          <a:lstStyle/>
          <a:p>
            <a:r>
              <a:rPr lang="en-US" altLang="en-US" dirty="0"/>
              <a:t>&lt;q&gt;</a:t>
            </a:r>
          </a:p>
        </p:txBody>
      </p:sp>
      <p:sp>
        <p:nvSpPr>
          <p:cNvPr id="35844" name="Rectangle 2"/>
          <p:cNvSpPr>
            <a:spLocks noGrp="1" noChangeArrowheads="1"/>
          </p:cNvSpPr>
          <p:nvPr>
            <p:ph idx="1"/>
          </p:nvPr>
        </p:nvSpPr>
        <p:spPr>
          <a:xfrm>
            <a:off x="627897" y="2159592"/>
            <a:ext cx="11749006" cy="3231391"/>
          </a:xfrm>
        </p:spPr>
        <p:txBody>
          <a:bodyPr>
            <a:noAutofit/>
          </a:bodyPr>
          <a:lstStyle/>
          <a:p>
            <a:r>
              <a:rPr lang="en-US" altLang="en-US" dirty="0"/>
              <a:t>The </a:t>
            </a:r>
            <a:r>
              <a:rPr lang="en-US" altLang="en-US" b="1" i="1" dirty="0"/>
              <a:t>q</a:t>
            </a:r>
            <a:r>
              <a:rPr lang="en-US" altLang="en-US" dirty="0"/>
              <a:t> element is used for inline quotations (instead of blockquote, which sets the quotation in its own block).</a:t>
            </a:r>
          </a:p>
          <a:p>
            <a:r>
              <a:rPr lang="en-US" altLang="en-US" dirty="0"/>
              <a:t>It is intended that the browser should insert the necessary quotation marks, the style of which should depend on the language of the document or that section of the document, rather than the author adding quotation marks.</a:t>
            </a:r>
          </a:p>
        </p:txBody>
      </p:sp>
      <p:pic>
        <p:nvPicPr>
          <p:cNvPr id="3584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851" y="8524451"/>
            <a:ext cx="11030620" cy="667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846" name="Rectangle 4"/>
          <p:cNvSpPr>
            <a:spLocks/>
          </p:cNvSpPr>
          <p:nvPr/>
        </p:nvSpPr>
        <p:spPr bwMode="auto">
          <a:xfrm>
            <a:off x="1246540" y="6480132"/>
            <a:ext cx="10905243" cy="16890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eaLnBrk="1" hangingPunct="1">
              <a:spcBef>
                <a:spcPct val="0"/>
              </a:spcBef>
              <a:buClrTx/>
              <a:buSzTx/>
              <a:buFontTx/>
              <a:buNone/>
            </a:pPr>
            <a:r>
              <a:rPr lang="en-US" altLang="en-US" sz="1800" dirty="0">
                <a:solidFill>
                  <a:srgbClr val="008080"/>
                </a:solidFill>
                <a:latin typeface="Monaco" charset="0"/>
                <a:sym typeface="Monaco" charset="0"/>
              </a:rPr>
              <a:t>   &lt;</a:t>
            </a:r>
            <a:r>
              <a:rPr lang="en-US" altLang="en-US" sz="1800" dirty="0">
                <a:solidFill>
                  <a:srgbClr val="3F7F7F"/>
                </a:solidFill>
                <a:latin typeface="Monaco" charset="0"/>
                <a:sym typeface="Monaco" charset="0"/>
              </a:rPr>
              <a:t>p</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Not so good one from film.com: </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q</a:t>
            </a:r>
            <a:r>
              <a:rPr lang="en-US" altLang="en-US" sz="1800" dirty="0">
                <a:solidFill>
                  <a:srgbClr val="008080"/>
                </a:solidFill>
                <a:latin typeface="Monaco" charset="0"/>
                <a:sym typeface="Monaco" charset="0"/>
              </a:rPr>
              <a:t>&gt;</a:t>
            </a:r>
            <a:r>
              <a:rPr lang="en-US" altLang="en-US" sz="1800" dirty="0">
                <a:latin typeface="Monaco" charset="0"/>
                <a:sym typeface="Monaco" charset="0"/>
              </a:rPr>
              <a:t>The film is pretty, and there are a few </a:t>
            </a:r>
          </a:p>
          <a:p>
            <a:pPr algn="l" eaLnBrk="1" hangingPunct="1">
              <a:spcBef>
                <a:spcPct val="0"/>
              </a:spcBef>
              <a:buClrTx/>
              <a:buSzTx/>
              <a:buFontTx/>
              <a:buNone/>
            </a:pPr>
            <a:r>
              <a:rPr lang="en-US" altLang="en-US" sz="1800" dirty="0">
                <a:latin typeface="Monaco" charset="0"/>
                <a:sym typeface="Monaco" charset="0"/>
              </a:rPr>
              <a:t>      solid moments every hour. But considered as a work of cinema, with paid </a:t>
            </a:r>
          </a:p>
          <a:p>
            <a:pPr algn="l" eaLnBrk="1" hangingPunct="1">
              <a:spcBef>
                <a:spcPct val="0"/>
              </a:spcBef>
              <a:buClrTx/>
              <a:buSzTx/>
              <a:buFontTx/>
              <a:buNone/>
            </a:pPr>
            <a:r>
              <a:rPr lang="en-US" altLang="en-US" sz="1800" dirty="0">
                <a:latin typeface="Monaco" charset="0"/>
                <a:sym typeface="Monaco" charset="0"/>
              </a:rPr>
              <a:t>      professionals involved, it's an extremely lackluster story.</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q</a:t>
            </a:r>
            <a:r>
              <a:rPr lang="en-US" altLang="en-US" sz="1800" dirty="0">
                <a:solidFill>
                  <a:srgbClr val="008080"/>
                </a:solidFill>
                <a:latin typeface="Monaco" charset="0"/>
                <a:sym typeface="Monaco" charset="0"/>
              </a:rPr>
              <a:t>&gt;</a:t>
            </a:r>
            <a:endParaRPr lang="en-US" altLang="en-US" sz="1800" dirty="0">
              <a:latin typeface="Monaco" charset="0"/>
              <a:sym typeface="Monaco" charset="0"/>
            </a:endParaRPr>
          </a:p>
          <a:p>
            <a:pPr algn="l" eaLnBrk="1" hangingPunct="1">
              <a:spcBef>
                <a:spcPct val="0"/>
              </a:spcBef>
              <a:buClrTx/>
              <a:buSzTx/>
              <a:buFontTx/>
              <a:buNone/>
            </a:pPr>
            <a:r>
              <a:rPr lang="en-US" altLang="en-US" sz="1800" dirty="0">
                <a:latin typeface="Monaco" charset="0"/>
                <a:sym typeface="Monaco" charset="0"/>
              </a:rPr>
              <a:t>    </a:t>
            </a:r>
            <a:r>
              <a:rPr lang="en-US" altLang="en-US" sz="1800" dirty="0">
                <a:solidFill>
                  <a:srgbClr val="008080"/>
                </a:solidFill>
                <a:latin typeface="Monaco" charset="0"/>
                <a:sym typeface="Monaco" charset="0"/>
              </a:rPr>
              <a:t>&lt;/</a:t>
            </a:r>
            <a:r>
              <a:rPr lang="en-US" altLang="en-US" sz="1800" dirty="0">
                <a:solidFill>
                  <a:srgbClr val="3F7F7F"/>
                </a:solidFill>
                <a:latin typeface="Monaco" charset="0"/>
                <a:sym typeface="Monaco" charset="0"/>
              </a:rPr>
              <a:t>p</a:t>
            </a:r>
            <a:r>
              <a:rPr lang="en-US" altLang="en-US" sz="1800" dirty="0">
                <a:solidFill>
                  <a:srgbClr val="008080"/>
                </a:solidFill>
                <a:latin typeface="Monaco" charset="0"/>
                <a:sym typeface="Monaco" charset="0"/>
              </a:rPr>
              <a:t>&gt;</a:t>
            </a:r>
          </a:p>
        </p:txBody>
      </p:sp>
    </p:spTree>
    <p:extLst>
      <p:ext uri="{BB962C8B-B14F-4D97-AF65-F5344CB8AC3E}">
        <p14:creationId xmlns:p14="http://schemas.microsoft.com/office/powerpoint/2010/main" val="2645593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a:xfrm>
            <a:off x="548313" y="2330517"/>
            <a:ext cx="10856878" cy="6008134"/>
          </a:xfrm>
        </p:spPr>
        <p:txBody>
          <a:bodyPr>
            <a:normAutofit fontScale="92500" lnSpcReduction="20000"/>
          </a:bodyPr>
          <a:lstStyle/>
          <a:p>
            <a:pPr>
              <a:lnSpc>
                <a:spcPct val="150000"/>
              </a:lnSpc>
              <a:spcBef>
                <a:spcPts val="600"/>
              </a:spcBef>
            </a:pPr>
            <a:r>
              <a:rPr lang="en-IE" dirty="0"/>
              <a:t>HTML introduction</a:t>
            </a:r>
          </a:p>
          <a:p>
            <a:pPr>
              <a:lnSpc>
                <a:spcPct val="150000"/>
              </a:lnSpc>
              <a:spcBef>
                <a:spcPts val="600"/>
              </a:spcBef>
            </a:pPr>
            <a:r>
              <a:rPr lang="en-IE" dirty="0"/>
              <a:t>Anatomy of a tag</a:t>
            </a:r>
          </a:p>
          <a:p>
            <a:pPr>
              <a:lnSpc>
                <a:spcPct val="150000"/>
              </a:lnSpc>
              <a:spcBef>
                <a:spcPts val="600"/>
              </a:spcBef>
            </a:pPr>
            <a:r>
              <a:rPr lang="en-IE" dirty="0"/>
              <a:t>Required tags</a:t>
            </a:r>
          </a:p>
          <a:p>
            <a:pPr>
              <a:lnSpc>
                <a:spcPct val="150000"/>
              </a:lnSpc>
              <a:spcBef>
                <a:spcPts val="600"/>
              </a:spcBef>
            </a:pPr>
            <a:r>
              <a:rPr lang="en-IE" dirty="0"/>
              <a:t>Basic formatting tags</a:t>
            </a:r>
          </a:p>
          <a:p>
            <a:pPr>
              <a:lnSpc>
                <a:spcPct val="150000"/>
              </a:lnSpc>
              <a:spcBef>
                <a:spcPts val="600"/>
              </a:spcBef>
            </a:pPr>
            <a:r>
              <a:rPr lang="en-IE" dirty="0"/>
              <a:t>Adding an image</a:t>
            </a:r>
          </a:p>
          <a:p>
            <a:pPr>
              <a:lnSpc>
                <a:spcPct val="150000"/>
              </a:lnSpc>
              <a:spcBef>
                <a:spcPts val="600"/>
              </a:spcBef>
            </a:pPr>
            <a:r>
              <a:rPr lang="en-IE" dirty="0"/>
              <a:t>Linking pages</a:t>
            </a:r>
          </a:p>
          <a:p>
            <a:pPr>
              <a:lnSpc>
                <a:spcPct val="150000"/>
              </a:lnSpc>
              <a:spcBef>
                <a:spcPts val="600"/>
              </a:spcBef>
            </a:pPr>
            <a:r>
              <a:rPr lang="en-IE" dirty="0"/>
              <a:t>HTML Validation</a:t>
            </a:r>
          </a:p>
          <a:p>
            <a:pPr>
              <a:lnSpc>
                <a:spcPct val="150000"/>
              </a:lnSpc>
              <a:spcBef>
                <a:spcPts val="600"/>
              </a:spcBef>
            </a:pPr>
            <a:r>
              <a:rPr lang="en-IE" dirty="0"/>
              <a:t>Structure of practical classes</a:t>
            </a:r>
          </a:p>
        </p:txBody>
      </p:sp>
      <p:sp>
        <p:nvSpPr>
          <p:cNvPr id="5" name="Rectangle 4">
            <a:extLst>
              <a:ext uri="{FF2B5EF4-FFF2-40B4-BE49-F238E27FC236}">
                <a16:creationId xmlns:a16="http://schemas.microsoft.com/office/drawing/2014/main" id="{EDF90A0B-D4E5-47B1-AA7F-31AACE0CC8F6}"/>
              </a:ext>
            </a:extLst>
          </p:cNvPr>
          <p:cNvSpPr/>
          <p:nvPr/>
        </p:nvSpPr>
        <p:spPr>
          <a:xfrm>
            <a:off x="458980" y="5223842"/>
            <a:ext cx="6706094"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18400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
          <p:cNvSpPr>
            <a:spLocks noGrp="1" noChangeArrowheads="1"/>
          </p:cNvSpPr>
          <p:nvPr>
            <p:ph type="title"/>
          </p:nvPr>
        </p:nvSpPr>
        <p:spPr/>
        <p:txBody>
          <a:bodyPr>
            <a:normAutofit/>
          </a:bodyPr>
          <a:lstStyle/>
          <a:p>
            <a:r>
              <a:rPr lang="en-US" altLang="en-US" dirty="0"/>
              <a:t>Image &amp; Media Elements - &lt;</a:t>
            </a:r>
            <a:r>
              <a:rPr lang="en-US" altLang="en-US" dirty="0" err="1"/>
              <a:t>img</a:t>
            </a:r>
            <a:r>
              <a:rPr lang="en-US" altLang="en-US" dirty="0"/>
              <a:t>&gt;</a:t>
            </a:r>
          </a:p>
        </p:txBody>
      </p:sp>
      <p:sp>
        <p:nvSpPr>
          <p:cNvPr id="38916" name="Rectangle 2"/>
          <p:cNvSpPr>
            <a:spLocks noGrp="1" noChangeArrowheads="1"/>
          </p:cNvSpPr>
          <p:nvPr>
            <p:ph idx="1"/>
          </p:nvPr>
        </p:nvSpPr>
        <p:spPr>
          <a:xfrm>
            <a:off x="571155" y="2361315"/>
            <a:ext cx="11337310" cy="5110885"/>
          </a:xfrm>
        </p:spPr>
        <p:txBody>
          <a:bodyPr>
            <a:normAutofit lnSpcReduction="10000"/>
          </a:bodyPr>
          <a:lstStyle/>
          <a:p>
            <a:r>
              <a:rPr lang="en-US" altLang="en-US" dirty="0"/>
              <a:t>The </a:t>
            </a:r>
            <a:r>
              <a:rPr lang="en-US" altLang="en-US" b="1" i="1" dirty="0" err="1"/>
              <a:t>img</a:t>
            </a:r>
            <a:r>
              <a:rPr lang="en-US" altLang="en-US" dirty="0"/>
              <a:t> element provides a means for embedding an image in the document.</a:t>
            </a:r>
          </a:p>
          <a:p>
            <a:r>
              <a:rPr lang="en-US" altLang="en-US" dirty="0"/>
              <a:t>Has a total of 12 attributes</a:t>
            </a:r>
          </a:p>
          <a:p>
            <a:pPr lvl="1"/>
            <a:r>
              <a:rPr lang="en-US" altLang="en-US" b="1" dirty="0" err="1"/>
              <a:t>src</a:t>
            </a:r>
            <a:r>
              <a:rPr lang="en-US" altLang="en-US" dirty="0"/>
              <a:t> provide a link to the image to be displayed,</a:t>
            </a:r>
          </a:p>
          <a:p>
            <a:pPr lvl="1"/>
            <a:r>
              <a:rPr lang="en-US" altLang="en-US" b="1" dirty="0"/>
              <a:t>alt</a:t>
            </a:r>
            <a:r>
              <a:rPr lang="en-US" altLang="en-US" dirty="0"/>
              <a:t> provides text to be displayed if the image cannot be retrieved,</a:t>
            </a:r>
          </a:p>
          <a:p>
            <a:pPr lvl="1"/>
            <a:r>
              <a:rPr lang="en-US" altLang="en-US" b="1" dirty="0"/>
              <a:t>height</a:t>
            </a:r>
            <a:r>
              <a:rPr lang="en-US" altLang="en-US" dirty="0"/>
              <a:t> &amp; </a:t>
            </a:r>
            <a:r>
              <a:rPr lang="en-US" altLang="en-US" b="1" dirty="0"/>
              <a:t>width</a:t>
            </a:r>
            <a:r>
              <a:rPr lang="en-US" altLang="en-US" dirty="0"/>
              <a:t> provide (optional) dimensions. Used to help the browser lay out images properly, and should coincide with the actual image dimensions.</a:t>
            </a:r>
          </a:p>
        </p:txBody>
      </p:sp>
      <p:sp>
        <p:nvSpPr>
          <p:cNvPr id="38917" name="Rectangle 3"/>
          <p:cNvSpPr>
            <a:spLocks/>
          </p:cNvSpPr>
          <p:nvPr/>
        </p:nvSpPr>
        <p:spPr bwMode="auto">
          <a:xfrm>
            <a:off x="866693" y="7821043"/>
            <a:ext cx="7894536" cy="7713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2400" dirty="0">
                <a:latin typeface="Monaco" charset="0"/>
                <a:sym typeface="Monaco" charset="0"/>
              </a:rPr>
              <a:t>      </a:t>
            </a:r>
            <a:r>
              <a:rPr lang="en-US" altLang="en-US" sz="2400" dirty="0">
                <a:solidFill>
                  <a:srgbClr val="008080"/>
                </a:solidFill>
                <a:latin typeface="Monaco" charset="0"/>
                <a:sym typeface="Monaco" charset="0"/>
              </a:rPr>
              <a:t>&lt;</a:t>
            </a:r>
            <a:r>
              <a:rPr lang="en-US" altLang="en-US" sz="2400" dirty="0" err="1">
                <a:solidFill>
                  <a:srgbClr val="3F7F7F"/>
                </a:solidFill>
                <a:latin typeface="Monaco" charset="0"/>
                <a:sym typeface="Monaco" charset="0"/>
              </a:rPr>
              <a:t>img</a:t>
            </a:r>
            <a:r>
              <a:rPr lang="en-US" altLang="en-US" sz="2400" dirty="0">
                <a:latin typeface="Monaco" charset="0"/>
                <a:sym typeface="Monaco" charset="0"/>
              </a:rPr>
              <a:t> </a:t>
            </a:r>
            <a:r>
              <a:rPr lang="en-US" altLang="en-US" sz="2400" dirty="0" err="1">
                <a:solidFill>
                  <a:srgbClr val="7F007F"/>
                </a:solidFill>
                <a:latin typeface="Monaco" charset="0"/>
                <a:sym typeface="Monaco" charset="0"/>
              </a:rPr>
              <a:t>src</a:t>
            </a:r>
            <a:r>
              <a:rPr lang="en-US" altLang="en-US" sz="2400" dirty="0">
                <a:latin typeface="Monaco" charset="0"/>
                <a:sym typeface="Monaco" charset="0"/>
              </a:rPr>
              <a:t>=</a:t>
            </a:r>
            <a:r>
              <a:rPr lang="en-US" altLang="en-US" sz="2400" dirty="0">
                <a:solidFill>
                  <a:srgbClr val="2A00FF"/>
                </a:solidFill>
                <a:latin typeface="Monaco" charset="0"/>
                <a:sym typeface="Monaco" charset="0"/>
              </a:rPr>
              <a:t>"images/robinhood.jpg"</a:t>
            </a:r>
            <a:r>
              <a:rPr lang="en-US" altLang="en-US" sz="2400" dirty="0">
                <a:latin typeface="Monaco" charset="0"/>
                <a:sym typeface="Monaco" charset="0"/>
              </a:rPr>
              <a:t> </a:t>
            </a:r>
            <a:r>
              <a:rPr lang="en-US" altLang="en-US" sz="2400" dirty="0">
                <a:solidFill>
                  <a:srgbClr val="7F007F"/>
                </a:solidFill>
                <a:latin typeface="Monaco" charset="0"/>
                <a:sym typeface="Monaco" charset="0"/>
              </a:rPr>
              <a:t>alt</a:t>
            </a:r>
            <a:r>
              <a:rPr lang="en-US" altLang="en-US" sz="2400" dirty="0">
                <a:latin typeface="Monaco" charset="0"/>
                <a:sym typeface="Monaco" charset="0"/>
              </a:rPr>
              <a:t>=</a:t>
            </a:r>
            <a:r>
              <a:rPr lang="en-US" altLang="en-US" sz="2400" dirty="0">
                <a:solidFill>
                  <a:srgbClr val="2A00FF"/>
                </a:solidFill>
                <a:latin typeface="Monaco" charset="0"/>
                <a:sym typeface="Monaco" charset="0"/>
              </a:rPr>
              <a:t>"Robin Hood"</a:t>
            </a:r>
            <a:r>
              <a:rPr lang="en-US" altLang="en-US" sz="2400" dirty="0">
                <a:solidFill>
                  <a:srgbClr val="008080"/>
                </a:solidFill>
                <a:latin typeface="Monaco" charset="0"/>
                <a:sym typeface="Monaco" charset="0"/>
              </a:rPr>
              <a:t>&gt;</a:t>
            </a:r>
          </a:p>
        </p:txBody>
      </p:sp>
      <p:pic>
        <p:nvPicPr>
          <p:cNvPr id="389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820" y="7042271"/>
            <a:ext cx="2099873" cy="273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58959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1"/>
          <p:cNvSpPr>
            <a:spLocks noGrp="1" noChangeArrowheads="1"/>
          </p:cNvSpPr>
          <p:nvPr>
            <p:ph type="title"/>
          </p:nvPr>
        </p:nvSpPr>
        <p:spPr/>
        <p:txBody>
          <a:bodyPr>
            <a:noAutofit/>
          </a:bodyPr>
          <a:lstStyle/>
          <a:p>
            <a:r>
              <a:rPr lang="en-US" altLang="en-US" sz="6400" dirty="0"/>
              <a:t>Hyper Text Markup Language</a:t>
            </a:r>
          </a:p>
        </p:txBody>
      </p:sp>
      <p:sp>
        <p:nvSpPr>
          <p:cNvPr id="51204" name="Rectangle 2"/>
          <p:cNvSpPr>
            <a:spLocks noGrp="1" noChangeArrowheads="1"/>
          </p:cNvSpPr>
          <p:nvPr>
            <p:ph idx="1"/>
          </p:nvPr>
        </p:nvSpPr>
        <p:spPr>
          <a:xfrm>
            <a:off x="612108" y="2364090"/>
            <a:ext cx="10856878" cy="5806613"/>
          </a:xfrm>
        </p:spPr>
        <p:txBody>
          <a:bodyPr>
            <a:normAutofit fontScale="92500" lnSpcReduction="20000"/>
          </a:bodyPr>
          <a:lstStyle/>
          <a:p>
            <a:pPr>
              <a:spcBef>
                <a:spcPts val="600"/>
              </a:spcBef>
            </a:pPr>
            <a:r>
              <a:rPr lang="en-US" altLang="en-US" dirty="0"/>
              <a:t>HTML tells your browser about the structure of your document: </a:t>
            </a:r>
          </a:p>
          <a:p>
            <a:pPr lvl="1">
              <a:spcBef>
                <a:spcPts val="600"/>
              </a:spcBef>
            </a:pPr>
            <a:r>
              <a:rPr lang="en-US" altLang="en-US" dirty="0"/>
              <a:t>where the headings are,</a:t>
            </a:r>
          </a:p>
          <a:p>
            <a:pPr lvl="1">
              <a:spcBef>
                <a:spcPts val="600"/>
              </a:spcBef>
            </a:pPr>
            <a:r>
              <a:rPr lang="en-US" altLang="en-US" dirty="0"/>
              <a:t>where the paragraphs are, </a:t>
            </a:r>
          </a:p>
          <a:p>
            <a:pPr lvl="1">
              <a:spcBef>
                <a:spcPts val="600"/>
              </a:spcBef>
            </a:pPr>
            <a:r>
              <a:rPr lang="en-US" altLang="en-US" dirty="0"/>
              <a:t>what text needs emphasis, </a:t>
            </a:r>
            <a:r>
              <a:rPr lang="en-US" altLang="en-US" dirty="0" err="1"/>
              <a:t>etc</a:t>
            </a:r>
            <a:endParaRPr lang="en-US" altLang="en-US" dirty="0"/>
          </a:p>
          <a:p>
            <a:pPr lvl="1">
              <a:spcBef>
                <a:spcPts val="600"/>
              </a:spcBef>
            </a:pPr>
            <a:r>
              <a:rPr lang="en-US" altLang="en-US" dirty="0"/>
              <a:t>what text needs to linked,</a:t>
            </a:r>
          </a:p>
          <a:p>
            <a:pPr lvl="1">
              <a:spcBef>
                <a:spcPts val="600"/>
              </a:spcBef>
            </a:pPr>
            <a:r>
              <a:rPr lang="en-US" altLang="en-US" dirty="0"/>
              <a:t>what images to be displayed.</a:t>
            </a:r>
          </a:p>
          <a:p>
            <a:pPr>
              <a:spcBef>
                <a:spcPts val="600"/>
              </a:spcBef>
            </a:pPr>
            <a:r>
              <a:rPr lang="en-US" altLang="en-US" dirty="0"/>
              <a:t>Given this information, browsers have built-in default rules for how to display each of these elements. </a:t>
            </a:r>
          </a:p>
          <a:p>
            <a:pPr>
              <a:spcBef>
                <a:spcPts val="600"/>
              </a:spcBef>
            </a:pPr>
            <a:r>
              <a:rPr lang="en-US" altLang="en-US" dirty="0"/>
              <a:t>This information is conveyed using </a:t>
            </a:r>
            <a:r>
              <a:rPr lang="en-US" altLang="en-US" b="1" dirty="0"/>
              <a:t>tags</a:t>
            </a:r>
            <a:r>
              <a:rPr lang="en-US" altLang="en-US" dirty="0"/>
              <a:t>, these denote the intention of the author regarding the structure and display of the document.</a:t>
            </a:r>
          </a:p>
        </p:txBody>
      </p:sp>
    </p:spTree>
    <p:extLst>
      <p:ext uri="{BB962C8B-B14F-4D97-AF65-F5344CB8AC3E}">
        <p14:creationId xmlns:p14="http://schemas.microsoft.com/office/powerpoint/2010/main" val="332727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a:xfrm>
            <a:off x="548313" y="2330517"/>
            <a:ext cx="10856878" cy="6008134"/>
          </a:xfrm>
        </p:spPr>
        <p:txBody>
          <a:bodyPr>
            <a:normAutofit fontScale="92500" lnSpcReduction="20000"/>
          </a:bodyPr>
          <a:lstStyle/>
          <a:p>
            <a:pPr>
              <a:lnSpc>
                <a:spcPct val="150000"/>
              </a:lnSpc>
              <a:spcBef>
                <a:spcPts val="600"/>
              </a:spcBef>
            </a:pPr>
            <a:r>
              <a:rPr lang="en-IE" dirty="0"/>
              <a:t>HTML introduction</a:t>
            </a:r>
          </a:p>
          <a:p>
            <a:pPr>
              <a:lnSpc>
                <a:spcPct val="150000"/>
              </a:lnSpc>
              <a:spcBef>
                <a:spcPts val="600"/>
              </a:spcBef>
            </a:pPr>
            <a:r>
              <a:rPr lang="en-IE" dirty="0"/>
              <a:t>Anatomy of a tag</a:t>
            </a:r>
          </a:p>
          <a:p>
            <a:pPr>
              <a:lnSpc>
                <a:spcPct val="150000"/>
              </a:lnSpc>
              <a:spcBef>
                <a:spcPts val="600"/>
              </a:spcBef>
            </a:pPr>
            <a:r>
              <a:rPr lang="en-IE" dirty="0"/>
              <a:t>Required tags</a:t>
            </a:r>
          </a:p>
          <a:p>
            <a:pPr>
              <a:lnSpc>
                <a:spcPct val="150000"/>
              </a:lnSpc>
              <a:spcBef>
                <a:spcPts val="600"/>
              </a:spcBef>
            </a:pPr>
            <a:r>
              <a:rPr lang="en-IE" dirty="0"/>
              <a:t>Basic formatting tags</a:t>
            </a:r>
          </a:p>
          <a:p>
            <a:pPr>
              <a:lnSpc>
                <a:spcPct val="150000"/>
              </a:lnSpc>
              <a:spcBef>
                <a:spcPts val="600"/>
              </a:spcBef>
            </a:pPr>
            <a:r>
              <a:rPr lang="en-IE" dirty="0"/>
              <a:t>Adding an image</a:t>
            </a:r>
          </a:p>
          <a:p>
            <a:pPr>
              <a:lnSpc>
                <a:spcPct val="150000"/>
              </a:lnSpc>
              <a:spcBef>
                <a:spcPts val="600"/>
              </a:spcBef>
            </a:pPr>
            <a:r>
              <a:rPr lang="en-IE" dirty="0"/>
              <a:t>Linking pages</a:t>
            </a:r>
          </a:p>
          <a:p>
            <a:pPr>
              <a:lnSpc>
                <a:spcPct val="150000"/>
              </a:lnSpc>
              <a:spcBef>
                <a:spcPts val="600"/>
              </a:spcBef>
            </a:pPr>
            <a:r>
              <a:rPr lang="en-IE" dirty="0"/>
              <a:t>HTML Validation</a:t>
            </a:r>
          </a:p>
          <a:p>
            <a:pPr>
              <a:lnSpc>
                <a:spcPct val="150000"/>
              </a:lnSpc>
              <a:spcBef>
                <a:spcPts val="600"/>
              </a:spcBef>
            </a:pPr>
            <a:r>
              <a:rPr lang="en-IE" dirty="0"/>
              <a:t>Structure of practical classes</a:t>
            </a:r>
          </a:p>
        </p:txBody>
      </p:sp>
      <p:sp>
        <p:nvSpPr>
          <p:cNvPr id="6" name="Rectangle 5">
            <a:extLst>
              <a:ext uri="{FF2B5EF4-FFF2-40B4-BE49-F238E27FC236}">
                <a16:creationId xmlns:a16="http://schemas.microsoft.com/office/drawing/2014/main" id="{1136946F-595F-4D84-87B0-C0509EECFB36}"/>
              </a:ext>
            </a:extLst>
          </p:cNvPr>
          <p:cNvSpPr/>
          <p:nvPr/>
        </p:nvSpPr>
        <p:spPr>
          <a:xfrm>
            <a:off x="363446" y="5919891"/>
            <a:ext cx="6706094"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2852337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
          <p:cNvSpPr>
            <a:spLocks noGrp="1" noChangeArrowheads="1"/>
          </p:cNvSpPr>
          <p:nvPr>
            <p:ph type="title"/>
          </p:nvPr>
        </p:nvSpPr>
        <p:spPr/>
        <p:txBody>
          <a:bodyPr>
            <a:noAutofit/>
          </a:bodyPr>
          <a:lstStyle/>
          <a:p>
            <a:r>
              <a:rPr lang="en-US" altLang="en-US" dirty="0"/>
              <a:t>&lt;a&gt;</a:t>
            </a:r>
          </a:p>
        </p:txBody>
      </p:sp>
      <p:sp>
        <p:nvSpPr>
          <p:cNvPr id="33796" name="Rectangle 2"/>
          <p:cNvSpPr>
            <a:spLocks noGrp="1" noChangeArrowheads="1"/>
          </p:cNvSpPr>
          <p:nvPr>
            <p:ph idx="1"/>
          </p:nvPr>
        </p:nvSpPr>
        <p:spPr>
          <a:xfrm>
            <a:off x="561771" y="2416968"/>
            <a:ext cx="11559346" cy="4864113"/>
          </a:xfrm>
        </p:spPr>
        <p:txBody>
          <a:bodyPr>
            <a:noAutofit/>
          </a:bodyPr>
          <a:lstStyle/>
          <a:p>
            <a:r>
              <a:rPr lang="en-US" altLang="en-US" dirty="0"/>
              <a:t>The </a:t>
            </a:r>
            <a:r>
              <a:rPr lang="en-US" altLang="en-US" b="1" i="1" dirty="0"/>
              <a:t>a</a:t>
            </a:r>
            <a:r>
              <a:rPr lang="en-US" altLang="en-US" dirty="0"/>
              <a:t> element is referred to as a link or hyperlink.</a:t>
            </a:r>
          </a:p>
          <a:p>
            <a:r>
              <a:rPr lang="en-US" altLang="en-US" dirty="0"/>
              <a:t>Has 7 possible attributes in total, of which we start with just one: </a:t>
            </a:r>
            <a:r>
              <a:rPr lang="en-US" altLang="en-US" b="1" dirty="0" err="1"/>
              <a:t>href</a:t>
            </a:r>
            <a:r>
              <a:rPr lang="en-US" altLang="en-US" dirty="0"/>
              <a:t>, which defines the document to which the link leads. This may be:</a:t>
            </a:r>
          </a:p>
          <a:p>
            <a:pPr lvl="1"/>
            <a:r>
              <a:rPr lang="en-US" altLang="en-US" dirty="0"/>
              <a:t>a web page in the same directory, </a:t>
            </a:r>
          </a:p>
          <a:p>
            <a:pPr lvl="1"/>
            <a:r>
              <a:rPr lang="en-US" altLang="en-US" dirty="0"/>
              <a:t>a page somewhere else on the same server, </a:t>
            </a:r>
          </a:p>
          <a:p>
            <a:pPr lvl="1"/>
            <a:r>
              <a:rPr lang="en-US" altLang="en-US" dirty="0"/>
              <a:t>a location within the current page, </a:t>
            </a:r>
          </a:p>
          <a:p>
            <a:pPr lvl="1"/>
            <a:r>
              <a:rPr lang="en-US" altLang="en-US" dirty="0"/>
              <a:t>a web page—or any another kind of document—stored on another server.</a:t>
            </a:r>
            <a:r>
              <a:rPr lang="en-GB" dirty="0">
                <a:hlinkClick r:id="rId2"/>
              </a:rPr>
              <a:t> </a:t>
            </a:r>
            <a:endParaRPr lang="en-US" altLang="en-US" dirty="0"/>
          </a:p>
        </p:txBody>
      </p:sp>
      <p:sp>
        <p:nvSpPr>
          <p:cNvPr id="33797" name="Rectangle 3"/>
          <p:cNvSpPr>
            <a:spLocks/>
          </p:cNvSpPr>
          <p:nvPr/>
        </p:nvSpPr>
        <p:spPr bwMode="auto">
          <a:xfrm>
            <a:off x="1664746" y="8436404"/>
            <a:ext cx="8782493" cy="3693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2400" dirty="0">
                <a:solidFill>
                  <a:srgbClr val="008080"/>
                </a:solidFill>
                <a:latin typeface="Monaco" charset="0"/>
                <a:sym typeface="Monaco" charset="0"/>
              </a:rPr>
              <a:t>&lt;</a:t>
            </a:r>
            <a:r>
              <a:rPr lang="en-US" altLang="en-US" sz="2400" dirty="0">
                <a:solidFill>
                  <a:srgbClr val="3F7F7F"/>
                </a:solidFill>
                <a:latin typeface="Monaco" charset="0"/>
                <a:sym typeface="Monaco" charset="0"/>
              </a:rPr>
              <a:t>a</a:t>
            </a:r>
            <a:r>
              <a:rPr lang="en-US" altLang="en-US" sz="2400" dirty="0">
                <a:latin typeface="Monaco" charset="0"/>
                <a:sym typeface="Monaco" charset="0"/>
              </a:rPr>
              <a:t> </a:t>
            </a:r>
            <a:r>
              <a:rPr lang="en-US" altLang="en-US" sz="2400" dirty="0" err="1">
                <a:solidFill>
                  <a:srgbClr val="7F007F"/>
                </a:solidFill>
                <a:latin typeface="Monaco" charset="0"/>
                <a:sym typeface="Monaco" charset="0"/>
              </a:rPr>
              <a:t>href</a:t>
            </a:r>
            <a:r>
              <a:rPr lang="en-US" altLang="en-US" sz="2400" dirty="0">
                <a:latin typeface="Monaco" charset="0"/>
                <a:sym typeface="Monaco" charset="0"/>
              </a:rPr>
              <a:t>=</a:t>
            </a:r>
            <a:r>
              <a:rPr lang="en-US" altLang="en-US" sz="2400" dirty="0">
                <a:solidFill>
                  <a:srgbClr val="2A00FF"/>
                </a:solidFill>
                <a:latin typeface="Monaco" charset="0"/>
                <a:sym typeface="Monaco" charset="0"/>
              </a:rPr>
              <a:t>"newreleases.html"</a:t>
            </a:r>
            <a:r>
              <a:rPr lang="en-US" altLang="en-US" sz="2400" dirty="0">
                <a:solidFill>
                  <a:srgbClr val="008080"/>
                </a:solidFill>
                <a:latin typeface="Monaco" charset="0"/>
                <a:sym typeface="Monaco" charset="0"/>
              </a:rPr>
              <a:t>&gt;</a:t>
            </a:r>
            <a:r>
              <a:rPr lang="en-US" altLang="en-US" sz="2400" dirty="0">
                <a:latin typeface="Monaco" charset="0"/>
                <a:sym typeface="Monaco" charset="0"/>
              </a:rPr>
              <a:t>new releases</a:t>
            </a:r>
            <a:r>
              <a:rPr lang="en-US" altLang="en-US" sz="2400" dirty="0">
                <a:solidFill>
                  <a:srgbClr val="008080"/>
                </a:solidFill>
                <a:latin typeface="Monaco" charset="0"/>
                <a:sym typeface="Monaco" charset="0"/>
              </a:rPr>
              <a:t>&lt;/</a:t>
            </a:r>
            <a:r>
              <a:rPr lang="en-US" altLang="en-US" sz="2400" dirty="0">
                <a:solidFill>
                  <a:srgbClr val="3F7F7F"/>
                </a:solidFill>
                <a:latin typeface="Monaco" charset="0"/>
                <a:sym typeface="Monaco" charset="0"/>
              </a:rPr>
              <a:t>a</a:t>
            </a:r>
            <a:r>
              <a:rPr lang="en-US" altLang="en-US" sz="2400" dirty="0">
                <a:solidFill>
                  <a:srgbClr val="008080"/>
                </a:solidFill>
                <a:latin typeface="Monaco" charset="0"/>
                <a:sym typeface="Monaco" charset="0"/>
              </a:rPr>
              <a:t>&gt;</a:t>
            </a:r>
          </a:p>
        </p:txBody>
      </p:sp>
      <p:sp>
        <p:nvSpPr>
          <p:cNvPr id="5" name="Rectangle 3">
            <a:extLst>
              <a:ext uri="{FF2B5EF4-FFF2-40B4-BE49-F238E27FC236}">
                <a16:creationId xmlns:a16="http://schemas.microsoft.com/office/drawing/2014/main" id="{E030C285-61B9-4376-8D8C-978C91F7E80D}"/>
              </a:ext>
            </a:extLst>
          </p:cNvPr>
          <p:cNvSpPr>
            <a:spLocks/>
          </p:cNvSpPr>
          <p:nvPr/>
        </p:nvSpPr>
        <p:spPr bwMode="auto">
          <a:xfrm>
            <a:off x="473162" y="9088337"/>
            <a:ext cx="11861800" cy="3693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2400" dirty="0">
                <a:solidFill>
                  <a:srgbClr val="008080"/>
                </a:solidFill>
                <a:latin typeface="Monaco" charset="0"/>
                <a:sym typeface="Monaco" charset="0"/>
              </a:rPr>
              <a:t>&lt;</a:t>
            </a:r>
            <a:r>
              <a:rPr lang="en-US" altLang="en-US" sz="2400" dirty="0">
                <a:solidFill>
                  <a:srgbClr val="3F7F7F"/>
                </a:solidFill>
                <a:latin typeface="Monaco" charset="0"/>
                <a:sym typeface="Monaco" charset="0"/>
              </a:rPr>
              <a:t>a</a:t>
            </a:r>
            <a:r>
              <a:rPr lang="en-US" altLang="en-US" sz="2400" dirty="0">
                <a:latin typeface="Monaco" charset="0"/>
                <a:sym typeface="Monaco" charset="0"/>
              </a:rPr>
              <a:t> </a:t>
            </a:r>
            <a:r>
              <a:rPr lang="en-US" altLang="en-US" sz="2400" dirty="0" err="1">
                <a:solidFill>
                  <a:srgbClr val="7F007F"/>
                </a:solidFill>
                <a:latin typeface="Monaco" charset="0"/>
                <a:sym typeface="Monaco" charset="0"/>
              </a:rPr>
              <a:t>href</a:t>
            </a:r>
            <a:r>
              <a:rPr lang="en-US" altLang="en-US" sz="2400" dirty="0">
                <a:latin typeface="Monaco" charset="0"/>
                <a:sym typeface="Monaco" charset="0"/>
              </a:rPr>
              <a:t>=</a:t>
            </a:r>
            <a:r>
              <a:rPr lang="en-US" altLang="en-US" sz="2400" dirty="0">
                <a:solidFill>
                  <a:srgbClr val="2A00FF"/>
                </a:solidFill>
                <a:latin typeface="Monaco" charset="0"/>
                <a:sym typeface="Monaco" charset="0"/>
              </a:rPr>
              <a:t>"http://www.w3schools.com/html/html5_intro.asp"</a:t>
            </a:r>
            <a:r>
              <a:rPr lang="en-US" altLang="en-US" sz="2400" dirty="0">
                <a:solidFill>
                  <a:srgbClr val="008080"/>
                </a:solidFill>
                <a:latin typeface="Monaco" charset="0"/>
                <a:sym typeface="Monaco" charset="0"/>
              </a:rPr>
              <a:t>&gt;</a:t>
            </a:r>
            <a:r>
              <a:rPr lang="en-US" altLang="en-US" sz="2400" dirty="0">
                <a:latin typeface="Monaco" charset="0"/>
                <a:sym typeface="Monaco" charset="0"/>
              </a:rPr>
              <a:t>HTML5 Introduction</a:t>
            </a:r>
            <a:r>
              <a:rPr lang="en-US" altLang="en-US" sz="2400" dirty="0">
                <a:solidFill>
                  <a:srgbClr val="008080"/>
                </a:solidFill>
                <a:latin typeface="Monaco" charset="0"/>
                <a:sym typeface="Monaco" charset="0"/>
              </a:rPr>
              <a:t>&lt;/</a:t>
            </a:r>
            <a:r>
              <a:rPr lang="en-US" altLang="en-US" sz="2400" dirty="0">
                <a:solidFill>
                  <a:srgbClr val="3F7F7F"/>
                </a:solidFill>
                <a:latin typeface="Monaco" charset="0"/>
                <a:sym typeface="Monaco" charset="0"/>
              </a:rPr>
              <a:t>a</a:t>
            </a:r>
            <a:r>
              <a:rPr lang="en-US" altLang="en-US" sz="2400" dirty="0">
                <a:solidFill>
                  <a:srgbClr val="008080"/>
                </a:solidFill>
                <a:latin typeface="Monaco" charset="0"/>
                <a:sym typeface="Monaco" charset="0"/>
              </a:rPr>
              <a:t>&gt;</a:t>
            </a:r>
          </a:p>
        </p:txBody>
      </p:sp>
    </p:spTree>
    <p:extLst>
      <p:ext uri="{BB962C8B-B14F-4D97-AF65-F5344CB8AC3E}">
        <p14:creationId xmlns:p14="http://schemas.microsoft.com/office/powerpoint/2010/main" val="1839812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a:xfrm>
            <a:off x="548313" y="2330517"/>
            <a:ext cx="10856878" cy="6008134"/>
          </a:xfrm>
        </p:spPr>
        <p:txBody>
          <a:bodyPr>
            <a:normAutofit fontScale="92500" lnSpcReduction="20000"/>
          </a:bodyPr>
          <a:lstStyle/>
          <a:p>
            <a:pPr>
              <a:lnSpc>
                <a:spcPct val="150000"/>
              </a:lnSpc>
              <a:spcBef>
                <a:spcPts val="600"/>
              </a:spcBef>
            </a:pPr>
            <a:r>
              <a:rPr lang="en-IE" dirty="0"/>
              <a:t>HTML introduction</a:t>
            </a:r>
          </a:p>
          <a:p>
            <a:pPr>
              <a:lnSpc>
                <a:spcPct val="150000"/>
              </a:lnSpc>
              <a:spcBef>
                <a:spcPts val="600"/>
              </a:spcBef>
            </a:pPr>
            <a:r>
              <a:rPr lang="en-IE" dirty="0"/>
              <a:t>Anatomy of a tag</a:t>
            </a:r>
          </a:p>
          <a:p>
            <a:pPr>
              <a:lnSpc>
                <a:spcPct val="150000"/>
              </a:lnSpc>
              <a:spcBef>
                <a:spcPts val="600"/>
              </a:spcBef>
            </a:pPr>
            <a:r>
              <a:rPr lang="en-IE" dirty="0"/>
              <a:t>Required tags</a:t>
            </a:r>
          </a:p>
          <a:p>
            <a:pPr>
              <a:lnSpc>
                <a:spcPct val="150000"/>
              </a:lnSpc>
              <a:spcBef>
                <a:spcPts val="600"/>
              </a:spcBef>
            </a:pPr>
            <a:r>
              <a:rPr lang="en-IE" dirty="0"/>
              <a:t>Basic formatting tags</a:t>
            </a:r>
          </a:p>
          <a:p>
            <a:pPr>
              <a:lnSpc>
                <a:spcPct val="150000"/>
              </a:lnSpc>
              <a:spcBef>
                <a:spcPts val="600"/>
              </a:spcBef>
            </a:pPr>
            <a:r>
              <a:rPr lang="en-IE" dirty="0"/>
              <a:t>Adding an image</a:t>
            </a:r>
          </a:p>
          <a:p>
            <a:pPr>
              <a:lnSpc>
                <a:spcPct val="150000"/>
              </a:lnSpc>
              <a:spcBef>
                <a:spcPts val="600"/>
              </a:spcBef>
            </a:pPr>
            <a:r>
              <a:rPr lang="en-IE" dirty="0"/>
              <a:t>Linking pages</a:t>
            </a:r>
          </a:p>
          <a:p>
            <a:pPr>
              <a:lnSpc>
                <a:spcPct val="150000"/>
              </a:lnSpc>
              <a:spcBef>
                <a:spcPts val="600"/>
              </a:spcBef>
            </a:pPr>
            <a:r>
              <a:rPr lang="en-IE" dirty="0"/>
              <a:t>HTML Validation</a:t>
            </a:r>
          </a:p>
          <a:p>
            <a:pPr>
              <a:lnSpc>
                <a:spcPct val="150000"/>
              </a:lnSpc>
              <a:spcBef>
                <a:spcPts val="600"/>
              </a:spcBef>
            </a:pPr>
            <a:r>
              <a:rPr lang="en-IE" dirty="0"/>
              <a:t>Structure of practical classes</a:t>
            </a:r>
          </a:p>
        </p:txBody>
      </p:sp>
      <p:sp>
        <p:nvSpPr>
          <p:cNvPr id="5" name="Rectangle 4">
            <a:extLst>
              <a:ext uri="{FF2B5EF4-FFF2-40B4-BE49-F238E27FC236}">
                <a16:creationId xmlns:a16="http://schemas.microsoft.com/office/drawing/2014/main" id="{9EA7DDAF-710B-4D8B-A0F6-2B41CD56D63F}"/>
              </a:ext>
            </a:extLst>
          </p:cNvPr>
          <p:cNvSpPr/>
          <p:nvPr/>
        </p:nvSpPr>
        <p:spPr>
          <a:xfrm>
            <a:off x="411213" y="6704624"/>
            <a:ext cx="6706094"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4266570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W3C Validator</a:t>
            </a:r>
          </a:p>
        </p:txBody>
      </p:sp>
      <p:sp>
        <p:nvSpPr>
          <p:cNvPr id="3" name="Content Placeholder 2"/>
          <p:cNvSpPr>
            <a:spLocks noGrp="1"/>
          </p:cNvSpPr>
          <p:nvPr>
            <p:ph idx="1"/>
          </p:nvPr>
        </p:nvSpPr>
        <p:spPr/>
        <p:txBody>
          <a:bodyPr>
            <a:normAutofit/>
          </a:bodyPr>
          <a:lstStyle/>
          <a:p>
            <a:r>
              <a:rPr lang="en-US" dirty="0"/>
              <a:t>The World Wide Web Consortium (W3C) is an international community that develops open standards to ensure the long-term growth of the Web. </a:t>
            </a:r>
          </a:p>
          <a:p>
            <a:r>
              <a:rPr lang="en-US" dirty="0"/>
              <a:t>The W3C provide online validation tools that you allow to check whether your HTML code complies with the standard they have set. </a:t>
            </a:r>
          </a:p>
          <a:p>
            <a:r>
              <a:rPr lang="en-US" dirty="0"/>
              <a:t>You will try out this tool in your practical classes this week.</a:t>
            </a:r>
          </a:p>
          <a:p>
            <a:endParaRPr lang="en-IE" dirty="0"/>
          </a:p>
        </p:txBody>
      </p:sp>
    </p:spTree>
    <p:extLst>
      <p:ext uri="{BB962C8B-B14F-4D97-AF65-F5344CB8AC3E}">
        <p14:creationId xmlns:p14="http://schemas.microsoft.com/office/powerpoint/2010/main" val="2096920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a:xfrm>
            <a:off x="548313" y="2330517"/>
            <a:ext cx="10856878" cy="6008134"/>
          </a:xfrm>
        </p:spPr>
        <p:txBody>
          <a:bodyPr>
            <a:normAutofit fontScale="92500" lnSpcReduction="20000"/>
          </a:bodyPr>
          <a:lstStyle/>
          <a:p>
            <a:pPr>
              <a:lnSpc>
                <a:spcPct val="150000"/>
              </a:lnSpc>
              <a:spcBef>
                <a:spcPts val="600"/>
              </a:spcBef>
            </a:pPr>
            <a:r>
              <a:rPr lang="en-IE" dirty="0"/>
              <a:t>HTML introduction</a:t>
            </a:r>
          </a:p>
          <a:p>
            <a:pPr>
              <a:lnSpc>
                <a:spcPct val="150000"/>
              </a:lnSpc>
              <a:spcBef>
                <a:spcPts val="600"/>
              </a:spcBef>
            </a:pPr>
            <a:r>
              <a:rPr lang="en-IE" dirty="0"/>
              <a:t>Anatomy of a tag</a:t>
            </a:r>
          </a:p>
          <a:p>
            <a:pPr>
              <a:lnSpc>
                <a:spcPct val="150000"/>
              </a:lnSpc>
              <a:spcBef>
                <a:spcPts val="600"/>
              </a:spcBef>
            </a:pPr>
            <a:r>
              <a:rPr lang="en-IE" dirty="0"/>
              <a:t>Required tags</a:t>
            </a:r>
          </a:p>
          <a:p>
            <a:pPr>
              <a:lnSpc>
                <a:spcPct val="150000"/>
              </a:lnSpc>
              <a:spcBef>
                <a:spcPts val="600"/>
              </a:spcBef>
            </a:pPr>
            <a:r>
              <a:rPr lang="en-IE" dirty="0"/>
              <a:t>Basic formatting tags</a:t>
            </a:r>
          </a:p>
          <a:p>
            <a:pPr>
              <a:lnSpc>
                <a:spcPct val="150000"/>
              </a:lnSpc>
              <a:spcBef>
                <a:spcPts val="600"/>
              </a:spcBef>
            </a:pPr>
            <a:r>
              <a:rPr lang="en-IE" dirty="0"/>
              <a:t>Adding an image</a:t>
            </a:r>
          </a:p>
          <a:p>
            <a:pPr>
              <a:lnSpc>
                <a:spcPct val="150000"/>
              </a:lnSpc>
              <a:spcBef>
                <a:spcPts val="600"/>
              </a:spcBef>
            </a:pPr>
            <a:r>
              <a:rPr lang="en-IE" dirty="0"/>
              <a:t>Linking pages</a:t>
            </a:r>
          </a:p>
          <a:p>
            <a:pPr>
              <a:lnSpc>
                <a:spcPct val="150000"/>
              </a:lnSpc>
              <a:spcBef>
                <a:spcPts val="600"/>
              </a:spcBef>
            </a:pPr>
            <a:r>
              <a:rPr lang="en-IE" dirty="0"/>
              <a:t>HTML Validation</a:t>
            </a:r>
          </a:p>
          <a:p>
            <a:pPr>
              <a:lnSpc>
                <a:spcPct val="150000"/>
              </a:lnSpc>
              <a:spcBef>
                <a:spcPts val="600"/>
              </a:spcBef>
            </a:pPr>
            <a:r>
              <a:rPr lang="en-IE" dirty="0"/>
              <a:t>Structure of practical classes</a:t>
            </a:r>
          </a:p>
        </p:txBody>
      </p:sp>
      <p:sp>
        <p:nvSpPr>
          <p:cNvPr id="5" name="Rectangle 4">
            <a:extLst>
              <a:ext uri="{FF2B5EF4-FFF2-40B4-BE49-F238E27FC236}">
                <a16:creationId xmlns:a16="http://schemas.microsoft.com/office/drawing/2014/main" id="{A8621C35-B98A-4A6F-B00B-20DF33889F3E}"/>
              </a:ext>
            </a:extLst>
          </p:cNvPr>
          <p:cNvSpPr/>
          <p:nvPr/>
        </p:nvSpPr>
        <p:spPr>
          <a:xfrm>
            <a:off x="411213" y="7489371"/>
            <a:ext cx="6706094"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712942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On Moodle: lecture slides</a:t>
            </a:r>
          </a:p>
        </p:txBody>
      </p:sp>
      <p:sp>
        <p:nvSpPr>
          <p:cNvPr id="5" name="Content Placeholder 4"/>
          <p:cNvSpPr>
            <a:spLocks noGrp="1"/>
          </p:cNvSpPr>
          <p:nvPr>
            <p:ph sz="half" idx="2"/>
          </p:nvPr>
        </p:nvSpPr>
        <p:spPr>
          <a:xfrm>
            <a:off x="8416504" y="3251201"/>
            <a:ext cx="3795118" cy="5147733"/>
          </a:xfrm>
        </p:spPr>
        <p:txBody>
          <a:bodyPr>
            <a:normAutofit fontScale="92500" lnSpcReduction="20000"/>
          </a:bodyPr>
          <a:lstStyle/>
          <a:p>
            <a:r>
              <a:rPr lang="en-IE" dirty="0"/>
              <a:t>Each topic has lecture(s) and labs.</a:t>
            </a:r>
          </a:p>
          <a:p>
            <a:endParaRPr lang="en-IE" dirty="0"/>
          </a:p>
          <a:p>
            <a:r>
              <a:rPr lang="en-IE" dirty="0"/>
              <a:t>This week’s lectures: Module Overview and HTML Basics.</a:t>
            </a:r>
          </a:p>
          <a:p>
            <a:endParaRPr lang="en-IE" dirty="0"/>
          </a:p>
          <a:p>
            <a:r>
              <a:rPr lang="en-IE" dirty="0"/>
              <a:t>Each week there will a new topic.</a:t>
            </a:r>
          </a:p>
        </p:txBody>
      </p:sp>
      <p:sp>
        <p:nvSpPr>
          <p:cNvPr id="6" name="Content Placeholder 5">
            <a:extLst>
              <a:ext uri="{FF2B5EF4-FFF2-40B4-BE49-F238E27FC236}">
                <a16:creationId xmlns:a16="http://schemas.microsoft.com/office/drawing/2014/main" id="{3B39A29E-9878-4F5B-B88B-56F4497D020F}"/>
              </a:ext>
            </a:extLst>
          </p:cNvPr>
          <p:cNvSpPr>
            <a:spLocks noGrp="1"/>
          </p:cNvSpPr>
          <p:nvPr>
            <p:ph sz="half" idx="1"/>
          </p:nvPr>
        </p:nvSpPr>
        <p:spPr/>
        <p:txBody>
          <a:bodyPr>
            <a:normAutofit fontScale="92500" lnSpcReduction="20000"/>
          </a:bodyPr>
          <a:lstStyle/>
          <a:p>
            <a:endParaRPr lang="en-GB"/>
          </a:p>
        </p:txBody>
      </p:sp>
      <p:pic>
        <p:nvPicPr>
          <p:cNvPr id="7" name="Picture 6">
            <a:extLst>
              <a:ext uri="{FF2B5EF4-FFF2-40B4-BE49-F238E27FC236}">
                <a16:creationId xmlns:a16="http://schemas.microsoft.com/office/drawing/2014/main" id="{BCF6893A-00C8-4117-85ED-73BDDE656735}"/>
              </a:ext>
            </a:extLst>
          </p:cNvPr>
          <p:cNvPicPr>
            <a:picLocks noChangeAspect="1"/>
          </p:cNvPicPr>
          <p:nvPr/>
        </p:nvPicPr>
        <p:blipFill>
          <a:blip r:embed="rId2"/>
          <a:stretch>
            <a:fillRect/>
          </a:stretch>
        </p:blipFill>
        <p:spPr>
          <a:xfrm>
            <a:off x="139125" y="2422478"/>
            <a:ext cx="8277379" cy="6926238"/>
          </a:xfrm>
          <a:prstGeom prst="rect">
            <a:avLst/>
          </a:prstGeom>
        </p:spPr>
      </p:pic>
    </p:spTree>
    <p:extLst>
      <p:ext uri="{BB962C8B-B14F-4D97-AF65-F5344CB8AC3E}">
        <p14:creationId xmlns:p14="http://schemas.microsoft.com/office/powerpoint/2010/main" val="3613981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On Moodle: labs</a:t>
            </a:r>
          </a:p>
        </p:txBody>
      </p:sp>
      <p:sp>
        <p:nvSpPr>
          <p:cNvPr id="5" name="Content Placeholder 4"/>
          <p:cNvSpPr>
            <a:spLocks noGrp="1"/>
          </p:cNvSpPr>
          <p:nvPr>
            <p:ph sz="half" idx="2"/>
          </p:nvPr>
        </p:nvSpPr>
        <p:spPr>
          <a:xfrm>
            <a:off x="8140982" y="3251201"/>
            <a:ext cx="4070640" cy="5147733"/>
          </a:xfrm>
        </p:spPr>
        <p:txBody>
          <a:bodyPr>
            <a:normAutofit/>
          </a:bodyPr>
          <a:lstStyle/>
          <a:p>
            <a:r>
              <a:rPr lang="en-IE" dirty="0"/>
              <a:t>These are the labs this week.</a:t>
            </a:r>
          </a:p>
        </p:txBody>
      </p:sp>
      <p:sp>
        <p:nvSpPr>
          <p:cNvPr id="6" name="Content Placeholder 5">
            <a:extLst>
              <a:ext uri="{FF2B5EF4-FFF2-40B4-BE49-F238E27FC236}">
                <a16:creationId xmlns:a16="http://schemas.microsoft.com/office/drawing/2014/main" id="{1C8EE73D-C93A-499F-B801-282442ED4D5A}"/>
              </a:ext>
            </a:extLst>
          </p:cNvPr>
          <p:cNvSpPr>
            <a:spLocks noGrp="1"/>
          </p:cNvSpPr>
          <p:nvPr>
            <p:ph sz="half" idx="1"/>
          </p:nvPr>
        </p:nvSpPr>
        <p:spPr/>
        <p:txBody>
          <a:bodyPr/>
          <a:lstStyle/>
          <a:p>
            <a:endParaRPr lang="en-GB"/>
          </a:p>
        </p:txBody>
      </p:sp>
      <p:pic>
        <p:nvPicPr>
          <p:cNvPr id="7" name="Picture 6">
            <a:extLst>
              <a:ext uri="{FF2B5EF4-FFF2-40B4-BE49-F238E27FC236}">
                <a16:creationId xmlns:a16="http://schemas.microsoft.com/office/drawing/2014/main" id="{B1D11284-2481-4958-82FF-E1014A7D8290}"/>
              </a:ext>
            </a:extLst>
          </p:cNvPr>
          <p:cNvPicPr>
            <a:picLocks noChangeAspect="1"/>
          </p:cNvPicPr>
          <p:nvPr/>
        </p:nvPicPr>
        <p:blipFill>
          <a:blip r:embed="rId2"/>
          <a:stretch>
            <a:fillRect/>
          </a:stretch>
        </p:blipFill>
        <p:spPr>
          <a:xfrm>
            <a:off x="274405" y="1978925"/>
            <a:ext cx="7866577" cy="7369791"/>
          </a:xfrm>
          <a:prstGeom prst="rect">
            <a:avLst/>
          </a:prstGeom>
        </p:spPr>
      </p:pic>
    </p:spTree>
    <p:extLst>
      <p:ext uri="{BB962C8B-B14F-4D97-AF65-F5344CB8AC3E}">
        <p14:creationId xmlns:p14="http://schemas.microsoft.com/office/powerpoint/2010/main" val="2195962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Lab contents</a:t>
            </a:r>
          </a:p>
        </p:txBody>
      </p:sp>
      <p:sp>
        <p:nvSpPr>
          <p:cNvPr id="5" name="Content Placeholder 4"/>
          <p:cNvSpPr>
            <a:spLocks noGrp="1"/>
          </p:cNvSpPr>
          <p:nvPr>
            <p:ph sz="half" idx="2"/>
          </p:nvPr>
        </p:nvSpPr>
        <p:spPr>
          <a:xfrm>
            <a:off x="1586654" y="6680059"/>
            <a:ext cx="10624969" cy="2156648"/>
          </a:xfrm>
        </p:spPr>
        <p:txBody>
          <a:bodyPr>
            <a:normAutofit/>
          </a:bodyPr>
          <a:lstStyle/>
          <a:p>
            <a:r>
              <a:rPr lang="en-IE" dirty="0"/>
              <a:t>In each lab, you will see a list of the contents.</a:t>
            </a:r>
          </a:p>
          <a:p>
            <a:r>
              <a:rPr lang="en-IE" dirty="0"/>
              <a:t>Use the links to jump to a particular piece of information if you wish.</a:t>
            </a:r>
          </a:p>
        </p:txBody>
      </p:sp>
      <p:sp>
        <p:nvSpPr>
          <p:cNvPr id="6" name="Content Placeholder 5">
            <a:extLst>
              <a:ext uri="{FF2B5EF4-FFF2-40B4-BE49-F238E27FC236}">
                <a16:creationId xmlns:a16="http://schemas.microsoft.com/office/drawing/2014/main" id="{DEA56FBE-A4D5-47C4-B3B7-20C5AA2F9A8F}"/>
              </a:ext>
            </a:extLst>
          </p:cNvPr>
          <p:cNvSpPr>
            <a:spLocks noGrp="1"/>
          </p:cNvSpPr>
          <p:nvPr>
            <p:ph sz="half" idx="1"/>
          </p:nvPr>
        </p:nvSpPr>
        <p:spPr/>
        <p:txBody>
          <a:bodyPr/>
          <a:lstStyle/>
          <a:p>
            <a:endParaRPr lang="en-GB" dirty="0"/>
          </a:p>
        </p:txBody>
      </p:sp>
      <p:pic>
        <p:nvPicPr>
          <p:cNvPr id="7" name="Picture 6">
            <a:extLst>
              <a:ext uri="{FF2B5EF4-FFF2-40B4-BE49-F238E27FC236}">
                <a16:creationId xmlns:a16="http://schemas.microsoft.com/office/drawing/2014/main" id="{7314EAEA-6241-41B7-AFF5-8833C564432A}"/>
              </a:ext>
            </a:extLst>
          </p:cNvPr>
          <p:cNvPicPr>
            <a:picLocks noChangeAspect="1"/>
          </p:cNvPicPr>
          <p:nvPr/>
        </p:nvPicPr>
        <p:blipFill>
          <a:blip r:embed="rId2"/>
          <a:stretch>
            <a:fillRect/>
          </a:stretch>
        </p:blipFill>
        <p:spPr>
          <a:xfrm>
            <a:off x="989462" y="2194753"/>
            <a:ext cx="9996985" cy="3723305"/>
          </a:xfrm>
          <a:prstGeom prst="rect">
            <a:avLst/>
          </a:prstGeom>
        </p:spPr>
      </p:pic>
    </p:spTree>
    <p:extLst>
      <p:ext uri="{BB962C8B-B14F-4D97-AF65-F5344CB8AC3E}">
        <p14:creationId xmlns:p14="http://schemas.microsoft.com/office/powerpoint/2010/main" val="2787776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Lab contents</a:t>
            </a:r>
          </a:p>
        </p:txBody>
      </p:sp>
      <p:sp>
        <p:nvSpPr>
          <p:cNvPr id="5" name="Content Placeholder 4"/>
          <p:cNvSpPr>
            <a:spLocks noGrp="1"/>
          </p:cNvSpPr>
          <p:nvPr>
            <p:ph sz="half" idx="1"/>
          </p:nvPr>
        </p:nvSpPr>
        <p:spPr>
          <a:xfrm>
            <a:off x="1177011" y="7038286"/>
            <a:ext cx="10727378" cy="2071518"/>
          </a:xfrm>
        </p:spPr>
        <p:txBody>
          <a:bodyPr>
            <a:normAutofit fontScale="92500" lnSpcReduction="10000"/>
          </a:bodyPr>
          <a:lstStyle/>
          <a:p>
            <a:r>
              <a:rPr lang="en-IE" dirty="0"/>
              <a:t>Go through the numbered steps at the top.</a:t>
            </a:r>
          </a:p>
          <a:p>
            <a:r>
              <a:rPr lang="en-IE" dirty="0"/>
              <a:t>Read through the information in each step to refresh your memory from the lecture.</a:t>
            </a:r>
          </a:p>
          <a:p>
            <a:r>
              <a:rPr lang="en-IE" dirty="0"/>
              <a:t>Try out the examples.</a:t>
            </a:r>
          </a:p>
        </p:txBody>
      </p:sp>
      <p:pic>
        <p:nvPicPr>
          <p:cNvPr id="4" name="Picture 3">
            <a:extLst>
              <a:ext uri="{FF2B5EF4-FFF2-40B4-BE49-F238E27FC236}">
                <a16:creationId xmlns:a16="http://schemas.microsoft.com/office/drawing/2014/main" id="{C5CAA7A8-F585-4B14-B46B-6FFB5CDFCB5E}"/>
              </a:ext>
            </a:extLst>
          </p:cNvPr>
          <p:cNvPicPr>
            <a:picLocks noChangeAspect="1"/>
          </p:cNvPicPr>
          <p:nvPr/>
        </p:nvPicPr>
        <p:blipFill>
          <a:blip r:embed="rId2"/>
          <a:stretch>
            <a:fillRect/>
          </a:stretch>
        </p:blipFill>
        <p:spPr>
          <a:xfrm>
            <a:off x="982639" y="2011443"/>
            <a:ext cx="10242645" cy="4976211"/>
          </a:xfrm>
          <a:prstGeom prst="rect">
            <a:avLst/>
          </a:prstGeom>
        </p:spPr>
      </p:pic>
    </p:spTree>
    <p:extLst>
      <p:ext uri="{BB962C8B-B14F-4D97-AF65-F5344CB8AC3E}">
        <p14:creationId xmlns:p14="http://schemas.microsoft.com/office/powerpoint/2010/main" val="3433694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Lab contents</a:t>
            </a:r>
          </a:p>
        </p:txBody>
      </p:sp>
      <p:sp>
        <p:nvSpPr>
          <p:cNvPr id="5" name="Content Placeholder 4"/>
          <p:cNvSpPr>
            <a:spLocks noGrp="1"/>
          </p:cNvSpPr>
          <p:nvPr>
            <p:ph sz="half" idx="1"/>
          </p:nvPr>
        </p:nvSpPr>
        <p:spPr>
          <a:xfrm>
            <a:off x="1381832" y="7744320"/>
            <a:ext cx="10624969" cy="1610454"/>
          </a:xfrm>
        </p:spPr>
        <p:txBody>
          <a:bodyPr>
            <a:normAutofit fontScale="92500" lnSpcReduction="10000"/>
          </a:bodyPr>
          <a:lstStyle/>
          <a:p>
            <a:r>
              <a:rPr lang="en-IE" dirty="0"/>
              <a:t>Complete the exercises.</a:t>
            </a:r>
          </a:p>
          <a:p>
            <a:r>
              <a:rPr lang="en-IE" dirty="0"/>
              <a:t>Each week, you should upload your completed exercises to Moodle</a:t>
            </a:r>
          </a:p>
        </p:txBody>
      </p:sp>
      <p:pic>
        <p:nvPicPr>
          <p:cNvPr id="3" name="Picture 2">
            <a:extLst>
              <a:ext uri="{FF2B5EF4-FFF2-40B4-BE49-F238E27FC236}">
                <a16:creationId xmlns:a16="http://schemas.microsoft.com/office/drawing/2014/main" id="{796E5DD7-297F-4FEE-B3F8-4CCF24BFDB7A}"/>
              </a:ext>
            </a:extLst>
          </p:cNvPr>
          <p:cNvPicPr>
            <a:picLocks noChangeAspect="1"/>
          </p:cNvPicPr>
          <p:nvPr/>
        </p:nvPicPr>
        <p:blipFill>
          <a:blip r:embed="rId2"/>
          <a:stretch>
            <a:fillRect/>
          </a:stretch>
        </p:blipFill>
        <p:spPr>
          <a:xfrm>
            <a:off x="936584" y="2130512"/>
            <a:ext cx="10083984" cy="5613808"/>
          </a:xfrm>
          <a:prstGeom prst="rect">
            <a:avLst/>
          </a:prstGeom>
        </p:spPr>
      </p:pic>
    </p:spTree>
    <p:extLst>
      <p:ext uri="{BB962C8B-B14F-4D97-AF65-F5344CB8AC3E}">
        <p14:creationId xmlns:p14="http://schemas.microsoft.com/office/powerpoint/2010/main" val="10728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HTML</a:t>
            </a:r>
            <a:endParaRPr lang="en-GB" dirty="0"/>
          </a:p>
        </p:txBody>
      </p:sp>
      <p:sp>
        <p:nvSpPr>
          <p:cNvPr id="3" name="Content Placeholder 2"/>
          <p:cNvSpPr>
            <a:spLocks noGrp="1"/>
          </p:cNvSpPr>
          <p:nvPr>
            <p:ph idx="1"/>
          </p:nvPr>
        </p:nvSpPr>
        <p:spPr/>
        <p:txBody>
          <a:bodyPr>
            <a:normAutofit/>
          </a:bodyPr>
          <a:lstStyle/>
          <a:p>
            <a:r>
              <a:rPr lang="en-GB" dirty="0"/>
              <a:t>An HTML document is called a ‘page’.</a:t>
            </a:r>
          </a:p>
          <a:p>
            <a:r>
              <a:rPr lang="en-GB" dirty="0"/>
              <a:t>The starting page of a site is called the ‘homepage’, saved as </a:t>
            </a:r>
            <a:r>
              <a:rPr lang="en-GB" b="1" dirty="0"/>
              <a:t>index.html</a:t>
            </a:r>
            <a:r>
              <a:rPr lang="en-GB" dirty="0"/>
              <a:t>.</a:t>
            </a:r>
          </a:p>
          <a:p>
            <a:r>
              <a:rPr lang="en-GB" dirty="0"/>
              <a:t>HTML should only be used for the description of the document structure and not to describe the document presentation.</a:t>
            </a:r>
          </a:p>
          <a:p>
            <a:r>
              <a:rPr lang="en-GB" dirty="0"/>
              <a:t>Every HTML document consists of two parts: </a:t>
            </a:r>
          </a:p>
          <a:p>
            <a:pPr lvl="1"/>
            <a:r>
              <a:rPr lang="en-GB" dirty="0"/>
              <a:t>Document ‘head’: contains information about the document.</a:t>
            </a:r>
          </a:p>
          <a:p>
            <a:pPr lvl="1"/>
            <a:r>
              <a:rPr lang="en-GB" dirty="0"/>
              <a:t>Document ‘body’: contains the content of the document.</a:t>
            </a:r>
          </a:p>
        </p:txBody>
      </p:sp>
    </p:spTree>
    <p:extLst>
      <p:ext uri="{BB962C8B-B14F-4D97-AF65-F5344CB8AC3E}">
        <p14:creationId xmlns:p14="http://schemas.microsoft.com/office/powerpoint/2010/main" val="92089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
          <p:cNvSpPr>
            <a:spLocks noGrp="1" noChangeArrowheads="1"/>
          </p:cNvSpPr>
          <p:nvPr>
            <p:ph type="title"/>
          </p:nvPr>
        </p:nvSpPr>
        <p:spPr/>
        <p:txBody>
          <a:bodyPr>
            <a:noAutofit/>
          </a:bodyPr>
          <a:lstStyle/>
          <a:p>
            <a:r>
              <a:rPr lang="en-US" altLang="en-US" sz="5700" dirty="0"/>
              <a:t>The Code in a Conventional Editor</a:t>
            </a:r>
          </a:p>
        </p:txBody>
      </p:sp>
      <p:sp>
        <p:nvSpPr>
          <p:cNvPr id="31748" name="Rectangle 2"/>
          <p:cNvSpPr>
            <a:spLocks noGrp="1" noChangeArrowheads="1"/>
          </p:cNvSpPr>
          <p:nvPr>
            <p:ph idx="1"/>
          </p:nvPr>
        </p:nvSpPr>
        <p:spPr>
          <a:xfrm>
            <a:off x="569577" y="2223789"/>
            <a:ext cx="10856878" cy="5110885"/>
          </a:xfrm>
        </p:spPr>
        <p:txBody>
          <a:bodyPr/>
          <a:lstStyle/>
          <a:p>
            <a:r>
              <a:rPr lang="en-US" altLang="en-US" dirty="0"/>
              <a:t>An actual document text - but poorly structured (indented)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69" y="2692025"/>
            <a:ext cx="10014272" cy="7510704"/>
          </a:xfrm>
          <a:prstGeom prst="rect">
            <a:avLst/>
          </a:prstGeom>
        </p:spPr>
      </p:pic>
    </p:spTree>
    <p:extLst>
      <p:ext uri="{BB962C8B-B14F-4D97-AF65-F5344CB8AC3E}">
        <p14:creationId xmlns:p14="http://schemas.microsoft.com/office/powerpoint/2010/main" val="33174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noAutofit/>
          </a:bodyPr>
          <a:lstStyle/>
          <a:p>
            <a:pPr eaLnBrk="1" hangingPunct="1"/>
            <a:r>
              <a:rPr lang="en-US" altLang="en-US" sz="5100" dirty="0"/>
              <a:t>The Code in a Programmer’s Editor</a:t>
            </a:r>
          </a:p>
        </p:txBody>
      </p:sp>
      <p:sp>
        <p:nvSpPr>
          <p:cNvPr id="32772" name="Rectangle 2"/>
          <p:cNvSpPr>
            <a:spLocks noGrp="1" noChangeArrowheads="1"/>
          </p:cNvSpPr>
          <p:nvPr>
            <p:ph idx="1"/>
          </p:nvPr>
        </p:nvSpPr>
        <p:spPr>
          <a:xfrm>
            <a:off x="624116" y="8561540"/>
            <a:ext cx="11298018" cy="1161344"/>
          </a:xfrm>
        </p:spPr>
        <p:txBody>
          <a:bodyPr>
            <a:normAutofit lnSpcReduction="10000"/>
          </a:bodyPr>
          <a:lstStyle/>
          <a:p>
            <a:pPr eaLnBrk="1" hangingPunct="1"/>
            <a:r>
              <a:rPr lang="en-US" altLang="en-US" dirty="0"/>
              <a:t>Same document - pleasingly indented and syntax highlighted.</a:t>
            </a:r>
          </a:p>
        </p:txBody>
      </p:sp>
      <p:sp>
        <p:nvSpPr>
          <p:cNvPr id="32773" name="Text Box 3"/>
          <p:cNvSpPr txBox="1">
            <a:spLocks noChangeArrowheads="1"/>
          </p:cNvSpPr>
          <p:nvPr/>
        </p:nvSpPr>
        <p:spPr bwMode="auto">
          <a:xfrm>
            <a:off x="12268200" y="9194801"/>
            <a:ext cx="311150"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1422" tIns="45710" rIns="91422" bIns="4571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9pPr>
          </a:lstStyle>
          <a:p>
            <a:pPr algn="r" eaLnBrk="1" hangingPunct="1">
              <a:spcBef>
                <a:spcPct val="0"/>
              </a:spcBef>
              <a:buClrTx/>
              <a:buSzTx/>
              <a:buFontTx/>
              <a:buNone/>
            </a:pPr>
            <a:fld id="{1608C2F3-0F9E-4E22-86E1-F340C537CBF4}" type="slidenum">
              <a:rPr lang="en-US" altLang="en-US" sz="1400">
                <a:ea typeface="Helvetica Neue" charset="0"/>
                <a:cs typeface="Helvetica Neue" charset="0"/>
              </a:rPr>
              <a:pPr algn="r" eaLnBrk="1" hangingPunct="1">
                <a:spcBef>
                  <a:spcPct val="0"/>
                </a:spcBef>
                <a:buClrTx/>
                <a:buSzTx/>
                <a:buFontTx/>
                <a:buNone/>
              </a:pPr>
              <a:t>6</a:t>
            </a:fld>
            <a:endParaRPr lang="en-US" altLang="en-US" sz="1400">
              <a:ea typeface="Helvetica Neue" charset="0"/>
              <a:cs typeface="Helvetica Neue"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16" y="1764788"/>
            <a:ext cx="11298018" cy="6613855"/>
          </a:xfrm>
          <a:prstGeom prst="rect">
            <a:avLst/>
          </a:prstGeom>
        </p:spPr>
      </p:pic>
    </p:spTree>
    <p:extLst>
      <p:ext uri="{BB962C8B-B14F-4D97-AF65-F5344CB8AC3E}">
        <p14:creationId xmlns:p14="http://schemas.microsoft.com/office/powerpoint/2010/main" val="208528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a:xfrm>
            <a:off x="548313" y="2330517"/>
            <a:ext cx="10856878" cy="6008134"/>
          </a:xfrm>
        </p:spPr>
        <p:txBody>
          <a:bodyPr>
            <a:normAutofit fontScale="92500" lnSpcReduction="20000"/>
          </a:bodyPr>
          <a:lstStyle/>
          <a:p>
            <a:pPr>
              <a:lnSpc>
                <a:spcPct val="150000"/>
              </a:lnSpc>
              <a:spcBef>
                <a:spcPts val="600"/>
              </a:spcBef>
            </a:pPr>
            <a:r>
              <a:rPr lang="en-IE" dirty="0"/>
              <a:t>HTML introduction</a:t>
            </a:r>
          </a:p>
          <a:p>
            <a:pPr>
              <a:lnSpc>
                <a:spcPct val="150000"/>
              </a:lnSpc>
              <a:spcBef>
                <a:spcPts val="600"/>
              </a:spcBef>
            </a:pPr>
            <a:r>
              <a:rPr lang="en-IE" dirty="0"/>
              <a:t>Anatomy of a tag</a:t>
            </a:r>
          </a:p>
          <a:p>
            <a:pPr>
              <a:lnSpc>
                <a:spcPct val="150000"/>
              </a:lnSpc>
              <a:spcBef>
                <a:spcPts val="600"/>
              </a:spcBef>
            </a:pPr>
            <a:r>
              <a:rPr lang="en-IE" dirty="0"/>
              <a:t>Required tags</a:t>
            </a:r>
          </a:p>
          <a:p>
            <a:pPr>
              <a:lnSpc>
                <a:spcPct val="150000"/>
              </a:lnSpc>
              <a:spcBef>
                <a:spcPts val="600"/>
              </a:spcBef>
            </a:pPr>
            <a:r>
              <a:rPr lang="en-IE" dirty="0"/>
              <a:t>Basic formatting tags</a:t>
            </a:r>
          </a:p>
          <a:p>
            <a:pPr>
              <a:lnSpc>
                <a:spcPct val="150000"/>
              </a:lnSpc>
              <a:spcBef>
                <a:spcPts val="600"/>
              </a:spcBef>
            </a:pPr>
            <a:r>
              <a:rPr lang="en-IE" dirty="0"/>
              <a:t>Adding an image</a:t>
            </a:r>
          </a:p>
          <a:p>
            <a:pPr>
              <a:lnSpc>
                <a:spcPct val="150000"/>
              </a:lnSpc>
              <a:spcBef>
                <a:spcPts val="600"/>
              </a:spcBef>
            </a:pPr>
            <a:r>
              <a:rPr lang="en-IE" dirty="0"/>
              <a:t>Linking pages</a:t>
            </a:r>
          </a:p>
          <a:p>
            <a:pPr>
              <a:lnSpc>
                <a:spcPct val="150000"/>
              </a:lnSpc>
              <a:spcBef>
                <a:spcPts val="600"/>
              </a:spcBef>
            </a:pPr>
            <a:r>
              <a:rPr lang="en-IE" dirty="0"/>
              <a:t>HTML Validation</a:t>
            </a:r>
          </a:p>
          <a:p>
            <a:pPr>
              <a:lnSpc>
                <a:spcPct val="150000"/>
              </a:lnSpc>
              <a:spcBef>
                <a:spcPts val="600"/>
              </a:spcBef>
            </a:pPr>
            <a:r>
              <a:rPr lang="en-IE" dirty="0"/>
              <a:t>Structure of practical classes</a:t>
            </a:r>
          </a:p>
        </p:txBody>
      </p:sp>
      <p:sp>
        <p:nvSpPr>
          <p:cNvPr id="5" name="Rectangle 4">
            <a:extLst>
              <a:ext uri="{FF2B5EF4-FFF2-40B4-BE49-F238E27FC236}">
                <a16:creationId xmlns:a16="http://schemas.microsoft.com/office/drawing/2014/main" id="{E8066C6F-54AA-4622-BCD9-76DAB8804511}"/>
              </a:ext>
            </a:extLst>
          </p:cNvPr>
          <p:cNvSpPr/>
          <p:nvPr/>
        </p:nvSpPr>
        <p:spPr>
          <a:xfrm>
            <a:off x="411213" y="3108749"/>
            <a:ext cx="6706094"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336944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
          <p:cNvSpPr>
            <a:spLocks noGrp="1" noChangeArrowheads="1"/>
          </p:cNvSpPr>
          <p:nvPr>
            <p:ph type="title"/>
          </p:nvPr>
        </p:nvSpPr>
        <p:spPr/>
        <p:txBody>
          <a:bodyPr>
            <a:noAutofit/>
          </a:bodyPr>
          <a:lstStyle/>
          <a:p>
            <a:pPr eaLnBrk="1" hangingPunct="1"/>
            <a:r>
              <a:rPr lang="en-US" altLang="en-US" sz="4500" dirty="0"/>
              <a:t>HTML Tags </a:t>
            </a:r>
            <a:br>
              <a:rPr lang="en-US" altLang="en-US" sz="4500" dirty="0"/>
            </a:br>
            <a:r>
              <a:rPr lang="en-US" altLang="en-US" sz="4500" dirty="0"/>
              <a:t>(more correctly called Elements)</a:t>
            </a:r>
          </a:p>
        </p:txBody>
      </p:sp>
      <p:sp>
        <p:nvSpPr>
          <p:cNvPr id="52228" name="Rectangle 2"/>
          <p:cNvSpPr>
            <a:spLocks noGrp="1" noChangeArrowheads="1"/>
          </p:cNvSpPr>
          <p:nvPr>
            <p:ph idx="1"/>
          </p:nvPr>
        </p:nvSpPr>
        <p:spPr>
          <a:xfrm>
            <a:off x="5575301" y="2324101"/>
            <a:ext cx="6375400" cy="6565899"/>
          </a:xfrm>
          <a:ln w="12700">
            <a:solidFill>
              <a:schemeClr val="tx1"/>
            </a:solidFill>
            <a:miter lim="800000"/>
            <a:headEnd/>
            <a:tailEnd/>
          </a:ln>
        </p:spPr>
        <p:txBody>
          <a:bodyPr>
            <a:normAutofit/>
          </a:bodyPr>
          <a:lstStyle/>
          <a:p>
            <a:pPr eaLnBrk="1" hangingPunct="1"/>
            <a:r>
              <a:rPr lang="en-US" altLang="en-US" dirty="0"/>
              <a:t>Grouped by purpose:</a:t>
            </a:r>
          </a:p>
          <a:p>
            <a:pPr marL="711058" lvl="1">
              <a:spcBef>
                <a:spcPct val="0"/>
              </a:spcBef>
            </a:pPr>
            <a:r>
              <a:rPr lang="en-US" altLang="en-US" sz="2400" dirty="0"/>
              <a:t>Structural</a:t>
            </a:r>
          </a:p>
          <a:p>
            <a:pPr marL="1155470" lvl="2">
              <a:spcBef>
                <a:spcPct val="0"/>
              </a:spcBef>
            </a:pPr>
            <a:r>
              <a:rPr lang="en-US" altLang="en-US" sz="2400" dirty="0"/>
              <a:t>&lt;html&gt;, &lt;head&gt;, &lt;title&gt;, &lt;body&gt; </a:t>
            </a:r>
          </a:p>
          <a:p>
            <a:pPr marL="711058" lvl="1">
              <a:spcBef>
                <a:spcPct val="0"/>
              </a:spcBef>
            </a:pPr>
            <a:r>
              <a:rPr lang="en-US" altLang="en-US" sz="2400" dirty="0"/>
              <a:t>Text</a:t>
            </a:r>
          </a:p>
          <a:p>
            <a:pPr marL="1155470" lvl="2">
              <a:spcBef>
                <a:spcPct val="0"/>
              </a:spcBef>
            </a:pPr>
            <a:r>
              <a:rPr lang="en-US" altLang="en-US" sz="2400" dirty="0"/>
              <a:t>Heading</a:t>
            </a:r>
          </a:p>
          <a:p>
            <a:pPr marL="1599882" lvl="3">
              <a:spcBef>
                <a:spcPct val="0"/>
              </a:spcBef>
            </a:pPr>
            <a:r>
              <a:rPr lang="en-US" altLang="en-US" sz="2400" dirty="0"/>
              <a:t>&lt;h1&gt;, &lt;h2&gt;</a:t>
            </a:r>
          </a:p>
          <a:p>
            <a:pPr marL="1155470" lvl="2">
              <a:spcBef>
                <a:spcPct val="0"/>
              </a:spcBef>
            </a:pPr>
            <a:r>
              <a:rPr lang="en-US" altLang="en-US" sz="2400" dirty="0"/>
              <a:t>Text</a:t>
            </a:r>
          </a:p>
          <a:p>
            <a:pPr marL="1599882" lvl="3">
              <a:spcBef>
                <a:spcPct val="0"/>
              </a:spcBef>
            </a:pPr>
            <a:r>
              <a:rPr lang="en-US" altLang="en-US" sz="2400" dirty="0"/>
              <a:t>&lt;p&gt;, &lt;b&gt;, &lt;</a:t>
            </a:r>
            <a:r>
              <a:rPr lang="en-US" altLang="en-US" sz="2400" dirty="0" err="1"/>
              <a:t>i</a:t>
            </a:r>
            <a:r>
              <a:rPr lang="en-US" altLang="en-US" sz="2400" dirty="0"/>
              <a:t>&gt;</a:t>
            </a:r>
          </a:p>
          <a:p>
            <a:pPr marL="711058" lvl="1">
              <a:spcBef>
                <a:spcPct val="0"/>
              </a:spcBef>
            </a:pPr>
            <a:r>
              <a:rPr lang="en-US" altLang="en-US" sz="2400" dirty="0"/>
              <a:t>Hypertext</a:t>
            </a:r>
          </a:p>
          <a:p>
            <a:pPr marL="1599882" lvl="3">
              <a:spcBef>
                <a:spcPct val="0"/>
              </a:spcBef>
            </a:pPr>
            <a:r>
              <a:rPr lang="en-US" altLang="en-US" sz="2400" dirty="0"/>
              <a:t>&lt;a&gt;</a:t>
            </a:r>
          </a:p>
          <a:p>
            <a:pPr marL="711058" lvl="1">
              <a:spcBef>
                <a:spcPct val="0"/>
              </a:spcBef>
            </a:pPr>
            <a:r>
              <a:rPr lang="en-US" altLang="en-US" sz="2400" dirty="0"/>
              <a:t>Image</a:t>
            </a:r>
          </a:p>
          <a:p>
            <a:pPr marL="1599882" lvl="3">
              <a:spcBef>
                <a:spcPct val="0"/>
              </a:spcBef>
            </a:pPr>
            <a:r>
              <a:rPr lang="en-US" altLang="en-US" sz="2400" dirty="0"/>
              <a:t>&lt;</a:t>
            </a:r>
            <a:r>
              <a:rPr lang="en-US" altLang="en-US" sz="2400" dirty="0" err="1"/>
              <a:t>img</a:t>
            </a:r>
            <a:r>
              <a:rPr lang="en-US" altLang="en-US" sz="2400" dirty="0"/>
              <a:t>&gt;</a:t>
            </a:r>
          </a:p>
        </p:txBody>
      </p:sp>
      <p:sp>
        <p:nvSpPr>
          <p:cNvPr id="52229" name="Rectangle 3"/>
          <p:cNvSpPr>
            <a:spLocks/>
          </p:cNvSpPr>
          <p:nvPr/>
        </p:nvSpPr>
        <p:spPr bwMode="auto">
          <a:xfrm>
            <a:off x="3744110" y="3335075"/>
            <a:ext cx="1612621" cy="51244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ClrTx/>
              <a:buSzTx/>
              <a:buFontTx/>
              <a:buNone/>
            </a:pPr>
            <a:r>
              <a:rPr lang="en-US" altLang="en-US" sz="3700" dirty="0">
                <a:latin typeface="Helvetica Neue Light" charset="0"/>
                <a:ea typeface="Helvetica Neue Light" charset="0"/>
                <a:cs typeface="Helvetica Neue Light" charset="0"/>
                <a:sym typeface="Helvetica Neue Light" charset="0"/>
              </a:rPr>
              <a:t>&lt;html&gt;</a:t>
            </a:r>
          </a:p>
          <a:p>
            <a:pPr algn="ctr" eaLnBrk="1" hangingPunct="1">
              <a:spcBef>
                <a:spcPct val="0"/>
              </a:spcBef>
              <a:buClrTx/>
              <a:buSzTx/>
              <a:buFontTx/>
              <a:buNone/>
            </a:pPr>
            <a:r>
              <a:rPr lang="en-US" altLang="en-US" sz="3700" dirty="0">
                <a:latin typeface="Helvetica Neue Light" charset="0"/>
                <a:ea typeface="Helvetica Neue Light" charset="0"/>
                <a:cs typeface="Helvetica Neue Light" charset="0"/>
                <a:sym typeface="Helvetica Neue Light" charset="0"/>
              </a:rPr>
              <a:t>&lt;head&gt;</a:t>
            </a:r>
          </a:p>
          <a:p>
            <a:pPr algn="ctr" eaLnBrk="1" hangingPunct="1">
              <a:spcBef>
                <a:spcPct val="0"/>
              </a:spcBef>
              <a:buClrTx/>
              <a:buSzTx/>
              <a:buFontTx/>
              <a:buNone/>
            </a:pPr>
            <a:r>
              <a:rPr lang="en-US" altLang="en-US" sz="3700" dirty="0">
                <a:latin typeface="Helvetica Neue Light" charset="0"/>
                <a:ea typeface="Helvetica Neue Light" charset="0"/>
                <a:cs typeface="Helvetica Neue Light" charset="0"/>
                <a:sym typeface="Helvetica Neue Light" charset="0"/>
              </a:rPr>
              <a:t>&lt;title&gt;</a:t>
            </a:r>
          </a:p>
          <a:p>
            <a:pPr algn="ctr" eaLnBrk="1" hangingPunct="1">
              <a:spcBef>
                <a:spcPct val="0"/>
              </a:spcBef>
              <a:buClrTx/>
              <a:buSzTx/>
              <a:buFontTx/>
              <a:buNone/>
            </a:pPr>
            <a:r>
              <a:rPr lang="en-US" altLang="en-US" sz="3700" dirty="0">
                <a:latin typeface="Helvetica Neue Light" charset="0"/>
                <a:ea typeface="Helvetica Neue Light" charset="0"/>
                <a:cs typeface="Helvetica Neue Light" charset="0"/>
                <a:sym typeface="Helvetica Neue Light" charset="0"/>
              </a:rPr>
              <a:t>&lt;body&gt;</a:t>
            </a:r>
          </a:p>
          <a:p>
            <a:pPr algn="ctr" eaLnBrk="1" hangingPunct="1">
              <a:spcBef>
                <a:spcPct val="0"/>
              </a:spcBef>
              <a:buClrTx/>
              <a:buSzTx/>
              <a:buFontTx/>
              <a:buNone/>
            </a:pPr>
            <a:r>
              <a:rPr lang="en-US" altLang="en-US" sz="3700" dirty="0">
                <a:latin typeface="Helvetica Neue Light" charset="0"/>
                <a:ea typeface="Helvetica Neue Light" charset="0"/>
                <a:cs typeface="Helvetica Neue Light" charset="0"/>
                <a:sym typeface="Helvetica Neue Light" charset="0"/>
              </a:rPr>
              <a:t>&lt;h1&gt;</a:t>
            </a:r>
          </a:p>
          <a:p>
            <a:pPr algn="ctr" eaLnBrk="1" hangingPunct="1">
              <a:spcBef>
                <a:spcPct val="0"/>
              </a:spcBef>
              <a:buClrTx/>
              <a:buSzTx/>
              <a:buFontTx/>
              <a:buNone/>
            </a:pPr>
            <a:r>
              <a:rPr lang="en-US" altLang="en-US" sz="3700" dirty="0">
                <a:latin typeface="Helvetica Neue Light" charset="0"/>
                <a:ea typeface="Helvetica Neue Light" charset="0"/>
                <a:cs typeface="Helvetica Neue Light" charset="0"/>
                <a:sym typeface="Helvetica Neue Light" charset="0"/>
              </a:rPr>
              <a:t>&lt;h2&gt;</a:t>
            </a:r>
          </a:p>
          <a:p>
            <a:pPr algn="ctr" eaLnBrk="1" hangingPunct="1">
              <a:spcBef>
                <a:spcPct val="0"/>
              </a:spcBef>
              <a:buClrTx/>
              <a:buSzTx/>
              <a:buFontTx/>
              <a:buNone/>
            </a:pPr>
            <a:r>
              <a:rPr lang="en-US" altLang="en-US" sz="3700" dirty="0">
                <a:latin typeface="Helvetica Neue Light" charset="0"/>
                <a:ea typeface="Helvetica Neue Light" charset="0"/>
                <a:cs typeface="Helvetica Neue Light" charset="0"/>
                <a:sym typeface="Helvetica Neue Light" charset="0"/>
              </a:rPr>
              <a:t>&lt;p&gt;</a:t>
            </a:r>
          </a:p>
          <a:p>
            <a:pPr algn="ctr" eaLnBrk="1" hangingPunct="1">
              <a:spcBef>
                <a:spcPct val="0"/>
              </a:spcBef>
              <a:buClrTx/>
              <a:buSzTx/>
              <a:buFontTx/>
              <a:buNone/>
            </a:pPr>
            <a:r>
              <a:rPr lang="en-US" altLang="en-US" sz="3700" dirty="0">
                <a:latin typeface="Helvetica Neue Light" charset="0"/>
                <a:ea typeface="Helvetica Neue Light" charset="0"/>
                <a:cs typeface="Helvetica Neue Light" charset="0"/>
                <a:sym typeface="Helvetica Neue Light" charset="0"/>
              </a:rPr>
              <a:t>&lt;a&gt;</a:t>
            </a:r>
          </a:p>
          <a:p>
            <a:pPr algn="ctr" eaLnBrk="1" hangingPunct="1">
              <a:spcBef>
                <a:spcPct val="0"/>
              </a:spcBef>
              <a:buClrTx/>
              <a:buSzTx/>
              <a:buFontTx/>
              <a:buNone/>
            </a:pPr>
            <a:r>
              <a:rPr lang="en-US" altLang="en-US" sz="3700" dirty="0">
                <a:latin typeface="Helvetica Neue Light" charset="0"/>
                <a:ea typeface="Helvetica Neue Light" charset="0"/>
                <a:cs typeface="Helvetica Neue Light" charset="0"/>
                <a:sym typeface="Helvetica Neue Light" charset="0"/>
              </a:rPr>
              <a:t>&lt;</a:t>
            </a:r>
            <a:r>
              <a:rPr lang="en-US" altLang="en-US" sz="3700" dirty="0" err="1">
                <a:latin typeface="Helvetica Neue Light" charset="0"/>
                <a:ea typeface="Helvetica Neue Light" charset="0"/>
                <a:cs typeface="Helvetica Neue Light" charset="0"/>
                <a:sym typeface="Helvetica Neue Light" charset="0"/>
              </a:rPr>
              <a:t>img</a:t>
            </a:r>
            <a:r>
              <a:rPr lang="en-US" altLang="en-US" sz="3700" dirty="0">
                <a:latin typeface="Helvetica Neue Light" charset="0"/>
                <a:ea typeface="Helvetica Neue Light" charset="0"/>
                <a:cs typeface="Helvetica Neue Light" charset="0"/>
                <a:sym typeface="Helvetica Neue Light" charset="0"/>
              </a:rPr>
              <a:t>&gt;</a:t>
            </a:r>
          </a:p>
        </p:txBody>
      </p:sp>
      <p:sp>
        <p:nvSpPr>
          <p:cNvPr id="52230" name="Rectangle 4"/>
          <p:cNvSpPr>
            <a:spLocks/>
          </p:cNvSpPr>
          <p:nvPr/>
        </p:nvSpPr>
        <p:spPr bwMode="auto">
          <a:xfrm>
            <a:off x="812361" y="3101671"/>
            <a:ext cx="2713179" cy="63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ClrTx/>
              <a:buSzTx/>
              <a:buFontTx/>
              <a:buNone/>
            </a:pPr>
            <a:r>
              <a:rPr lang="en-US" altLang="en-US" sz="3700" i="1" dirty="0">
                <a:latin typeface="Helvetica Neue Light" charset="0"/>
                <a:ea typeface="Helvetica Neue Light" charset="0"/>
                <a:cs typeface="Helvetica Neue Light" charset="0"/>
                <a:sym typeface="Helvetica Neue Light" charset="0"/>
              </a:rPr>
              <a:t>Sample Tags for this week</a:t>
            </a:r>
          </a:p>
        </p:txBody>
      </p:sp>
    </p:spTree>
    <p:extLst>
      <p:ext uri="{BB962C8B-B14F-4D97-AF65-F5344CB8AC3E}">
        <p14:creationId xmlns:p14="http://schemas.microsoft.com/office/powerpoint/2010/main" val="352415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Components of an HTML Element</a:t>
            </a:r>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654" y="3040250"/>
            <a:ext cx="10579868" cy="5995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6977344"/>
      </p:ext>
    </p:extLst>
  </p:cSld>
  <p:clrMapOvr>
    <a:masterClrMapping/>
  </p:clrMapOvr>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2008</Words>
  <Application>Microsoft Office PowerPoint</Application>
  <PresentationFormat>Custom</PresentationFormat>
  <Paragraphs>277</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Helvetica</vt:lpstr>
      <vt:lpstr>Helvetica Neue</vt:lpstr>
      <vt:lpstr>Helvetica Neue Light</vt:lpstr>
      <vt:lpstr>Helvetica Neue Medium</vt:lpstr>
      <vt:lpstr>Monaco</vt:lpstr>
      <vt:lpstr>ModernPortfolio</vt:lpstr>
      <vt:lpstr>HTML Basics</vt:lpstr>
      <vt:lpstr>Overview</vt:lpstr>
      <vt:lpstr>Hyper Text Markup Language</vt:lpstr>
      <vt:lpstr>HTML</vt:lpstr>
      <vt:lpstr>The Code in a Conventional Editor</vt:lpstr>
      <vt:lpstr>The Code in a Programmer’s Editor</vt:lpstr>
      <vt:lpstr>Overview</vt:lpstr>
      <vt:lpstr>HTML Tags  (more correctly called Elements)</vt:lpstr>
      <vt:lpstr>Components of an HTML Element</vt:lpstr>
      <vt:lpstr>Components of an HTML Element</vt:lpstr>
      <vt:lpstr>Example: &lt;title&gt;</vt:lpstr>
      <vt:lpstr>Overview</vt:lpstr>
      <vt:lpstr>&lt;html&gt;</vt:lpstr>
      <vt:lpstr>&lt;head&gt;</vt:lpstr>
      <vt:lpstr>&lt;title&gt;</vt:lpstr>
      <vt:lpstr>&lt;body&gt;</vt:lpstr>
      <vt:lpstr>Nesting</vt:lpstr>
      <vt:lpstr>Nesting - Tree Structure</vt:lpstr>
      <vt:lpstr>Nesting can be Incorrect!</vt:lpstr>
      <vt:lpstr>Overview</vt:lpstr>
      <vt:lpstr>&lt;p&gt;</vt:lpstr>
      <vt:lpstr>&lt;h1-h6&gt;</vt:lpstr>
      <vt:lpstr> &lt;h1-h6&gt;</vt:lpstr>
      <vt:lpstr>&lt;blockquote&gt;</vt:lpstr>
      <vt:lpstr>&lt;br&gt;</vt:lpstr>
      <vt:lpstr>&lt;i&gt; and &lt;b&gt;</vt:lpstr>
      <vt:lpstr>&lt;q&gt;</vt:lpstr>
      <vt:lpstr>Overview</vt:lpstr>
      <vt:lpstr>Image &amp; Media Elements - &lt;img&gt;</vt:lpstr>
      <vt:lpstr>Overview</vt:lpstr>
      <vt:lpstr>&lt;a&gt;</vt:lpstr>
      <vt:lpstr>Overview</vt:lpstr>
      <vt:lpstr>W3C Validator</vt:lpstr>
      <vt:lpstr>Overview</vt:lpstr>
      <vt:lpstr>On Moodle: lecture slides</vt:lpstr>
      <vt:lpstr>On Moodle: labs</vt:lpstr>
      <vt:lpstr>Lab contents</vt:lpstr>
      <vt:lpstr>Lab contents</vt:lpstr>
      <vt:lpstr>Lab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Basics</dc:title>
  <dc:creator>mary</dc:creator>
  <cp:lastModifiedBy>Tom O CALLAGHAN</cp:lastModifiedBy>
  <cp:revision>54</cp:revision>
  <dcterms:modified xsi:type="dcterms:W3CDTF">2019-09-06T10:00:25Z</dcterms:modified>
</cp:coreProperties>
</file>