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40"/>
  </p:notesMasterIdLst>
  <p:handoutMasterIdLst>
    <p:handoutMasterId r:id="rId41"/>
  </p:handoutMasterIdLst>
  <p:sldIdLst>
    <p:sldId id="256" r:id="rId2"/>
    <p:sldId id="330" r:id="rId3"/>
    <p:sldId id="321" r:id="rId4"/>
    <p:sldId id="340" r:id="rId5"/>
    <p:sldId id="322" r:id="rId6"/>
    <p:sldId id="341" r:id="rId7"/>
    <p:sldId id="324" r:id="rId8"/>
    <p:sldId id="260" r:id="rId9"/>
    <p:sldId id="261" r:id="rId10"/>
    <p:sldId id="262" r:id="rId11"/>
    <p:sldId id="326" r:id="rId12"/>
    <p:sldId id="327" r:id="rId13"/>
    <p:sldId id="328" r:id="rId14"/>
    <p:sldId id="342" r:id="rId15"/>
    <p:sldId id="265" r:id="rId16"/>
    <p:sldId id="266" r:id="rId17"/>
    <p:sldId id="267" r:id="rId18"/>
    <p:sldId id="268" r:id="rId19"/>
    <p:sldId id="269" r:id="rId20"/>
    <p:sldId id="343" r:id="rId21"/>
    <p:sldId id="271" r:id="rId22"/>
    <p:sldId id="272" r:id="rId23"/>
    <p:sldId id="273" r:id="rId24"/>
    <p:sldId id="274" r:id="rId25"/>
    <p:sldId id="275" r:id="rId26"/>
    <p:sldId id="276" r:id="rId27"/>
    <p:sldId id="277" r:id="rId28"/>
    <p:sldId id="278" r:id="rId29"/>
    <p:sldId id="280" r:id="rId30"/>
    <p:sldId id="281" r:id="rId31"/>
    <p:sldId id="284" r:id="rId32"/>
    <p:sldId id="285" r:id="rId33"/>
    <p:sldId id="344" r:id="rId34"/>
    <p:sldId id="286" r:id="rId35"/>
    <p:sldId id="287" r:id="rId36"/>
    <p:sldId id="345" r:id="rId37"/>
    <p:sldId id="288" r:id="rId38"/>
    <p:sldId id="32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6101" autoAdjust="0"/>
  </p:normalViewPr>
  <p:slideViewPr>
    <p:cSldViewPr>
      <p:cViewPr varScale="1">
        <p:scale>
          <a:sx n="90" d="100"/>
          <a:sy n="90" d="100"/>
        </p:scale>
        <p:origin x="825" y="6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0065"/>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801AF0-428B-4BEB-AC5C-859640CB5A72}" type="datetimeFigureOut">
              <a:rPr lang="en-US" smtClean="0"/>
              <a:t>9/15/2019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3589B9-96A6-42DA-9149-360B478BBABE}" type="slidenum">
              <a:rPr lang="en-US" smtClean="0"/>
              <a:t>‹#›</a:t>
            </a:fld>
            <a:endParaRPr lang="en-US"/>
          </a:p>
        </p:txBody>
      </p:sp>
    </p:spTree>
    <p:extLst>
      <p:ext uri="{BB962C8B-B14F-4D97-AF65-F5344CB8AC3E}">
        <p14:creationId xmlns:p14="http://schemas.microsoft.com/office/powerpoint/2010/main" val="1701930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846CBB-7D00-4500-80AE-A93E2A0C561C}" type="datetimeFigureOut">
              <a:rPr lang="en-US" smtClean="0"/>
              <a:t>9/15/2019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ED2F58-3FD5-4854-80CB-2F06E07F0126}" type="slidenum">
              <a:rPr lang="en-US" smtClean="0"/>
              <a:t>‹#›</a:t>
            </a:fld>
            <a:endParaRPr lang="en-US"/>
          </a:p>
        </p:txBody>
      </p:sp>
    </p:spTree>
    <p:extLst>
      <p:ext uri="{BB962C8B-B14F-4D97-AF65-F5344CB8AC3E}">
        <p14:creationId xmlns:p14="http://schemas.microsoft.com/office/powerpoint/2010/main" val="3152859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401836" y="3339703"/>
            <a:ext cx="8344754"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13" name="Title Text"/>
          <p:cNvSpPr txBox="1">
            <a:spLocks noGrp="1"/>
          </p:cNvSpPr>
          <p:nvPr>
            <p:ph type="title"/>
          </p:nvPr>
        </p:nvSpPr>
        <p:spPr>
          <a:xfrm>
            <a:off x="401836" y="928687"/>
            <a:ext cx="8340328" cy="2232422"/>
          </a:xfrm>
          <a:prstGeom prst="rect">
            <a:avLst/>
          </a:prstGeom>
        </p:spPr>
        <p:txBody>
          <a:bodyPr/>
          <a:lstStyle/>
          <a:p>
            <a:r>
              <a:rPr lang="en-US"/>
              <a:t>Click to edit Master title style</a:t>
            </a:r>
            <a:endParaRPr/>
          </a:p>
        </p:txBody>
      </p:sp>
      <p:sp>
        <p:nvSpPr>
          <p:cNvPr id="14" name="Body Level One…"/>
          <p:cNvSpPr txBox="1">
            <a:spLocks noGrp="1"/>
          </p:cNvSpPr>
          <p:nvPr>
            <p:ph type="body" sz="quarter" idx="1"/>
          </p:nvPr>
        </p:nvSpPr>
        <p:spPr>
          <a:xfrm>
            <a:off x="401836" y="3527227"/>
            <a:ext cx="8340328" cy="714375"/>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160729">
              <a:spcBef>
                <a:spcPts val="0"/>
              </a:spcBef>
              <a:buSzTx/>
              <a:buFontTx/>
              <a:buNone/>
              <a:defRPr sz="1828">
                <a:latin typeface="Helvetica Neue"/>
                <a:ea typeface="Helvetica Neue"/>
                <a:cs typeface="Helvetica Neue"/>
                <a:sym typeface="Helvetica Neue"/>
              </a:defRPr>
            </a:lvl2pPr>
            <a:lvl3pPr marL="0" indent="321457">
              <a:spcBef>
                <a:spcPts val="0"/>
              </a:spcBef>
              <a:buSzTx/>
              <a:buFontTx/>
              <a:buNone/>
              <a:defRPr sz="1828">
                <a:latin typeface="Helvetica Neue"/>
                <a:ea typeface="Helvetica Neue"/>
                <a:cs typeface="Helvetica Neue"/>
                <a:sym typeface="Helvetica Neue"/>
              </a:defRPr>
            </a:lvl3pPr>
            <a:lvl4pPr marL="0" indent="482186">
              <a:spcBef>
                <a:spcPts val="0"/>
              </a:spcBef>
              <a:buSzTx/>
              <a:buFontTx/>
              <a:buNone/>
              <a:defRPr sz="1828">
                <a:latin typeface="Helvetica Neue"/>
                <a:ea typeface="Helvetica Neue"/>
                <a:cs typeface="Helvetica Neue"/>
                <a:sym typeface="Helvetica Neue"/>
              </a:defRPr>
            </a:lvl4pPr>
            <a:lvl5pPr marL="0" indent="642915">
              <a:spcBef>
                <a:spcPts val="0"/>
              </a:spcBef>
              <a:buSzTx/>
              <a:buFontTx/>
              <a:buNone/>
              <a:defRPr sz="1828">
                <a:latin typeface="Helvetica Neue"/>
                <a:ea typeface="Helvetica Neue"/>
                <a:cs typeface="Helvetica Neue"/>
                <a:sym typeface="Helvetica Neu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204252952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9144000" cy="6858000"/>
          </a:xfrm>
          <a:prstGeom prst="rect">
            <a:avLst/>
          </a:prstGeom>
        </p:spPr>
        <p:txBody>
          <a:bodyPr lIns="91439" tIns="45719" rIns="91439" bIns="45719">
            <a:noAutofit/>
          </a:bodyPr>
          <a:lstStyle/>
          <a:p>
            <a:r>
              <a:rPr lang="en-US"/>
              <a:t>Click icon to add picture</a:t>
            </a:r>
            <a:endParaRPr/>
          </a:p>
        </p:txBody>
      </p:sp>
      <p:sp>
        <p:nvSpPr>
          <p:cNvPr id="111"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240925960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28960435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38758" y="6375680"/>
            <a:ext cx="1747292" cy="348462"/>
          </a:xfrm>
          <a:prstGeom prst="rect">
            <a:avLst/>
          </a:prstGeom>
        </p:spPr>
        <p:txBody>
          <a:bodyPr lIns="145646" tIns="72823" rIns="145646" bIns="72823"/>
          <a:lstStyle/>
          <a:p>
            <a:fld id="{4BC48473-ACCD-4242-806A-1249CC2C55A8}" type="datetimeFigureOut">
              <a:rPr lang="en-US" smtClean="0"/>
              <a:t>9/15/2019</a:t>
            </a:fld>
            <a:endParaRPr lang="en-US"/>
          </a:p>
        </p:txBody>
      </p:sp>
      <p:sp>
        <p:nvSpPr>
          <p:cNvPr id="5" name="Footer Placeholder 4"/>
          <p:cNvSpPr>
            <a:spLocks noGrp="1"/>
          </p:cNvSpPr>
          <p:nvPr>
            <p:ph type="ftr" sz="quarter" idx="11"/>
          </p:nvPr>
        </p:nvSpPr>
        <p:spPr>
          <a:xfrm>
            <a:off x="3028950" y="6375680"/>
            <a:ext cx="3086100" cy="345796"/>
          </a:xfrm>
          <a:prstGeom prst="rect">
            <a:avLst/>
          </a:prstGeom>
        </p:spPr>
        <p:txBody>
          <a:bodyPr lIns="145646" tIns="72823" rIns="145646" bIns="72823"/>
          <a:lstStyle/>
          <a:p>
            <a:endParaRPr lang="en-US"/>
          </a:p>
        </p:txBody>
      </p:sp>
      <p:sp>
        <p:nvSpPr>
          <p:cNvPr id="6" name="Slide Number Placeholder 5"/>
          <p:cNvSpPr>
            <a:spLocks noGrp="1"/>
          </p:cNvSpPr>
          <p:nvPr>
            <p:ph type="sldNum" sz="quarter" idx="12"/>
          </p:nvPr>
        </p:nvSpPr>
        <p:spPr>
          <a:xfrm>
            <a:off x="8588983" y="6465094"/>
            <a:ext cx="256481" cy="254044"/>
          </a:xfr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2931254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1"/>
            <a:ext cx="360045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2286001"/>
            <a:ext cx="360045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38758" y="6375680"/>
            <a:ext cx="1747292" cy="348462"/>
          </a:xfrm>
          <a:prstGeom prst="rect">
            <a:avLst/>
          </a:prstGeom>
        </p:spPr>
        <p:txBody>
          <a:bodyPr lIns="145646" tIns="72823" rIns="145646" bIns="72823"/>
          <a:lstStyle/>
          <a:p>
            <a:fld id="{4BC48473-ACCD-4242-806A-1249CC2C55A8}" type="datetimeFigureOut">
              <a:rPr lang="en-US" smtClean="0"/>
              <a:t>9/15/2019</a:t>
            </a:fld>
            <a:endParaRPr lang="en-US"/>
          </a:p>
        </p:txBody>
      </p:sp>
      <p:sp>
        <p:nvSpPr>
          <p:cNvPr id="6" name="Footer Placeholder 5"/>
          <p:cNvSpPr>
            <a:spLocks noGrp="1"/>
          </p:cNvSpPr>
          <p:nvPr>
            <p:ph type="ftr" sz="quarter" idx="11"/>
          </p:nvPr>
        </p:nvSpPr>
        <p:spPr>
          <a:xfrm>
            <a:off x="3028950" y="6375680"/>
            <a:ext cx="3086100" cy="345796"/>
          </a:xfrm>
          <a:prstGeom prst="rect">
            <a:avLst/>
          </a:prstGeom>
        </p:spPr>
        <p:txBody>
          <a:bodyPr lIns="145646" tIns="72823" rIns="145646" bIns="72823"/>
          <a:lstStyle/>
          <a:p>
            <a:endParaRPr lang="en-US"/>
          </a:p>
        </p:txBody>
      </p:sp>
      <p:sp>
        <p:nvSpPr>
          <p:cNvPr id="7" name="Slide Number Placeholder 6"/>
          <p:cNvSpPr>
            <a:spLocks noGrp="1"/>
          </p:cNvSpPr>
          <p:nvPr>
            <p:ph type="sldNum" sz="quarter" idx="12"/>
          </p:nvPr>
        </p:nvSpPr>
        <p:spPr>
          <a:xfrm>
            <a:off x="8588983" y="6465094"/>
            <a:ext cx="256481" cy="254044"/>
          </a:xfr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94801240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5304235" y="5607843"/>
            <a:ext cx="1" cy="100021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23" name="Image"/>
          <p:cNvSpPr>
            <a:spLocks noGrp="1"/>
          </p:cNvSpPr>
          <p:nvPr>
            <p:ph type="pic" idx="13"/>
          </p:nvPr>
        </p:nvSpPr>
        <p:spPr>
          <a:xfrm>
            <a:off x="0" y="0"/>
            <a:ext cx="9144000" cy="5339953"/>
          </a:xfrm>
          <a:prstGeom prst="rect">
            <a:avLst/>
          </a:prstGeom>
        </p:spPr>
        <p:txBody>
          <a:bodyPr lIns="91439" tIns="45719" rIns="91439" bIns="45719">
            <a:noAutofit/>
          </a:bodyPr>
          <a:lstStyle/>
          <a:p>
            <a:r>
              <a:rPr lang="en-US"/>
              <a:t>Click icon to add picture</a:t>
            </a:r>
            <a:endParaRPr/>
          </a:p>
        </p:txBody>
      </p:sp>
      <p:sp>
        <p:nvSpPr>
          <p:cNvPr id="24" name="Title Text"/>
          <p:cNvSpPr txBox="1">
            <a:spLocks noGrp="1"/>
          </p:cNvSpPr>
          <p:nvPr>
            <p:ph type="title"/>
          </p:nvPr>
        </p:nvSpPr>
        <p:spPr>
          <a:xfrm>
            <a:off x="991195" y="5473899"/>
            <a:ext cx="4071938" cy="1196578"/>
          </a:xfrm>
          <a:prstGeom prst="rect">
            <a:avLst/>
          </a:prstGeom>
        </p:spPr>
        <p:txBody>
          <a:bodyPr anchor="ctr"/>
          <a:lstStyle>
            <a:lvl1pPr algn="r"/>
          </a:lstStyle>
          <a:p>
            <a:r>
              <a:rPr lang="en-US"/>
              <a:t>Click to edit Master title style</a:t>
            </a:r>
            <a:endParaRPr/>
          </a:p>
        </p:txBody>
      </p:sp>
      <p:sp>
        <p:nvSpPr>
          <p:cNvPr id="25" name="Body Level One…"/>
          <p:cNvSpPr txBox="1">
            <a:spLocks noGrp="1"/>
          </p:cNvSpPr>
          <p:nvPr>
            <p:ph type="body" sz="quarter" idx="1"/>
          </p:nvPr>
        </p:nvSpPr>
        <p:spPr>
          <a:xfrm>
            <a:off x="5518547" y="5956101"/>
            <a:ext cx="3482578" cy="357188"/>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160729">
              <a:spcBef>
                <a:spcPts val="0"/>
              </a:spcBef>
              <a:buSzTx/>
              <a:buFontTx/>
              <a:buNone/>
              <a:defRPr sz="1828">
                <a:latin typeface="Helvetica Neue"/>
                <a:ea typeface="Helvetica Neue"/>
                <a:cs typeface="Helvetica Neue"/>
                <a:sym typeface="Helvetica Neue"/>
              </a:defRPr>
            </a:lvl2pPr>
            <a:lvl3pPr marL="0" indent="321457">
              <a:spcBef>
                <a:spcPts val="0"/>
              </a:spcBef>
              <a:buSzTx/>
              <a:buFontTx/>
              <a:buNone/>
              <a:defRPr sz="1828">
                <a:latin typeface="Helvetica Neue"/>
                <a:ea typeface="Helvetica Neue"/>
                <a:cs typeface="Helvetica Neue"/>
                <a:sym typeface="Helvetica Neue"/>
              </a:defRPr>
            </a:lvl3pPr>
            <a:lvl4pPr marL="0" indent="482186">
              <a:spcBef>
                <a:spcPts val="0"/>
              </a:spcBef>
              <a:buSzTx/>
              <a:buFontTx/>
              <a:buNone/>
              <a:defRPr sz="1828">
                <a:latin typeface="Helvetica Neue"/>
                <a:ea typeface="Helvetica Neue"/>
                <a:cs typeface="Helvetica Neue"/>
                <a:sym typeface="Helvetica Neue"/>
              </a:defRPr>
            </a:lvl4pPr>
            <a:lvl5pPr marL="0" indent="642915">
              <a:spcBef>
                <a:spcPts val="0"/>
              </a:spcBef>
              <a:buSzTx/>
              <a:buFontTx/>
              <a:buNone/>
              <a:defRPr sz="1828">
                <a:latin typeface="Helvetica Neue"/>
                <a:ea typeface="Helvetica Neue"/>
                <a:cs typeface="Helvetica Neue"/>
                <a:sym typeface="Helvetica Neu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6"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8619308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401836" y="2312789"/>
            <a:ext cx="8340328" cy="2232422"/>
          </a:xfrm>
          <a:prstGeom prst="rect">
            <a:avLst/>
          </a:prstGeom>
        </p:spPr>
        <p:txBody>
          <a:bodyPr anchor="ctr"/>
          <a:lstStyle/>
          <a:p>
            <a:r>
              <a:rPr lang="en-US"/>
              <a:t>Click to edit Master title style</a:t>
            </a:r>
            <a:endParaRPr/>
          </a:p>
        </p:txBody>
      </p:sp>
      <p:sp>
        <p:nvSpPr>
          <p:cNvPr id="34"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241312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401836" y="3420070"/>
            <a:ext cx="3750803"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42" name="Image"/>
          <p:cNvSpPr>
            <a:spLocks noGrp="1"/>
          </p:cNvSpPr>
          <p:nvPr>
            <p:ph type="pic" idx="13"/>
          </p:nvPr>
        </p:nvSpPr>
        <p:spPr>
          <a:xfrm>
            <a:off x="4572000" y="0"/>
            <a:ext cx="4572000" cy="6858000"/>
          </a:xfrm>
          <a:prstGeom prst="rect">
            <a:avLst/>
          </a:prstGeom>
        </p:spPr>
        <p:txBody>
          <a:bodyPr lIns="91439" tIns="45719" rIns="91439" bIns="45719">
            <a:noAutofit/>
          </a:bodyPr>
          <a:lstStyle/>
          <a:p>
            <a:r>
              <a:rPr lang="en-US"/>
              <a:t>Click icon to add picture</a:t>
            </a:r>
            <a:endParaRPr/>
          </a:p>
        </p:txBody>
      </p:sp>
      <p:sp>
        <p:nvSpPr>
          <p:cNvPr id="43" name="Title Text"/>
          <p:cNvSpPr txBox="1">
            <a:spLocks noGrp="1"/>
          </p:cNvSpPr>
          <p:nvPr>
            <p:ph type="title"/>
          </p:nvPr>
        </p:nvSpPr>
        <p:spPr>
          <a:xfrm>
            <a:off x="401836" y="1009055"/>
            <a:ext cx="3750469" cy="2232422"/>
          </a:xfrm>
          <a:prstGeom prst="rect">
            <a:avLst/>
          </a:prstGeom>
        </p:spPr>
        <p:txBody>
          <a:bodyPr/>
          <a:lstStyle/>
          <a:p>
            <a:r>
              <a:rPr lang="en-US"/>
              <a:t>Click to edit Master title style</a:t>
            </a:r>
            <a:endParaRPr/>
          </a:p>
        </p:txBody>
      </p:sp>
      <p:sp>
        <p:nvSpPr>
          <p:cNvPr id="44" name="Body Level One…"/>
          <p:cNvSpPr txBox="1">
            <a:spLocks noGrp="1"/>
          </p:cNvSpPr>
          <p:nvPr>
            <p:ph type="body" sz="quarter" idx="1"/>
          </p:nvPr>
        </p:nvSpPr>
        <p:spPr>
          <a:xfrm>
            <a:off x="401836" y="3607594"/>
            <a:ext cx="3750469" cy="2232422"/>
          </a:xfrm>
          <a:prstGeom prst="rect">
            <a:avLst/>
          </a:prstGeom>
        </p:spPr>
        <p:txBody>
          <a:bodyPr/>
          <a:lstStyle>
            <a:lvl1pPr marL="0" indent="0">
              <a:spcBef>
                <a:spcPts val="0"/>
              </a:spcBef>
              <a:buSzTx/>
              <a:buFontTx/>
              <a:buNone/>
              <a:defRPr sz="1828">
                <a:solidFill>
                  <a:schemeClr val="accent1">
                    <a:hueOff val="-611180"/>
                    <a:satOff val="24879"/>
                    <a:lumOff val="-26847"/>
                  </a:schemeClr>
                </a:solidFill>
                <a:latin typeface="Helvetica Neue"/>
                <a:ea typeface="Helvetica Neue"/>
                <a:cs typeface="Helvetica Neue"/>
                <a:sym typeface="Helvetica Neue"/>
              </a:defRPr>
            </a:lvl1pPr>
            <a:lvl2pPr marL="0" indent="160729">
              <a:spcBef>
                <a:spcPts val="0"/>
              </a:spcBef>
              <a:buSzTx/>
              <a:buFontTx/>
              <a:buNone/>
              <a:defRPr sz="1828">
                <a:solidFill>
                  <a:schemeClr val="accent1">
                    <a:hueOff val="-611180"/>
                    <a:satOff val="24879"/>
                    <a:lumOff val="-26847"/>
                  </a:schemeClr>
                </a:solidFill>
                <a:latin typeface="Helvetica Neue"/>
                <a:ea typeface="Helvetica Neue"/>
                <a:cs typeface="Helvetica Neue"/>
                <a:sym typeface="Helvetica Neue"/>
              </a:defRPr>
            </a:lvl2pPr>
            <a:lvl3pPr marL="0" indent="321457">
              <a:spcBef>
                <a:spcPts val="0"/>
              </a:spcBef>
              <a:buSzTx/>
              <a:buFontTx/>
              <a:buNone/>
              <a:defRPr sz="1828">
                <a:solidFill>
                  <a:schemeClr val="accent1">
                    <a:hueOff val="-611180"/>
                    <a:satOff val="24879"/>
                    <a:lumOff val="-26847"/>
                  </a:schemeClr>
                </a:solidFill>
                <a:latin typeface="Helvetica Neue"/>
                <a:ea typeface="Helvetica Neue"/>
                <a:cs typeface="Helvetica Neue"/>
                <a:sym typeface="Helvetica Neue"/>
              </a:defRPr>
            </a:lvl3pPr>
            <a:lvl4pPr marL="0" indent="482186">
              <a:spcBef>
                <a:spcPts val="0"/>
              </a:spcBef>
              <a:buSzTx/>
              <a:buFontTx/>
              <a:buNone/>
              <a:defRPr sz="1828">
                <a:solidFill>
                  <a:schemeClr val="accent1">
                    <a:hueOff val="-611180"/>
                    <a:satOff val="24879"/>
                    <a:lumOff val="-26847"/>
                  </a:schemeClr>
                </a:solidFill>
                <a:latin typeface="Helvetica Neue"/>
                <a:ea typeface="Helvetica Neue"/>
                <a:cs typeface="Helvetica Neue"/>
                <a:sym typeface="Helvetica Neue"/>
              </a:defRPr>
            </a:lvl4pPr>
            <a:lvl5pPr marL="0" indent="642915">
              <a:spcBef>
                <a:spcPts val="0"/>
              </a:spcBef>
              <a:buSzTx/>
              <a:buFontTx/>
              <a:buNone/>
              <a:defRPr sz="1828">
                <a:solidFill>
                  <a:schemeClr val="accent1">
                    <a:hueOff val="-611180"/>
                    <a:satOff val="24879"/>
                    <a:lumOff val="-26847"/>
                  </a:schemeClr>
                </a:solidFill>
                <a:latin typeface="Helvetica Neue"/>
                <a:ea typeface="Helvetica Neue"/>
                <a:cs typeface="Helvetica Neue"/>
                <a:sym typeface="Helvetica Neu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5"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65670218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rPr lang="en-US"/>
              <a:t>Click to edit Master title style</a:t>
            </a:r>
            <a:endParaRPr/>
          </a:p>
        </p:txBody>
      </p:sp>
      <p:sp>
        <p:nvSpPr>
          <p:cNvPr id="53"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28606549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401836" y="1384102"/>
            <a:ext cx="3567230" cy="94"/>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70" name="Image"/>
          <p:cNvSpPr>
            <a:spLocks noGrp="1"/>
          </p:cNvSpPr>
          <p:nvPr>
            <p:ph type="pic" idx="13"/>
          </p:nvPr>
        </p:nvSpPr>
        <p:spPr>
          <a:xfrm>
            <a:off x="4572000" y="0"/>
            <a:ext cx="4572000" cy="6858000"/>
          </a:xfrm>
          <a:prstGeom prst="rect">
            <a:avLst/>
          </a:prstGeom>
        </p:spPr>
        <p:txBody>
          <a:bodyPr lIns="91439" tIns="45719" rIns="91439" bIns="45719">
            <a:noAutofit/>
          </a:bodyPr>
          <a:lstStyle/>
          <a:p>
            <a:r>
              <a:rPr lang="en-US"/>
              <a:t>Click icon to add picture</a:t>
            </a:r>
            <a:endParaRPr/>
          </a:p>
        </p:txBody>
      </p:sp>
      <p:sp>
        <p:nvSpPr>
          <p:cNvPr id="71" name="Title Text"/>
          <p:cNvSpPr txBox="1">
            <a:spLocks noGrp="1"/>
          </p:cNvSpPr>
          <p:nvPr>
            <p:ph type="title"/>
          </p:nvPr>
        </p:nvSpPr>
        <p:spPr>
          <a:xfrm>
            <a:off x="401836" y="232172"/>
            <a:ext cx="3571875" cy="982266"/>
          </a:xfrm>
          <a:prstGeom prst="rect">
            <a:avLst/>
          </a:prstGeom>
        </p:spPr>
        <p:txBody>
          <a:bodyPr/>
          <a:lstStyle/>
          <a:p>
            <a:r>
              <a:rPr lang="en-US"/>
              <a:t>Click to edit Master title style</a:t>
            </a:r>
            <a:endParaRPr/>
          </a:p>
        </p:txBody>
      </p:sp>
      <p:sp>
        <p:nvSpPr>
          <p:cNvPr id="72" name="Body Level One…"/>
          <p:cNvSpPr txBox="1">
            <a:spLocks noGrp="1"/>
          </p:cNvSpPr>
          <p:nvPr>
            <p:ph type="body" sz="half" idx="1"/>
          </p:nvPr>
        </p:nvSpPr>
        <p:spPr>
          <a:xfrm>
            <a:off x="401836" y="1562695"/>
            <a:ext cx="3571875" cy="4688086"/>
          </a:xfrm>
          <a:prstGeom prst="rect">
            <a:avLst/>
          </a:prstGeom>
        </p:spPr>
        <p:txBody>
          <a:bodyPr/>
          <a:lstStyle>
            <a:lvl1pPr marL="232164" indent="-232164">
              <a:spcBef>
                <a:spcPts val="2109"/>
              </a:spcBef>
              <a:defRPr sz="1828">
                <a:solidFill>
                  <a:schemeClr val="accent1">
                    <a:hueOff val="-611180"/>
                    <a:satOff val="24879"/>
                    <a:lumOff val="-26847"/>
                  </a:schemeClr>
                </a:solidFill>
                <a:latin typeface="Helvetica Neue"/>
                <a:ea typeface="Helvetica Neue"/>
                <a:cs typeface="Helvetica Neue"/>
                <a:sym typeface="Helvetica Neue"/>
              </a:defRPr>
            </a:lvl1pPr>
            <a:lvl2pPr marL="464327" indent="-232164">
              <a:spcBef>
                <a:spcPts val="2109"/>
              </a:spcBef>
              <a:defRPr sz="1828">
                <a:solidFill>
                  <a:schemeClr val="accent1">
                    <a:hueOff val="-611180"/>
                    <a:satOff val="24879"/>
                    <a:lumOff val="-26847"/>
                  </a:schemeClr>
                </a:solidFill>
                <a:latin typeface="Helvetica Neue"/>
                <a:ea typeface="Helvetica Neue"/>
                <a:cs typeface="Helvetica Neue"/>
                <a:sym typeface="Helvetica Neue"/>
              </a:defRPr>
            </a:lvl2pPr>
            <a:lvl3pPr marL="696491" indent="-232164">
              <a:spcBef>
                <a:spcPts val="2109"/>
              </a:spcBef>
              <a:defRPr sz="1828">
                <a:solidFill>
                  <a:schemeClr val="accent1">
                    <a:hueOff val="-611180"/>
                    <a:satOff val="24879"/>
                    <a:lumOff val="-26847"/>
                  </a:schemeClr>
                </a:solidFill>
                <a:latin typeface="Helvetica Neue"/>
                <a:ea typeface="Helvetica Neue"/>
                <a:cs typeface="Helvetica Neue"/>
                <a:sym typeface="Helvetica Neue"/>
              </a:defRPr>
            </a:lvl3pPr>
            <a:lvl4pPr marL="928654" indent="-232164">
              <a:spcBef>
                <a:spcPts val="2109"/>
              </a:spcBef>
              <a:defRPr sz="1828">
                <a:solidFill>
                  <a:schemeClr val="accent1">
                    <a:hueOff val="-611180"/>
                    <a:satOff val="24879"/>
                    <a:lumOff val="-26847"/>
                  </a:schemeClr>
                </a:solidFill>
                <a:latin typeface="Helvetica Neue"/>
                <a:ea typeface="Helvetica Neue"/>
                <a:cs typeface="Helvetica Neue"/>
                <a:sym typeface="Helvetica Neue"/>
              </a:defRPr>
            </a:lvl4pPr>
            <a:lvl5pPr marL="1160818" indent="-232164">
              <a:spcBef>
                <a:spcPts val="2109"/>
              </a:spcBef>
              <a:defRPr sz="1828">
                <a:solidFill>
                  <a:schemeClr val="accent1">
                    <a:hueOff val="-611180"/>
                    <a:satOff val="24879"/>
                    <a:lumOff val="-26847"/>
                  </a:schemeClr>
                </a:solidFill>
                <a:latin typeface="Helvetica Neue"/>
                <a:ea typeface="Helvetica Neue"/>
                <a:cs typeface="Helvetica Neue"/>
                <a:sym typeface="Helvetica Neu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3" name="Slide Number"/>
          <p:cNvSpPr txBox="1">
            <a:spLocks noGrp="1"/>
          </p:cNvSpPr>
          <p:nvPr>
            <p:ph type="sldNum" sz="quarter" idx="2"/>
          </p:nvPr>
        </p:nvSpPr>
        <p:spPr>
          <a:xfrm>
            <a:off x="359116" y="6465094"/>
            <a:ext cx="256480" cy="254044"/>
          </a:xfrm>
          <a:prstGeom prst="rect">
            <a:avLst/>
          </a:prstGeom>
        </p:spPr>
        <p:txBody>
          <a:bodyPr/>
          <a:lstStyle>
            <a:lvl1pPr algn="l"/>
          </a:lstStyle>
          <a:p>
            <a:fld id="{B11CDE20-4317-4D9C-8FD0-AC68991B119E}" type="slidenum">
              <a:rPr lang="en-US" smtClean="0"/>
              <a:t>‹#›</a:t>
            </a:fld>
            <a:endParaRPr lang="en-US"/>
          </a:p>
        </p:txBody>
      </p:sp>
    </p:spTree>
    <p:extLst>
      <p:ext uri="{BB962C8B-B14F-4D97-AF65-F5344CB8AC3E}">
        <p14:creationId xmlns:p14="http://schemas.microsoft.com/office/powerpoint/2010/main" val="12905596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625078" y="625078"/>
            <a:ext cx="7884914" cy="5598914"/>
          </a:xfrm>
          <a:prstGeom prst="rect">
            <a:avLst/>
          </a:prstGeom>
        </p:spPr>
        <p:txBody>
          <a:bodyPr/>
          <a:lstStyle>
            <a:lvl1pPr>
              <a:defRPr>
                <a:solidFill>
                  <a:schemeClr val="accent1">
                    <a:hueOff val="-611180"/>
                    <a:satOff val="24879"/>
                    <a:lumOff val="-26847"/>
                  </a:schemeClr>
                </a:solidFill>
              </a:defRPr>
            </a:lvl1pPr>
            <a:lvl2pPr>
              <a:defRPr>
                <a:solidFill>
                  <a:schemeClr val="accent1">
                    <a:hueOff val="-611180"/>
                    <a:satOff val="24879"/>
                    <a:lumOff val="-26847"/>
                  </a:schemeClr>
                </a:solidFill>
              </a:defRPr>
            </a:lvl2pPr>
            <a:lvl3pPr>
              <a:defRPr>
                <a:solidFill>
                  <a:schemeClr val="accent1">
                    <a:hueOff val="-611180"/>
                    <a:satOff val="24879"/>
                    <a:lumOff val="-26847"/>
                  </a:schemeClr>
                </a:solidFill>
              </a:defRPr>
            </a:lvl3pPr>
            <a:lvl4pPr>
              <a:defRPr>
                <a:solidFill>
                  <a:schemeClr val="accent1">
                    <a:hueOff val="-611180"/>
                    <a:satOff val="24879"/>
                    <a:lumOff val="-26847"/>
                  </a:schemeClr>
                </a:solidFill>
              </a:defRPr>
            </a:lvl4pPr>
            <a:lvl5pPr>
              <a:defRPr>
                <a:solidFill>
                  <a:schemeClr val="accent1">
                    <a:hueOff val="-611180"/>
                    <a:satOff val="24879"/>
                    <a:lumOff val="-26847"/>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1"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21967441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6366866" y="357188"/>
            <a:ext cx="90" cy="560786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89" name="Line"/>
          <p:cNvSpPr/>
          <p:nvPr/>
        </p:nvSpPr>
        <p:spPr>
          <a:xfrm>
            <a:off x="6366865" y="3138786"/>
            <a:ext cx="2424729"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90" name="Image"/>
          <p:cNvSpPr>
            <a:spLocks noGrp="1"/>
          </p:cNvSpPr>
          <p:nvPr>
            <p:ph type="pic" sz="quarter" idx="13"/>
          </p:nvPr>
        </p:nvSpPr>
        <p:spPr>
          <a:xfrm>
            <a:off x="6482953" y="3250406"/>
            <a:ext cx="2303859" cy="2714625"/>
          </a:xfrm>
          <a:prstGeom prst="rect">
            <a:avLst/>
          </a:prstGeom>
        </p:spPr>
        <p:txBody>
          <a:bodyPr lIns="91439" tIns="45719" rIns="91439" bIns="45719">
            <a:noAutofit/>
          </a:bodyPr>
          <a:lstStyle/>
          <a:p>
            <a:r>
              <a:rPr lang="en-US"/>
              <a:t>Click icon to add picture</a:t>
            </a:r>
            <a:endParaRPr/>
          </a:p>
        </p:txBody>
      </p:sp>
      <p:sp>
        <p:nvSpPr>
          <p:cNvPr id="91" name="Image"/>
          <p:cNvSpPr>
            <a:spLocks noGrp="1"/>
          </p:cNvSpPr>
          <p:nvPr>
            <p:ph type="pic" sz="quarter" idx="14"/>
          </p:nvPr>
        </p:nvSpPr>
        <p:spPr>
          <a:xfrm>
            <a:off x="6482953" y="357187"/>
            <a:ext cx="2303859" cy="2669977"/>
          </a:xfrm>
          <a:prstGeom prst="rect">
            <a:avLst/>
          </a:prstGeom>
        </p:spPr>
        <p:txBody>
          <a:bodyPr lIns="91439" tIns="45719" rIns="91439" bIns="45719">
            <a:noAutofit/>
          </a:bodyPr>
          <a:lstStyle/>
          <a:p>
            <a:r>
              <a:rPr lang="en-US"/>
              <a:t>Click icon to add picture</a:t>
            </a:r>
            <a:endParaRPr/>
          </a:p>
        </p:txBody>
      </p:sp>
      <p:sp>
        <p:nvSpPr>
          <p:cNvPr id="92" name="Image"/>
          <p:cNvSpPr>
            <a:spLocks noGrp="1"/>
          </p:cNvSpPr>
          <p:nvPr>
            <p:ph type="pic" idx="15"/>
          </p:nvPr>
        </p:nvSpPr>
        <p:spPr>
          <a:xfrm>
            <a:off x="366117" y="357187"/>
            <a:ext cx="5884664" cy="5607844"/>
          </a:xfrm>
          <a:prstGeom prst="rect">
            <a:avLst/>
          </a:prstGeom>
        </p:spPr>
        <p:txBody>
          <a:bodyPr lIns="91439" tIns="45719" rIns="91439" bIns="45719">
            <a:noAutofit/>
          </a:bodyPr>
          <a:lstStyle/>
          <a:p>
            <a:r>
              <a:rPr lang="en-US"/>
              <a:t>Click icon to add picture</a:t>
            </a:r>
            <a:endParaRPr/>
          </a:p>
        </p:txBody>
      </p:sp>
      <p:sp>
        <p:nvSpPr>
          <p:cNvPr id="93" name="Body Level One…"/>
          <p:cNvSpPr txBox="1">
            <a:spLocks noGrp="1"/>
          </p:cNvSpPr>
          <p:nvPr>
            <p:ph type="body" sz="quarter" idx="1"/>
          </p:nvPr>
        </p:nvSpPr>
        <p:spPr>
          <a:xfrm>
            <a:off x="366117" y="6090047"/>
            <a:ext cx="5884664" cy="660797"/>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160729">
              <a:spcBef>
                <a:spcPts val="0"/>
              </a:spcBef>
              <a:buSzTx/>
              <a:buFontTx/>
              <a:buNone/>
              <a:defRPr sz="1828">
                <a:latin typeface="Helvetica Neue"/>
                <a:ea typeface="Helvetica Neue"/>
                <a:cs typeface="Helvetica Neue"/>
                <a:sym typeface="Helvetica Neue"/>
              </a:defRPr>
            </a:lvl2pPr>
            <a:lvl3pPr marL="0" indent="321457">
              <a:spcBef>
                <a:spcPts val="0"/>
              </a:spcBef>
              <a:buSzTx/>
              <a:buFontTx/>
              <a:buNone/>
              <a:defRPr sz="1828">
                <a:latin typeface="Helvetica Neue"/>
                <a:ea typeface="Helvetica Neue"/>
                <a:cs typeface="Helvetica Neue"/>
                <a:sym typeface="Helvetica Neue"/>
              </a:defRPr>
            </a:lvl3pPr>
            <a:lvl4pPr marL="0" indent="482186">
              <a:spcBef>
                <a:spcPts val="0"/>
              </a:spcBef>
              <a:buSzTx/>
              <a:buFontTx/>
              <a:buNone/>
              <a:defRPr sz="1828">
                <a:latin typeface="Helvetica Neue"/>
                <a:ea typeface="Helvetica Neue"/>
                <a:cs typeface="Helvetica Neue"/>
                <a:sym typeface="Helvetica Neue"/>
              </a:defRPr>
            </a:lvl4pPr>
            <a:lvl5pPr marL="0" indent="642915">
              <a:spcBef>
                <a:spcPts val="0"/>
              </a:spcBef>
              <a:buSzTx/>
              <a:buFontTx/>
              <a:buNone/>
              <a:defRPr sz="1828">
                <a:latin typeface="Helvetica Neue"/>
                <a:ea typeface="Helvetica Neue"/>
                <a:cs typeface="Helvetica Neue"/>
                <a:sym typeface="Helvetica Neu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4"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4207101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13"/>
          </p:nvPr>
        </p:nvSpPr>
        <p:spPr>
          <a:xfrm>
            <a:off x="892969" y="4473773"/>
            <a:ext cx="7358063" cy="383888"/>
          </a:xfrm>
          <a:prstGeom prst="rect">
            <a:avLst/>
          </a:prstGeom>
        </p:spPr>
        <p:txBody>
          <a:bodyPr>
            <a:spAutoFit/>
          </a:bodyPr>
          <a:lstStyle>
            <a:lvl1pPr marL="0" indent="0" algn="ctr" defTabSz="321457">
              <a:spcBef>
                <a:spcPts val="0"/>
              </a:spcBef>
              <a:buSzTx/>
              <a:buFontTx/>
              <a:buNone/>
              <a:defRPr sz="1828">
                <a:solidFill>
                  <a:srgbClr val="000000"/>
                </a:solidFill>
                <a:latin typeface="Helvetica Neue Medium"/>
                <a:ea typeface="Helvetica Neue Medium"/>
                <a:cs typeface="Helvetica Neue Medium"/>
                <a:sym typeface="Helvetica Neue Medium"/>
              </a:defRPr>
            </a:lvl1pPr>
          </a:lstStyle>
          <a:p>
            <a:pPr lvl="0"/>
            <a:r>
              <a:rPr lang="en-US"/>
              <a:t>Edit Master text styles</a:t>
            </a:r>
          </a:p>
        </p:txBody>
      </p:sp>
      <p:sp>
        <p:nvSpPr>
          <p:cNvPr id="102" name="“Type a quote here.”"/>
          <p:cNvSpPr txBox="1">
            <a:spLocks noGrp="1"/>
          </p:cNvSpPr>
          <p:nvPr>
            <p:ph type="body" sz="quarter" idx="14"/>
          </p:nvPr>
        </p:nvSpPr>
        <p:spPr>
          <a:xfrm>
            <a:off x="892969" y="3000596"/>
            <a:ext cx="7358063" cy="535339"/>
          </a:xfrm>
          <a:prstGeom prst="rect">
            <a:avLst/>
          </a:prstGeom>
        </p:spPr>
        <p:txBody>
          <a:bodyPr anchor="ctr">
            <a:spAutoFit/>
          </a:bodyPr>
          <a:lstStyle>
            <a:lvl1pPr marL="0" indent="0" algn="ctr" defTabSz="321457">
              <a:spcBef>
                <a:spcPts val="1687"/>
              </a:spcBef>
              <a:buSzTx/>
              <a:buFontTx/>
              <a:buNone/>
              <a:defRPr sz="2812"/>
            </a:lvl1pPr>
          </a:lstStyle>
          <a:p>
            <a:pPr lvl="0"/>
            <a:r>
              <a:rPr lang="en-US"/>
              <a:t>Edit Master text styles</a:t>
            </a:r>
          </a:p>
        </p:txBody>
      </p:sp>
      <p:sp>
        <p:nvSpPr>
          <p:cNvPr id="103"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13952135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401836" y="1384102"/>
            <a:ext cx="8344762"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3" name="Title Text"/>
          <p:cNvSpPr txBox="1">
            <a:spLocks noGrp="1"/>
          </p:cNvSpPr>
          <p:nvPr>
            <p:ph type="title"/>
          </p:nvPr>
        </p:nvSpPr>
        <p:spPr>
          <a:xfrm>
            <a:off x="401836" y="232172"/>
            <a:ext cx="8340328" cy="98226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401836" y="1562695"/>
            <a:ext cx="8340328" cy="46880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Slide Number"/>
          <p:cNvSpPr txBox="1">
            <a:spLocks noGrp="1"/>
          </p:cNvSpPr>
          <p:nvPr>
            <p:ph type="sldNum" sz="quarter" idx="2"/>
          </p:nvPr>
        </p:nvSpPr>
        <p:spPr>
          <a:xfrm>
            <a:off x="8588984" y="6465094"/>
            <a:ext cx="256480" cy="254044"/>
          </a:xfrm>
          <a:prstGeom prst="rect">
            <a:avLst/>
          </a:prstGeom>
          <a:ln w="12700">
            <a:miter lim="400000"/>
          </a:ln>
        </p:spPr>
        <p:txBody>
          <a:bodyPr wrap="none" lIns="50800" tIns="50800" rIns="50800" bIns="50800">
            <a:spAutoFit/>
          </a:bodyPr>
          <a:lstStyle>
            <a:lvl1pPr algn="r">
              <a:defRPr sz="984">
                <a:latin typeface="Helvetica Neue"/>
                <a:ea typeface="Helvetica Neue"/>
                <a:cs typeface="Helvetica Neue"/>
                <a:sym typeface="Helvetica Neue"/>
              </a:defRPr>
            </a:lvl1pPr>
          </a:lstStyle>
          <a:p>
            <a:fld id="{B11CDE20-4317-4D9C-8FD0-AC68991B119E}" type="slidenum">
              <a:rPr lang="en-US" smtClean="0"/>
              <a:t>‹#›</a:t>
            </a:fld>
            <a:endParaRPr lang="en-US"/>
          </a:p>
        </p:txBody>
      </p:sp>
    </p:spTree>
    <p:extLst>
      <p:ext uri="{BB962C8B-B14F-4D97-AF65-F5344CB8AC3E}">
        <p14:creationId xmlns:p14="http://schemas.microsoft.com/office/powerpoint/2010/main" val="1183362661"/>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Lst>
  <p:transition spd="med"/>
  <p:txStyles>
    <p:titleStyle>
      <a:lvl1pPr marL="0" marR="0" indent="0"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1pPr>
      <a:lvl2pPr marL="0" marR="0" indent="160729"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2pPr>
      <a:lvl3pPr marL="0" marR="0" indent="321457"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3pPr>
      <a:lvl4pPr marL="0" marR="0" indent="482186"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4pPr>
      <a:lvl5pPr marL="0" marR="0" indent="642915"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5pPr>
      <a:lvl6pPr marL="0" marR="0" indent="803643"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6pPr>
      <a:lvl7pPr marL="0" marR="0" indent="964372"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7pPr>
      <a:lvl8pPr marL="0" marR="0" indent="1125101"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8pPr>
      <a:lvl9pPr marL="0" marR="0" indent="1285829"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9pPr>
    </p:titleStyle>
    <p:bodyStyle>
      <a:lvl1pPr marL="321457" marR="0" indent="-321457" algn="l" defTabSz="410751" rtl="0" eaLnBrk="1" latinLnBrk="0" hangingPunct="1">
        <a:lnSpc>
          <a:spcPct val="100000"/>
        </a:lnSpc>
        <a:spcBef>
          <a:spcPts val="422"/>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1pPr>
      <a:lvl2pPr marL="642915" marR="0" indent="-321457" algn="l" defTabSz="410751" rtl="0" eaLnBrk="1" latinLnBrk="0" hangingPunct="1">
        <a:lnSpc>
          <a:spcPct val="100000"/>
        </a:lnSpc>
        <a:spcBef>
          <a:spcPts val="422"/>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2pPr>
      <a:lvl3pPr marL="964372" marR="0" indent="-321457" algn="l" defTabSz="410751" rtl="0" eaLnBrk="1" latinLnBrk="0" hangingPunct="1">
        <a:lnSpc>
          <a:spcPct val="100000"/>
        </a:lnSpc>
        <a:spcBef>
          <a:spcPts val="422"/>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3pPr>
      <a:lvl4pPr marL="1285829" marR="0" indent="-321457" algn="l" defTabSz="410751" rtl="0" eaLnBrk="1" latinLnBrk="0" hangingPunct="1">
        <a:lnSpc>
          <a:spcPct val="100000"/>
        </a:lnSpc>
        <a:spcBef>
          <a:spcPts val="422"/>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4pPr>
      <a:lvl5pPr marL="1607287" marR="0" indent="-321457" algn="l" defTabSz="410751" rtl="0" eaLnBrk="1" latinLnBrk="0" hangingPunct="1">
        <a:lnSpc>
          <a:spcPct val="100000"/>
        </a:lnSpc>
        <a:spcBef>
          <a:spcPts val="422"/>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5pPr>
      <a:lvl6pPr marL="1928744" marR="0" indent="-321457" algn="l" defTabSz="410751" rtl="0" eaLnBrk="1" latinLnBrk="0" hangingPunct="1">
        <a:lnSpc>
          <a:spcPct val="100000"/>
        </a:lnSpc>
        <a:spcBef>
          <a:spcPts val="2953"/>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6pPr>
      <a:lvl7pPr marL="2250201" marR="0" indent="-321457" algn="l" defTabSz="410751" rtl="0" eaLnBrk="1" latinLnBrk="0" hangingPunct="1">
        <a:lnSpc>
          <a:spcPct val="100000"/>
        </a:lnSpc>
        <a:spcBef>
          <a:spcPts val="2953"/>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7pPr>
      <a:lvl8pPr marL="2571659" marR="0" indent="-321457" algn="l" defTabSz="410751" rtl="0" eaLnBrk="1" latinLnBrk="0" hangingPunct="1">
        <a:lnSpc>
          <a:spcPct val="100000"/>
        </a:lnSpc>
        <a:spcBef>
          <a:spcPts val="2953"/>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8pPr>
      <a:lvl9pPr marL="2893116" marR="0" indent="-321457" algn="l" defTabSz="410751" rtl="0" eaLnBrk="1" latinLnBrk="0" hangingPunct="1">
        <a:lnSpc>
          <a:spcPct val="100000"/>
        </a:lnSpc>
        <a:spcBef>
          <a:spcPts val="2953"/>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1pPr>
      <a:lvl2pPr marL="0" marR="0" indent="160729"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2pPr>
      <a:lvl3pPr marL="0" marR="0" indent="321457"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3pPr>
      <a:lvl4pPr marL="0" marR="0" indent="482186"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4pPr>
      <a:lvl5pPr marL="0" marR="0" indent="642915"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5pPr>
      <a:lvl6pPr marL="0" marR="0" indent="803643"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6pPr>
      <a:lvl7pPr marL="0" marR="0" indent="964372"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7pPr>
      <a:lvl8pPr marL="0" marR="0" indent="1125101"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8pPr>
      <a:lvl9pPr marL="0" marR="0" indent="1285829"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br>
              <a:rPr lang="en-US" dirty="0"/>
            </a:br>
            <a:r>
              <a:rPr lang="en-US" dirty="0"/>
              <a:t>Part One</a:t>
            </a:r>
          </a:p>
        </p:txBody>
      </p:sp>
      <p:sp>
        <p:nvSpPr>
          <p:cNvPr id="3" name="Subtitle 2"/>
          <p:cNvSpPr>
            <a:spLocks noGrp="1"/>
          </p:cNvSpPr>
          <p:nvPr>
            <p:ph type="body" sz="quarter" idx="1"/>
          </p:nvPr>
        </p:nvSpPr>
        <p:spPr/>
        <p:txBody>
          <a:bodyPr/>
          <a:lstStyle/>
          <a:p>
            <a:r>
              <a:rPr lang="en-US" dirty="0"/>
              <a:t>Website Development 1</a:t>
            </a:r>
          </a:p>
        </p:txBody>
      </p:sp>
    </p:spTree>
    <p:extLst>
      <p:ext uri="{BB962C8B-B14F-4D97-AF65-F5344CB8AC3E}">
        <p14:creationId xmlns:p14="http://schemas.microsoft.com/office/powerpoint/2010/main" val="238383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CSS - Selector and Declarations</a:t>
            </a:r>
            <a:endParaRPr lang="en-US" dirty="0"/>
          </a:p>
        </p:txBody>
      </p:sp>
      <p:sp>
        <p:nvSpPr>
          <p:cNvPr id="6" name="Content Placeholder 5"/>
          <p:cNvSpPr>
            <a:spLocks noGrp="1"/>
          </p:cNvSpPr>
          <p:nvPr>
            <p:ph idx="1"/>
          </p:nvPr>
        </p:nvSpPr>
        <p:spPr/>
        <p:txBody>
          <a:bodyPr/>
          <a:lstStyle/>
          <a:p>
            <a:endParaRPr lang="en-IE"/>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7696200" cy="3898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76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CSS - Properties and Values</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01638" y="2134667"/>
            <a:ext cx="8340725" cy="3542754"/>
          </a:xfrm>
        </p:spPr>
      </p:pic>
    </p:spTree>
    <p:extLst>
      <p:ext uri="{BB962C8B-B14F-4D97-AF65-F5344CB8AC3E}">
        <p14:creationId xmlns:p14="http://schemas.microsoft.com/office/powerpoint/2010/main" val="3550765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CSS - A Rule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638" y="1717716"/>
            <a:ext cx="8340725" cy="4376655"/>
          </a:xfrm>
        </p:spPr>
      </p:pic>
    </p:spTree>
    <p:extLst>
      <p:ext uri="{BB962C8B-B14F-4D97-AF65-F5344CB8AC3E}">
        <p14:creationId xmlns:p14="http://schemas.microsoft.com/office/powerpoint/2010/main" val="4139504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CSS - More than 1 Property</a:t>
            </a:r>
            <a:endParaRPr lang="en-US" dirty="0"/>
          </a:p>
        </p:txBody>
      </p:sp>
      <p:sp>
        <p:nvSpPr>
          <p:cNvPr id="3" name="Content Placeholder 2"/>
          <p:cNvSpPr>
            <a:spLocks noGrp="1"/>
          </p:cNvSpPr>
          <p:nvPr>
            <p:ph idx="1"/>
          </p:nvPr>
        </p:nvSpPr>
        <p:spPr/>
        <p:txBody>
          <a:bodyPr/>
          <a:lstStyle/>
          <a:p>
            <a:r>
              <a:rPr lang="en-US" altLang="en-US"/>
              <a:t>You can add as many properties and values as you like in each CSS rule. </a:t>
            </a:r>
          </a:p>
          <a:p>
            <a:r>
              <a:rPr lang="en-US" altLang="en-US"/>
              <a:t>To put a border around your paragraphs:</a:t>
            </a:r>
          </a:p>
          <a:p>
            <a:endParaRPr lang="en-US" altLang="en-US"/>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352800"/>
            <a:ext cx="8001000" cy="2274337"/>
          </a:xfrm>
          <a:prstGeom prst="rect">
            <a:avLst/>
          </a:prstGeom>
        </p:spPr>
      </p:pic>
    </p:spTree>
    <p:extLst>
      <p:ext uri="{BB962C8B-B14F-4D97-AF65-F5344CB8AC3E}">
        <p14:creationId xmlns:p14="http://schemas.microsoft.com/office/powerpoint/2010/main" val="321010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401836" y="1562695"/>
            <a:ext cx="8340328" cy="4688086"/>
          </a:xfrm>
        </p:spPr>
        <p:txBody>
          <a:bodyPr>
            <a:normAutofit fontScale="92500"/>
          </a:bodyPr>
          <a:lstStyle/>
          <a:p>
            <a:pPr>
              <a:lnSpc>
                <a:spcPct val="150000"/>
              </a:lnSpc>
            </a:pPr>
            <a:r>
              <a:rPr lang="en-US" dirty="0"/>
              <a:t>Use of CSS for Styling  - </a:t>
            </a:r>
            <a:r>
              <a:rPr lang="en-US" altLang="en-US" dirty="0"/>
              <a:t>Content, Presentation, Behavior</a:t>
            </a:r>
          </a:p>
          <a:p>
            <a:pPr>
              <a:lnSpc>
                <a:spcPct val="150000"/>
              </a:lnSpc>
            </a:pPr>
            <a:r>
              <a:rPr lang="en-US" dirty="0"/>
              <a:t>What is CSS?</a:t>
            </a:r>
          </a:p>
          <a:p>
            <a:pPr lvl="1">
              <a:lnSpc>
                <a:spcPct val="150000"/>
              </a:lnSpc>
            </a:pPr>
            <a:r>
              <a:rPr lang="en-US" dirty="0"/>
              <a:t>What can it do?</a:t>
            </a:r>
          </a:p>
          <a:p>
            <a:pPr lvl="1">
              <a:lnSpc>
                <a:spcPct val="150000"/>
              </a:lnSpc>
            </a:pPr>
            <a:r>
              <a:rPr lang="en-US" dirty="0"/>
              <a:t>Rules, Selectors, Declarations, Properties, Values</a:t>
            </a:r>
          </a:p>
          <a:p>
            <a:pPr>
              <a:lnSpc>
                <a:spcPct val="150000"/>
              </a:lnSpc>
            </a:pPr>
            <a:r>
              <a:rPr lang="en-US" dirty="0"/>
              <a:t>Linking CSS to HTML</a:t>
            </a:r>
          </a:p>
          <a:p>
            <a:pPr>
              <a:lnSpc>
                <a:spcPct val="150000"/>
              </a:lnSpc>
            </a:pPr>
            <a:r>
              <a:rPr lang="en-US" dirty="0"/>
              <a:t>CSS Properties</a:t>
            </a:r>
          </a:p>
          <a:p>
            <a:pPr>
              <a:lnSpc>
                <a:spcPct val="150000"/>
              </a:lnSpc>
            </a:pPr>
            <a:r>
              <a:rPr lang="en-US" dirty="0"/>
              <a:t>Styling Links</a:t>
            </a:r>
          </a:p>
          <a:p>
            <a:pPr>
              <a:lnSpc>
                <a:spcPct val="150000"/>
              </a:lnSpc>
            </a:pPr>
            <a:r>
              <a:rPr lang="en-US" dirty="0"/>
              <a:t>Grouping Selectors</a:t>
            </a:r>
          </a:p>
        </p:txBody>
      </p:sp>
      <p:sp>
        <p:nvSpPr>
          <p:cNvPr id="6" name="Rectangle 5"/>
          <p:cNvSpPr/>
          <p:nvPr/>
        </p:nvSpPr>
        <p:spPr>
          <a:xfrm>
            <a:off x="401836" y="3894333"/>
            <a:ext cx="8208764" cy="601467"/>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2803424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Linking CSS to HTML</a:t>
            </a:r>
            <a:endParaRPr lang="en-US" dirty="0"/>
          </a:p>
        </p:txBody>
      </p:sp>
      <p:sp>
        <p:nvSpPr>
          <p:cNvPr id="3" name="Content Placeholder 2"/>
          <p:cNvSpPr>
            <a:spLocks noGrp="1"/>
          </p:cNvSpPr>
          <p:nvPr>
            <p:ph idx="1"/>
          </p:nvPr>
        </p:nvSpPr>
        <p:spPr/>
        <p:txBody>
          <a:bodyPr/>
          <a:lstStyle/>
          <a:p>
            <a:r>
              <a:rPr lang="en-US" dirty="0"/>
              <a:t>CSS contains information about how your markup (HTML) should be presented to the end user.  That means that the two languages have to be linked together - the browser needs to know that you want to combine a piece of HTML markup with a piece of CSS code.  </a:t>
            </a:r>
          </a:p>
          <a:p>
            <a:r>
              <a:rPr lang="en-US" dirty="0"/>
              <a:t>This can be done in 3 ways:</a:t>
            </a:r>
          </a:p>
          <a:p>
            <a:pPr lvl="1"/>
            <a:r>
              <a:rPr lang="en-US" dirty="0"/>
              <a:t>Inline CSS through the Style attribute</a:t>
            </a:r>
          </a:p>
          <a:p>
            <a:pPr lvl="1"/>
            <a:r>
              <a:rPr lang="en-US" dirty="0"/>
              <a:t>Document wide CSS through style blocks</a:t>
            </a:r>
          </a:p>
          <a:p>
            <a:pPr lvl="1"/>
            <a:r>
              <a:rPr lang="en-US" dirty="0"/>
              <a:t>Global CSS through external CSS documents</a:t>
            </a:r>
          </a:p>
          <a:p>
            <a:pPr lvl="1"/>
            <a:endParaRPr lang="en-US" dirty="0"/>
          </a:p>
        </p:txBody>
      </p:sp>
    </p:spTree>
    <p:extLst>
      <p:ext uri="{BB962C8B-B14F-4D97-AF65-F5344CB8AC3E}">
        <p14:creationId xmlns:p14="http://schemas.microsoft.com/office/powerpoint/2010/main" val="1307137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Inline CSS through the Style attribute</a:t>
            </a:r>
            <a:endParaRPr lang="en-US" dirty="0"/>
          </a:p>
        </p:txBody>
      </p:sp>
      <p:sp>
        <p:nvSpPr>
          <p:cNvPr id="3" name="Content Placeholder 2"/>
          <p:cNvSpPr>
            <a:spLocks noGrp="1"/>
          </p:cNvSpPr>
          <p:nvPr>
            <p:ph idx="1"/>
          </p:nvPr>
        </p:nvSpPr>
        <p:spPr/>
        <p:txBody>
          <a:bodyPr/>
          <a:lstStyle/>
          <a:p>
            <a:r>
              <a:rPr lang="en-US" dirty="0"/>
              <a:t>Almost every HTML tag can </a:t>
            </a:r>
            <a:r>
              <a:rPr lang="en-US" dirty="0" err="1"/>
              <a:t>includesi</a:t>
            </a:r>
            <a:r>
              <a:rPr lang="en-US" dirty="0"/>
              <a:t> the </a:t>
            </a:r>
            <a:r>
              <a:rPr lang="en-US" i="1" dirty="0"/>
              <a:t>Style</a:t>
            </a:r>
            <a:r>
              <a:rPr lang="en-US" dirty="0"/>
              <a:t> attribute and using this attribute, you can specify CSS directly for the element. This defeats one of the main advantages of CSS, re-usability, since CSS code applied with this technique only applies to a single element and can't be re-used for other elements.</a:t>
            </a:r>
          </a:p>
          <a:p>
            <a:endParaRPr lang="en-US" dirty="0"/>
          </a:p>
          <a:p>
            <a:r>
              <a:rPr lang="en-US" dirty="0"/>
              <a:t>&lt;p style="</a:t>
            </a:r>
            <a:r>
              <a:rPr lang="en-US" dirty="0" err="1"/>
              <a:t>color:blue</a:t>
            </a:r>
            <a:r>
              <a:rPr lang="en-US" dirty="0"/>
              <a:t>; </a:t>
            </a:r>
            <a:r>
              <a:rPr lang="en-US" dirty="0" err="1"/>
              <a:t>font-style:italic</a:t>
            </a:r>
            <a:r>
              <a:rPr lang="en-US" dirty="0"/>
              <a:t>;"&gt;Hello CSS&lt;/p&gt;</a:t>
            </a:r>
          </a:p>
        </p:txBody>
      </p:sp>
    </p:spTree>
    <p:extLst>
      <p:ext uri="{BB962C8B-B14F-4D97-AF65-F5344CB8AC3E}">
        <p14:creationId xmlns:p14="http://schemas.microsoft.com/office/powerpoint/2010/main" val="2830910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 wide CSS through style blocks</a:t>
            </a:r>
            <a:endParaRPr lang="en-US" dirty="0"/>
          </a:p>
        </p:txBody>
      </p:sp>
      <p:sp>
        <p:nvSpPr>
          <p:cNvPr id="3" name="Content Placeholder 2"/>
          <p:cNvSpPr>
            <a:spLocks noGrp="1"/>
          </p:cNvSpPr>
          <p:nvPr>
            <p:ph idx="1"/>
          </p:nvPr>
        </p:nvSpPr>
        <p:spPr/>
        <p:txBody>
          <a:bodyPr/>
          <a:lstStyle/>
          <a:p>
            <a:r>
              <a:rPr lang="en-US" dirty="0"/>
              <a:t>The second method to apply CSS to elements in your document is through the use of a style block. HTML includes a tag called </a:t>
            </a:r>
            <a:r>
              <a:rPr lang="en-US" i="1" dirty="0"/>
              <a:t>style</a:t>
            </a:r>
            <a:r>
              <a:rPr lang="en-US" dirty="0"/>
              <a:t>, which can contain CSS code. Here, you can define rules which can then be used all across your document.</a:t>
            </a:r>
          </a:p>
          <a:p>
            <a:pPr marL="642915" lvl="2" indent="0">
              <a:buNone/>
            </a:pPr>
            <a:r>
              <a:rPr lang="en-US" dirty="0"/>
              <a:t>&lt;style&gt;</a:t>
            </a:r>
          </a:p>
          <a:p>
            <a:pPr marL="642915" lvl="2" indent="0">
              <a:buNone/>
            </a:pPr>
            <a:r>
              <a:rPr lang="en-US" dirty="0"/>
              <a:t>  p {</a:t>
            </a:r>
          </a:p>
          <a:p>
            <a:pPr marL="642915" lvl="2" indent="0">
              <a:buNone/>
            </a:pPr>
            <a:r>
              <a:rPr lang="en-US" dirty="0"/>
              <a:t>     </a:t>
            </a:r>
            <a:r>
              <a:rPr lang="en-US" dirty="0" err="1"/>
              <a:t>color:blue</a:t>
            </a:r>
            <a:r>
              <a:rPr lang="en-US" dirty="0"/>
              <a:t>; </a:t>
            </a:r>
          </a:p>
          <a:p>
            <a:pPr marL="642915" lvl="2" indent="0">
              <a:buNone/>
            </a:pPr>
            <a:r>
              <a:rPr lang="en-US" dirty="0"/>
              <a:t>     </a:t>
            </a:r>
            <a:r>
              <a:rPr lang="en-US" dirty="0" err="1"/>
              <a:t>font-style:italic</a:t>
            </a:r>
            <a:r>
              <a:rPr lang="en-US" dirty="0"/>
              <a:t>;</a:t>
            </a:r>
          </a:p>
          <a:p>
            <a:pPr marL="642915" lvl="2" indent="0">
              <a:buNone/>
            </a:pPr>
            <a:r>
              <a:rPr lang="en-US" dirty="0"/>
              <a:t>  }</a:t>
            </a:r>
          </a:p>
          <a:p>
            <a:pPr marL="642915" lvl="2" indent="0">
              <a:buNone/>
            </a:pPr>
            <a:r>
              <a:rPr lang="en-US" dirty="0"/>
              <a:t>&lt;/style&gt;</a:t>
            </a:r>
          </a:p>
        </p:txBody>
      </p:sp>
    </p:spTree>
    <p:extLst>
      <p:ext uri="{BB962C8B-B14F-4D97-AF65-F5344CB8AC3E}">
        <p14:creationId xmlns:p14="http://schemas.microsoft.com/office/powerpoint/2010/main" val="2897844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CSS through external CSS documents</a:t>
            </a:r>
          </a:p>
        </p:txBody>
      </p:sp>
      <p:sp>
        <p:nvSpPr>
          <p:cNvPr id="3" name="Content Placeholder 2"/>
          <p:cNvSpPr>
            <a:spLocks noGrp="1"/>
          </p:cNvSpPr>
          <p:nvPr>
            <p:ph idx="1"/>
          </p:nvPr>
        </p:nvSpPr>
        <p:spPr/>
        <p:txBody>
          <a:bodyPr/>
          <a:lstStyle/>
          <a:p>
            <a:r>
              <a:rPr lang="en-US"/>
              <a:t>So, by using the style block as described above, you can re-use your CSS code all over the document, but you still have to include it on all of the pages of your website, which requires the browser to download it on each request instead of just downloading an external CSS file once and then cache it. </a:t>
            </a:r>
          </a:p>
          <a:p>
            <a:endParaRPr lang="en-US"/>
          </a:p>
          <a:p>
            <a:r>
              <a:rPr lang="en-US"/>
              <a:t>This is a major disadvantage of the style block approach and why you should normally go for the third approach instead: The external CSS file!</a:t>
            </a:r>
            <a:endParaRPr lang="en-US" dirty="0"/>
          </a:p>
        </p:txBody>
      </p:sp>
    </p:spTree>
    <p:extLst>
      <p:ext uri="{BB962C8B-B14F-4D97-AF65-F5344CB8AC3E}">
        <p14:creationId xmlns:p14="http://schemas.microsoft.com/office/powerpoint/2010/main" val="840617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147" y="381000"/>
            <a:ext cx="8340328" cy="982266"/>
          </a:xfrm>
        </p:spPr>
        <p:txBody>
          <a:bodyPr>
            <a:normAutofit/>
          </a:bodyPr>
          <a:lstStyle/>
          <a:p>
            <a:r>
              <a:rPr lang="en-US" dirty="0"/>
              <a:t>Global CSS through external CSS documents</a:t>
            </a:r>
          </a:p>
        </p:txBody>
      </p:sp>
      <p:sp>
        <p:nvSpPr>
          <p:cNvPr id="3" name="Content Placeholder 2"/>
          <p:cNvSpPr>
            <a:spLocks noGrp="1"/>
          </p:cNvSpPr>
          <p:nvPr>
            <p:ph idx="1"/>
          </p:nvPr>
        </p:nvSpPr>
        <p:spPr/>
        <p:txBody>
          <a:bodyPr>
            <a:normAutofit/>
          </a:bodyPr>
          <a:lstStyle/>
          <a:p>
            <a:r>
              <a:rPr lang="en-US" dirty="0"/>
              <a:t>A CSS file is simply a plain text file saved with a </a:t>
            </a:r>
            <a:r>
              <a:rPr lang="en-US" i="1" dirty="0"/>
              <a:t>.</a:t>
            </a:r>
            <a:r>
              <a:rPr lang="en-US" i="1" dirty="0" err="1"/>
              <a:t>css</a:t>
            </a:r>
            <a:r>
              <a:rPr lang="en-US" i="1" dirty="0"/>
              <a:t> </a:t>
            </a:r>
            <a:r>
              <a:rPr lang="en-US" dirty="0"/>
              <a:t>extension and then referenced in the file(s) where you want to apply the rules. If we re-use our example, we can then move the “p" rule to a new file (without the HTML part) and save it under an appropriate name, e.g. </a:t>
            </a:r>
            <a:r>
              <a:rPr lang="en-US" b="1" dirty="0"/>
              <a:t>style.css</a:t>
            </a:r>
            <a:r>
              <a:rPr lang="en-US" dirty="0"/>
              <a:t>. We will also place it in a CSS sub folder.</a:t>
            </a:r>
          </a:p>
          <a:p>
            <a:endParaRPr lang="en-US" dirty="0"/>
          </a:p>
          <a:p>
            <a:r>
              <a:rPr lang="en-US" dirty="0"/>
              <a:t>We can then reference it in our HTML document, using the link element:</a:t>
            </a:r>
          </a:p>
          <a:p>
            <a:pPr marL="0" indent="0">
              <a:buNone/>
            </a:pPr>
            <a:r>
              <a:rPr lang="en-US" dirty="0"/>
              <a:t>   </a:t>
            </a:r>
            <a:r>
              <a:rPr lang="en-US" sz="1800" dirty="0">
                <a:latin typeface="Courier New" panose="02070309020205020404" pitchFamily="49" charset="0"/>
                <a:cs typeface="Courier New" panose="02070309020205020404" pitchFamily="49" charset="0"/>
              </a:rPr>
              <a:t>&lt;link </a:t>
            </a:r>
            <a:r>
              <a:rPr lang="en-US" sz="1800" dirty="0" err="1">
                <a:latin typeface="Courier New" panose="02070309020205020404" pitchFamily="49" charset="0"/>
                <a:cs typeface="Courier New" panose="02070309020205020404" pitchFamily="49" charset="0"/>
              </a:rPr>
              <a:t>rel</a:t>
            </a:r>
            <a:r>
              <a:rPr lang="en-US" sz="1800" dirty="0">
                <a:latin typeface="Courier New" panose="02070309020205020404" pitchFamily="49" charset="0"/>
                <a:cs typeface="Courier New" panose="02070309020205020404" pitchFamily="49" charset="0"/>
              </a:rPr>
              <a:t> = "stylesheet" </a:t>
            </a:r>
            <a:r>
              <a:rPr lang="en-US" sz="1800" dirty="0" err="1">
                <a:latin typeface="Courier New" panose="02070309020205020404" pitchFamily="49" charset="0"/>
                <a:cs typeface="Courier New" panose="02070309020205020404" pitchFamily="49" charset="0"/>
              </a:rPr>
              <a:t>href</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css</a:t>
            </a:r>
            <a:r>
              <a:rPr lang="en-US" sz="1800" dirty="0">
                <a:latin typeface="Courier New" panose="02070309020205020404" pitchFamily="49" charset="0"/>
                <a:cs typeface="Courier New" panose="02070309020205020404" pitchFamily="49" charset="0"/>
              </a:rPr>
              <a:t>/style.css"&gt;</a:t>
            </a:r>
          </a:p>
        </p:txBody>
      </p:sp>
    </p:spTree>
    <p:extLst>
      <p:ext uri="{BB962C8B-B14F-4D97-AF65-F5344CB8AC3E}">
        <p14:creationId xmlns:p14="http://schemas.microsoft.com/office/powerpoint/2010/main" val="423370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401836" y="1562695"/>
            <a:ext cx="8340328" cy="4688086"/>
          </a:xfrm>
        </p:spPr>
        <p:txBody>
          <a:bodyPr>
            <a:normAutofit fontScale="92500"/>
          </a:bodyPr>
          <a:lstStyle/>
          <a:p>
            <a:pPr>
              <a:lnSpc>
                <a:spcPct val="150000"/>
              </a:lnSpc>
            </a:pPr>
            <a:r>
              <a:rPr lang="en-US" dirty="0"/>
              <a:t>Use of CSS for Styling  - </a:t>
            </a:r>
            <a:r>
              <a:rPr lang="en-US" altLang="en-US" dirty="0"/>
              <a:t>Content, Presentation, Behavior</a:t>
            </a:r>
          </a:p>
          <a:p>
            <a:pPr>
              <a:lnSpc>
                <a:spcPct val="150000"/>
              </a:lnSpc>
            </a:pPr>
            <a:r>
              <a:rPr lang="en-US" dirty="0"/>
              <a:t>What is CSS?</a:t>
            </a:r>
          </a:p>
          <a:p>
            <a:pPr lvl="1">
              <a:lnSpc>
                <a:spcPct val="150000"/>
              </a:lnSpc>
            </a:pPr>
            <a:r>
              <a:rPr lang="en-US" dirty="0"/>
              <a:t>What can it do?</a:t>
            </a:r>
          </a:p>
          <a:p>
            <a:pPr lvl="1">
              <a:lnSpc>
                <a:spcPct val="150000"/>
              </a:lnSpc>
            </a:pPr>
            <a:r>
              <a:rPr lang="en-US" dirty="0"/>
              <a:t>Rules, Selectors, Declarations, Properties, Values</a:t>
            </a:r>
          </a:p>
          <a:p>
            <a:pPr>
              <a:lnSpc>
                <a:spcPct val="150000"/>
              </a:lnSpc>
            </a:pPr>
            <a:r>
              <a:rPr lang="en-US" dirty="0"/>
              <a:t>Linking CSS to HTML</a:t>
            </a:r>
          </a:p>
          <a:p>
            <a:pPr>
              <a:lnSpc>
                <a:spcPct val="150000"/>
              </a:lnSpc>
            </a:pPr>
            <a:r>
              <a:rPr lang="en-US" dirty="0"/>
              <a:t>CSS Properties</a:t>
            </a:r>
          </a:p>
          <a:p>
            <a:pPr>
              <a:lnSpc>
                <a:spcPct val="150000"/>
              </a:lnSpc>
            </a:pPr>
            <a:r>
              <a:rPr lang="en-US" dirty="0"/>
              <a:t>Styling Links</a:t>
            </a:r>
          </a:p>
          <a:p>
            <a:pPr>
              <a:lnSpc>
                <a:spcPct val="150000"/>
              </a:lnSpc>
            </a:pPr>
            <a:r>
              <a:rPr lang="en-US" dirty="0"/>
              <a:t>Grouping Selectors</a:t>
            </a:r>
          </a:p>
        </p:txBody>
      </p:sp>
      <p:sp>
        <p:nvSpPr>
          <p:cNvPr id="6" name="Rectangle 5"/>
          <p:cNvSpPr/>
          <p:nvPr/>
        </p:nvSpPr>
        <p:spPr>
          <a:xfrm>
            <a:off x="401836" y="1447800"/>
            <a:ext cx="8284964" cy="795130"/>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1663434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401836" y="1562695"/>
            <a:ext cx="8340328" cy="4688086"/>
          </a:xfrm>
        </p:spPr>
        <p:txBody>
          <a:bodyPr>
            <a:normAutofit fontScale="92500"/>
          </a:bodyPr>
          <a:lstStyle/>
          <a:p>
            <a:pPr>
              <a:lnSpc>
                <a:spcPct val="150000"/>
              </a:lnSpc>
            </a:pPr>
            <a:r>
              <a:rPr lang="en-US" dirty="0"/>
              <a:t>Use of CSS for Styling  - </a:t>
            </a:r>
            <a:r>
              <a:rPr lang="en-US" altLang="en-US" dirty="0"/>
              <a:t>Content, Presentation, Behavior</a:t>
            </a:r>
          </a:p>
          <a:p>
            <a:pPr>
              <a:lnSpc>
                <a:spcPct val="150000"/>
              </a:lnSpc>
            </a:pPr>
            <a:r>
              <a:rPr lang="en-US" dirty="0"/>
              <a:t>What is CSS?</a:t>
            </a:r>
          </a:p>
          <a:p>
            <a:pPr lvl="1">
              <a:lnSpc>
                <a:spcPct val="150000"/>
              </a:lnSpc>
            </a:pPr>
            <a:r>
              <a:rPr lang="en-US" dirty="0"/>
              <a:t>What can it do?</a:t>
            </a:r>
          </a:p>
          <a:p>
            <a:pPr lvl="1">
              <a:lnSpc>
                <a:spcPct val="150000"/>
              </a:lnSpc>
            </a:pPr>
            <a:r>
              <a:rPr lang="en-US" dirty="0"/>
              <a:t>Rules, Selectors, Declarations, Properties, Values</a:t>
            </a:r>
          </a:p>
          <a:p>
            <a:pPr>
              <a:lnSpc>
                <a:spcPct val="150000"/>
              </a:lnSpc>
            </a:pPr>
            <a:r>
              <a:rPr lang="en-US" dirty="0"/>
              <a:t>Linking CSS to HTML</a:t>
            </a:r>
          </a:p>
          <a:p>
            <a:pPr>
              <a:lnSpc>
                <a:spcPct val="150000"/>
              </a:lnSpc>
            </a:pPr>
            <a:r>
              <a:rPr lang="en-US" dirty="0"/>
              <a:t>CSS Properties</a:t>
            </a:r>
          </a:p>
          <a:p>
            <a:pPr>
              <a:lnSpc>
                <a:spcPct val="150000"/>
              </a:lnSpc>
            </a:pPr>
            <a:r>
              <a:rPr lang="en-US" dirty="0"/>
              <a:t>Styling Links</a:t>
            </a:r>
          </a:p>
          <a:p>
            <a:pPr>
              <a:lnSpc>
                <a:spcPct val="150000"/>
              </a:lnSpc>
            </a:pPr>
            <a:r>
              <a:rPr lang="en-US" dirty="0"/>
              <a:t>Grouping Selectors</a:t>
            </a:r>
          </a:p>
        </p:txBody>
      </p:sp>
      <p:sp>
        <p:nvSpPr>
          <p:cNvPr id="6" name="Rectangle 5"/>
          <p:cNvSpPr/>
          <p:nvPr/>
        </p:nvSpPr>
        <p:spPr>
          <a:xfrm>
            <a:off x="401836" y="4419600"/>
            <a:ext cx="8208764" cy="609600"/>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dirty="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3765801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color</a:t>
            </a:r>
          </a:p>
        </p:txBody>
      </p:sp>
      <p:sp>
        <p:nvSpPr>
          <p:cNvPr id="3" name="Content Placeholder 2"/>
          <p:cNvSpPr>
            <a:spLocks noGrp="1"/>
          </p:cNvSpPr>
          <p:nvPr>
            <p:ph idx="1"/>
          </p:nvPr>
        </p:nvSpPr>
        <p:spPr/>
        <p:txBody>
          <a:bodyPr>
            <a:normAutofit/>
          </a:bodyPr>
          <a:lstStyle/>
          <a:p>
            <a:r>
              <a:rPr lang="en-US" dirty="0"/>
              <a:t>The "</a:t>
            </a:r>
            <a:r>
              <a:rPr lang="en-US" b="1" dirty="0"/>
              <a:t>color</a:t>
            </a:r>
            <a:r>
              <a:rPr lang="en-US" dirty="0"/>
              <a:t>" property changes the text </a:t>
            </a:r>
            <a:r>
              <a:rPr lang="en-US" dirty="0" err="1"/>
              <a:t>colour</a:t>
            </a:r>
            <a:r>
              <a:rPr lang="en-US" dirty="0"/>
              <a:t>.  </a:t>
            </a:r>
            <a:r>
              <a:rPr lang="en-US" dirty="0" err="1"/>
              <a:t>Colours</a:t>
            </a:r>
            <a:r>
              <a:rPr lang="en-US" dirty="0"/>
              <a:t> can be set using RGB </a:t>
            </a:r>
            <a:r>
              <a:rPr lang="en-US" dirty="0" err="1"/>
              <a:t>colour</a:t>
            </a:r>
            <a:r>
              <a:rPr lang="en-US" dirty="0"/>
              <a:t> codes (hex or decimal) or by using the </a:t>
            </a:r>
            <a:r>
              <a:rPr lang="en-US" dirty="0" err="1"/>
              <a:t>colour</a:t>
            </a:r>
            <a:r>
              <a:rPr lang="en-US" dirty="0"/>
              <a:t> names.</a:t>
            </a:r>
          </a:p>
          <a:p>
            <a:pPr lvl="1"/>
            <a:r>
              <a:rPr lang="en-US" dirty="0"/>
              <a:t>red </a:t>
            </a:r>
            <a:br>
              <a:rPr lang="en-US" dirty="0"/>
            </a:br>
            <a:r>
              <a:rPr lang="en-US" dirty="0"/>
              <a:t>Is the same as </a:t>
            </a:r>
            <a:r>
              <a:rPr lang="en-US" i="1" dirty="0" err="1"/>
              <a:t>rgb</a:t>
            </a:r>
            <a:r>
              <a:rPr lang="en-US" i="1" dirty="0"/>
              <a:t>(255,0,0)</a:t>
            </a:r>
            <a:r>
              <a:rPr lang="en-US" dirty="0"/>
              <a:t> </a:t>
            </a:r>
            <a:br>
              <a:rPr lang="en-US" dirty="0"/>
            </a:br>
            <a:r>
              <a:rPr lang="en-US" dirty="0"/>
              <a:t>Which is the same as </a:t>
            </a:r>
            <a:r>
              <a:rPr lang="en-US" i="1" dirty="0" err="1"/>
              <a:t>rgb</a:t>
            </a:r>
            <a:r>
              <a:rPr lang="en-US" i="1" dirty="0"/>
              <a:t>(100%,0%,0%) </a:t>
            </a:r>
            <a:br>
              <a:rPr lang="en-US" i="1" dirty="0"/>
            </a:br>
            <a:r>
              <a:rPr lang="en-US" dirty="0"/>
              <a:t>Which is the same as </a:t>
            </a:r>
            <a:r>
              <a:rPr lang="en-US" i="1" dirty="0"/>
              <a:t>#FF0000</a:t>
            </a:r>
            <a:r>
              <a:rPr lang="en-US" dirty="0"/>
              <a:t> </a:t>
            </a:r>
            <a:br>
              <a:rPr lang="en-US" dirty="0"/>
            </a:br>
            <a:r>
              <a:rPr lang="en-US" dirty="0"/>
              <a:t>Which is the same as </a:t>
            </a:r>
            <a:r>
              <a:rPr lang="en-US" i="1" dirty="0"/>
              <a:t>#F00 </a:t>
            </a:r>
            <a:r>
              <a:rPr lang="en-US" dirty="0"/>
              <a:t>(shorthand)</a:t>
            </a:r>
            <a:endParaRPr lang="en-US" i="1" dirty="0"/>
          </a:p>
        </p:txBody>
      </p:sp>
    </p:spTree>
    <p:extLst>
      <p:ext uri="{BB962C8B-B14F-4D97-AF65-F5344CB8AC3E}">
        <p14:creationId xmlns:p14="http://schemas.microsoft.com/office/powerpoint/2010/main" val="722800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Properties: color</a:t>
            </a:r>
          </a:p>
        </p:txBody>
      </p:sp>
      <p:sp>
        <p:nvSpPr>
          <p:cNvPr id="3" name="Content Placeholder 2"/>
          <p:cNvSpPr>
            <a:spLocks noGrp="1"/>
          </p:cNvSpPr>
          <p:nvPr>
            <p:ph idx="1"/>
          </p:nvPr>
        </p:nvSpPr>
        <p:spPr/>
        <p:txBody>
          <a:bodyPr/>
          <a:lstStyle/>
          <a:p>
            <a:r>
              <a:rPr lang="en-US" dirty="0"/>
              <a:t>The “</a:t>
            </a:r>
            <a:r>
              <a:rPr lang="en-US" b="1" dirty="0"/>
              <a:t>color</a:t>
            </a:r>
            <a:r>
              <a:rPr lang="en-US" dirty="0"/>
              <a:t>" property changes the text color.  </a:t>
            </a:r>
          </a:p>
          <a:p>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body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color:blue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endParaRPr lang="en-US" dirty="0"/>
          </a:p>
          <a:p>
            <a:pPr marL="0" indent="0">
              <a:buNone/>
            </a:pPr>
            <a:endParaRPr lang="en-US" dirty="0"/>
          </a:p>
        </p:txBody>
      </p:sp>
    </p:spTree>
    <p:extLst>
      <p:ext uri="{BB962C8B-B14F-4D97-AF65-F5344CB8AC3E}">
        <p14:creationId xmlns:p14="http://schemas.microsoft.com/office/powerpoint/2010/main" val="2090718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Properties: background-color</a:t>
            </a:r>
          </a:p>
        </p:txBody>
      </p:sp>
      <p:sp>
        <p:nvSpPr>
          <p:cNvPr id="3" name="Content Placeholder 2"/>
          <p:cNvSpPr>
            <a:spLocks noGrp="1"/>
          </p:cNvSpPr>
          <p:nvPr>
            <p:ph idx="1"/>
          </p:nvPr>
        </p:nvSpPr>
        <p:spPr>
          <a:xfrm>
            <a:off x="381000" y="1524000"/>
            <a:ext cx="8340328" cy="4688086"/>
          </a:xfrm>
        </p:spPr>
        <p:txBody>
          <a:bodyPr/>
          <a:lstStyle/>
          <a:p>
            <a:r>
              <a:rPr lang="en-US" dirty="0"/>
              <a:t>The "</a:t>
            </a:r>
            <a:r>
              <a:rPr lang="en-US" b="1" dirty="0"/>
              <a:t>background-color</a:t>
            </a:r>
            <a:r>
              <a:rPr lang="en-US" dirty="0"/>
              <a:t>" property changes the background </a:t>
            </a:r>
            <a:r>
              <a:rPr lang="en-US" dirty="0" err="1"/>
              <a:t>colour</a:t>
            </a:r>
            <a:r>
              <a:rPr lang="en-US" dirty="0"/>
              <a:t>.  </a:t>
            </a:r>
          </a:p>
          <a:p>
            <a:r>
              <a:rPr lang="en-US" dirty="0"/>
              <a:t>Besides the BODY element, all elements default to a transparent background.</a:t>
            </a:r>
          </a:p>
          <a:p>
            <a:pPr marL="0" indent="0">
              <a:buNone/>
            </a:pPr>
            <a:r>
              <a:rPr lang="en-US" dirty="0"/>
              <a:t>    </a:t>
            </a:r>
            <a:r>
              <a:rPr lang="en-US" dirty="0">
                <a:latin typeface="Courier New" panose="02070309020205020404" pitchFamily="49" charset="0"/>
                <a:cs typeface="Courier New" panose="02070309020205020404" pitchFamily="49" charset="0"/>
              </a:rPr>
              <a:t>body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background-color:lightyellow</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endParaRPr lang="en-US" dirty="0"/>
          </a:p>
          <a:p>
            <a:endParaRPr lang="en-US" altLang="en-US" dirty="0">
              <a:solidFill>
                <a:schemeClr val="tx1"/>
              </a:solidFill>
            </a:endParaRPr>
          </a:p>
          <a:p>
            <a:endParaRPr lang="en-US" altLang="en-US" dirty="0">
              <a:solidFill>
                <a:schemeClr val="tx1"/>
              </a:solidFill>
            </a:endParaRPr>
          </a:p>
          <a:p>
            <a:endParaRPr lang="en-US" dirty="0"/>
          </a:p>
        </p:txBody>
      </p:sp>
    </p:spTree>
    <p:extLst>
      <p:ext uri="{BB962C8B-B14F-4D97-AF65-F5344CB8AC3E}">
        <p14:creationId xmlns:p14="http://schemas.microsoft.com/office/powerpoint/2010/main" val="1953997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dirty="0"/>
              <a:t>CSS Properties: </a:t>
            </a:r>
            <a:r>
              <a:rPr lang="en-US" sz="3000" dirty="0"/>
              <a:t>font-family</a:t>
            </a:r>
          </a:p>
        </p:txBody>
      </p:sp>
      <p:sp>
        <p:nvSpPr>
          <p:cNvPr id="3" name="Content Placeholder 2"/>
          <p:cNvSpPr>
            <a:spLocks noGrp="1"/>
          </p:cNvSpPr>
          <p:nvPr>
            <p:ph idx="1"/>
          </p:nvPr>
        </p:nvSpPr>
        <p:spPr/>
        <p:txBody>
          <a:bodyPr>
            <a:normAutofit fontScale="92500" lnSpcReduction="20000"/>
          </a:bodyPr>
          <a:lstStyle/>
          <a:p>
            <a:r>
              <a:rPr lang="en-US" sz="2900" dirty="0"/>
              <a:t>The "</a:t>
            </a:r>
            <a:r>
              <a:rPr lang="en-US" sz="2900" b="1" dirty="0"/>
              <a:t>font-family</a:t>
            </a:r>
            <a:r>
              <a:rPr lang="en-US" sz="2900" dirty="0"/>
              <a:t>" property specifies the font family (or "font face") of the text. You can specify either a specific font name or a generic family name (serif, sans-serif, monospace, cursive, fantasy).</a:t>
            </a:r>
          </a:p>
          <a:p>
            <a:endParaRPr lang="en-US" dirty="0"/>
          </a:p>
          <a:p>
            <a:pPr marL="0" indent="0">
              <a:buNone/>
            </a:pPr>
            <a:r>
              <a:rPr lang="en-US" sz="2300" dirty="0"/>
              <a:t>    </a:t>
            </a:r>
            <a:r>
              <a:rPr lang="en-US" sz="2300" dirty="0" err="1">
                <a:latin typeface="Courier New" panose="02070309020205020404" pitchFamily="49" charset="0"/>
                <a:cs typeface="Courier New" panose="02070309020205020404" pitchFamily="49" charset="0"/>
              </a:rPr>
              <a:t>font-family:"Times</a:t>
            </a:r>
            <a:r>
              <a:rPr lang="en-US" sz="2300" dirty="0">
                <a:latin typeface="Courier New" panose="02070309020205020404" pitchFamily="49" charset="0"/>
                <a:cs typeface="Courier New" panose="02070309020205020404" pitchFamily="49" charset="0"/>
              </a:rPr>
              <a:t> New Roman", serif;</a:t>
            </a:r>
          </a:p>
          <a:p>
            <a:pPr marL="0" indent="0">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font-family:Verdana</a:t>
            </a:r>
            <a:r>
              <a:rPr lang="en-US" sz="2300" dirty="0">
                <a:latin typeface="Courier New" panose="02070309020205020404" pitchFamily="49" charset="0"/>
                <a:cs typeface="Courier New" panose="02070309020205020404" pitchFamily="49" charset="0"/>
              </a:rPr>
              <a:t>, sans-serif;</a:t>
            </a:r>
          </a:p>
          <a:p>
            <a:pPr marL="0" indent="0">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font-family:Courier</a:t>
            </a:r>
            <a:r>
              <a:rPr lang="en-US" sz="2300" dirty="0">
                <a:latin typeface="Courier New" panose="02070309020205020404" pitchFamily="49" charset="0"/>
                <a:cs typeface="Courier New" panose="02070309020205020404" pitchFamily="49" charset="0"/>
              </a:rPr>
              <a:t>, monospace;</a:t>
            </a:r>
            <a:endParaRPr lang="en-US" sz="2300" dirty="0"/>
          </a:p>
          <a:p>
            <a:endParaRPr lang="en-US" dirty="0"/>
          </a:p>
          <a:p>
            <a:r>
              <a:rPr lang="en-US" sz="2900" dirty="0"/>
              <a:t>A comma separated list of font families can be specified if you want the browser to prefer one but use the others as backup options.</a:t>
            </a:r>
          </a:p>
          <a:p>
            <a:pPr marL="0" indent="0">
              <a:buNone/>
            </a:pPr>
            <a:r>
              <a:rPr lang="en-US" dirty="0"/>
              <a:t>  </a:t>
            </a:r>
          </a:p>
        </p:txBody>
      </p:sp>
    </p:spTree>
    <p:extLst>
      <p:ext uri="{BB962C8B-B14F-4D97-AF65-F5344CB8AC3E}">
        <p14:creationId xmlns:p14="http://schemas.microsoft.com/office/powerpoint/2010/main" val="3819323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br>
              <a:rPr lang="en-US" b="1" dirty="0"/>
            </a:br>
            <a:r>
              <a:rPr lang="en-US" dirty="0"/>
              <a:t>CSS Properties:</a:t>
            </a:r>
            <a:r>
              <a:rPr lang="en-US" b="1" dirty="0"/>
              <a:t> </a:t>
            </a:r>
            <a:r>
              <a:rPr lang="en-US" sz="3000" dirty="0"/>
              <a:t>font-size</a:t>
            </a:r>
          </a:p>
        </p:txBody>
      </p:sp>
      <p:sp>
        <p:nvSpPr>
          <p:cNvPr id="3" name="Content Placeholder 2"/>
          <p:cNvSpPr>
            <a:spLocks noGrp="1"/>
          </p:cNvSpPr>
          <p:nvPr>
            <p:ph idx="1"/>
          </p:nvPr>
        </p:nvSpPr>
        <p:spPr/>
        <p:txBody>
          <a:bodyPr/>
          <a:lstStyle/>
          <a:p>
            <a:r>
              <a:rPr lang="en-US" dirty="0"/>
              <a:t>The "</a:t>
            </a:r>
            <a:r>
              <a:rPr lang="en-US" b="1" dirty="0"/>
              <a:t>font-size</a:t>
            </a:r>
            <a:r>
              <a:rPr lang="en-US" dirty="0"/>
              <a:t>" property specifies the size of a font. It can be specified as a fixed size in various units, a percentage, or as a predefined keyword</a:t>
            </a:r>
          </a:p>
          <a:p>
            <a:endParaRPr lang="en-US" dirty="0"/>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511217"/>
            <a:ext cx="5420481" cy="1143160"/>
          </a:xfrm>
          <a:prstGeom prst="rect">
            <a:avLst/>
          </a:prstGeom>
        </p:spPr>
      </p:pic>
    </p:spTree>
    <p:extLst>
      <p:ext uri="{BB962C8B-B14F-4D97-AF65-F5344CB8AC3E}">
        <p14:creationId xmlns:p14="http://schemas.microsoft.com/office/powerpoint/2010/main" val="2578875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dirty="0"/>
              <a:t>CSS Properties:</a:t>
            </a:r>
            <a:r>
              <a:rPr lang="en-US" b="1" dirty="0"/>
              <a:t> </a:t>
            </a:r>
            <a:r>
              <a:rPr lang="en-US" sz="3000" dirty="0"/>
              <a:t>font-size (</a:t>
            </a:r>
            <a:r>
              <a:rPr lang="en-US" sz="3000" dirty="0" err="1"/>
              <a:t>em</a:t>
            </a:r>
            <a:r>
              <a:rPr lang="en-US" sz="3000" dirty="0"/>
              <a:t>) </a:t>
            </a:r>
            <a:endParaRPr lang="en-US" dirty="0"/>
          </a:p>
        </p:txBody>
      </p:sp>
      <p:sp>
        <p:nvSpPr>
          <p:cNvPr id="3" name="Content Placeholder 2"/>
          <p:cNvSpPr>
            <a:spLocks noGrp="1"/>
          </p:cNvSpPr>
          <p:nvPr>
            <p:ph idx="1"/>
          </p:nvPr>
        </p:nvSpPr>
        <p:spPr/>
        <p:txBody>
          <a:bodyPr/>
          <a:lstStyle/>
          <a:p>
            <a:r>
              <a:rPr lang="en-US" dirty="0"/>
              <a:t>The "</a:t>
            </a:r>
            <a:r>
              <a:rPr lang="en-US" i="1" dirty="0" err="1"/>
              <a:t>em</a:t>
            </a:r>
            <a:r>
              <a:rPr lang="en-US" dirty="0"/>
              <a:t>" unit lets you set the size of the text relative to the text around it. This makes the page resize nicely in proportion if the user changes their default font-size. The default size is "1em".</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10000"/>
            <a:ext cx="4448796" cy="1829055"/>
          </a:xfrm>
          <a:prstGeom prst="rect">
            <a:avLst/>
          </a:prstGeom>
        </p:spPr>
      </p:pic>
    </p:spTree>
    <p:extLst>
      <p:ext uri="{BB962C8B-B14F-4D97-AF65-F5344CB8AC3E}">
        <p14:creationId xmlns:p14="http://schemas.microsoft.com/office/powerpoint/2010/main" val="1633877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800" b="1" dirty="0"/>
            </a:br>
            <a:r>
              <a:rPr lang="en-US" dirty="0"/>
              <a:t>CSS Properties:</a:t>
            </a:r>
            <a:r>
              <a:rPr lang="en-US" b="1" dirty="0"/>
              <a:t> </a:t>
            </a:r>
            <a:r>
              <a:rPr lang="en-US" sz="3000" dirty="0"/>
              <a:t>font-size (%)</a:t>
            </a:r>
          </a:p>
        </p:txBody>
      </p:sp>
      <p:sp>
        <p:nvSpPr>
          <p:cNvPr id="3" name="Content Placeholder 2"/>
          <p:cNvSpPr>
            <a:spLocks noGrp="1"/>
          </p:cNvSpPr>
          <p:nvPr>
            <p:ph idx="1"/>
          </p:nvPr>
        </p:nvSpPr>
        <p:spPr/>
        <p:txBody>
          <a:bodyPr/>
          <a:lstStyle/>
          <a:p>
            <a:r>
              <a:rPr lang="en-US" dirty="0"/>
              <a:t>The size can also be specified as a </a:t>
            </a:r>
            <a:r>
              <a:rPr lang="en-US" i="1" dirty="0"/>
              <a:t>percentage</a:t>
            </a:r>
            <a:r>
              <a:rPr lang="en-US" dirty="0"/>
              <a:t>, which works similar to "ems", and can be used in conjunction with other units.</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177928"/>
            <a:ext cx="3086531" cy="2686425"/>
          </a:xfrm>
          <a:prstGeom prst="rect">
            <a:avLst/>
          </a:prstGeom>
        </p:spPr>
      </p:pic>
    </p:spTree>
    <p:extLst>
      <p:ext uri="{BB962C8B-B14F-4D97-AF65-F5344CB8AC3E}">
        <p14:creationId xmlns:p14="http://schemas.microsoft.com/office/powerpoint/2010/main" val="4067099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Properties: font-size (</a:t>
            </a:r>
            <a:r>
              <a:rPr lang="en-US" dirty="0" err="1"/>
              <a:t>px</a:t>
            </a:r>
            <a:r>
              <a:rPr lang="en-US" dirty="0"/>
              <a:t>)</a:t>
            </a:r>
          </a:p>
        </p:txBody>
      </p:sp>
      <p:sp>
        <p:nvSpPr>
          <p:cNvPr id="3" name="Content Placeholder 2"/>
          <p:cNvSpPr>
            <a:spLocks noGrp="1"/>
          </p:cNvSpPr>
          <p:nvPr>
            <p:ph idx="1"/>
          </p:nvPr>
        </p:nvSpPr>
        <p:spPr/>
        <p:txBody>
          <a:bodyPr/>
          <a:lstStyle/>
          <a:p>
            <a:r>
              <a:rPr lang="en-US" dirty="0"/>
              <a:t>The "</a:t>
            </a:r>
            <a:r>
              <a:rPr lang="en-US" i="1" dirty="0" err="1"/>
              <a:t>px</a:t>
            </a:r>
            <a:r>
              <a:rPr lang="en-US" dirty="0"/>
              <a:t>" unit lets you size font in terms of pixels, which is the unit also used to size images and other elements. It is easier to understand than </a:t>
            </a:r>
            <a:r>
              <a:rPr lang="en-US" dirty="0" err="1"/>
              <a:t>em</a:t>
            </a:r>
            <a:r>
              <a:rPr lang="en-US" dirty="0"/>
              <a:t>, but doesn't work as well when printing or resizing.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886200"/>
            <a:ext cx="2924583" cy="857370"/>
          </a:xfrm>
          <a:prstGeom prst="rect">
            <a:avLst/>
          </a:prstGeom>
        </p:spPr>
      </p:pic>
    </p:spTree>
    <p:extLst>
      <p:ext uri="{BB962C8B-B14F-4D97-AF65-F5344CB8AC3E}">
        <p14:creationId xmlns:p14="http://schemas.microsoft.com/office/powerpoint/2010/main" val="3939642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dirty="0"/>
              <a:t>CSS Properties: </a:t>
            </a:r>
            <a:r>
              <a:rPr lang="en-US" sz="3000" dirty="0"/>
              <a:t>font-style</a:t>
            </a:r>
          </a:p>
        </p:txBody>
      </p:sp>
      <p:sp>
        <p:nvSpPr>
          <p:cNvPr id="3" name="Content Placeholder 2"/>
          <p:cNvSpPr>
            <a:spLocks noGrp="1"/>
          </p:cNvSpPr>
          <p:nvPr>
            <p:ph idx="1"/>
          </p:nvPr>
        </p:nvSpPr>
        <p:spPr/>
        <p:txBody>
          <a:bodyPr>
            <a:normAutofit fontScale="92500" lnSpcReduction="10000"/>
          </a:bodyPr>
          <a:lstStyle/>
          <a:p>
            <a:r>
              <a:rPr lang="en-US" dirty="0"/>
              <a:t>The "</a:t>
            </a:r>
            <a:r>
              <a:rPr lang="en-US" b="1" dirty="0"/>
              <a:t>font-style</a:t>
            </a:r>
            <a:r>
              <a:rPr lang="en-US" dirty="0"/>
              <a:t>" property specifies the font style of the text. The style can be  "normal" by default or italic or oblique.</a:t>
            </a:r>
          </a:p>
          <a:p>
            <a:endParaRPr lang="en-US" dirty="0"/>
          </a:p>
          <a:p>
            <a:pPr marL="0" indent="0">
              <a:buNone/>
            </a:pPr>
            <a:endParaRPr lang="en-US" dirty="0"/>
          </a:p>
          <a:p>
            <a:pPr marL="0" indent="0">
              <a:buNone/>
            </a:pPr>
            <a:endParaRPr lang="en-US" dirty="0"/>
          </a:p>
          <a:p>
            <a:pPr marL="0" indent="0">
              <a:buNone/>
            </a:pPr>
            <a:endParaRPr lang="en-US" dirty="0"/>
          </a:p>
          <a:p>
            <a:r>
              <a:rPr lang="en-US" dirty="0"/>
              <a:t>Italic forms are generally cursive in nature while oblique faces are typically sloped versions of the regular face. However, if the font being used does not have italic or oblique faces available, in most cases there is little, if any, difference between italic and oblique.</a:t>
            </a:r>
          </a:p>
          <a:p>
            <a:r>
              <a:rPr lang="en-US" dirty="0"/>
              <a:t>In the screenshots above, the fonts used are Times New Roman and Verdana.</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438400"/>
            <a:ext cx="2438740" cy="1143160"/>
          </a:xfrm>
          <a:prstGeom prst="rect">
            <a:avLst/>
          </a:prstGeom>
          <a:solidFill>
            <a:schemeClr val="accent1">
              <a:lumMod val="40000"/>
              <a:lumOff val="60000"/>
            </a:schemeClr>
          </a:solidFill>
          <a:ln>
            <a:solidFill>
              <a:srgbClr val="00B0F0"/>
            </a:solidFill>
          </a:ln>
          <a:effectLst>
            <a:glow rad="139700">
              <a:srgbClr val="0070C0">
                <a:alpha val="40000"/>
              </a:srgbClr>
            </a:glo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9915" y="2496312"/>
            <a:ext cx="2953162" cy="1086002"/>
          </a:xfrm>
          <a:prstGeom prst="rect">
            <a:avLst/>
          </a:prstGeom>
          <a:ln>
            <a:solidFill>
              <a:srgbClr val="00B0F0"/>
            </a:solidFill>
          </a:ln>
          <a:effectLst>
            <a:glow rad="127000">
              <a:srgbClr val="0070C0"/>
            </a:glow>
          </a:effectLst>
        </p:spPr>
      </p:pic>
    </p:spTree>
    <p:extLst>
      <p:ext uri="{BB962C8B-B14F-4D97-AF65-F5344CB8AC3E}">
        <p14:creationId xmlns:p14="http://schemas.microsoft.com/office/powerpoint/2010/main" val="60026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
          <p:cNvSpPr>
            <a:spLocks noGrp="1" noChangeArrowheads="1"/>
          </p:cNvSpPr>
          <p:nvPr>
            <p:ph type="title"/>
          </p:nvPr>
        </p:nvSpPr>
        <p:spPr/>
        <p:txBody>
          <a:bodyPr/>
          <a:lstStyle/>
          <a:p>
            <a:pPr eaLnBrk="1" hangingPunct="1"/>
            <a:r>
              <a:rPr lang="en-US" altLang="en-US"/>
              <a:t>Content, Presentation, Behavior</a:t>
            </a:r>
          </a:p>
        </p:txBody>
      </p:sp>
      <p:sp>
        <p:nvSpPr>
          <p:cNvPr id="27652" name="Rectangle 2"/>
          <p:cNvSpPr>
            <a:spLocks noGrp="1" noChangeArrowheads="1"/>
          </p:cNvSpPr>
          <p:nvPr>
            <p:ph idx="1"/>
          </p:nvPr>
        </p:nvSpPr>
        <p:spPr>
          <a:xfrm>
            <a:off x="401836" y="2057400"/>
            <a:ext cx="4348758" cy="3962400"/>
          </a:xfrm>
        </p:spPr>
        <p:txBody>
          <a:bodyPr/>
          <a:lstStyle/>
          <a:p>
            <a:r>
              <a:rPr lang="en-US" altLang="en-US" b="1" dirty="0"/>
              <a:t>Content</a:t>
            </a:r>
            <a:r>
              <a:rPr lang="en-US" altLang="en-US" dirty="0"/>
              <a:t> comprises the information the author wishes to convey to his or her audience, and is embedded within HTML markup that defines its structure and semantics. </a:t>
            </a:r>
          </a:p>
        </p:txBody>
      </p:sp>
      <p:pic>
        <p:nvPicPr>
          <p:cNvPr id="2765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969" y="2334076"/>
            <a:ext cx="3009305" cy="221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719599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dirty="0"/>
              <a:t>CSS Properties: </a:t>
            </a:r>
            <a:r>
              <a:rPr lang="en-US" sz="3000" dirty="0"/>
              <a:t>font-weight</a:t>
            </a:r>
          </a:p>
        </p:txBody>
      </p:sp>
      <p:sp>
        <p:nvSpPr>
          <p:cNvPr id="3" name="Content Placeholder 2"/>
          <p:cNvSpPr>
            <a:spLocks noGrp="1"/>
          </p:cNvSpPr>
          <p:nvPr>
            <p:ph idx="1"/>
          </p:nvPr>
        </p:nvSpPr>
        <p:spPr/>
        <p:txBody>
          <a:bodyPr>
            <a:normAutofit/>
          </a:bodyPr>
          <a:lstStyle/>
          <a:p>
            <a:r>
              <a:rPr lang="en-US" dirty="0"/>
              <a:t>The "</a:t>
            </a:r>
            <a:r>
              <a:rPr lang="en-US" b="1" dirty="0"/>
              <a:t>font-weight</a:t>
            </a:r>
            <a:r>
              <a:rPr lang="en-US" dirty="0"/>
              <a:t>" property specifies the thickness of the font. The default is "normal" and the typical override is "bold". You can also specify "bolder", "lighter", or a number from 100 to 900. </a:t>
            </a:r>
          </a:p>
          <a:p>
            <a:r>
              <a:rPr lang="en-US" dirty="0"/>
              <a:t>The keyword value </a:t>
            </a:r>
            <a:r>
              <a:rPr lang="en-US" b="1" dirty="0"/>
              <a:t>normal</a:t>
            </a:r>
            <a:r>
              <a:rPr lang="en-US" dirty="0"/>
              <a:t> maps to numeric value 400 and the value bold maps to 700.</a:t>
            </a:r>
          </a:p>
          <a:p>
            <a:pPr marL="0" indent="0">
              <a:buNone/>
            </a:pPr>
            <a:endParaRPr lang="en-US" dirty="0"/>
          </a:p>
          <a:p>
            <a:pPr marL="0" indent="0">
              <a:buNone/>
            </a:pPr>
            <a:r>
              <a:rPr lang="en-US" dirty="0"/>
              <a:t>    </a:t>
            </a:r>
            <a:r>
              <a:rPr lang="en-US" dirty="0" err="1">
                <a:latin typeface="Courier New" panose="02070309020205020404" pitchFamily="49" charset="0"/>
                <a:cs typeface="Courier New" panose="02070309020205020404" pitchFamily="49" charset="0"/>
              </a:rPr>
              <a:t>blockquote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font-weight:bold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endParaRPr lang="en-US" dirty="0"/>
          </a:p>
        </p:txBody>
      </p:sp>
    </p:spTree>
    <p:extLst>
      <p:ext uri="{BB962C8B-B14F-4D97-AF65-F5344CB8AC3E}">
        <p14:creationId xmlns:p14="http://schemas.microsoft.com/office/powerpoint/2010/main" val="392449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:text-..</a:t>
            </a:r>
          </a:p>
        </p:txBody>
      </p:sp>
      <p:sp>
        <p:nvSpPr>
          <p:cNvPr id="3" name="Content Placeholder 2"/>
          <p:cNvSpPr>
            <a:spLocks noGrp="1"/>
          </p:cNvSpPr>
          <p:nvPr>
            <p:ph idx="1"/>
          </p:nvPr>
        </p:nvSpPr>
        <p:spPr/>
        <p:txBody>
          <a:bodyPr>
            <a:normAutofit lnSpcReduction="10000"/>
          </a:bodyPr>
          <a:lstStyle/>
          <a:p>
            <a:r>
              <a:rPr lang="en-US" b="1" dirty="0"/>
              <a:t>text-decoration: </a:t>
            </a:r>
            <a:r>
              <a:rPr lang="en-US" dirty="0"/>
              <a:t>The text-decoration property decorates the text. Values include: underline, </a:t>
            </a:r>
            <a:r>
              <a:rPr lang="en-US" dirty="0" err="1"/>
              <a:t>overline</a:t>
            </a:r>
            <a:r>
              <a:rPr lang="en-US" dirty="0"/>
              <a:t>, line-through, and none.</a:t>
            </a:r>
          </a:p>
          <a:p>
            <a:pPr marL="0" indent="0">
              <a:buNone/>
            </a:pPr>
            <a:r>
              <a:rPr lang="en-US" dirty="0"/>
              <a:t>    </a:t>
            </a:r>
            <a:r>
              <a:rPr lang="en-US" dirty="0">
                <a:latin typeface="Courier New" panose="02070309020205020404" pitchFamily="49" charset="0"/>
                <a:cs typeface="Courier New" panose="02070309020205020404" pitchFamily="49" charset="0"/>
              </a:rPr>
              <a:t>p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text-decoration:underline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endParaRPr lang="en-US" dirty="0"/>
          </a:p>
          <a:p>
            <a:r>
              <a:rPr lang="en-US" b="1" dirty="0"/>
              <a:t>text-transform: </a:t>
            </a:r>
            <a:r>
              <a:rPr lang="en-US" dirty="0"/>
              <a:t>The text-transform property controls the letters in an element. Values include:  uppercase, lowercase, capitalize, and none.</a:t>
            </a:r>
          </a:p>
          <a:p>
            <a:pPr marL="0" indent="0">
              <a:buNone/>
            </a:pPr>
            <a:r>
              <a:rPr lang="en-US" dirty="0"/>
              <a:t>    </a:t>
            </a:r>
            <a:r>
              <a:rPr lang="en-US" dirty="0">
                <a:latin typeface="Courier New" panose="02070309020205020404" pitchFamily="49" charset="0"/>
                <a:cs typeface="Courier New" panose="02070309020205020404" pitchFamily="49" charset="0"/>
              </a:rPr>
              <a:t>p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text-transform:uppercase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1875303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:text-..</a:t>
            </a:r>
          </a:p>
        </p:txBody>
      </p:sp>
      <p:sp>
        <p:nvSpPr>
          <p:cNvPr id="3" name="Content Placeholder 2"/>
          <p:cNvSpPr>
            <a:spLocks noGrp="1"/>
          </p:cNvSpPr>
          <p:nvPr>
            <p:ph idx="1"/>
          </p:nvPr>
        </p:nvSpPr>
        <p:spPr/>
        <p:txBody>
          <a:bodyPr/>
          <a:lstStyle/>
          <a:p>
            <a:r>
              <a:rPr lang="en-US" b="1" dirty="0"/>
              <a:t>text-align: </a:t>
            </a:r>
            <a:r>
              <a:rPr lang="en-US" dirty="0"/>
              <a:t>The text-align property aligns the text in an element. Values include: left, right, center, and justify.</a:t>
            </a:r>
          </a:p>
          <a:p>
            <a:pPr marL="0" indent="0">
              <a:buNone/>
            </a:pPr>
            <a:r>
              <a:rPr lang="en-US" dirty="0"/>
              <a:t>     </a:t>
            </a:r>
            <a:r>
              <a:rPr lang="en-US" dirty="0">
                <a:latin typeface="Courier New" panose="02070309020205020404" pitchFamily="49" charset="0"/>
                <a:cs typeface="Courier New" panose="02070309020205020404" pitchFamily="49" charset="0"/>
              </a:rPr>
              <a:t>p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text-align:center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1236286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401836" y="1562695"/>
            <a:ext cx="8340328" cy="4688086"/>
          </a:xfrm>
        </p:spPr>
        <p:txBody>
          <a:bodyPr>
            <a:normAutofit fontScale="92500"/>
          </a:bodyPr>
          <a:lstStyle/>
          <a:p>
            <a:pPr>
              <a:lnSpc>
                <a:spcPct val="150000"/>
              </a:lnSpc>
            </a:pPr>
            <a:r>
              <a:rPr lang="en-US" dirty="0"/>
              <a:t>Use of CSS for Styling  - </a:t>
            </a:r>
            <a:r>
              <a:rPr lang="en-US" altLang="en-US" dirty="0"/>
              <a:t>Content, Presentation, Behavior</a:t>
            </a:r>
          </a:p>
          <a:p>
            <a:pPr>
              <a:lnSpc>
                <a:spcPct val="150000"/>
              </a:lnSpc>
            </a:pPr>
            <a:r>
              <a:rPr lang="en-US" dirty="0"/>
              <a:t>What is CSS?</a:t>
            </a:r>
          </a:p>
          <a:p>
            <a:pPr lvl="1">
              <a:lnSpc>
                <a:spcPct val="150000"/>
              </a:lnSpc>
            </a:pPr>
            <a:r>
              <a:rPr lang="en-US" dirty="0"/>
              <a:t>What can it do?</a:t>
            </a:r>
          </a:p>
          <a:p>
            <a:pPr lvl="1">
              <a:lnSpc>
                <a:spcPct val="150000"/>
              </a:lnSpc>
            </a:pPr>
            <a:r>
              <a:rPr lang="en-US" dirty="0"/>
              <a:t>Rules, Selectors, Declarations, Properties, Values</a:t>
            </a:r>
          </a:p>
          <a:p>
            <a:pPr>
              <a:lnSpc>
                <a:spcPct val="150000"/>
              </a:lnSpc>
            </a:pPr>
            <a:r>
              <a:rPr lang="en-US" dirty="0"/>
              <a:t>Linking CSS to HTML</a:t>
            </a:r>
          </a:p>
          <a:p>
            <a:pPr>
              <a:lnSpc>
                <a:spcPct val="150000"/>
              </a:lnSpc>
            </a:pPr>
            <a:r>
              <a:rPr lang="en-US" dirty="0"/>
              <a:t>CSS Properties</a:t>
            </a:r>
          </a:p>
          <a:p>
            <a:pPr>
              <a:lnSpc>
                <a:spcPct val="150000"/>
              </a:lnSpc>
            </a:pPr>
            <a:r>
              <a:rPr lang="en-US" dirty="0"/>
              <a:t>Styling Links</a:t>
            </a:r>
          </a:p>
          <a:p>
            <a:pPr>
              <a:lnSpc>
                <a:spcPct val="150000"/>
              </a:lnSpc>
            </a:pPr>
            <a:r>
              <a:rPr lang="en-US" dirty="0"/>
              <a:t>Grouping Selectors</a:t>
            </a:r>
          </a:p>
        </p:txBody>
      </p:sp>
      <p:sp>
        <p:nvSpPr>
          <p:cNvPr id="6" name="Rectangle 5"/>
          <p:cNvSpPr/>
          <p:nvPr/>
        </p:nvSpPr>
        <p:spPr>
          <a:xfrm>
            <a:off x="304800" y="5029200"/>
            <a:ext cx="8229600" cy="685800"/>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1306031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 Styling links</a:t>
            </a:r>
          </a:p>
        </p:txBody>
      </p:sp>
      <p:sp>
        <p:nvSpPr>
          <p:cNvPr id="3" name="Content Placeholder 2"/>
          <p:cNvSpPr>
            <a:spLocks noGrp="1"/>
          </p:cNvSpPr>
          <p:nvPr>
            <p:ph idx="1"/>
          </p:nvPr>
        </p:nvSpPr>
        <p:spPr/>
        <p:txBody>
          <a:bodyPr/>
          <a:lstStyle/>
          <a:p>
            <a:r>
              <a:rPr lang="en-US" dirty="0"/>
              <a:t>As we have seen previously, there are different types of links (unvisited, visited, active) that you'll come across on a web page. There's one other state (</a:t>
            </a:r>
            <a:r>
              <a:rPr lang="en-US" b="1" dirty="0"/>
              <a:t>hover</a:t>
            </a:r>
            <a:r>
              <a:rPr lang="en-US" dirty="0"/>
              <a:t>), which occurs when you pass your cursor over the link. </a:t>
            </a:r>
          </a:p>
          <a:p>
            <a:r>
              <a:rPr lang="en-US" dirty="0"/>
              <a:t>In CSS, you can change the styling of all of these link states using </a:t>
            </a:r>
            <a:r>
              <a:rPr lang="en-US" b="1" dirty="0"/>
              <a:t>pseudo-classes</a:t>
            </a:r>
            <a:r>
              <a:rPr lang="en-US" dirty="0"/>
              <a:t>. The different states are addressed within the CSS through the use of the </a:t>
            </a:r>
            <a:r>
              <a:rPr lang="en-US" i="1" dirty="0"/>
              <a:t>a</a:t>
            </a:r>
            <a:r>
              <a:rPr lang="en-US" dirty="0"/>
              <a:t> element selector, and by applying (with the aid of a colon) the pseudo-classes of </a:t>
            </a:r>
            <a:r>
              <a:rPr lang="en-US" i="1" dirty="0"/>
              <a:t>link, visited, hover</a:t>
            </a:r>
            <a:r>
              <a:rPr lang="en-US" dirty="0"/>
              <a:t>, and </a:t>
            </a:r>
            <a:r>
              <a:rPr lang="en-US" i="1" dirty="0"/>
              <a:t>active</a:t>
            </a:r>
            <a:r>
              <a:rPr lang="en-US" dirty="0"/>
              <a:t>.</a:t>
            </a:r>
            <a:br>
              <a:rPr lang="en-US" dirty="0"/>
            </a:br>
            <a:endParaRPr lang="en-US" dirty="0"/>
          </a:p>
        </p:txBody>
      </p:sp>
    </p:spTree>
    <p:extLst>
      <p:ext uri="{BB962C8B-B14F-4D97-AF65-F5344CB8AC3E}">
        <p14:creationId xmlns:p14="http://schemas.microsoft.com/office/powerpoint/2010/main" val="2392870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 Styling links</a:t>
            </a:r>
          </a:p>
        </p:txBody>
      </p:sp>
      <p:sp>
        <p:nvSpPr>
          <p:cNvPr id="3" name="Content Placeholder 2"/>
          <p:cNvSpPr>
            <a:spLocks noGrp="1"/>
          </p:cNvSpPr>
          <p:nvPr>
            <p:ph idx="1"/>
          </p:nvPr>
        </p:nvSpPr>
        <p:spPr>
          <a:xfrm>
            <a:off x="609600" y="1676400"/>
            <a:ext cx="8001000" cy="4495800"/>
          </a:xfrm>
        </p:spPr>
        <p:txBody>
          <a:bodyPr>
            <a:normAutofit fontScale="92500" lnSpcReduction="10000"/>
          </a:bodyPr>
          <a:lstStyle/>
          <a:p>
            <a:pPr marL="114300" indent="0">
              <a:buNone/>
            </a:pPr>
            <a:endParaRPr lang="en-US" sz="2300" dirty="0">
              <a:latin typeface="Courier New" panose="02070309020205020404" pitchFamily="49" charset="0"/>
              <a:cs typeface="Courier New" panose="02070309020205020404" pitchFamily="49" charset="0"/>
            </a:endParaRPr>
          </a:p>
          <a:p>
            <a:pPr marL="114300" indent="0">
              <a:buNone/>
            </a:pPr>
            <a:r>
              <a:rPr lang="en-US" sz="2300" dirty="0">
                <a:latin typeface="Courier New" panose="02070309020205020404" pitchFamily="49" charset="0"/>
                <a:cs typeface="Courier New" panose="02070309020205020404" pitchFamily="49" charset="0"/>
              </a:rPr>
              <a:t>a:link {</a:t>
            </a:r>
          </a:p>
          <a:p>
            <a:pPr marL="114300" indent="0">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color:black</a:t>
            </a:r>
            <a:r>
              <a:rPr lang="en-US" sz="2300" dirty="0">
                <a:latin typeface="Courier New" panose="02070309020205020404" pitchFamily="49" charset="0"/>
                <a:cs typeface="Courier New" panose="02070309020205020404" pitchFamily="49" charset="0"/>
              </a:rPr>
              <a:t>;</a:t>
            </a:r>
          </a:p>
          <a:p>
            <a:pPr marL="114300" indent="0">
              <a:buNone/>
            </a:pPr>
            <a:r>
              <a:rPr lang="en-US" sz="2300" dirty="0">
                <a:latin typeface="Courier New" panose="02070309020205020404" pitchFamily="49" charset="0"/>
                <a:cs typeface="Courier New" panose="02070309020205020404" pitchFamily="49" charset="0"/>
              </a:rPr>
              <a:t>}</a:t>
            </a:r>
          </a:p>
          <a:p>
            <a:pPr marL="114300" indent="0">
              <a:buNone/>
            </a:pPr>
            <a:r>
              <a:rPr lang="en-US" sz="2300" dirty="0">
                <a:latin typeface="Courier New" panose="02070309020205020404" pitchFamily="49" charset="0"/>
                <a:cs typeface="Courier New" panose="02070309020205020404" pitchFamily="49" charset="0"/>
              </a:rPr>
              <a:t>a:visited {</a:t>
            </a:r>
          </a:p>
          <a:p>
            <a:pPr marL="114300" indent="0">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color:slategray</a:t>
            </a:r>
            <a:r>
              <a:rPr lang="en-US" sz="2300" dirty="0">
                <a:latin typeface="Courier New" panose="02070309020205020404" pitchFamily="49" charset="0"/>
                <a:cs typeface="Courier New" panose="02070309020205020404" pitchFamily="49" charset="0"/>
              </a:rPr>
              <a:t>;</a:t>
            </a:r>
          </a:p>
          <a:p>
            <a:pPr marL="114300" indent="0">
              <a:buNone/>
            </a:pPr>
            <a:r>
              <a:rPr lang="en-US" sz="2300" dirty="0">
                <a:latin typeface="Courier New" panose="02070309020205020404" pitchFamily="49" charset="0"/>
                <a:cs typeface="Courier New" panose="02070309020205020404" pitchFamily="49" charset="0"/>
              </a:rPr>
              <a:t>}</a:t>
            </a:r>
          </a:p>
          <a:p>
            <a:pPr marL="114300" indent="0">
              <a:buNone/>
            </a:pPr>
            <a:r>
              <a:rPr lang="en-US" sz="2300" dirty="0">
                <a:latin typeface="Courier New" panose="02070309020205020404" pitchFamily="49" charset="0"/>
                <a:cs typeface="Courier New" panose="02070309020205020404" pitchFamily="49" charset="0"/>
              </a:rPr>
              <a:t>a:hover {</a:t>
            </a:r>
          </a:p>
          <a:p>
            <a:pPr marL="114300" indent="0">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text-decoration:none</a:t>
            </a:r>
            <a:r>
              <a:rPr lang="en-US" sz="2300" dirty="0">
                <a:latin typeface="Courier New" panose="02070309020205020404" pitchFamily="49" charset="0"/>
                <a:cs typeface="Courier New" panose="02070309020205020404" pitchFamily="49" charset="0"/>
              </a:rPr>
              <a:t>;</a:t>
            </a:r>
          </a:p>
          <a:p>
            <a:pPr marL="114300" indent="0">
              <a:buNone/>
            </a:pPr>
            <a:r>
              <a:rPr lang="en-US" sz="2300" dirty="0">
                <a:latin typeface="Courier New" panose="02070309020205020404" pitchFamily="49" charset="0"/>
                <a:cs typeface="Courier New" panose="02070309020205020404" pitchFamily="49" charset="0"/>
              </a:rPr>
              <a:t>}</a:t>
            </a:r>
          </a:p>
          <a:p>
            <a:pPr marL="114300" indent="0">
              <a:buNone/>
            </a:pPr>
            <a:r>
              <a:rPr lang="en-US" sz="2300" dirty="0">
                <a:latin typeface="Courier New" panose="02070309020205020404" pitchFamily="49" charset="0"/>
                <a:cs typeface="Courier New" panose="02070309020205020404" pitchFamily="49" charset="0"/>
              </a:rPr>
              <a:t>a:active {</a:t>
            </a:r>
          </a:p>
          <a:p>
            <a:pPr marL="114300" indent="0">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color:red</a:t>
            </a:r>
            <a:r>
              <a:rPr lang="en-US" sz="2300" dirty="0">
                <a:latin typeface="Courier New" panose="02070309020205020404" pitchFamily="49" charset="0"/>
                <a:cs typeface="Courier New" panose="02070309020205020404" pitchFamily="49" charset="0"/>
              </a:rPr>
              <a:t>;</a:t>
            </a:r>
          </a:p>
          <a:p>
            <a:pPr marL="114300" indent="0">
              <a:buNone/>
            </a:pPr>
            <a:r>
              <a:rPr lang="en-US" sz="2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52600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401836" y="1562695"/>
            <a:ext cx="8340328" cy="4688086"/>
          </a:xfrm>
        </p:spPr>
        <p:txBody>
          <a:bodyPr>
            <a:normAutofit fontScale="92500"/>
          </a:bodyPr>
          <a:lstStyle/>
          <a:p>
            <a:pPr>
              <a:lnSpc>
                <a:spcPct val="150000"/>
              </a:lnSpc>
            </a:pPr>
            <a:r>
              <a:rPr lang="en-US" dirty="0"/>
              <a:t>Use of CSS for Styling  - </a:t>
            </a:r>
            <a:r>
              <a:rPr lang="en-US" altLang="en-US" dirty="0"/>
              <a:t>Content, Presentation, Behavior</a:t>
            </a:r>
          </a:p>
          <a:p>
            <a:pPr>
              <a:lnSpc>
                <a:spcPct val="150000"/>
              </a:lnSpc>
            </a:pPr>
            <a:r>
              <a:rPr lang="en-US" dirty="0"/>
              <a:t>What is CSS?</a:t>
            </a:r>
          </a:p>
          <a:p>
            <a:pPr lvl="1">
              <a:lnSpc>
                <a:spcPct val="150000"/>
              </a:lnSpc>
            </a:pPr>
            <a:r>
              <a:rPr lang="en-US" dirty="0"/>
              <a:t>What can it do?</a:t>
            </a:r>
          </a:p>
          <a:p>
            <a:pPr lvl="1">
              <a:lnSpc>
                <a:spcPct val="150000"/>
              </a:lnSpc>
            </a:pPr>
            <a:r>
              <a:rPr lang="en-US" dirty="0"/>
              <a:t>Rules, Selectors, Declarations, Properties, Values</a:t>
            </a:r>
          </a:p>
          <a:p>
            <a:pPr>
              <a:lnSpc>
                <a:spcPct val="150000"/>
              </a:lnSpc>
            </a:pPr>
            <a:r>
              <a:rPr lang="en-US" dirty="0"/>
              <a:t>Linking CSS to HTML</a:t>
            </a:r>
          </a:p>
          <a:p>
            <a:pPr>
              <a:lnSpc>
                <a:spcPct val="150000"/>
              </a:lnSpc>
            </a:pPr>
            <a:r>
              <a:rPr lang="en-US" dirty="0"/>
              <a:t>CSS Properties</a:t>
            </a:r>
          </a:p>
          <a:p>
            <a:pPr>
              <a:lnSpc>
                <a:spcPct val="150000"/>
              </a:lnSpc>
            </a:pPr>
            <a:r>
              <a:rPr lang="en-US" dirty="0"/>
              <a:t>Styling Links</a:t>
            </a:r>
          </a:p>
          <a:p>
            <a:pPr>
              <a:lnSpc>
                <a:spcPct val="150000"/>
              </a:lnSpc>
            </a:pPr>
            <a:r>
              <a:rPr lang="en-US" dirty="0"/>
              <a:t>Grouping Selectors</a:t>
            </a:r>
          </a:p>
        </p:txBody>
      </p:sp>
      <p:sp>
        <p:nvSpPr>
          <p:cNvPr id="6" name="Rectangle 5"/>
          <p:cNvSpPr/>
          <p:nvPr/>
        </p:nvSpPr>
        <p:spPr>
          <a:xfrm>
            <a:off x="304800" y="5638800"/>
            <a:ext cx="8229600" cy="611981"/>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1250959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836" y="304800"/>
            <a:ext cx="8340328" cy="982266"/>
          </a:xfrm>
        </p:spPr>
        <p:txBody>
          <a:bodyPr>
            <a:noAutofit/>
          </a:bodyPr>
          <a:lstStyle/>
          <a:p>
            <a:r>
              <a:rPr lang="en-US" dirty="0"/>
              <a:t>CSS : Grouping selectors</a:t>
            </a:r>
          </a:p>
        </p:txBody>
      </p:sp>
      <p:sp>
        <p:nvSpPr>
          <p:cNvPr id="3" name="Content Placeholder 2"/>
          <p:cNvSpPr>
            <a:spLocks noGrp="1"/>
          </p:cNvSpPr>
          <p:nvPr>
            <p:ph idx="1"/>
          </p:nvPr>
        </p:nvSpPr>
        <p:spPr/>
        <p:txBody>
          <a:bodyPr>
            <a:normAutofit/>
          </a:bodyPr>
          <a:lstStyle/>
          <a:p>
            <a:r>
              <a:rPr lang="en-US" dirty="0"/>
              <a:t>You can group selectors to apply the same style to all of the selectors by separating them with commas.</a:t>
            </a:r>
          </a:p>
          <a:p>
            <a:endParaRPr lang="en-US" dirty="0"/>
          </a:p>
          <a:p>
            <a:pPr marL="0" indent="0">
              <a:buNone/>
            </a:pPr>
            <a:endParaRPr lang="en-US" dirty="0"/>
          </a:p>
          <a:p>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352800"/>
            <a:ext cx="7384237" cy="2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955066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 Grouping selectors</a:t>
            </a:r>
          </a:p>
        </p:txBody>
      </p:sp>
      <p:sp>
        <p:nvSpPr>
          <p:cNvPr id="3" name="Content Placeholder 2"/>
          <p:cNvSpPr>
            <a:spLocks noGrp="1"/>
          </p:cNvSpPr>
          <p:nvPr>
            <p:ph idx="1"/>
          </p:nvPr>
        </p:nvSpPr>
        <p:spPr>
          <a:xfrm>
            <a:off x="304800" y="2146468"/>
            <a:ext cx="8229600" cy="3263732"/>
          </a:xfrm>
        </p:spPr>
        <p:txBody>
          <a:bodyPr/>
          <a:lstStyle/>
          <a:p>
            <a:r>
              <a:rPr lang="en-US" dirty="0"/>
              <a:t>In the previous example, if we wish the link and visited states to assume the same styling then we can use the following:</a:t>
            </a:r>
          </a:p>
          <a:p>
            <a:pPr indent="0">
              <a:buNone/>
            </a:pPr>
            <a:r>
              <a:rPr lang="en-US" dirty="0">
                <a:latin typeface="Courier New" panose="02070309020205020404" pitchFamily="49" charset="0"/>
                <a:cs typeface="Courier New" panose="02070309020205020404" pitchFamily="49" charset="0"/>
              </a:rPr>
              <a:t>a:link, a:visited {</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color:slategray</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171439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
          <p:cNvSpPr>
            <a:spLocks noGrp="1" noChangeArrowheads="1"/>
          </p:cNvSpPr>
          <p:nvPr>
            <p:ph type="title"/>
          </p:nvPr>
        </p:nvSpPr>
        <p:spPr/>
        <p:txBody>
          <a:bodyPr/>
          <a:lstStyle/>
          <a:p>
            <a:pPr eaLnBrk="1" hangingPunct="1"/>
            <a:r>
              <a:rPr lang="en-US" altLang="en-US"/>
              <a:t>Content, Presentation, Behavior</a:t>
            </a:r>
          </a:p>
        </p:txBody>
      </p:sp>
      <p:sp>
        <p:nvSpPr>
          <p:cNvPr id="27652" name="Rectangle 2"/>
          <p:cNvSpPr>
            <a:spLocks noGrp="1" noChangeArrowheads="1"/>
          </p:cNvSpPr>
          <p:nvPr>
            <p:ph idx="1"/>
          </p:nvPr>
        </p:nvSpPr>
        <p:spPr>
          <a:xfrm>
            <a:off x="401836" y="2057400"/>
            <a:ext cx="4348758" cy="3962400"/>
          </a:xfrm>
        </p:spPr>
        <p:txBody>
          <a:bodyPr/>
          <a:lstStyle/>
          <a:p>
            <a:pPr eaLnBrk="1" hangingPunct="1"/>
            <a:r>
              <a:rPr lang="en-US" altLang="en-US" b="1" dirty="0"/>
              <a:t>Presentation </a:t>
            </a:r>
            <a:r>
              <a:rPr lang="en-US" altLang="en-US" dirty="0"/>
              <a:t>defines how the content will appear to a human being who accesses the document in one way or another, this includes </a:t>
            </a:r>
            <a:r>
              <a:rPr lang="en-US" altLang="en-US" dirty="0" err="1"/>
              <a:t>colour</a:t>
            </a:r>
            <a:r>
              <a:rPr lang="en-US" altLang="en-US" dirty="0"/>
              <a:t>, layout, etc..</a:t>
            </a:r>
          </a:p>
        </p:txBody>
      </p:sp>
      <p:pic>
        <p:nvPicPr>
          <p:cNvPr id="2765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969" y="2334076"/>
            <a:ext cx="3009305" cy="221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65410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
          <p:cNvSpPr>
            <a:spLocks noGrp="1" noChangeArrowheads="1"/>
          </p:cNvSpPr>
          <p:nvPr>
            <p:ph type="title"/>
          </p:nvPr>
        </p:nvSpPr>
        <p:spPr/>
        <p:txBody>
          <a:bodyPr/>
          <a:lstStyle/>
          <a:p>
            <a:pPr eaLnBrk="1" hangingPunct="1"/>
            <a:r>
              <a:rPr lang="en-US" altLang="en-US" dirty="0"/>
              <a:t>Content, Presentation, Behavior</a:t>
            </a:r>
          </a:p>
        </p:txBody>
      </p:sp>
      <p:sp>
        <p:nvSpPr>
          <p:cNvPr id="28676" name="Rectangle 2"/>
          <p:cNvSpPr>
            <a:spLocks noGrp="1" noChangeArrowheads="1"/>
          </p:cNvSpPr>
          <p:nvPr>
            <p:ph idx="1"/>
          </p:nvPr>
        </p:nvSpPr>
        <p:spPr>
          <a:xfrm>
            <a:off x="533400" y="1752600"/>
            <a:ext cx="4577358" cy="4616648"/>
          </a:xfrm>
        </p:spPr>
        <p:txBody>
          <a:bodyPr>
            <a:normAutofit fontScale="92500"/>
          </a:bodyPr>
          <a:lstStyle/>
          <a:p>
            <a:pPr eaLnBrk="1" hangingPunct="1"/>
            <a:r>
              <a:rPr lang="en-US" altLang="en-US" b="1" dirty="0"/>
              <a:t>Behavior</a:t>
            </a:r>
            <a:r>
              <a:rPr lang="en-US" altLang="en-US" dirty="0"/>
              <a:t> layer involves real-time user interaction with the document. </a:t>
            </a:r>
          </a:p>
          <a:p>
            <a:pPr eaLnBrk="1" hangingPunct="1"/>
            <a:r>
              <a:rPr lang="en-US" altLang="en-US" dirty="0"/>
              <a:t>This task is normally handled by JavaScript. </a:t>
            </a:r>
          </a:p>
          <a:p>
            <a:pPr eaLnBrk="1" hangingPunct="1"/>
            <a:r>
              <a:rPr lang="en-US" altLang="en-US" dirty="0"/>
              <a:t>The interaction can be anything from a trivial validation that ensures a required field is filled in before an order form can be submitted, to sophisticated web applications that work much like ordinary desktop programs.</a:t>
            </a:r>
          </a:p>
        </p:txBody>
      </p:sp>
      <p:pic>
        <p:nvPicPr>
          <p:cNvPr id="2867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969" y="2321719"/>
            <a:ext cx="3009305" cy="221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47447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401836" y="1562695"/>
            <a:ext cx="8340328" cy="4688086"/>
          </a:xfrm>
        </p:spPr>
        <p:txBody>
          <a:bodyPr>
            <a:normAutofit fontScale="92500"/>
          </a:bodyPr>
          <a:lstStyle/>
          <a:p>
            <a:pPr>
              <a:lnSpc>
                <a:spcPct val="150000"/>
              </a:lnSpc>
            </a:pPr>
            <a:r>
              <a:rPr lang="en-US" dirty="0"/>
              <a:t>Use of CSS for Styling  - </a:t>
            </a:r>
            <a:r>
              <a:rPr lang="en-US" altLang="en-US" dirty="0"/>
              <a:t>Content, Presentation, Behavior</a:t>
            </a:r>
          </a:p>
          <a:p>
            <a:pPr>
              <a:lnSpc>
                <a:spcPct val="150000"/>
              </a:lnSpc>
            </a:pPr>
            <a:r>
              <a:rPr lang="en-US" dirty="0"/>
              <a:t>What is CSS?</a:t>
            </a:r>
          </a:p>
          <a:p>
            <a:pPr lvl="1">
              <a:lnSpc>
                <a:spcPct val="150000"/>
              </a:lnSpc>
            </a:pPr>
            <a:r>
              <a:rPr lang="en-US" dirty="0"/>
              <a:t>What can it do?</a:t>
            </a:r>
          </a:p>
          <a:p>
            <a:pPr lvl="1">
              <a:lnSpc>
                <a:spcPct val="150000"/>
              </a:lnSpc>
            </a:pPr>
            <a:r>
              <a:rPr lang="en-US" dirty="0"/>
              <a:t>Rules, Selectors, Declarations, Properties, Values</a:t>
            </a:r>
          </a:p>
          <a:p>
            <a:pPr>
              <a:lnSpc>
                <a:spcPct val="150000"/>
              </a:lnSpc>
            </a:pPr>
            <a:r>
              <a:rPr lang="en-US" dirty="0"/>
              <a:t>Linking CSS to HTML</a:t>
            </a:r>
          </a:p>
          <a:p>
            <a:pPr>
              <a:lnSpc>
                <a:spcPct val="150000"/>
              </a:lnSpc>
            </a:pPr>
            <a:r>
              <a:rPr lang="en-US" dirty="0"/>
              <a:t>CSS Properties</a:t>
            </a:r>
          </a:p>
          <a:p>
            <a:pPr>
              <a:lnSpc>
                <a:spcPct val="150000"/>
              </a:lnSpc>
            </a:pPr>
            <a:r>
              <a:rPr lang="en-US" dirty="0"/>
              <a:t>Styling Links</a:t>
            </a:r>
          </a:p>
          <a:p>
            <a:pPr>
              <a:lnSpc>
                <a:spcPct val="150000"/>
              </a:lnSpc>
            </a:pPr>
            <a:r>
              <a:rPr lang="en-US" dirty="0"/>
              <a:t>Grouping Selectors</a:t>
            </a:r>
          </a:p>
        </p:txBody>
      </p:sp>
      <p:sp>
        <p:nvSpPr>
          <p:cNvPr id="6" name="Rectangle 5"/>
          <p:cNvSpPr/>
          <p:nvPr/>
        </p:nvSpPr>
        <p:spPr>
          <a:xfrm>
            <a:off x="381000" y="2286000"/>
            <a:ext cx="8382000" cy="1676400"/>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184129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
          <p:cNvSpPr>
            <a:spLocks noGrp="1" noChangeArrowheads="1"/>
          </p:cNvSpPr>
          <p:nvPr>
            <p:ph type="title"/>
          </p:nvPr>
        </p:nvSpPr>
        <p:spPr/>
        <p:txBody>
          <a:bodyPr/>
          <a:lstStyle/>
          <a:p>
            <a:r>
              <a:rPr lang="en-US" altLang="en-US"/>
              <a:t>What is CSS?</a:t>
            </a:r>
          </a:p>
        </p:txBody>
      </p:sp>
      <p:sp>
        <p:nvSpPr>
          <p:cNvPr id="30724" name="Rectangle 2"/>
          <p:cNvSpPr>
            <a:spLocks noGrp="1" noChangeArrowheads="1"/>
          </p:cNvSpPr>
          <p:nvPr>
            <p:ph idx="1"/>
          </p:nvPr>
        </p:nvSpPr>
        <p:spPr/>
        <p:txBody>
          <a:bodyPr>
            <a:normAutofit fontScale="92500" lnSpcReduction="10000"/>
          </a:bodyPr>
          <a:lstStyle/>
          <a:p>
            <a:r>
              <a:rPr lang="en-US" altLang="en-US" dirty="0"/>
              <a:t>Cascading Style Sheets is the recommended way to control the presentation layer in a web document. </a:t>
            </a:r>
          </a:p>
          <a:p>
            <a:r>
              <a:rPr lang="en-US" dirty="0"/>
              <a:t>CSS is a "style sheet language" that lets you style the elements on your page.</a:t>
            </a:r>
          </a:p>
          <a:p>
            <a:r>
              <a:rPr lang="en-US" dirty="0"/>
              <a:t>CSS is embedded inside/linked to HTML, but it is not HTML itself.</a:t>
            </a:r>
            <a:endParaRPr lang="en-US" altLang="en-US" dirty="0"/>
          </a:p>
          <a:p>
            <a:r>
              <a:rPr lang="en-US" altLang="en-US" dirty="0"/>
              <a:t>The main advantage of CSS over presentational HTML markup is that the styling can be kept entirely separate from the content. </a:t>
            </a:r>
          </a:p>
          <a:p>
            <a:pPr lvl="1"/>
            <a:r>
              <a:rPr lang="en-US" altLang="en-US" dirty="0"/>
              <a:t>e.g. it’s possible to store all the presentational styles for a 10,000-page web site in a single CSS file. </a:t>
            </a:r>
          </a:p>
          <a:p>
            <a:r>
              <a:rPr lang="en-US" altLang="en-US" dirty="0"/>
              <a:t>CSS also provides far better control over presentation than do presentational element types in HTML.</a:t>
            </a:r>
          </a:p>
        </p:txBody>
      </p:sp>
    </p:spTree>
    <p:extLst>
      <p:ext uri="{BB962C8B-B14F-4D97-AF65-F5344CB8AC3E}">
        <p14:creationId xmlns:p14="http://schemas.microsoft.com/office/powerpoint/2010/main" val="13500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What can it do?</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311" y="2010304"/>
            <a:ext cx="7373379" cy="3791479"/>
          </a:xfrm>
        </p:spPr>
      </p:pic>
    </p:spTree>
    <p:extLst>
      <p:ext uri="{BB962C8B-B14F-4D97-AF65-F5344CB8AC3E}">
        <p14:creationId xmlns:p14="http://schemas.microsoft.com/office/powerpoint/2010/main" val="194688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CSS - Rules</a:t>
            </a:r>
          </a:p>
        </p:txBody>
      </p:sp>
      <p:sp>
        <p:nvSpPr>
          <p:cNvPr id="3" name="Content Placeholder 2"/>
          <p:cNvSpPr>
            <a:spLocks noGrp="1"/>
          </p:cNvSpPr>
          <p:nvPr>
            <p:ph idx="1"/>
          </p:nvPr>
        </p:nvSpPr>
        <p:spPr/>
        <p:txBody>
          <a:bodyPr/>
          <a:lstStyle/>
          <a:p>
            <a:r>
              <a:rPr lang="en-US" dirty="0"/>
              <a:t>CSS consists of "style rules". Each style rule consists of a "selector" and "declarations" of property-value pairs:</a:t>
            </a:r>
          </a:p>
          <a:p>
            <a:endParaRPr lang="en-US" dirty="0"/>
          </a:p>
          <a:p>
            <a:endParaRPr lang="en-US" altLang="en-US" dirty="0"/>
          </a:p>
          <a:p>
            <a:endParaRPr lang="en-US" dirty="0"/>
          </a:p>
        </p:txBody>
      </p:sp>
      <p:sp>
        <p:nvSpPr>
          <p:cNvPr id="9" name="Rectangle 6"/>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533" y="3048000"/>
            <a:ext cx="7994073" cy="2743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177756"/>
      </p:ext>
    </p:extLst>
  </p:cSld>
  <p:clrMapOvr>
    <a:masterClrMapping/>
  </p:clrMapOvr>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html-basics.pptx" id="{9E626665-68CB-4722-8D39-994E92DCDA1F}" vid="{9E9FE242-A952-4DDB-A199-6EDD90EE6E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1058</TotalTime>
  <Words>1718</Words>
  <Application>Microsoft Office PowerPoint</Application>
  <PresentationFormat>On-screen Show (4:3)</PresentationFormat>
  <Paragraphs>198</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Courier New</vt:lpstr>
      <vt:lpstr>Helvetica</vt:lpstr>
      <vt:lpstr>Helvetica Neue</vt:lpstr>
      <vt:lpstr>Helvetica Neue Light</vt:lpstr>
      <vt:lpstr>Helvetica Neue Medium</vt:lpstr>
      <vt:lpstr>ModernPortfolio</vt:lpstr>
      <vt:lpstr>CSS Part One</vt:lpstr>
      <vt:lpstr>Overview</vt:lpstr>
      <vt:lpstr>Content, Presentation, Behavior</vt:lpstr>
      <vt:lpstr>Content, Presentation, Behavior</vt:lpstr>
      <vt:lpstr>Content, Presentation, Behavior</vt:lpstr>
      <vt:lpstr>Overview</vt:lpstr>
      <vt:lpstr>What is CSS?</vt:lpstr>
      <vt:lpstr>CSS: What can it do?</vt:lpstr>
      <vt:lpstr> CSS - Rules</vt:lpstr>
      <vt:lpstr>CSS - Selector and Declarations</vt:lpstr>
      <vt:lpstr>CSS - Properties and Values</vt:lpstr>
      <vt:lpstr>CSS - A Rule</vt:lpstr>
      <vt:lpstr>CSS - More than 1 Property</vt:lpstr>
      <vt:lpstr>Overview</vt:lpstr>
      <vt:lpstr>Linking CSS to HTML</vt:lpstr>
      <vt:lpstr>Inline CSS through the Style attribute</vt:lpstr>
      <vt:lpstr>Document wide CSS through style blocks</vt:lpstr>
      <vt:lpstr>Global CSS through external CSS documents</vt:lpstr>
      <vt:lpstr>Global CSS through external CSS documents</vt:lpstr>
      <vt:lpstr>Overview</vt:lpstr>
      <vt:lpstr>CSS Properties: color</vt:lpstr>
      <vt:lpstr>CSS Properties: color</vt:lpstr>
      <vt:lpstr>CSS Properties: background-color</vt:lpstr>
      <vt:lpstr> CSS Properties: font-family</vt:lpstr>
      <vt:lpstr>  CSS Properties: font-size</vt:lpstr>
      <vt:lpstr> CSS Properties: font-size (em) </vt:lpstr>
      <vt:lpstr> CSS Properties: font-size (%)</vt:lpstr>
      <vt:lpstr>CSS Properties: font-size (px)</vt:lpstr>
      <vt:lpstr> CSS Properties: font-style</vt:lpstr>
      <vt:lpstr> CSS Properties: font-weight</vt:lpstr>
      <vt:lpstr>CSS Properties :text-..</vt:lpstr>
      <vt:lpstr>CSS Properties :text-..</vt:lpstr>
      <vt:lpstr>Overview</vt:lpstr>
      <vt:lpstr>CSS : Styling links</vt:lpstr>
      <vt:lpstr>CSS : Styling links</vt:lpstr>
      <vt:lpstr>Overview</vt:lpstr>
      <vt:lpstr>CSS : Grouping selectors</vt:lpstr>
      <vt:lpstr>CSS : Grouping selectors</vt:lpstr>
    </vt:vector>
  </TitlesOfParts>
  <Company>Waterford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 Part One</dc:title>
  <dc:creator>mary</dc:creator>
  <cp:lastModifiedBy>Tom O CALLAGHAN</cp:lastModifiedBy>
  <cp:revision>139</cp:revision>
  <dcterms:created xsi:type="dcterms:W3CDTF">2015-11-09T10:51:36Z</dcterms:created>
  <dcterms:modified xsi:type="dcterms:W3CDTF">2019-09-15T09:48:39Z</dcterms:modified>
</cp:coreProperties>
</file>