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3" r:id="rId1"/>
  </p:sldMasterIdLst>
  <p:notesMasterIdLst>
    <p:notesMasterId r:id="rId24"/>
  </p:notesMasterIdLst>
  <p:sldIdLst>
    <p:sldId id="256" r:id="rId2"/>
    <p:sldId id="258" r:id="rId3"/>
    <p:sldId id="319" r:id="rId4"/>
    <p:sldId id="320" r:id="rId5"/>
    <p:sldId id="321" r:id="rId6"/>
    <p:sldId id="322" r:id="rId7"/>
    <p:sldId id="323" r:id="rId8"/>
    <p:sldId id="324" r:id="rId9"/>
    <p:sldId id="325" r:id="rId10"/>
    <p:sldId id="327" r:id="rId11"/>
    <p:sldId id="326" r:id="rId12"/>
    <p:sldId id="328" r:id="rId13"/>
    <p:sldId id="329" r:id="rId14"/>
    <p:sldId id="336" r:id="rId15"/>
    <p:sldId id="330" r:id="rId16"/>
    <p:sldId id="331" r:id="rId17"/>
    <p:sldId id="332" r:id="rId18"/>
    <p:sldId id="333" r:id="rId19"/>
    <p:sldId id="334" r:id="rId20"/>
    <p:sldId id="335" r:id="rId21"/>
    <p:sldId id="337" r:id="rId22"/>
    <p:sldId id="33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23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B67979-B798-40DB-B440-5D87E6EC6EEF}" type="datetimeFigureOut">
              <a:rPr lang="en-US" smtClean="0"/>
              <a:t>9/18/2018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F902-6E5B-4D43-BC9D-B2954F06BDA5}" type="slidenum">
              <a:rPr lang="en-US" smtClean="0"/>
              <a:t>‹#›</a:t>
            </a:fld>
            <a:endParaRPr lang="en-US"/>
          </a:p>
        </p:txBody>
      </p:sp>
    </p:spTree>
    <p:extLst>
      <p:ext uri="{BB962C8B-B14F-4D97-AF65-F5344CB8AC3E}">
        <p14:creationId xmlns:p14="http://schemas.microsoft.com/office/powerpoint/2010/main" val="29660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4F902-6E5B-4D43-BC9D-B2954F06BDA5}" type="slidenum">
              <a:rPr lang="en-US" smtClean="0"/>
              <a:t>21</a:t>
            </a:fld>
            <a:endParaRPr lang="en-US"/>
          </a:p>
        </p:txBody>
      </p:sp>
    </p:spTree>
    <p:extLst>
      <p:ext uri="{BB962C8B-B14F-4D97-AF65-F5344CB8AC3E}">
        <p14:creationId xmlns:p14="http://schemas.microsoft.com/office/powerpoint/2010/main" val="134112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339703"/>
            <a:ext cx="8344754"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13" name="Title Text"/>
          <p:cNvSpPr txBox="1">
            <a:spLocks noGrp="1"/>
          </p:cNvSpPr>
          <p:nvPr>
            <p:ph type="title"/>
          </p:nvPr>
        </p:nvSpPr>
        <p:spPr>
          <a:xfrm>
            <a:off x="401836" y="928687"/>
            <a:ext cx="8340328" cy="2232422"/>
          </a:xfrm>
          <a:prstGeom prst="rect">
            <a:avLst/>
          </a:prstGeom>
        </p:spPr>
        <p:txBody>
          <a:bodyPr/>
          <a:lstStyle/>
          <a:p>
            <a:r>
              <a:rPr lang="en-US" smtClean="0"/>
              <a:t>Click to edit Master title style</a:t>
            </a:r>
            <a:endParaRPr/>
          </a:p>
        </p:txBody>
      </p:sp>
      <p:sp>
        <p:nvSpPr>
          <p:cNvPr id="14" name="Body Level One…"/>
          <p:cNvSpPr txBox="1">
            <a:spLocks noGrp="1"/>
          </p:cNvSpPr>
          <p:nvPr>
            <p:ph type="body" sz="quarter" idx="1"/>
          </p:nvPr>
        </p:nvSpPr>
        <p:spPr>
          <a:xfrm>
            <a:off x="401836" y="3527227"/>
            <a:ext cx="8340328" cy="714375"/>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13"/>
          </p:nvPr>
        </p:nvSpPr>
        <p:spPr>
          <a:xfrm>
            <a:off x="0" y="0"/>
            <a:ext cx="9144000" cy="6858000"/>
          </a:xfrm>
          <a:prstGeom prst="rect">
            <a:avLst/>
          </a:prstGeom>
        </p:spPr>
        <p:txBody>
          <a:bodyPr lIns="64291" tIns="32145" rIns="64291" bIns="32145">
            <a:noAutofit/>
          </a:bodyPr>
          <a:lstStyle/>
          <a:p>
            <a:r>
              <a:rPr lang="en-US" smtClean="0"/>
              <a:t>Click icon to add picture</a:t>
            </a:r>
            <a:endParaRPr/>
          </a:p>
        </p:txBody>
      </p:sp>
      <p:sp>
        <p:nvSpPr>
          <p:cNvPr id="11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9/18/2018</a:t>
            </a:fld>
            <a:endParaRPr lang="en-US"/>
          </a:p>
        </p:txBody>
      </p:sp>
      <p:sp>
        <p:nvSpPr>
          <p:cNvPr id="5" name="Footer Placeholder 4"/>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6" name="Slide Number Placeholder 5"/>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4187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1"/>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2286001"/>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938758" y="6375680"/>
            <a:ext cx="1747292" cy="348462"/>
          </a:xfrm>
          <a:prstGeom prst="rect">
            <a:avLst/>
          </a:prstGeom>
        </p:spPr>
        <p:txBody>
          <a:bodyPr lIns="102404" tIns="51202" rIns="102404" bIns="51202"/>
          <a:lstStyle/>
          <a:p>
            <a:fld id="{4BC48473-ACCD-4242-806A-1249CC2C55A8}" type="datetimeFigureOut">
              <a:rPr lang="en-US" smtClean="0"/>
              <a:t>9/18/2018</a:t>
            </a:fld>
            <a:endParaRPr lang="en-US"/>
          </a:p>
        </p:txBody>
      </p:sp>
      <p:sp>
        <p:nvSpPr>
          <p:cNvPr id="6" name="Footer Placeholder 5"/>
          <p:cNvSpPr>
            <a:spLocks noGrp="1"/>
          </p:cNvSpPr>
          <p:nvPr>
            <p:ph type="ftr" sz="quarter" idx="11"/>
          </p:nvPr>
        </p:nvSpPr>
        <p:spPr>
          <a:xfrm>
            <a:off x="3028950" y="6375680"/>
            <a:ext cx="3086100" cy="345796"/>
          </a:xfrm>
          <a:prstGeom prst="rect">
            <a:avLst/>
          </a:prstGeom>
        </p:spPr>
        <p:txBody>
          <a:bodyPr lIns="102404" tIns="51202" rIns="102404" bIns="51202"/>
          <a:lstStyle/>
          <a:p>
            <a:endParaRPr lang="en-US"/>
          </a:p>
        </p:txBody>
      </p:sp>
      <p:sp>
        <p:nvSpPr>
          <p:cNvPr id="7" name="Slide Number Placeholder 6"/>
          <p:cNvSpPr>
            <a:spLocks noGrp="1"/>
          </p:cNvSpPr>
          <p:nvPr>
            <p:ph type="sldNum" sz="quarter" idx="12"/>
          </p:nvPr>
        </p:nvSpPr>
        <p:spPr>
          <a:xfrm>
            <a:off x="8616238" y="6465094"/>
            <a:ext cx="229226" cy="226020"/>
          </a:xfrm>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6845326"/>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5304235" y="5607843"/>
            <a:ext cx="1" cy="100021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23" name="Image"/>
          <p:cNvSpPr>
            <a:spLocks noGrp="1"/>
          </p:cNvSpPr>
          <p:nvPr>
            <p:ph type="pic" idx="13"/>
          </p:nvPr>
        </p:nvSpPr>
        <p:spPr>
          <a:xfrm>
            <a:off x="0" y="0"/>
            <a:ext cx="9144000" cy="5339953"/>
          </a:xfrm>
          <a:prstGeom prst="rect">
            <a:avLst/>
          </a:prstGeom>
        </p:spPr>
        <p:txBody>
          <a:bodyPr lIns="64291" tIns="32145" rIns="64291" bIns="32145">
            <a:noAutofit/>
          </a:bodyPr>
          <a:lstStyle/>
          <a:p>
            <a:r>
              <a:rPr lang="en-US" smtClean="0"/>
              <a:t>Click icon to add picture</a:t>
            </a:r>
            <a:endParaRPr/>
          </a:p>
        </p:txBody>
      </p:sp>
      <p:sp>
        <p:nvSpPr>
          <p:cNvPr id="24" name="Title Text"/>
          <p:cNvSpPr txBox="1">
            <a:spLocks noGrp="1"/>
          </p:cNvSpPr>
          <p:nvPr>
            <p:ph type="title"/>
          </p:nvPr>
        </p:nvSpPr>
        <p:spPr>
          <a:xfrm>
            <a:off x="991195" y="5473899"/>
            <a:ext cx="4071938" cy="1196578"/>
          </a:xfrm>
          <a:prstGeom prst="rect">
            <a:avLst/>
          </a:prstGeom>
        </p:spPr>
        <p:txBody>
          <a:bodyPr anchor="ctr"/>
          <a:lstStyle>
            <a:lvl1pPr algn="r"/>
          </a:lstStyle>
          <a:p>
            <a:r>
              <a:rPr lang="en-US" smtClean="0"/>
              <a:t>Click to edit Master title style</a:t>
            </a:r>
            <a:endParaRPr/>
          </a:p>
        </p:txBody>
      </p:sp>
      <p:sp>
        <p:nvSpPr>
          <p:cNvPr id="25" name="Body Level One…"/>
          <p:cNvSpPr txBox="1">
            <a:spLocks noGrp="1"/>
          </p:cNvSpPr>
          <p:nvPr>
            <p:ph type="body" sz="quarter" idx="1"/>
          </p:nvPr>
        </p:nvSpPr>
        <p:spPr>
          <a:xfrm>
            <a:off x="5518547" y="5956101"/>
            <a:ext cx="3482578" cy="357188"/>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26"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401836" y="2312789"/>
            <a:ext cx="8340328" cy="2232422"/>
          </a:xfrm>
          <a:prstGeom prst="rect">
            <a:avLst/>
          </a:prstGeom>
        </p:spPr>
        <p:txBody>
          <a:bodyPr anchor="ctr"/>
          <a:lstStyle/>
          <a:p>
            <a:r>
              <a:rPr lang="en-US" smtClean="0"/>
              <a:t>Click to edit Master title style</a:t>
            </a:r>
            <a:endParaRPr/>
          </a:p>
        </p:txBody>
      </p:sp>
      <p:sp>
        <p:nvSpPr>
          <p:cNvPr id="3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401836" y="3420070"/>
            <a:ext cx="3750803"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42"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smtClean="0"/>
              <a:t>Click icon to add picture</a:t>
            </a:r>
            <a:endParaRPr/>
          </a:p>
        </p:txBody>
      </p:sp>
      <p:sp>
        <p:nvSpPr>
          <p:cNvPr id="43" name="Title Text"/>
          <p:cNvSpPr txBox="1">
            <a:spLocks noGrp="1"/>
          </p:cNvSpPr>
          <p:nvPr>
            <p:ph type="title"/>
          </p:nvPr>
        </p:nvSpPr>
        <p:spPr>
          <a:xfrm>
            <a:off x="401836" y="1009055"/>
            <a:ext cx="3750469" cy="2232422"/>
          </a:xfrm>
          <a:prstGeom prst="rect">
            <a:avLst/>
          </a:prstGeom>
        </p:spPr>
        <p:txBody>
          <a:bodyPr/>
          <a:lstStyle/>
          <a:p>
            <a:r>
              <a:rPr lang="en-US" smtClean="0"/>
              <a:t>Click to edit Master title style</a:t>
            </a:r>
            <a:endParaRPr/>
          </a:p>
        </p:txBody>
      </p:sp>
      <p:sp>
        <p:nvSpPr>
          <p:cNvPr id="44" name="Body Level One…"/>
          <p:cNvSpPr txBox="1">
            <a:spLocks noGrp="1"/>
          </p:cNvSpPr>
          <p:nvPr>
            <p:ph type="body" sz="quarter" idx="1"/>
          </p:nvPr>
        </p:nvSpPr>
        <p:spPr>
          <a:xfrm>
            <a:off x="401836" y="3607594"/>
            <a:ext cx="3750469" cy="2232422"/>
          </a:xfrm>
          <a:prstGeom prst="rect">
            <a:avLst/>
          </a:prstGeom>
        </p:spPr>
        <p:txBody>
          <a:bodyPr/>
          <a:lstStyle>
            <a:lvl1pPr marL="0" indent="0">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1pPr>
            <a:lvl2pPr marL="0" indent="160729">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2pPr>
            <a:lvl3pPr marL="0" indent="321457">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3pPr>
            <a:lvl4pPr marL="0" indent="482186">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4pPr>
            <a:lvl5pPr marL="0" indent="642915">
              <a:spcBef>
                <a:spcPts val="0"/>
              </a:spcBef>
              <a:buSzTx/>
              <a:buFontTx/>
              <a:buNone/>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5"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rPr lang="en-US" smtClean="0"/>
              <a:t>Click to edit Master title style</a:t>
            </a:r>
            <a:endParaRPr/>
          </a:p>
        </p:txBody>
      </p:sp>
      <p:sp>
        <p:nvSpPr>
          <p:cNvPr id="5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401836" y="1384102"/>
            <a:ext cx="3567230" cy="94"/>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70" name="Image"/>
          <p:cNvSpPr>
            <a:spLocks noGrp="1"/>
          </p:cNvSpPr>
          <p:nvPr>
            <p:ph type="pic" idx="13"/>
          </p:nvPr>
        </p:nvSpPr>
        <p:spPr>
          <a:xfrm>
            <a:off x="4572000" y="0"/>
            <a:ext cx="4572000" cy="6858000"/>
          </a:xfrm>
          <a:prstGeom prst="rect">
            <a:avLst/>
          </a:prstGeom>
        </p:spPr>
        <p:txBody>
          <a:bodyPr lIns="64291" tIns="32145" rIns="64291" bIns="32145">
            <a:noAutofit/>
          </a:bodyPr>
          <a:lstStyle/>
          <a:p>
            <a:r>
              <a:rPr lang="en-US" smtClean="0"/>
              <a:t>Click icon to add picture</a:t>
            </a:r>
            <a:endParaRPr/>
          </a:p>
        </p:txBody>
      </p:sp>
      <p:sp>
        <p:nvSpPr>
          <p:cNvPr id="71" name="Title Text"/>
          <p:cNvSpPr txBox="1">
            <a:spLocks noGrp="1"/>
          </p:cNvSpPr>
          <p:nvPr>
            <p:ph type="title"/>
          </p:nvPr>
        </p:nvSpPr>
        <p:spPr>
          <a:xfrm>
            <a:off x="401836" y="232172"/>
            <a:ext cx="3571875" cy="982266"/>
          </a:xfrm>
          <a:prstGeom prst="rect">
            <a:avLst/>
          </a:prstGeom>
        </p:spPr>
        <p:txBody>
          <a:bodyPr/>
          <a:lstStyle/>
          <a:p>
            <a:r>
              <a:rPr lang="en-US" smtClean="0"/>
              <a:t>Click to edit Master title style</a:t>
            </a:r>
            <a:endParaRPr/>
          </a:p>
        </p:txBody>
      </p:sp>
      <p:sp>
        <p:nvSpPr>
          <p:cNvPr id="72" name="Body Level One…"/>
          <p:cNvSpPr txBox="1">
            <a:spLocks noGrp="1"/>
          </p:cNvSpPr>
          <p:nvPr>
            <p:ph type="body" sz="half" idx="1"/>
          </p:nvPr>
        </p:nvSpPr>
        <p:spPr>
          <a:xfrm>
            <a:off x="401836" y="1562695"/>
            <a:ext cx="3571875" cy="4688086"/>
          </a:xfrm>
          <a:prstGeom prst="rect">
            <a:avLst/>
          </a:prstGeom>
        </p:spPr>
        <p:txBody>
          <a:bodyPr/>
          <a:lstStyle>
            <a:lvl1pPr marL="23216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1pPr>
            <a:lvl2pPr marL="464327"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2pPr>
            <a:lvl3pPr marL="696491"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3pPr>
            <a:lvl4pPr marL="928654"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4pPr>
            <a:lvl5pPr marL="1160818" indent="-232164">
              <a:spcBef>
                <a:spcPts val="2109"/>
              </a:spcBef>
              <a:defRPr sz="1800">
                <a:solidFill>
                  <a:schemeClr val="accent1">
                    <a:hueOff val="-611180"/>
                    <a:satOff val="24879"/>
                    <a:lumOff val="-26847"/>
                  </a:schemeClr>
                </a:solidFill>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3" name="Slide Number"/>
          <p:cNvSpPr txBox="1">
            <a:spLocks noGrp="1"/>
          </p:cNvSpPr>
          <p:nvPr>
            <p:ph type="sldNum" sz="quarter" idx="2"/>
          </p:nvPr>
        </p:nvSpPr>
        <p:spPr>
          <a:xfrm>
            <a:off x="359116" y="6465094"/>
            <a:ext cx="229226" cy="226020"/>
          </a:xfrm>
          <a:prstGeom prst="rect">
            <a:avLst/>
          </a:prstGeom>
        </p:spPr>
        <p:txBody>
          <a:bodyPr/>
          <a:lstStyle>
            <a:lvl1pPr algn="l"/>
          </a:lstStyle>
          <a:p>
            <a:fld id="{B11CDE20-4317-4D9C-8FD0-AC68991B119E}" type="slidenum">
              <a:rPr lang="en-US" smtClean="0"/>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625078" y="625078"/>
            <a:ext cx="7884914" cy="5598914"/>
          </a:xfrm>
          <a:prstGeom prst="rect">
            <a:avLst/>
          </a:prstGeom>
        </p:spPr>
        <p:txBody>
          <a:bodyPr/>
          <a:lstStyle>
            <a:lvl1pPr>
              <a:defRPr>
                <a:solidFill>
                  <a:schemeClr val="accent1">
                    <a:hueOff val="-611180"/>
                    <a:satOff val="24879"/>
                    <a:lumOff val="-26847"/>
                  </a:schemeClr>
                </a:solidFill>
              </a:defRPr>
            </a:lvl1pPr>
            <a:lvl2pPr>
              <a:defRPr>
                <a:solidFill>
                  <a:schemeClr val="accent1">
                    <a:hueOff val="-611180"/>
                    <a:satOff val="24879"/>
                    <a:lumOff val="-26847"/>
                  </a:schemeClr>
                </a:solidFill>
              </a:defRPr>
            </a:lvl2pPr>
            <a:lvl3pPr>
              <a:defRPr>
                <a:solidFill>
                  <a:schemeClr val="accent1">
                    <a:hueOff val="-611180"/>
                    <a:satOff val="24879"/>
                    <a:lumOff val="-26847"/>
                  </a:schemeClr>
                </a:solidFill>
              </a:defRPr>
            </a:lvl3pPr>
            <a:lvl4pPr>
              <a:defRPr>
                <a:solidFill>
                  <a:schemeClr val="accent1">
                    <a:hueOff val="-611180"/>
                    <a:satOff val="24879"/>
                    <a:lumOff val="-26847"/>
                  </a:schemeClr>
                </a:solidFill>
              </a:defRPr>
            </a:lvl4pPr>
            <a:lvl5pPr>
              <a:defRPr>
                <a:solidFill>
                  <a:schemeClr val="accent1">
                    <a:hueOff val="-611180"/>
                    <a:satOff val="24879"/>
                    <a:lumOff val="-26847"/>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1"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6366866" y="357188"/>
            <a:ext cx="90" cy="5607866"/>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89" name="Line"/>
          <p:cNvSpPr/>
          <p:nvPr/>
        </p:nvSpPr>
        <p:spPr>
          <a:xfrm>
            <a:off x="6366865" y="3138786"/>
            <a:ext cx="2424729" cy="4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90" name="Image"/>
          <p:cNvSpPr>
            <a:spLocks noGrp="1"/>
          </p:cNvSpPr>
          <p:nvPr>
            <p:ph type="pic" sz="quarter" idx="13"/>
          </p:nvPr>
        </p:nvSpPr>
        <p:spPr>
          <a:xfrm>
            <a:off x="6482953" y="3250406"/>
            <a:ext cx="2303859" cy="2714625"/>
          </a:xfrm>
          <a:prstGeom prst="rect">
            <a:avLst/>
          </a:prstGeom>
        </p:spPr>
        <p:txBody>
          <a:bodyPr lIns="64291" tIns="32145" rIns="64291" bIns="32145">
            <a:noAutofit/>
          </a:bodyPr>
          <a:lstStyle/>
          <a:p>
            <a:r>
              <a:rPr lang="en-US" smtClean="0"/>
              <a:t>Click icon to add picture</a:t>
            </a:r>
            <a:endParaRPr/>
          </a:p>
        </p:txBody>
      </p:sp>
      <p:sp>
        <p:nvSpPr>
          <p:cNvPr id="91" name="Image"/>
          <p:cNvSpPr>
            <a:spLocks noGrp="1"/>
          </p:cNvSpPr>
          <p:nvPr>
            <p:ph type="pic" sz="quarter" idx="14"/>
          </p:nvPr>
        </p:nvSpPr>
        <p:spPr>
          <a:xfrm>
            <a:off x="6482953" y="357187"/>
            <a:ext cx="2303859" cy="2669977"/>
          </a:xfrm>
          <a:prstGeom prst="rect">
            <a:avLst/>
          </a:prstGeom>
        </p:spPr>
        <p:txBody>
          <a:bodyPr lIns="64291" tIns="32145" rIns="64291" bIns="32145">
            <a:noAutofit/>
          </a:bodyPr>
          <a:lstStyle/>
          <a:p>
            <a:r>
              <a:rPr lang="en-US" smtClean="0"/>
              <a:t>Click icon to add picture</a:t>
            </a:r>
            <a:endParaRPr/>
          </a:p>
        </p:txBody>
      </p:sp>
      <p:sp>
        <p:nvSpPr>
          <p:cNvPr id="92" name="Image"/>
          <p:cNvSpPr>
            <a:spLocks noGrp="1"/>
          </p:cNvSpPr>
          <p:nvPr>
            <p:ph type="pic" idx="15"/>
          </p:nvPr>
        </p:nvSpPr>
        <p:spPr>
          <a:xfrm>
            <a:off x="366117" y="357187"/>
            <a:ext cx="5884664" cy="5607844"/>
          </a:xfrm>
          <a:prstGeom prst="rect">
            <a:avLst/>
          </a:prstGeom>
        </p:spPr>
        <p:txBody>
          <a:bodyPr lIns="64291" tIns="32145" rIns="64291" bIns="32145">
            <a:noAutofit/>
          </a:bodyPr>
          <a:lstStyle/>
          <a:p>
            <a:r>
              <a:rPr lang="en-US" smtClean="0"/>
              <a:t>Click icon to add picture</a:t>
            </a:r>
            <a:endParaRPr/>
          </a:p>
        </p:txBody>
      </p:sp>
      <p:sp>
        <p:nvSpPr>
          <p:cNvPr id="93" name="Body Level One…"/>
          <p:cNvSpPr txBox="1">
            <a:spLocks noGrp="1"/>
          </p:cNvSpPr>
          <p:nvPr>
            <p:ph type="body" sz="quarter" idx="1"/>
          </p:nvPr>
        </p:nvSpPr>
        <p:spPr>
          <a:xfrm>
            <a:off x="366117" y="6090047"/>
            <a:ext cx="5884664" cy="660797"/>
          </a:xfrm>
          <a:prstGeom prst="rect">
            <a:avLst/>
          </a:prstGeom>
        </p:spPr>
        <p:txBody>
          <a:bodyPr/>
          <a:lstStyle>
            <a:lvl1pPr marL="0" indent="0">
              <a:spcBef>
                <a:spcPts val="0"/>
              </a:spcBef>
              <a:buSzTx/>
              <a:buFontTx/>
              <a:buNone/>
              <a:defRPr sz="1800">
                <a:latin typeface="Helvetica Neue"/>
                <a:ea typeface="Helvetica Neue"/>
                <a:cs typeface="Helvetica Neue"/>
                <a:sym typeface="Helvetica Neue"/>
              </a:defRPr>
            </a:lvl1pPr>
            <a:lvl2pPr marL="0" indent="160729">
              <a:spcBef>
                <a:spcPts val="0"/>
              </a:spcBef>
              <a:buSzTx/>
              <a:buFontTx/>
              <a:buNone/>
              <a:defRPr sz="1800">
                <a:latin typeface="Helvetica Neue"/>
                <a:ea typeface="Helvetica Neue"/>
                <a:cs typeface="Helvetica Neue"/>
                <a:sym typeface="Helvetica Neue"/>
              </a:defRPr>
            </a:lvl2pPr>
            <a:lvl3pPr marL="0" indent="321457">
              <a:spcBef>
                <a:spcPts val="0"/>
              </a:spcBef>
              <a:buSzTx/>
              <a:buFontTx/>
              <a:buNone/>
              <a:defRPr sz="1800">
                <a:latin typeface="Helvetica Neue"/>
                <a:ea typeface="Helvetica Neue"/>
                <a:cs typeface="Helvetica Neue"/>
                <a:sym typeface="Helvetica Neue"/>
              </a:defRPr>
            </a:lvl3pPr>
            <a:lvl4pPr marL="0" indent="482186">
              <a:spcBef>
                <a:spcPts val="0"/>
              </a:spcBef>
              <a:buSzTx/>
              <a:buFontTx/>
              <a:buNone/>
              <a:defRPr sz="1800">
                <a:latin typeface="Helvetica Neue"/>
                <a:ea typeface="Helvetica Neue"/>
                <a:cs typeface="Helvetica Neue"/>
                <a:sym typeface="Helvetica Neue"/>
              </a:defRPr>
            </a:lvl4pPr>
            <a:lvl5pPr marL="0" indent="642915">
              <a:spcBef>
                <a:spcPts val="0"/>
              </a:spcBef>
              <a:buSzTx/>
              <a:buFontTx/>
              <a:buNone/>
              <a:defRPr sz="1800">
                <a:latin typeface="Helvetica Neue"/>
                <a:ea typeface="Helvetica Neue"/>
                <a:cs typeface="Helvetica Neue"/>
                <a:sym typeface="Helvetica Neu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4"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13"/>
          </p:nvPr>
        </p:nvSpPr>
        <p:spPr>
          <a:xfrm>
            <a:off x="892969" y="4473773"/>
            <a:ext cx="7358063" cy="350453"/>
          </a:xfrm>
          <a:prstGeom prst="rect">
            <a:avLst/>
          </a:prstGeom>
        </p:spPr>
        <p:txBody>
          <a:bodyPr>
            <a:spAutoFit/>
          </a:bodyPr>
          <a:lstStyle>
            <a:lvl1pPr marL="0" indent="0" algn="ctr" defTabSz="321457">
              <a:spcBef>
                <a:spcPts val="0"/>
              </a:spcBef>
              <a:buSzTx/>
              <a:buFontTx/>
              <a:buNone/>
              <a:defRPr sz="1800">
                <a:solidFill>
                  <a:srgbClr val="000000"/>
                </a:solidFill>
                <a:latin typeface="Helvetica Neue Medium"/>
                <a:ea typeface="Helvetica Neue Medium"/>
                <a:cs typeface="Helvetica Neue Medium"/>
                <a:sym typeface="Helvetica Neue Medium"/>
              </a:defRPr>
            </a:lvl1pPr>
          </a:lstStyle>
          <a:p>
            <a:pPr lvl="0"/>
            <a:r>
              <a:rPr lang="en-US" smtClean="0"/>
              <a:t>Click to edit Master text styles</a:t>
            </a:r>
          </a:p>
        </p:txBody>
      </p:sp>
      <p:sp>
        <p:nvSpPr>
          <p:cNvPr id="102" name="“Type a quote here.”"/>
          <p:cNvSpPr txBox="1">
            <a:spLocks noGrp="1"/>
          </p:cNvSpPr>
          <p:nvPr>
            <p:ph type="body" sz="quarter" idx="14"/>
          </p:nvPr>
        </p:nvSpPr>
        <p:spPr>
          <a:xfrm>
            <a:off x="892969" y="3018234"/>
            <a:ext cx="7358063" cy="500063"/>
          </a:xfrm>
          <a:prstGeom prst="rect">
            <a:avLst/>
          </a:prstGeom>
        </p:spPr>
        <p:txBody>
          <a:bodyPr anchor="ctr">
            <a:spAutoFit/>
          </a:bodyPr>
          <a:lstStyle>
            <a:lvl1pPr marL="0" indent="0" algn="ctr" defTabSz="321457">
              <a:spcBef>
                <a:spcPts val="1687"/>
              </a:spcBef>
              <a:buSzTx/>
              <a:buFontTx/>
              <a:buNone/>
              <a:defRPr sz="2800"/>
            </a:lvl1pPr>
          </a:lstStyle>
          <a:p>
            <a:pPr lvl="0"/>
            <a:r>
              <a:rPr lang="en-US" smtClean="0"/>
              <a:t>Click to edit Master text styles</a:t>
            </a:r>
          </a:p>
        </p:txBody>
      </p:sp>
      <p:sp>
        <p:nvSpPr>
          <p:cNvPr id="103" name="Slide Number"/>
          <p:cNvSpPr txBox="1">
            <a:spLocks noGrp="1"/>
          </p:cNvSpPr>
          <p:nvPr>
            <p:ph type="sldNum" sz="quarter" idx="2"/>
          </p:nvPr>
        </p:nvSpPr>
        <p:spPr>
          <a:prstGeom prst="rect">
            <a:avLst/>
          </a:prstGeom>
        </p:spPr>
        <p:txBody>
          <a:bodyPr/>
          <a:lstStyle/>
          <a:p>
            <a:fld id="{B11CDE20-4317-4D9C-8FD0-AC68991B119E}" type="slidenum">
              <a:rPr lang="en-US" smtClean="0"/>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401836" y="1384102"/>
            <a:ext cx="8344762" cy="91"/>
          </a:xfrm>
          <a:prstGeom prst="line">
            <a:avLst/>
          </a:prstGeom>
          <a:ln w="12700">
            <a:solidFill>
              <a:srgbClr val="9A9A9A"/>
            </a:solidFill>
            <a:miter lim="400000"/>
          </a:ln>
        </p:spPr>
        <p:txBody>
          <a:bodyPr lIns="35717" tIns="35717" rIns="35717" bIns="35717" anchor="ctr"/>
          <a:lstStyle/>
          <a:p>
            <a:pPr algn="l" defTabSz="321457">
              <a:defRPr sz="1200">
                <a:latin typeface="Helvetica"/>
                <a:ea typeface="Helvetica"/>
                <a:cs typeface="Helvetica"/>
                <a:sym typeface="Helvetica"/>
              </a:defRPr>
            </a:pPr>
            <a:endParaRPr/>
          </a:p>
        </p:txBody>
      </p:sp>
      <p:sp>
        <p:nvSpPr>
          <p:cNvPr id="3" name="Title Text"/>
          <p:cNvSpPr txBox="1">
            <a:spLocks noGrp="1"/>
          </p:cNvSpPr>
          <p:nvPr>
            <p:ph type="title"/>
          </p:nvPr>
        </p:nvSpPr>
        <p:spPr>
          <a:xfrm>
            <a:off x="401836" y="232172"/>
            <a:ext cx="8340328" cy="982266"/>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chor="b">
            <a:normAutofit/>
          </a:bodyPr>
          <a:lstStyle/>
          <a:p>
            <a:r>
              <a:t>Title Text</a:t>
            </a:r>
          </a:p>
        </p:txBody>
      </p:sp>
      <p:sp>
        <p:nvSpPr>
          <p:cNvPr id="4" name="Body Level One…"/>
          <p:cNvSpPr txBox="1">
            <a:spLocks noGrp="1"/>
          </p:cNvSpPr>
          <p:nvPr>
            <p:ph type="body" idx="1"/>
          </p:nvPr>
        </p:nvSpPr>
        <p:spPr>
          <a:xfrm>
            <a:off x="401836" y="1562695"/>
            <a:ext cx="8340328" cy="4688086"/>
          </a:xfrm>
          <a:prstGeom prst="rect">
            <a:avLst/>
          </a:prstGeom>
          <a:ln w="12700">
            <a:miter lim="400000"/>
          </a:ln>
          <a:extLst>
            <a:ext uri="{C572A759-6A51-4108-AA02-DFA0A04FC94B}">
              <ma14:wrappingTextBoxFlag xmlns:ma14="http://schemas.microsoft.com/office/mac/drawingml/2011/main" xmlns="" val="1"/>
            </a:ext>
          </a:extLst>
        </p:spPr>
        <p:txBody>
          <a:bodyPr lIns="35717" tIns="35717" rIns="35717" bIns="35717">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 name="Slide Number"/>
          <p:cNvSpPr txBox="1">
            <a:spLocks noGrp="1"/>
          </p:cNvSpPr>
          <p:nvPr>
            <p:ph type="sldNum" sz="quarter" idx="2"/>
          </p:nvPr>
        </p:nvSpPr>
        <p:spPr>
          <a:xfrm>
            <a:off x="8616238" y="6465094"/>
            <a:ext cx="229226" cy="226020"/>
          </a:xfrm>
          <a:prstGeom prst="rect">
            <a:avLst/>
          </a:prstGeom>
          <a:ln w="12700">
            <a:miter lim="400000"/>
          </a:ln>
        </p:spPr>
        <p:txBody>
          <a:bodyPr wrap="none" lIns="35717" tIns="35717" rIns="35717" bIns="35717">
            <a:spAutoFit/>
          </a:bodyPr>
          <a:lstStyle>
            <a:lvl1pPr algn="r">
              <a:defRPr sz="1000">
                <a:latin typeface="Helvetica Neue"/>
                <a:ea typeface="Helvetica Neue"/>
                <a:cs typeface="Helvetica Neue"/>
                <a:sym typeface="Helvetica Neue"/>
              </a:defRPr>
            </a:lvl1pPr>
          </a:lstStyle>
          <a:p>
            <a:fld id="{B11CDE20-4317-4D9C-8FD0-AC68991B11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Lst>
  <p:transition spd="med"/>
  <p:timing>
    <p:tnLst>
      <p:par>
        <p:cTn id="1" dur="indefinite" restart="never" nodeType="tmRoot"/>
      </p:par>
    </p:tnLst>
  </p:timing>
  <p:txStyles>
    <p:titleStyle>
      <a:lvl1pPr marL="0" marR="0" indent="0"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1pPr>
      <a:lvl2pPr marL="0" marR="0" indent="1607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2pPr>
      <a:lvl3pPr marL="0" marR="0" indent="321457"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3pPr>
      <a:lvl4pPr marL="0" marR="0" indent="482186"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4pPr>
      <a:lvl5pPr marL="0" marR="0" indent="642915"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5pPr>
      <a:lvl6pPr marL="0" marR="0" indent="803643"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6pPr>
      <a:lvl7pPr marL="0" marR="0" indent="964372"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7pPr>
      <a:lvl8pPr marL="0" marR="0" indent="1125101"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8pPr>
      <a:lvl9pPr marL="0" marR="0" indent="1285829" algn="l" defTabSz="410751" rtl="0" eaLnBrk="1" latinLnBrk="0" hangingPunct="1">
        <a:lnSpc>
          <a:spcPct val="100000"/>
        </a:lnSpc>
        <a:spcBef>
          <a:spcPts val="0"/>
        </a:spcBef>
        <a:spcAft>
          <a:spcPts val="0"/>
        </a:spcAft>
        <a:buClrTx/>
        <a:buSzTx/>
        <a:buFontTx/>
        <a:buNone/>
        <a:tabLst/>
        <a:defRPr sz="3000" b="0" i="0" u="none" strike="noStrike" cap="none" spc="0" baseline="0">
          <a:ln>
            <a:noFill/>
          </a:ln>
          <a:solidFill>
            <a:srgbClr val="000000"/>
          </a:solidFill>
          <a:uFillTx/>
          <a:latin typeface="+mn-lt"/>
          <a:ea typeface="+mn-ea"/>
          <a:cs typeface="+mn-cs"/>
          <a:sym typeface="Helvetica Neue Light"/>
        </a:defRPr>
      </a:lvl9pPr>
    </p:titleStyle>
    <p:bodyStyle>
      <a:lvl1pPr marL="32145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1pPr>
      <a:lvl2pPr marL="642915"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2pPr>
      <a:lvl3pPr marL="964372"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3pPr>
      <a:lvl4pPr marL="1285829"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4pPr>
      <a:lvl5pPr marL="1607287" marR="0" indent="-321457" algn="l" defTabSz="410751" rtl="0" eaLnBrk="1" latinLnBrk="0" hangingPunct="1">
        <a:lnSpc>
          <a:spcPct val="100000"/>
        </a:lnSpc>
        <a:spcBef>
          <a:spcPts val="422"/>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5pPr>
      <a:lvl6pPr marL="1928744"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6pPr>
      <a:lvl7pPr marL="2250201"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7pPr>
      <a:lvl8pPr marL="2571659"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8pPr>
      <a:lvl9pPr marL="2893116" marR="0" indent="-321457" algn="l" defTabSz="410751" rtl="0" eaLnBrk="1" latinLnBrk="0" hangingPunct="1">
        <a:lnSpc>
          <a:spcPct val="100000"/>
        </a:lnSpc>
        <a:spcBef>
          <a:spcPts val="2953"/>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Light"/>
        </a:defRPr>
      </a:lvl9pPr>
    </p:bodyStyle>
    <p:otherStyle>
      <a:lvl1pPr marL="0" marR="0" indent="0"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1pPr>
      <a:lvl2pPr marL="0" marR="0" indent="1607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2pPr>
      <a:lvl3pPr marL="0" marR="0" indent="321457"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3pPr>
      <a:lvl4pPr marL="0" marR="0" indent="482186"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4pPr>
      <a:lvl5pPr marL="0" marR="0" indent="642915"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5pPr>
      <a:lvl6pPr marL="0" marR="0" indent="803643"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6pPr>
      <a:lvl7pPr marL="0" marR="0" indent="964372"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7pPr>
      <a:lvl8pPr marL="0" marR="0" indent="1125101"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8pPr>
      <a:lvl9pPr marL="0" marR="0" indent="1285829" algn="r" defTabSz="410751" eaLnBrk="1" latinLnBrk="0" hangingPunct="1">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table7.htm"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table8a.htm" TargetMode="External"/><Relationship Id="rId2" Type="http://schemas.openxmlformats.org/officeDocument/2006/relationships/hyperlink" Target="table8.htm" TargetMode="External"/><Relationship Id="rId1" Type="http://schemas.openxmlformats.org/officeDocument/2006/relationships/slideLayout" Target="../slideLayouts/slideLayout12.xml"/><Relationship Id="rId4" Type="http://schemas.openxmlformats.org/officeDocument/2006/relationships/hyperlink" Target="table8b.htm"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table11.htm"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table9.htm"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table10.htm"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table1.htm"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table2.ht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table3.htm"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table5.htm" TargetMode="External"/><Relationship Id="rId2" Type="http://schemas.openxmlformats.org/officeDocument/2006/relationships/hyperlink" Target="table4.htm"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table6.htm"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ables</a:t>
            </a:r>
            <a:endParaRPr lang="en-US" dirty="0"/>
          </a:p>
        </p:txBody>
      </p:sp>
      <p:sp>
        <p:nvSpPr>
          <p:cNvPr id="3" name="Subtitle 2"/>
          <p:cNvSpPr>
            <a:spLocks noGrp="1"/>
          </p:cNvSpPr>
          <p:nvPr>
            <p:ph type="body" sz="quarter" idx="1"/>
          </p:nvPr>
        </p:nvSpPr>
        <p:spPr/>
        <p:txBody>
          <a:bodyPr/>
          <a:lstStyle/>
          <a:p>
            <a:r>
              <a:rPr lang="en-US" dirty="0" smtClean="0"/>
              <a:t>Website Development 1</a:t>
            </a:r>
            <a:endParaRPr lang="en-US" dirty="0"/>
          </a:p>
        </p:txBody>
      </p:sp>
    </p:spTree>
    <p:extLst>
      <p:ext uri="{BB962C8B-B14F-4D97-AF65-F5344CB8AC3E}">
        <p14:creationId xmlns:p14="http://schemas.microsoft.com/office/powerpoint/2010/main" val="238383735"/>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endParaRPr lang="en-US" dirty="0"/>
          </a:p>
        </p:txBody>
      </p:sp>
      <p:sp>
        <p:nvSpPr>
          <p:cNvPr id="3" name="Content Placeholder 2"/>
          <p:cNvSpPr>
            <a:spLocks noGrp="1"/>
          </p:cNvSpPr>
          <p:nvPr>
            <p:ph idx="1"/>
          </p:nvPr>
        </p:nvSpPr>
        <p:spPr/>
        <p:txBody>
          <a:bodyPr>
            <a:normAutofit/>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&lt;td&gt;1&lt;/td&gt;&lt;td&gt;2&lt;/td&gt;&lt;td&gt;3&lt;/td&gt;&lt;td&gt;4&lt;/td&gt;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colspan</a:t>
            </a:r>
            <a:r>
              <a:rPr lang="en-US" dirty="0">
                <a:latin typeface="Courier New" panose="02070309020205020404" pitchFamily="49" charset="0"/>
                <a:cs typeface="Courier New" panose="02070309020205020404" pitchFamily="49" charset="0"/>
              </a:rPr>
              <a:t>="3"&gt;under 123&lt;/td</a:t>
            </a:r>
            <a:r>
              <a:rPr lang="en-US" dirty="0" smtClean="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td&gt;under 4&lt;/td&gt;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9416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rowspan</a:t>
            </a:r>
            <a:endParaRPr lang="en-US" dirty="0"/>
          </a:p>
        </p:txBody>
      </p:sp>
      <p:sp>
        <p:nvSpPr>
          <p:cNvPr id="3" name="Content Placeholder 2"/>
          <p:cNvSpPr>
            <a:spLocks noGrp="1"/>
          </p:cNvSpPr>
          <p:nvPr>
            <p:ph idx="1"/>
          </p:nvPr>
        </p:nvSpPr>
        <p:spPr/>
        <p:txBody>
          <a:bodyPr/>
          <a:lstStyle/>
          <a:p>
            <a:r>
              <a:rPr lang="en-US" dirty="0"/>
              <a:t>To make a cell span multiple rows, add the attribute </a:t>
            </a:r>
            <a:r>
              <a:rPr lang="en-US" b="1" dirty="0" err="1"/>
              <a:t>rowspan</a:t>
            </a:r>
            <a:r>
              <a:rPr lang="en-US" b="1" dirty="0"/>
              <a:t>="</a:t>
            </a:r>
            <a:r>
              <a:rPr lang="en-US" b="1" i="1" dirty="0"/>
              <a:t>n</a:t>
            </a:r>
            <a:r>
              <a:rPr lang="en-US" b="1" dirty="0"/>
              <a:t>"</a:t>
            </a:r>
            <a:r>
              <a:rPr lang="en-US" dirty="0"/>
              <a:t> (where </a:t>
            </a:r>
            <a:r>
              <a:rPr lang="en-US" b="1" i="1" dirty="0"/>
              <a:t>n</a:t>
            </a:r>
            <a:r>
              <a:rPr lang="en-US" dirty="0"/>
              <a:t> is the number of rows to span) to the </a:t>
            </a:r>
            <a:r>
              <a:rPr lang="en-US" b="1" dirty="0"/>
              <a:t>&lt;td&gt;</a:t>
            </a:r>
            <a:r>
              <a:rPr lang="en-US" dirty="0"/>
              <a:t> (or </a:t>
            </a:r>
            <a:r>
              <a:rPr lang="en-US" b="1" dirty="0"/>
              <a:t>&lt;</a:t>
            </a:r>
            <a:r>
              <a:rPr lang="en-US" b="1" dirty="0" err="1"/>
              <a:t>th</a:t>
            </a:r>
            <a:r>
              <a:rPr lang="en-US" b="1" dirty="0"/>
              <a:t>&gt;</a:t>
            </a:r>
            <a:r>
              <a:rPr lang="en-US" dirty="0"/>
              <a:t>) tag of that cell</a:t>
            </a:r>
            <a:r>
              <a:rPr lang="en-US" dirty="0" smtClean="0"/>
              <a:t>.</a:t>
            </a:r>
          </a:p>
          <a:p>
            <a:pPr indent="0">
              <a:buNone/>
            </a:pPr>
            <a:r>
              <a:rPr lang="en-US" dirty="0" smtClean="0">
                <a:hlinkClick r:id="rId2" action="ppaction://hlinkfile"/>
              </a:rPr>
              <a:t>Example</a:t>
            </a:r>
            <a:endParaRPr lang="en-US" dirty="0" smtClean="0"/>
          </a:p>
          <a:p>
            <a:pPr indent="0">
              <a:buNone/>
            </a:pPr>
            <a:endParaRPr lang="en-US" dirty="0" smtClean="0"/>
          </a:p>
          <a:p>
            <a:r>
              <a:rPr lang="en-US" dirty="0"/>
              <a:t>Notice that there are only two cells specified for row 2. This is because cell three is taking up the space where cell "six" would have been. You have to ensure that the cell count comes out the same for all rows (you include any cell from a previous row that spans into another row as part of that row's cell count).</a:t>
            </a:r>
          </a:p>
        </p:txBody>
      </p:sp>
    </p:spTree>
    <p:extLst>
      <p:ext uri="{BB962C8B-B14F-4D97-AF65-F5344CB8AC3E}">
        <p14:creationId xmlns:p14="http://schemas.microsoft.com/office/powerpoint/2010/main" val="3436113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rowspan</a:t>
            </a: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latin typeface="Courier New" panose="02070309020205020404" pitchFamily="49" charset="0"/>
                <a:cs typeface="Courier New" panose="02070309020205020404" pitchFamily="49" charset="0"/>
              </a:rPr>
              <a:t>&lt;table&gt;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&lt;td&gt;one&lt;/td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td&gt;two&lt;/td&gt;</a:t>
            </a:r>
          </a:p>
          <a:p>
            <a:pPr marL="114300" indent="0">
              <a:buNone/>
            </a:pPr>
            <a:r>
              <a:rPr lang="en-US" dirty="0">
                <a:latin typeface="Courier New" panose="02070309020205020404" pitchFamily="49" charset="0"/>
                <a:cs typeface="Courier New" panose="02070309020205020404" pitchFamily="49" charset="0"/>
              </a:rPr>
              <a:t>        &lt;td </a:t>
            </a:r>
            <a:r>
              <a:rPr lang="en-US" dirty="0" err="1">
                <a:latin typeface="Courier New" panose="02070309020205020404" pitchFamily="49" charset="0"/>
                <a:cs typeface="Courier New" panose="02070309020205020404" pitchFamily="49" charset="0"/>
              </a:rPr>
              <a:t>rowspan</a:t>
            </a:r>
            <a:r>
              <a:rPr lang="en-US" dirty="0">
                <a:latin typeface="Courier New" panose="02070309020205020404" pitchFamily="49" charset="0"/>
                <a:cs typeface="Courier New" panose="02070309020205020404" pitchFamily="49" charset="0"/>
              </a:rPr>
              <a:t>="2</a:t>
            </a:r>
            <a:r>
              <a:rPr lang="en-US" dirty="0" smtClean="0">
                <a:latin typeface="Courier New" panose="02070309020205020404" pitchFamily="49" charset="0"/>
                <a:cs typeface="Courier New" panose="02070309020205020404" pitchFamily="49" charset="0"/>
              </a:rPr>
              <a:t>"&gt;This </a:t>
            </a:r>
            <a:r>
              <a:rPr lang="en-US" dirty="0">
                <a:latin typeface="Courier New" panose="02070309020205020404" pitchFamily="49" charset="0"/>
                <a:cs typeface="Courier New" panose="02070309020205020404" pitchFamily="49" charset="0"/>
              </a:rPr>
              <a:t>cell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spans </a:t>
            </a:r>
            <a:r>
              <a:rPr lang="en-US" dirty="0">
                <a:latin typeface="Courier New" panose="02070309020205020404" pitchFamily="49" charset="0"/>
                <a:cs typeface="Courier New" panose="02070309020205020404" pitchFamily="49" charset="0"/>
              </a:rPr>
              <a:t>two rows&lt;/td&gt;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&lt;td&gt;four&lt;/td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td&gt;five&lt;/td&gt;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        &lt;td&gt;six&lt;/</a:t>
            </a:r>
            <a:r>
              <a:rPr lang="en-US" dirty="0" smtClean="0">
                <a:latin typeface="Courier New" panose="02070309020205020404" pitchFamily="49" charset="0"/>
                <a:cs typeface="Courier New" panose="02070309020205020404" pitchFamily="49" charset="0"/>
              </a:rPr>
              <a:t>td</a:t>
            </a:r>
            <a:r>
              <a:rPr lang="en-US" dirty="0">
                <a:latin typeface="Courier New" panose="02070309020205020404" pitchFamily="49" charset="0"/>
                <a:cs typeface="Courier New" panose="02070309020205020404" pitchFamily="49" charset="0"/>
              </a:rPr>
              <a:t>&gt;</a:t>
            </a:r>
            <a:r>
              <a:rPr lang="en-US" dirty="0" smtClean="0">
                <a:latin typeface="Courier New" panose="02070309020205020404" pitchFamily="49" charset="0"/>
                <a:cs typeface="Courier New" panose="02070309020205020404" pitchFamily="49" charset="0"/>
              </a:rPr>
              <a:t>&lt;td&gt;seven</a:t>
            </a:r>
            <a:r>
              <a:rPr lang="en-US" dirty="0">
                <a:latin typeface="Courier New" panose="02070309020205020404" pitchFamily="49" charset="0"/>
                <a:cs typeface="Courier New" panose="02070309020205020404" pitchFamily="49" charset="0"/>
              </a:rPr>
              <a:t>&lt;/td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td&gt;eight&lt;/td&gt;</a:t>
            </a:r>
          </a:p>
          <a:p>
            <a:pPr marL="114300"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114300" indent="0">
              <a:buNone/>
            </a:pPr>
            <a:r>
              <a:rPr lang="en-US" dirty="0">
                <a:latin typeface="Courier New" panose="02070309020205020404" pitchFamily="49" charset="0"/>
                <a:cs typeface="Courier New" panose="02070309020205020404" pitchFamily="49" charset="0"/>
              </a:rPr>
              <a:t>&lt;/table&gt;</a:t>
            </a:r>
          </a:p>
        </p:txBody>
      </p:sp>
    </p:spTree>
    <p:extLst>
      <p:ext uri="{BB962C8B-B14F-4D97-AF65-F5344CB8AC3E}">
        <p14:creationId xmlns:p14="http://schemas.microsoft.com/office/powerpoint/2010/main" val="3095194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Controlling Word Wrap Within Cells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 browser may choose </a:t>
            </a:r>
            <a:r>
              <a:rPr lang="en-US" dirty="0" smtClean="0"/>
              <a:t>to wrap </a:t>
            </a:r>
            <a:r>
              <a:rPr lang="en-US" dirty="0"/>
              <a:t>the text in your table cells while it is adjusting the content to fit the column widths. If you find that your text is breaking between words you would rather see stay together, you can prevent the wrapping in a couple ways.</a:t>
            </a:r>
          </a:p>
          <a:p>
            <a:pPr marL="628650" lvl="1" indent="-400050">
              <a:buFont typeface="+mj-lt"/>
              <a:buAutoNum type="arabicPeriod"/>
            </a:pPr>
            <a:r>
              <a:rPr lang="en-US" dirty="0"/>
              <a:t>You can put non-breaking spaces between words that you do not want to wrap. This will force the browser to leave the column containing that text content wider, since it won't be able to break those words apart.</a:t>
            </a:r>
          </a:p>
          <a:p>
            <a:pPr marL="628650" lvl="1" indent="-400050">
              <a:buFont typeface="+mj-lt"/>
              <a:buAutoNum type="arabicPeriod"/>
            </a:pPr>
            <a:r>
              <a:rPr lang="en-US" dirty="0"/>
              <a:t>You can use the CSS </a:t>
            </a:r>
            <a:r>
              <a:rPr lang="en-US" b="1" dirty="0" err="1"/>
              <a:t>white-space:nowrap</a:t>
            </a:r>
            <a:r>
              <a:rPr lang="en-US" dirty="0"/>
              <a:t> declaration applied to a cell or its content (a paragraph or span, for example) to prevent wrapping of that text</a:t>
            </a:r>
            <a:r>
              <a:rPr lang="en-US" dirty="0" smtClean="0"/>
              <a:t>.</a:t>
            </a:r>
          </a:p>
          <a:p>
            <a:pPr marL="228600" lvl="1" indent="0">
              <a:buNone/>
            </a:pPr>
            <a:r>
              <a:rPr lang="en-US" dirty="0" smtClean="0">
                <a:hlinkClick r:id="rId2" action="ppaction://hlinkfile"/>
              </a:rPr>
              <a:t>Example 1</a:t>
            </a:r>
            <a:r>
              <a:rPr lang="en-US" dirty="0" smtClean="0"/>
              <a:t>                                  </a:t>
            </a:r>
            <a:r>
              <a:rPr lang="en-US" dirty="0" smtClean="0">
                <a:hlinkClick r:id="rId3" action="ppaction://hlinkfile"/>
              </a:rPr>
              <a:t>Example </a:t>
            </a:r>
            <a:r>
              <a:rPr lang="en-US" smtClean="0">
                <a:hlinkClick r:id="rId3" action="ppaction://hlinkfile"/>
              </a:rPr>
              <a:t>2</a:t>
            </a:r>
            <a:r>
              <a:rPr lang="en-US" smtClean="0"/>
              <a:t>                                        </a:t>
            </a:r>
            <a:r>
              <a:rPr lang="en-US" smtClean="0">
                <a:hlinkClick r:id="rId4" action="ppaction://hlinkfile"/>
              </a:rPr>
              <a:t>Example </a:t>
            </a:r>
            <a:r>
              <a:rPr lang="en-US" dirty="0" smtClean="0">
                <a:hlinkClick r:id="rId4" action="ppaction://hlinkfile"/>
              </a:rPr>
              <a:t>3</a:t>
            </a:r>
            <a:endParaRPr lang="en-US" dirty="0"/>
          </a:p>
        </p:txBody>
      </p:sp>
    </p:spTree>
    <p:extLst>
      <p:ext uri="{BB962C8B-B14F-4D97-AF65-F5344CB8AC3E}">
        <p14:creationId xmlns:p14="http://schemas.microsoft.com/office/powerpoint/2010/main" val="1502609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Grouping Rows</a:t>
            </a:r>
            <a:br>
              <a:rPr lang="en-US" b="1" dirty="0"/>
            </a:br>
            <a:endParaRPr lang="en-US" dirty="0"/>
          </a:p>
        </p:txBody>
      </p:sp>
      <p:sp>
        <p:nvSpPr>
          <p:cNvPr id="3" name="Content Placeholder 2"/>
          <p:cNvSpPr>
            <a:spLocks noGrp="1"/>
          </p:cNvSpPr>
          <p:nvPr>
            <p:ph idx="1"/>
          </p:nvPr>
        </p:nvSpPr>
        <p:spPr/>
        <p:txBody>
          <a:bodyPr/>
          <a:lstStyle/>
          <a:p>
            <a:r>
              <a:rPr lang="en-US" dirty="0"/>
              <a:t>You can group together rows and split a table into a header, footer, and body by </a:t>
            </a:r>
            <a:r>
              <a:rPr lang="en-US" dirty="0" err="1"/>
              <a:t>organising</a:t>
            </a:r>
            <a:r>
              <a:rPr lang="en-US" dirty="0"/>
              <a:t> rows into </a:t>
            </a:r>
            <a:r>
              <a:rPr lang="en-US" b="1" i="1" dirty="0" err="1"/>
              <a:t>thead</a:t>
            </a:r>
            <a:r>
              <a:rPr lang="en-US" dirty="0"/>
              <a:t>, </a:t>
            </a:r>
            <a:r>
              <a:rPr lang="en-US" b="1" i="1" dirty="0" err="1"/>
              <a:t>tfoot</a:t>
            </a:r>
            <a:r>
              <a:rPr lang="en-US" dirty="0"/>
              <a:t>, and </a:t>
            </a:r>
            <a:r>
              <a:rPr lang="en-US" b="1" i="1" dirty="0" err="1"/>
              <a:t>tbody</a:t>
            </a:r>
            <a:r>
              <a:rPr lang="en-US" dirty="0"/>
              <a:t> </a:t>
            </a:r>
            <a:r>
              <a:rPr lang="en-US" dirty="0" smtClean="0"/>
              <a:t>elements.</a:t>
            </a:r>
          </a:p>
          <a:p>
            <a:r>
              <a:rPr lang="en-US" dirty="0" smtClean="0"/>
              <a:t>Grouping </a:t>
            </a:r>
            <a:r>
              <a:rPr lang="en-US" dirty="0"/>
              <a:t>rows can also provide a handy block to latch CSS on to, for example, if you wanted to change the background </a:t>
            </a:r>
            <a:r>
              <a:rPr lang="en-US" dirty="0" err="1"/>
              <a:t>colour</a:t>
            </a:r>
            <a:r>
              <a:rPr lang="en-US" dirty="0"/>
              <a:t> of a block of rows in a table.</a:t>
            </a:r>
          </a:p>
          <a:p>
            <a:r>
              <a:rPr lang="en-US" dirty="0"/>
              <a:t>You can have more than one </a:t>
            </a:r>
            <a:r>
              <a:rPr lang="en-US" b="1" i="1" dirty="0" err="1"/>
              <a:t>tbody</a:t>
            </a:r>
            <a:r>
              <a:rPr lang="en-US" dirty="0"/>
              <a:t> elements but only one </a:t>
            </a:r>
            <a:r>
              <a:rPr lang="en-US" b="1" i="1" dirty="0" err="1"/>
              <a:t>thead</a:t>
            </a:r>
            <a:r>
              <a:rPr lang="en-US" dirty="0"/>
              <a:t> and </a:t>
            </a:r>
            <a:r>
              <a:rPr lang="en-US" b="1" i="1" dirty="0" err="1"/>
              <a:t>tfoot</a:t>
            </a:r>
            <a:r>
              <a:rPr lang="en-US" dirty="0"/>
              <a:t> elements.</a:t>
            </a:r>
          </a:p>
          <a:p>
            <a:pPr indent="0">
              <a:buNone/>
            </a:pPr>
            <a:r>
              <a:rPr lang="en-US" dirty="0" smtClean="0">
                <a:hlinkClick r:id="rId2" action="ppaction://hlinkfile"/>
              </a:rPr>
              <a:t>Example</a:t>
            </a:r>
            <a:endParaRPr lang="en-US" dirty="0"/>
          </a:p>
        </p:txBody>
      </p:sp>
    </p:spTree>
    <p:extLst>
      <p:ext uri="{BB962C8B-B14F-4D97-AF65-F5344CB8AC3E}">
        <p14:creationId xmlns:p14="http://schemas.microsoft.com/office/powerpoint/2010/main" val="215375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Table Column Formatting</a:t>
            </a:r>
            <a:br>
              <a:rPr lang="en-US" b="1" dirty="0"/>
            </a:br>
            <a:endParaRPr lang="en-US" dirty="0"/>
          </a:p>
        </p:txBody>
      </p:sp>
      <p:sp>
        <p:nvSpPr>
          <p:cNvPr id="3" name="Content Placeholder 2"/>
          <p:cNvSpPr>
            <a:spLocks noGrp="1"/>
          </p:cNvSpPr>
          <p:nvPr>
            <p:ph idx="1"/>
          </p:nvPr>
        </p:nvSpPr>
        <p:spPr/>
        <p:txBody>
          <a:bodyPr/>
          <a:lstStyle/>
          <a:p>
            <a:r>
              <a:rPr lang="en-US" dirty="0"/>
              <a:t>Although HTML tables are defined in terms of rows of cells, there are tags that allow you to specify formatting for the columns in a table. The </a:t>
            </a:r>
            <a:r>
              <a:rPr lang="en-US" b="1" dirty="0"/>
              <a:t>&lt;col&gt;</a:t>
            </a:r>
            <a:r>
              <a:rPr lang="en-US" dirty="0"/>
              <a:t> element allows you to specify formatting for one or more columns as a non-structural element of the table. The </a:t>
            </a:r>
            <a:r>
              <a:rPr lang="en-US" b="1" dirty="0"/>
              <a:t>&lt;</a:t>
            </a:r>
            <a:r>
              <a:rPr lang="en-US" b="1" dirty="0" err="1"/>
              <a:t>colgroup</a:t>
            </a:r>
            <a:r>
              <a:rPr lang="en-US" b="1" dirty="0"/>
              <a:t>&gt; </a:t>
            </a:r>
            <a:r>
              <a:rPr lang="en-US" dirty="0"/>
              <a:t>element lets you specify formatting for one or more columns and/or &lt;col&gt;s in the table as a structural element</a:t>
            </a:r>
            <a:r>
              <a:rPr lang="en-US" dirty="0" smtClean="0"/>
              <a:t>.</a:t>
            </a:r>
          </a:p>
          <a:p>
            <a:r>
              <a:rPr lang="en-US" dirty="0"/>
              <a:t>The &lt;</a:t>
            </a:r>
            <a:r>
              <a:rPr lang="en-US" dirty="0" err="1"/>
              <a:t>colgroup</a:t>
            </a:r>
            <a:r>
              <a:rPr lang="en-US" dirty="0"/>
              <a:t>&gt; tag is useful for applying styles to entire columns, instead of repeating the styles for each cell, for each row.</a:t>
            </a:r>
          </a:p>
        </p:txBody>
      </p:sp>
    </p:spTree>
    <p:extLst>
      <p:ext uri="{BB962C8B-B14F-4D97-AF65-F5344CB8AC3E}">
        <p14:creationId xmlns:p14="http://schemas.microsoft.com/office/powerpoint/2010/main" val="3755170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colgroup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HTML </a:t>
            </a:r>
            <a:r>
              <a:rPr lang="en-US" b="1" dirty="0" smtClean="0"/>
              <a:t>&lt;</a:t>
            </a:r>
            <a:r>
              <a:rPr lang="en-US" b="1" dirty="0" err="1" smtClean="0"/>
              <a:t>colgroup</a:t>
            </a:r>
            <a:r>
              <a:rPr lang="en-US" b="1" dirty="0" smtClean="0"/>
              <a:t>&gt; </a:t>
            </a:r>
            <a:r>
              <a:rPr lang="en-US" dirty="0" smtClean="0"/>
              <a:t>tag is used for specifying properties for a group of columns within a table.  </a:t>
            </a:r>
            <a:endParaRPr lang="en-US" dirty="0" smtClean="0"/>
          </a:p>
          <a:p>
            <a:r>
              <a:rPr lang="en-US" dirty="0" smtClean="0">
                <a:cs typeface="Courier New" panose="02070309020205020404" pitchFamily="49" charset="0"/>
                <a:hlinkClick r:id="rId2" action="ppaction://hlinkfile"/>
              </a:rPr>
              <a:t>Example</a:t>
            </a:r>
            <a:endParaRPr lang="en-US" dirty="0" smtClean="0">
              <a:cs typeface="Courier New" panose="02070309020205020404" pitchFamily="49" charset="0"/>
            </a:endParaRPr>
          </a:p>
          <a:p>
            <a:endParaRPr lang="en-US" dirty="0" smtClean="0"/>
          </a:p>
          <a:p>
            <a:pPr marL="0" indent="0">
              <a:buNone/>
            </a:pPr>
            <a:r>
              <a:rPr lang="en-US" dirty="0">
                <a:latin typeface="Courier New" panose="02070309020205020404" pitchFamily="49" charset="0"/>
                <a:cs typeface="Courier New" panose="02070309020205020404" pitchFamily="49" charset="0"/>
              </a:rPr>
              <a:t>&lt;</a:t>
            </a:r>
            <a:r>
              <a:rPr lang="en-US" dirty="0" smtClean="0">
                <a:latin typeface="Courier New" panose="02070309020205020404" pitchFamily="49" charset="0"/>
                <a:cs typeface="Courier New" panose="02070309020205020404" pitchFamily="49" charset="0"/>
              </a:rPr>
              <a:t>table&gt;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 span="2" class="or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err="1" smtClean="0">
                <a:latin typeface="Courier New" panose="02070309020205020404" pitchFamily="49" charset="0"/>
                <a:cs typeface="Courier New" panose="02070309020205020404" pitchFamily="49" charset="0"/>
              </a:rPr>
              <a:t>colgroup</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1&lt;/td</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2&lt;/td&gt;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td&gt;column 3&lt;/td&gt;</a:t>
            </a:r>
          </a:p>
          <a:p>
            <a:pPr marL="0" indent="0">
              <a:buNone/>
            </a:pPr>
            <a:r>
              <a:rPr lang="en-US" dirty="0" smtClean="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&lt;/table</a:t>
            </a:r>
            <a:r>
              <a:rPr lang="en-US" dirty="0" smtClean="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856594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a:t>
            </a:r>
            <a:endParaRPr lang="en-US" dirty="0"/>
          </a:p>
        </p:txBody>
      </p:sp>
      <p:sp>
        <p:nvSpPr>
          <p:cNvPr id="3" name="Content Placeholder 2"/>
          <p:cNvSpPr>
            <a:spLocks noGrp="1"/>
          </p:cNvSpPr>
          <p:nvPr>
            <p:ph idx="1"/>
          </p:nvPr>
        </p:nvSpPr>
        <p:spPr/>
        <p:txBody>
          <a:bodyPr/>
          <a:lstStyle/>
          <a:p>
            <a:r>
              <a:rPr lang="en-US" dirty="0" smtClean="0"/>
              <a:t>The HTML &lt;col&gt; tag is used for specifying column properties for each column within a </a:t>
            </a:r>
            <a:r>
              <a:rPr lang="en-US" dirty="0" err="1" smtClean="0"/>
              <a:t>colgroup</a:t>
            </a:r>
            <a:r>
              <a:rPr lang="en-US" dirty="0" smtClean="0"/>
              <a:t>.</a:t>
            </a:r>
          </a:p>
          <a:p>
            <a:r>
              <a:rPr lang="en-US" dirty="0" smtClean="0"/>
              <a:t>You would normally only use this tag if the values for each column is different. Otherwise, you can specify the properties as part of the </a:t>
            </a:r>
            <a:r>
              <a:rPr lang="en-US" dirty="0" err="1" smtClean="0"/>
              <a:t>colgroup</a:t>
            </a:r>
            <a:r>
              <a:rPr lang="en-US" dirty="0" smtClean="0"/>
              <a:t> tag.</a:t>
            </a:r>
          </a:p>
          <a:p>
            <a:r>
              <a:rPr lang="en-US" dirty="0" smtClean="0"/>
              <a:t>Must be used with a HTML </a:t>
            </a:r>
            <a:r>
              <a:rPr lang="en-US" dirty="0" err="1" smtClean="0"/>
              <a:t>colgroup</a:t>
            </a:r>
            <a:r>
              <a:rPr lang="en-US" dirty="0" smtClean="0"/>
              <a:t> element that does not have a </a:t>
            </a:r>
            <a:r>
              <a:rPr lang="en-US" b="1" dirty="0" smtClean="0"/>
              <a:t>span</a:t>
            </a:r>
            <a:r>
              <a:rPr lang="en-US" dirty="0" smtClean="0"/>
              <a:t> attribute.</a:t>
            </a:r>
          </a:p>
        </p:txBody>
      </p:sp>
    </p:spTree>
    <p:extLst>
      <p:ext uri="{BB962C8B-B14F-4D97-AF65-F5344CB8AC3E}">
        <p14:creationId xmlns:p14="http://schemas.microsoft.com/office/powerpoint/2010/main" val="3858219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&lt;table&gt;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&lt;col span="2" class="st1"&gt;</a:t>
            </a:r>
          </a:p>
          <a:p>
            <a:pPr marL="0" indent="0">
              <a:buNone/>
            </a:pPr>
            <a:r>
              <a:rPr lang="en-US" dirty="0">
                <a:latin typeface="Courier New" panose="02070309020205020404" pitchFamily="49" charset="0"/>
                <a:cs typeface="Courier New" panose="02070309020205020404" pitchFamily="49" charset="0"/>
              </a:rPr>
              <a:t> &lt;col class="st2"&gt;</a:t>
            </a:r>
          </a:p>
          <a:p>
            <a:pPr marL="0" indent="0">
              <a:buNone/>
            </a:pPr>
            <a:r>
              <a:rPr lang="en-US" dirty="0">
                <a:latin typeface="Courier New" panose="02070309020205020404" pitchFamily="49" charset="0"/>
                <a:cs typeface="Courier New" panose="02070309020205020404" pitchFamily="49" charset="0"/>
              </a:rPr>
              <a:t> &lt;col span="2" class="st1"&gt;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colgroup</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td&gt;col 1&lt;/td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2&lt;/td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3&lt;/td</a:t>
            </a:r>
            <a:r>
              <a:rPr lang="en-US" dirty="0" smtClean="0">
                <a:latin typeface="Courier New" panose="02070309020205020404" pitchFamily="49" charset="0"/>
                <a:cs typeface="Courier New" panose="02070309020205020404" pitchFamily="49" charset="0"/>
              </a:rPr>
              <a:t>&gt;&lt;</a:t>
            </a:r>
            <a:r>
              <a:rPr lang="en-US" dirty="0">
                <a:latin typeface="Courier New" panose="02070309020205020404" pitchFamily="49" charset="0"/>
                <a:cs typeface="Courier New" panose="02070309020205020404" pitchFamily="49" charset="0"/>
              </a:rPr>
              <a:t>td&gt;col 4&lt;/td</a:t>
            </a:r>
            <a:r>
              <a:rPr lang="en-US" dirty="0" smtClean="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td&gt;col 5&lt;/td&gt;</a:t>
            </a:r>
          </a:p>
          <a:p>
            <a:pPr marL="0" indent="0">
              <a:buNone/>
            </a:pP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tr</a:t>
            </a:r>
            <a:r>
              <a:rPr lang="en-US" dirty="0">
                <a:latin typeface="Courier New" panose="02070309020205020404" pitchFamily="49" charset="0"/>
                <a:cs typeface="Courier New" panose="02070309020205020404" pitchFamily="49" charset="0"/>
              </a:rPr>
              <a:t>&gt;</a:t>
            </a:r>
          </a:p>
          <a:p>
            <a:pPr marL="0" indent="0">
              <a:buNone/>
            </a:pPr>
            <a:r>
              <a:rPr lang="en-US" dirty="0">
                <a:latin typeface="Courier New" panose="02070309020205020404" pitchFamily="49" charset="0"/>
                <a:cs typeface="Courier New" panose="02070309020205020404" pitchFamily="49" charset="0"/>
              </a:rPr>
              <a:t>&lt;/table</a:t>
            </a:r>
            <a:r>
              <a:rPr lang="en-US" dirty="0" smtClean="0">
                <a:latin typeface="Courier New" panose="02070309020205020404" pitchFamily="49" charset="0"/>
                <a:cs typeface="Courier New" panose="02070309020205020404" pitchFamily="49" charset="0"/>
              </a:rPr>
              <a:t>&gt;</a:t>
            </a:r>
          </a:p>
          <a:p>
            <a:pPr marL="0" indent="0">
              <a:buNone/>
            </a:pPr>
            <a:endParaRPr lang="en-US" dirty="0" smtClean="0">
              <a:latin typeface="Courier New" panose="02070309020205020404" pitchFamily="49" charset="0"/>
              <a:cs typeface="Courier New" panose="02070309020205020404" pitchFamily="49" charset="0"/>
            </a:endParaRPr>
          </a:p>
          <a:p>
            <a:pPr marL="0" indent="0">
              <a:buNone/>
            </a:pPr>
            <a:r>
              <a:rPr lang="en-US" dirty="0">
                <a:cs typeface="Courier New" panose="02070309020205020404" pitchFamily="49" charset="0"/>
                <a:hlinkClick r:id="rId2" action="ppaction://hlinkfile"/>
              </a:rPr>
              <a:t>Example</a:t>
            </a:r>
            <a:endParaRPr lang="en-US" dirty="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2553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Colgroup</a:t>
            </a:r>
            <a:r>
              <a:rPr lang="en-US" dirty="0" smtClean="0"/>
              <a:t> and </a:t>
            </a:r>
            <a:r>
              <a:rPr lang="en-US" smtClean="0"/>
              <a:t>col </a:t>
            </a:r>
            <a:r>
              <a:rPr lang="en-US" smtClean="0"/>
              <a:t>properties</a:t>
            </a:r>
            <a:endParaRPr lang="en-US"/>
          </a:p>
        </p:txBody>
      </p:sp>
      <p:sp>
        <p:nvSpPr>
          <p:cNvPr id="3" name="Content Placeholder 2"/>
          <p:cNvSpPr>
            <a:spLocks noGrp="1"/>
          </p:cNvSpPr>
          <p:nvPr>
            <p:ph idx="1"/>
          </p:nvPr>
        </p:nvSpPr>
        <p:spPr/>
        <p:txBody>
          <a:bodyPr/>
          <a:lstStyle/>
          <a:p>
            <a:r>
              <a:rPr lang="en-US" dirty="0" smtClean="0"/>
              <a:t>The following properties can be applied to </a:t>
            </a:r>
            <a:r>
              <a:rPr lang="en-US" dirty="0" err="1" smtClean="0"/>
              <a:t>colgroup</a:t>
            </a:r>
            <a:r>
              <a:rPr lang="en-US" dirty="0" smtClean="0"/>
              <a:t> and col:</a:t>
            </a:r>
          </a:p>
          <a:p>
            <a:pPr lvl="1"/>
            <a:r>
              <a:rPr lang="en-US" dirty="0" smtClean="0"/>
              <a:t>Border;</a:t>
            </a:r>
          </a:p>
          <a:p>
            <a:pPr lvl="1"/>
            <a:r>
              <a:rPr lang="en-US" dirty="0" smtClean="0"/>
              <a:t>Background;</a:t>
            </a:r>
          </a:p>
          <a:p>
            <a:pPr lvl="1"/>
            <a:r>
              <a:rPr lang="en-US" dirty="0" smtClean="0"/>
              <a:t>Width.</a:t>
            </a:r>
          </a:p>
        </p:txBody>
      </p:sp>
    </p:spTree>
    <p:extLst>
      <p:ext uri="{BB962C8B-B14F-4D97-AF65-F5344CB8AC3E}">
        <p14:creationId xmlns:p14="http://schemas.microsoft.com/office/powerpoint/2010/main" val="3440846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 </a:t>
            </a:r>
            <a:r>
              <a:rPr lang="en-US" b="1" dirty="0" smtClean="0"/>
              <a:t>table</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dirty="0" smtClean="0"/>
              <a:t>&lt;table&gt; </a:t>
            </a:r>
            <a:r>
              <a:rPr lang="en-US" sz="2400" dirty="0" smtClean="0"/>
              <a:t>element </a:t>
            </a:r>
            <a:r>
              <a:rPr lang="en-US" sz="2400" dirty="0"/>
              <a:t>in HTML is used for displaying tabular data. You can think of it as a way to describe and display data that would make sense in spreadsheet software. Essentially: columns and rows. </a:t>
            </a:r>
            <a:endParaRPr lang="en-US" sz="2400" dirty="0">
              <a:effectLst/>
            </a:endParaRPr>
          </a:p>
        </p:txBody>
      </p:sp>
    </p:spTree>
    <p:extLst>
      <p:ext uri="{BB962C8B-B14F-4D97-AF65-F5344CB8AC3E}">
        <p14:creationId xmlns:p14="http://schemas.microsoft.com/office/powerpoint/2010/main" val="15569608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nth-of-type</a:t>
            </a:r>
            <a:endParaRPr lang="en-US" b="1" dirty="0"/>
          </a:p>
        </p:txBody>
      </p:sp>
      <p:sp>
        <p:nvSpPr>
          <p:cNvPr id="3" name="Content Placeholder 2"/>
          <p:cNvSpPr>
            <a:spLocks noGrp="1"/>
          </p:cNvSpPr>
          <p:nvPr>
            <p:ph idx="1"/>
          </p:nvPr>
        </p:nvSpPr>
        <p:spPr/>
        <p:txBody>
          <a:bodyPr/>
          <a:lstStyle/>
          <a:p>
            <a:r>
              <a:rPr lang="en-US" dirty="0" smtClean="0"/>
              <a:t>The nth-of-type selector finds every nth element of a specific type using either keywords or a formula.</a:t>
            </a:r>
          </a:p>
          <a:p>
            <a:endParaRPr lang="en-US" dirty="0" smtClean="0"/>
          </a:p>
          <a:p>
            <a:r>
              <a:rPr lang="en-US" b="1" dirty="0" smtClean="0"/>
              <a:t>Keywords</a:t>
            </a:r>
          </a:p>
          <a:p>
            <a:pPr lvl="1"/>
            <a:r>
              <a:rPr lang="en-US" dirty="0" smtClean="0"/>
              <a:t>:nth-of-type(odd)</a:t>
            </a:r>
          </a:p>
          <a:p>
            <a:pPr lvl="1"/>
            <a:r>
              <a:rPr lang="en-US" dirty="0" smtClean="0"/>
              <a:t>:nth-of-type(even)</a:t>
            </a:r>
          </a:p>
          <a:p>
            <a:pPr lvl="1"/>
            <a:r>
              <a:rPr lang="en-US" dirty="0" smtClean="0"/>
              <a:t>:first-of-type</a:t>
            </a:r>
          </a:p>
          <a:p>
            <a:pPr lvl="1"/>
            <a:r>
              <a:rPr lang="en-US" dirty="0" smtClean="0"/>
              <a:t>:last-of-type</a:t>
            </a:r>
          </a:p>
          <a:p>
            <a:pPr lvl="1"/>
            <a:r>
              <a:rPr lang="en-US" dirty="0" smtClean="0"/>
              <a:t>:hover</a:t>
            </a:r>
          </a:p>
          <a:p>
            <a:endParaRPr lang="en-US" dirty="0"/>
          </a:p>
        </p:txBody>
      </p:sp>
    </p:spTree>
    <p:extLst>
      <p:ext uri="{BB962C8B-B14F-4D97-AF65-F5344CB8AC3E}">
        <p14:creationId xmlns:p14="http://schemas.microsoft.com/office/powerpoint/2010/main" val="38763671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nth-of-type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Formula</a:t>
            </a:r>
            <a:endParaRPr lang="en-US" sz="2400" b="1" dirty="0" smtClean="0"/>
          </a:p>
          <a:p>
            <a:r>
              <a:rPr lang="en-US" sz="2400" dirty="0"/>
              <a:t>The </a:t>
            </a:r>
            <a:r>
              <a:rPr lang="en-US" sz="2400" i="1" dirty="0"/>
              <a:t>nth-of-type</a:t>
            </a:r>
            <a:r>
              <a:rPr lang="en-US" sz="2400" dirty="0"/>
              <a:t> selector </a:t>
            </a:r>
            <a:r>
              <a:rPr lang="en-US" sz="2400" dirty="0" smtClean="0"/>
              <a:t>can use formulas instead of keywords. The </a:t>
            </a:r>
            <a:r>
              <a:rPr lang="en-US" sz="2400" dirty="0"/>
              <a:t>formula is </a:t>
            </a:r>
            <a:r>
              <a:rPr lang="en-US" sz="2400" i="1" dirty="0"/>
              <a:t>an + b</a:t>
            </a:r>
            <a:r>
              <a:rPr lang="en-US" sz="2400" dirty="0"/>
              <a:t>, where </a:t>
            </a:r>
            <a:r>
              <a:rPr lang="en-US" sz="2400" i="1" dirty="0"/>
              <a:t>b</a:t>
            </a:r>
            <a:r>
              <a:rPr lang="en-US" sz="2400" dirty="0"/>
              <a:t> is the offset, and </a:t>
            </a:r>
            <a:r>
              <a:rPr lang="en-US" sz="2400" i="1" dirty="0"/>
              <a:t>a</a:t>
            </a:r>
            <a:r>
              <a:rPr lang="en-US" sz="2400" dirty="0"/>
              <a:t> is a multiple</a:t>
            </a:r>
            <a:r>
              <a:rPr lang="en-US" sz="2400" dirty="0" smtClean="0"/>
              <a:t>.</a:t>
            </a:r>
          </a:p>
          <a:p>
            <a:pPr lvl="1"/>
            <a:r>
              <a:rPr lang="en-US" sz="2400" dirty="0" err="1"/>
              <a:t>tr:nth-of-type</a:t>
            </a:r>
            <a:r>
              <a:rPr lang="en-US" sz="2400" dirty="0"/>
              <a:t>(n</a:t>
            </a:r>
            <a:r>
              <a:rPr lang="en-US" sz="2400" dirty="0" smtClean="0"/>
              <a:t>) // Each row</a:t>
            </a:r>
          </a:p>
          <a:p>
            <a:pPr lvl="1"/>
            <a:r>
              <a:rPr lang="en-US" sz="2400" dirty="0" err="1" smtClean="0"/>
              <a:t>tr:nth-of-type</a:t>
            </a:r>
            <a:r>
              <a:rPr lang="en-US" sz="2400" dirty="0" smtClean="0"/>
              <a:t>(2) // Second row</a:t>
            </a:r>
          </a:p>
          <a:p>
            <a:pPr lvl="1"/>
            <a:r>
              <a:rPr lang="en-US" sz="2400" dirty="0" err="1" smtClean="0"/>
              <a:t>tr:nth-of-type</a:t>
            </a:r>
            <a:r>
              <a:rPr lang="en-US" sz="2400" dirty="0" smtClean="0"/>
              <a:t>(2n) // Every second row</a:t>
            </a:r>
          </a:p>
          <a:p>
            <a:pPr lvl="1"/>
            <a:r>
              <a:rPr lang="en-US" sz="2400" dirty="0" err="1" smtClean="0"/>
              <a:t>tr:nth-of-type</a:t>
            </a:r>
            <a:r>
              <a:rPr lang="en-US" sz="2400" dirty="0" smtClean="0"/>
              <a:t>(n+2) // Every row starting at the second</a:t>
            </a:r>
            <a:endParaRPr lang="en-US" sz="2400" dirty="0"/>
          </a:p>
          <a:p>
            <a:pPr lvl="1"/>
            <a:endParaRPr lang="en-US" sz="2000" dirty="0"/>
          </a:p>
          <a:p>
            <a:pPr lvl="1"/>
            <a:endParaRPr lang="en-US" sz="2200" dirty="0"/>
          </a:p>
          <a:p>
            <a:pPr marL="0" indent="0">
              <a:buNone/>
            </a:pPr>
            <a:endParaRPr lang="en-US" sz="2400" dirty="0"/>
          </a:p>
        </p:txBody>
      </p:sp>
    </p:spTree>
    <p:extLst>
      <p:ext uri="{BB962C8B-B14F-4D97-AF65-F5344CB8AC3E}">
        <p14:creationId xmlns:p14="http://schemas.microsoft.com/office/powerpoint/2010/main" val="30368711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nth-of-type</a:t>
            </a:r>
            <a:endParaRPr lang="en-US" dirty="0"/>
          </a:p>
        </p:txBody>
      </p:sp>
      <p:sp>
        <p:nvSpPr>
          <p:cNvPr id="3" name="Content Placeholder 2"/>
          <p:cNvSpPr>
            <a:spLocks noGrp="1"/>
          </p:cNvSpPr>
          <p:nvPr>
            <p:ph idx="1"/>
          </p:nvPr>
        </p:nvSpPr>
        <p:spPr/>
        <p:txBody>
          <a:bodyPr>
            <a:normAutofit/>
          </a:bodyPr>
          <a:lstStyle/>
          <a:p>
            <a:pPr marL="0" indent="0">
              <a:buNone/>
            </a:pPr>
            <a:r>
              <a:rPr lang="en-US" sz="2800" b="1" dirty="0" smtClean="0"/>
              <a:t>Formula</a:t>
            </a:r>
          </a:p>
          <a:p>
            <a:pPr lvl="1"/>
            <a:r>
              <a:rPr lang="en-US" sz="2200" dirty="0" err="1"/>
              <a:t>tr:nth-of-type</a:t>
            </a:r>
            <a:r>
              <a:rPr lang="en-US" sz="2200" dirty="0" smtClean="0"/>
              <a:t>(-n+2) // First 2 rows</a:t>
            </a:r>
          </a:p>
          <a:p>
            <a:pPr lvl="1"/>
            <a:r>
              <a:rPr lang="en-US" sz="2400" dirty="0" err="1"/>
              <a:t>tr:nth-last-of-type</a:t>
            </a:r>
            <a:r>
              <a:rPr lang="en-US" sz="2400" dirty="0"/>
              <a:t>(2</a:t>
            </a:r>
            <a:r>
              <a:rPr lang="en-US" sz="2400" dirty="0" smtClean="0"/>
              <a:t>) // Second last row</a:t>
            </a:r>
          </a:p>
          <a:p>
            <a:pPr lvl="1"/>
            <a:r>
              <a:rPr lang="en-US" sz="2400" dirty="0" err="1"/>
              <a:t>tr:nth-last-of-type</a:t>
            </a:r>
            <a:r>
              <a:rPr lang="en-US" sz="2400" dirty="0" smtClean="0"/>
              <a:t>(-n+2) // Last 2 rows</a:t>
            </a:r>
            <a:endParaRPr lang="en-US" sz="2200" dirty="0"/>
          </a:p>
          <a:p>
            <a:endParaRPr lang="en-US" sz="2400" dirty="0"/>
          </a:p>
        </p:txBody>
      </p:sp>
    </p:spTree>
    <p:extLst>
      <p:ext uri="{BB962C8B-B14F-4D97-AF65-F5344CB8AC3E}">
        <p14:creationId xmlns:p14="http://schemas.microsoft.com/office/powerpoint/2010/main" val="40333060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syntax</a:t>
            </a:r>
            <a:endParaRPr lang="en-US" dirty="0"/>
          </a:p>
        </p:txBody>
      </p:sp>
      <p:sp>
        <p:nvSpPr>
          <p:cNvPr id="3" name="Content Placeholder 2"/>
          <p:cNvSpPr>
            <a:spLocks noGrp="1"/>
          </p:cNvSpPr>
          <p:nvPr>
            <p:ph idx="1"/>
          </p:nvPr>
        </p:nvSpPr>
        <p:spPr/>
        <p:txBody>
          <a:bodyPr/>
          <a:lstStyle/>
          <a:p>
            <a:r>
              <a:rPr lang="en-US" dirty="0"/>
              <a:t>Tables in HTML are coded as a series of table rows that contain cells (which can contain data or heading information). The </a:t>
            </a:r>
            <a:r>
              <a:rPr lang="en-US" b="1" dirty="0"/>
              <a:t>&lt;table&gt;</a:t>
            </a:r>
            <a:r>
              <a:rPr lang="en-US" dirty="0"/>
              <a:t>...</a:t>
            </a:r>
            <a:r>
              <a:rPr lang="en-US" b="1" dirty="0"/>
              <a:t>&lt;/table&gt;</a:t>
            </a:r>
            <a:r>
              <a:rPr lang="en-US" dirty="0"/>
              <a:t> tags surround the table element. Rows in the table are surrounded by </a:t>
            </a:r>
            <a:r>
              <a:rPr lang="en-US" b="1" dirty="0"/>
              <a:t>&lt;</a:t>
            </a:r>
            <a:r>
              <a:rPr lang="en-US" b="1" dirty="0" err="1"/>
              <a:t>tr</a:t>
            </a:r>
            <a:r>
              <a:rPr lang="en-US" b="1" dirty="0"/>
              <a:t>&gt;</a:t>
            </a:r>
            <a:r>
              <a:rPr lang="en-US" dirty="0"/>
              <a:t>...</a:t>
            </a:r>
            <a:r>
              <a:rPr lang="en-US" b="1" dirty="0"/>
              <a:t>&lt;/</a:t>
            </a:r>
            <a:r>
              <a:rPr lang="en-US" b="1" dirty="0" err="1"/>
              <a:t>tr</a:t>
            </a:r>
            <a:r>
              <a:rPr lang="en-US" b="1" dirty="0"/>
              <a:t>&gt;</a:t>
            </a:r>
            <a:r>
              <a:rPr lang="en-US" dirty="0"/>
              <a:t> tags. Cells in the rows are enclosed in either </a:t>
            </a:r>
            <a:r>
              <a:rPr lang="en-US" b="1" dirty="0"/>
              <a:t>&lt;td&gt;</a:t>
            </a:r>
            <a:r>
              <a:rPr lang="en-US" dirty="0"/>
              <a:t>...</a:t>
            </a:r>
            <a:r>
              <a:rPr lang="en-US" b="1" dirty="0"/>
              <a:t>&lt;/td&gt;</a:t>
            </a:r>
            <a:r>
              <a:rPr lang="en-US" dirty="0"/>
              <a:t> tags (for cells containing table data), or </a:t>
            </a:r>
            <a:r>
              <a:rPr lang="en-US" b="1" dirty="0"/>
              <a:t>&lt;</a:t>
            </a:r>
            <a:r>
              <a:rPr lang="en-US" b="1" dirty="0" err="1"/>
              <a:t>th</a:t>
            </a:r>
            <a:r>
              <a:rPr lang="en-US" b="1" dirty="0"/>
              <a:t>&gt;</a:t>
            </a:r>
            <a:r>
              <a:rPr lang="en-US" dirty="0"/>
              <a:t>...</a:t>
            </a:r>
            <a:r>
              <a:rPr lang="en-US" b="1" dirty="0"/>
              <a:t>&lt;/</a:t>
            </a:r>
            <a:r>
              <a:rPr lang="en-US" b="1" dirty="0" err="1"/>
              <a:t>th</a:t>
            </a:r>
            <a:r>
              <a:rPr lang="en-US" b="1" dirty="0"/>
              <a:t>&gt;</a:t>
            </a:r>
            <a:r>
              <a:rPr lang="en-US" dirty="0"/>
              <a:t>tags (for cells containing heading </a:t>
            </a:r>
            <a:r>
              <a:rPr lang="en-US" dirty="0" smtClean="0"/>
              <a:t>information). </a:t>
            </a:r>
            <a:r>
              <a:rPr lang="en-US" dirty="0"/>
              <a:t>The </a:t>
            </a:r>
            <a:r>
              <a:rPr lang="en-US" b="1" dirty="0"/>
              <a:t>&lt;td&gt;</a:t>
            </a:r>
            <a:r>
              <a:rPr lang="en-US" dirty="0"/>
              <a:t> and </a:t>
            </a:r>
            <a:r>
              <a:rPr lang="en-US" b="1" dirty="0"/>
              <a:t>&lt;</a:t>
            </a:r>
            <a:r>
              <a:rPr lang="en-US" b="1" dirty="0" err="1"/>
              <a:t>th</a:t>
            </a:r>
            <a:r>
              <a:rPr lang="en-US" b="1" dirty="0"/>
              <a:t>&gt;</a:t>
            </a:r>
            <a:r>
              <a:rPr lang="en-US" dirty="0"/>
              <a:t> cells have different default formatting, and they make a structural distinction between their contents (either data or heading information).</a:t>
            </a:r>
          </a:p>
        </p:txBody>
      </p:sp>
    </p:spTree>
    <p:extLst>
      <p:ext uri="{BB962C8B-B14F-4D97-AF65-F5344CB8AC3E}">
        <p14:creationId xmlns:p14="http://schemas.microsoft.com/office/powerpoint/2010/main" val="3458812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syntax</a:t>
            </a:r>
            <a:endParaRPr lang="en-US" dirty="0"/>
          </a:p>
        </p:txBody>
      </p:sp>
      <p:sp>
        <p:nvSpPr>
          <p:cNvPr id="3" name="Content Placeholder 2"/>
          <p:cNvSpPr>
            <a:spLocks noGrp="1"/>
          </p:cNvSpPr>
          <p:nvPr>
            <p:ph idx="1"/>
          </p:nvPr>
        </p:nvSpPr>
        <p:spPr/>
        <p:txBody>
          <a:bodyPr>
            <a:noAutofit/>
          </a:bodyPr>
          <a:lstStyle/>
          <a:p>
            <a:r>
              <a:rPr lang="en-US" sz="2000" dirty="0"/>
              <a:t>Here is the HTML code for a simple table, with the resulting table shown below it</a:t>
            </a:r>
            <a:r>
              <a:rPr lang="en-US" sz="2000" dirty="0" smtClean="0"/>
              <a:t>:</a:t>
            </a:r>
          </a:p>
          <a:p>
            <a:endParaRPr lang="en-US" sz="1600" dirty="0"/>
          </a:p>
          <a:p>
            <a:pPr indent="0">
              <a:buNone/>
            </a:pPr>
            <a:r>
              <a:rPr lang="en-US" sz="1600" dirty="0">
                <a:latin typeface="Courier New" panose="02070309020205020404" pitchFamily="49" charset="0"/>
                <a:cs typeface="Courier New" panose="02070309020205020404" pitchFamily="49" charset="0"/>
              </a:rPr>
              <a:t>&lt;table&gt;</a:t>
            </a:r>
          </a:p>
          <a:p>
            <a:pPr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&lt;td&gt;one&lt;/td&gt;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&lt;td&gt;two&lt;/td&gt;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&lt;td&gt;three&lt;/td&gt;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p>
          <a:p>
            <a:pPr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&lt;td&gt;four&lt;/td&gt;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&lt;td&gt;five&lt;/td&gt;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&lt;td&gt;six&lt;/td&gt;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tr</a:t>
            </a:r>
            <a:r>
              <a:rPr lang="en-US" sz="1600" dirty="0">
                <a:latin typeface="Courier New" panose="02070309020205020404" pitchFamily="49" charset="0"/>
                <a:cs typeface="Courier New" panose="02070309020205020404" pitchFamily="49" charset="0"/>
              </a:rPr>
              <a:t>&gt;</a:t>
            </a:r>
          </a:p>
          <a:p>
            <a:pPr indent="0">
              <a:buNone/>
            </a:pPr>
            <a:r>
              <a:rPr lang="en-US" sz="1600" dirty="0" smtClean="0">
                <a:latin typeface="Courier New" panose="02070309020205020404" pitchFamily="49" charset="0"/>
                <a:cs typeface="Courier New" panose="02070309020205020404" pitchFamily="49" charset="0"/>
              </a:rPr>
              <a:t>&lt;/table</a:t>
            </a:r>
            <a:r>
              <a:rPr lang="en-US" sz="1600" dirty="0" smtClean="0">
                <a:latin typeface="Courier New" panose="02070309020205020404" pitchFamily="49" charset="0"/>
                <a:cs typeface="Courier New" panose="02070309020205020404" pitchFamily="49" charset="0"/>
              </a:rPr>
              <a:t>&gt;</a:t>
            </a:r>
          </a:p>
          <a:p>
            <a:pPr indent="0">
              <a:buNone/>
            </a:pPr>
            <a:endParaRPr lang="en-US" sz="1600" dirty="0" smtClean="0">
              <a:latin typeface="Courier New" panose="02070309020205020404" pitchFamily="49" charset="0"/>
              <a:cs typeface="Courier New" panose="02070309020205020404" pitchFamily="49" charset="0"/>
            </a:endParaRPr>
          </a:p>
          <a:p>
            <a:pPr indent="0">
              <a:buNone/>
            </a:pPr>
            <a:r>
              <a:rPr lang="en-US" sz="1600" dirty="0" smtClean="0">
                <a:cs typeface="Courier New" panose="02070309020205020404" pitchFamily="49" charset="0"/>
                <a:hlinkClick r:id="rId2" action="ppaction://hlinkfile"/>
              </a:rPr>
              <a:t>Example</a:t>
            </a:r>
            <a:endParaRPr lang="en-US" sz="1600" dirty="0">
              <a:cs typeface="Courier New" panose="02070309020205020404" pitchFamily="49" charset="0"/>
            </a:endParaRPr>
          </a:p>
        </p:txBody>
      </p:sp>
    </p:spTree>
    <p:extLst>
      <p:ext uri="{BB962C8B-B14F-4D97-AF65-F5344CB8AC3E}">
        <p14:creationId xmlns:p14="http://schemas.microsoft.com/office/powerpoint/2010/main" val="2011410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As you see the table has no border or any styling. </a:t>
            </a:r>
          </a:p>
          <a:p>
            <a:r>
              <a:rPr lang="en-US" dirty="0" smtClean="0"/>
              <a:t>To add a border, we do so through CSS.  We add a border to  the &lt;table&gt;, &lt;</a:t>
            </a:r>
            <a:r>
              <a:rPr lang="en-US" dirty="0" err="1" smtClean="0"/>
              <a:t>th</a:t>
            </a:r>
            <a:r>
              <a:rPr lang="en-US" dirty="0" smtClean="0"/>
              <a:t>&gt; and &lt;td&gt; elements.</a:t>
            </a:r>
          </a:p>
          <a:p>
            <a:r>
              <a:rPr lang="en-US" dirty="0" smtClean="0"/>
              <a:t>We should also specify a table width property as a table will only take up as much space as the data requires.</a:t>
            </a:r>
          </a:p>
          <a:p>
            <a:r>
              <a:rPr lang="en-US" dirty="0" smtClean="0"/>
              <a:t>To center the table, the </a:t>
            </a:r>
            <a:r>
              <a:rPr lang="en-US" dirty="0"/>
              <a:t>table must have a width set, and then you must set the left and right margins of the table to auto</a:t>
            </a:r>
            <a:r>
              <a:rPr lang="en-US" dirty="0" smtClean="0"/>
              <a:t>.</a:t>
            </a:r>
          </a:p>
          <a:p>
            <a:pPr marL="0" indent="0">
              <a:buNone/>
            </a:pPr>
            <a:endParaRPr lang="en-US" dirty="0" smtClean="0"/>
          </a:p>
          <a:p>
            <a:pPr marL="171450" indent="0">
              <a:buNone/>
            </a:pPr>
            <a:r>
              <a:rPr lang="en-US" dirty="0" smtClean="0">
                <a:cs typeface="Courier New" panose="02070309020205020404" pitchFamily="49" charset="0"/>
                <a:hlinkClick r:id="rId2" action="ppaction://hlinkfile"/>
              </a:rPr>
              <a:t>Example</a:t>
            </a:r>
            <a:endParaRPr lang="en-US" dirty="0">
              <a:cs typeface="Courier New" panose="02070309020205020404" pitchFamily="49" charset="0"/>
            </a:endParaRPr>
          </a:p>
          <a:p>
            <a:endParaRPr lang="en-US" dirty="0"/>
          </a:p>
        </p:txBody>
      </p:sp>
    </p:spTree>
    <p:extLst>
      <p:ext uri="{BB962C8B-B14F-4D97-AF65-F5344CB8AC3E}">
        <p14:creationId xmlns:p14="http://schemas.microsoft.com/office/powerpoint/2010/main" val="1743576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If you want no space between the cells then you can set the </a:t>
            </a:r>
            <a:r>
              <a:rPr lang="en-US" b="1" dirty="0" smtClean="0"/>
              <a:t>border-collapse</a:t>
            </a:r>
            <a:r>
              <a:rPr lang="en-US" dirty="0" smtClean="0"/>
              <a:t> property to </a:t>
            </a:r>
            <a:r>
              <a:rPr lang="en-US" b="1" dirty="0" smtClean="0"/>
              <a:t>collapse</a:t>
            </a:r>
            <a:r>
              <a:rPr lang="en-US" dirty="0" smtClean="0"/>
              <a:t>. Note that the default is </a:t>
            </a:r>
            <a:r>
              <a:rPr lang="en-US" b="1" dirty="0" smtClean="0"/>
              <a:t>separate.</a:t>
            </a:r>
          </a:p>
          <a:p>
            <a:r>
              <a:rPr lang="en-US" dirty="0" smtClean="0">
                <a:cs typeface="Courier New" panose="02070309020205020404" pitchFamily="49" charset="0"/>
                <a:hlinkClick r:id="rId2" action="ppaction://hlinkfile"/>
              </a:rPr>
              <a:t>Example</a:t>
            </a:r>
            <a:endParaRPr lang="en-US" dirty="0" smtClean="0">
              <a:cs typeface="Courier New" panose="02070309020205020404" pitchFamily="49" charset="0"/>
            </a:endParaRPr>
          </a:p>
          <a:p>
            <a:endParaRPr lang="en-US" dirty="0" smtClean="0">
              <a:cs typeface="Courier New" panose="02070309020205020404" pitchFamily="49" charset="0"/>
            </a:endParaRPr>
          </a:p>
          <a:p>
            <a:r>
              <a:rPr lang="en-US" dirty="0" smtClean="0">
                <a:cs typeface="Courier New" panose="02070309020205020404" pitchFamily="49" charset="0"/>
              </a:rPr>
              <a:t>If </a:t>
            </a:r>
            <a:r>
              <a:rPr lang="en-US" dirty="0" smtClean="0">
                <a:cs typeface="Courier New" panose="02070309020205020404" pitchFamily="49" charset="0"/>
              </a:rPr>
              <a:t>you do wish to leave space between the  cells then set the </a:t>
            </a:r>
            <a:r>
              <a:rPr lang="en-US" b="1" dirty="0"/>
              <a:t>border-collapse</a:t>
            </a:r>
            <a:r>
              <a:rPr lang="en-US" dirty="0"/>
              <a:t> property </a:t>
            </a:r>
            <a:r>
              <a:rPr lang="en-US" dirty="0" smtClean="0"/>
              <a:t>to</a:t>
            </a:r>
            <a:r>
              <a:rPr lang="en-US" b="1" dirty="0"/>
              <a:t> </a:t>
            </a:r>
            <a:r>
              <a:rPr lang="en-US" b="1" dirty="0" smtClean="0"/>
              <a:t>separate </a:t>
            </a:r>
            <a:r>
              <a:rPr lang="en-US" dirty="0" smtClean="0"/>
              <a:t>as stated above and you can also set the </a:t>
            </a:r>
            <a:r>
              <a:rPr lang="en-US" b="1" dirty="0" smtClean="0"/>
              <a:t>border-spacing </a:t>
            </a:r>
            <a:r>
              <a:rPr lang="en-US" dirty="0" smtClean="0"/>
              <a:t> property to increase or decrease the space (default is 2px).</a:t>
            </a:r>
            <a:endParaRPr lang="en-US" dirty="0"/>
          </a:p>
        </p:txBody>
      </p:sp>
    </p:spTree>
    <p:extLst>
      <p:ext uri="{BB962C8B-B14F-4D97-AF65-F5344CB8AC3E}">
        <p14:creationId xmlns:p14="http://schemas.microsoft.com/office/powerpoint/2010/main" val="3010754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syntax</a:t>
            </a:r>
          </a:p>
        </p:txBody>
      </p:sp>
      <p:sp>
        <p:nvSpPr>
          <p:cNvPr id="3" name="Content Placeholder 2"/>
          <p:cNvSpPr>
            <a:spLocks noGrp="1"/>
          </p:cNvSpPr>
          <p:nvPr>
            <p:ph idx="1"/>
          </p:nvPr>
        </p:nvSpPr>
        <p:spPr/>
        <p:txBody>
          <a:bodyPr/>
          <a:lstStyle/>
          <a:p>
            <a:r>
              <a:rPr lang="en-US" dirty="0" smtClean="0"/>
              <a:t>There is another basic element of the table which is optional. This is the &lt;caption&gt; element.</a:t>
            </a:r>
          </a:p>
          <a:p>
            <a:pPr indent="0">
              <a:buNone/>
            </a:pPr>
            <a:r>
              <a:rPr lang="en-US" dirty="0" smtClean="0">
                <a:hlinkClick r:id="rId2" action="ppaction://hlinkfile"/>
              </a:rPr>
              <a:t>Example</a:t>
            </a:r>
            <a:endParaRPr lang="en-US" dirty="0" smtClean="0"/>
          </a:p>
          <a:p>
            <a:pPr indent="0">
              <a:buNone/>
            </a:pPr>
            <a:endParaRPr lang="en-US" dirty="0" smtClean="0"/>
          </a:p>
          <a:p>
            <a:r>
              <a:rPr lang="en-US" dirty="0" smtClean="0"/>
              <a:t>As you can see the caption is rendered before (top side) the table. To change this to after (bottom side) of the table, we add the </a:t>
            </a:r>
            <a:r>
              <a:rPr lang="en-US" b="1" dirty="0" smtClean="0"/>
              <a:t>caption-side</a:t>
            </a:r>
            <a:r>
              <a:rPr lang="en-US" dirty="0" smtClean="0"/>
              <a:t> property. </a:t>
            </a:r>
          </a:p>
          <a:p>
            <a:pPr indent="0">
              <a:buNone/>
            </a:pPr>
            <a:r>
              <a:rPr lang="en-US" dirty="0">
                <a:hlinkClick r:id="rId3" action="ppaction://hlinkfile"/>
              </a:rPr>
              <a:t>Example</a:t>
            </a:r>
            <a:endParaRPr lang="en-US" dirty="0"/>
          </a:p>
          <a:p>
            <a:pPr marL="0" indent="0">
              <a:buNone/>
            </a:pPr>
            <a:endParaRPr lang="en-US" dirty="0"/>
          </a:p>
        </p:txBody>
      </p:sp>
    </p:spTree>
    <p:extLst>
      <p:ext uri="{BB962C8B-B14F-4D97-AF65-F5344CB8AC3E}">
        <p14:creationId xmlns:p14="http://schemas.microsoft.com/office/powerpoint/2010/main" val="2371314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Spanning Cells Across Columns and Rows</a:t>
            </a:r>
          </a:p>
        </p:txBody>
      </p:sp>
      <p:sp>
        <p:nvSpPr>
          <p:cNvPr id="3" name="Content Placeholder 2"/>
          <p:cNvSpPr>
            <a:spLocks noGrp="1"/>
          </p:cNvSpPr>
          <p:nvPr>
            <p:ph idx="1"/>
          </p:nvPr>
        </p:nvSpPr>
        <p:spPr/>
        <p:txBody>
          <a:bodyPr/>
          <a:lstStyle/>
          <a:p>
            <a:r>
              <a:rPr lang="en-US" dirty="0"/>
              <a:t>You can merge multiple cells together to create cells that span multiple rows or multiple </a:t>
            </a:r>
            <a:r>
              <a:rPr lang="en-US" dirty="0" smtClean="0"/>
              <a:t>columns.</a:t>
            </a:r>
          </a:p>
          <a:p>
            <a:r>
              <a:rPr lang="en-US" dirty="0" smtClean="0"/>
              <a:t>We can use </a:t>
            </a:r>
            <a:r>
              <a:rPr lang="en-US" b="1" dirty="0" err="1" smtClean="0"/>
              <a:t>colspan</a:t>
            </a:r>
            <a:r>
              <a:rPr lang="en-US" b="1" dirty="0" smtClean="0"/>
              <a:t> </a:t>
            </a:r>
            <a:r>
              <a:rPr lang="en-US" dirty="0" smtClean="0"/>
              <a:t> to make </a:t>
            </a:r>
            <a:r>
              <a:rPr lang="en-US" dirty="0"/>
              <a:t>a cell span multiple </a:t>
            </a:r>
            <a:r>
              <a:rPr lang="en-US" dirty="0" smtClean="0"/>
              <a:t>columns.</a:t>
            </a:r>
          </a:p>
          <a:p>
            <a:r>
              <a:rPr lang="en-US" dirty="0" smtClean="0"/>
              <a:t>We can use </a:t>
            </a:r>
            <a:r>
              <a:rPr lang="en-US" b="1" dirty="0" err="1" smtClean="0"/>
              <a:t>rowspan</a:t>
            </a:r>
            <a:r>
              <a:rPr lang="en-US" dirty="0" smtClean="0"/>
              <a:t> to make </a:t>
            </a:r>
            <a:r>
              <a:rPr lang="en-US" dirty="0"/>
              <a:t>a cell span multiple </a:t>
            </a:r>
            <a:r>
              <a:rPr lang="en-US" dirty="0" smtClean="0"/>
              <a:t>rows.</a:t>
            </a:r>
            <a:endParaRPr lang="en-US" dirty="0"/>
          </a:p>
        </p:txBody>
      </p:sp>
    </p:spTree>
    <p:extLst>
      <p:ext uri="{BB962C8B-B14F-4D97-AF65-F5344CB8AC3E}">
        <p14:creationId xmlns:p14="http://schemas.microsoft.com/office/powerpoint/2010/main" val="4261691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colspan</a:t>
            </a:r>
            <a:endParaRPr lang="en-US" dirty="0"/>
          </a:p>
        </p:txBody>
      </p:sp>
      <p:sp>
        <p:nvSpPr>
          <p:cNvPr id="3" name="Content Placeholder 2"/>
          <p:cNvSpPr>
            <a:spLocks noGrp="1"/>
          </p:cNvSpPr>
          <p:nvPr>
            <p:ph idx="1"/>
          </p:nvPr>
        </p:nvSpPr>
        <p:spPr/>
        <p:txBody>
          <a:bodyPr>
            <a:normAutofit/>
          </a:bodyPr>
          <a:lstStyle/>
          <a:p>
            <a:r>
              <a:rPr lang="en-US" sz="2600" dirty="0"/>
              <a:t>To make a cell span multiple columns, add the </a:t>
            </a:r>
            <a:r>
              <a:rPr lang="en-US" sz="2600" dirty="0" smtClean="0"/>
              <a:t>attribute </a:t>
            </a:r>
            <a:r>
              <a:rPr lang="en-US" sz="2600" dirty="0"/>
              <a:t> </a:t>
            </a:r>
            <a:r>
              <a:rPr lang="en-US" sz="2600" b="1" dirty="0" err="1"/>
              <a:t>colspan</a:t>
            </a:r>
            <a:r>
              <a:rPr lang="en-US" sz="2600" b="1" dirty="0"/>
              <a:t>="</a:t>
            </a:r>
            <a:r>
              <a:rPr lang="en-US" sz="2600" b="1" i="1" dirty="0" smtClean="0"/>
              <a:t>n</a:t>
            </a:r>
            <a:r>
              <a:rPr lang="en-US" sz="2600" b="1" dirty="0" smtClean="0"/>
              <a:t>“ </a:t>
            </a:r>
            <a:r>
              <a:rPr lang="en-US" sz="2600" dirty="0" smtClean="0"/>
              <a:t>(</a:t>
            </a:r>
            <a:r>
              <a:rPr lang="en-US" sz="2600" dirty="0"/>
              <a:t>where </a:t>
            </a:r>
            <a:r>
              <a:rPr lang="en-US" sz="2600" b="1" i="1" dirty="0"/>
              <a:t>n</a:t>
            </a:r>
            <a:r>
              <a:rPr lang="en-US" sz="2600" dirty="0"/>
              <a:t> is the number of columns to span) to the </a:t>
            </a:r>
            <a:r>
              <a:rPr lang="en-US" sz="2600" b="1" dirty="0"/>
              <a:t>&lt;td&gt;</a:t>
            </a:r>
            <a:r>
              <a:rPr lang="en-US" sz="2600" dirty="0"/>
              <a:t> (or </a:t>
            </a:r>
            <a:r>
              <a:rPr lang="en-US" sz="2600" b="1" dirty="0"/>
              <a:t>&lt;</a:t>
            </a:r>
            <a:r>
              <a:rPr lang="en-US" sz="2600" b="1" dirty="0" err="1"/>
              <a:t>th</a:t>
            </a:r>
            <a:r>
              <a:rPr lang="en-US" sz="2600" b="1" dirty="0"/>
              <a:t>&gt;</a:t>
            </a:r>
            <a:r>
              <a:rPr lang="en-US" sz="2600" dirty="0"/>
              <a:t>) tag of that cell. </a:t>
            </a:r>
            <a:endParaRPr lang="en-US" sz="2600" dirty="0"/>
          </a:p>
          <a:p>
            <a:r>
              <a:rPr lang="en-US" sz="2600" dirty="0" smtClean="0">
                <a:hlinkClick r:id="rId2" action="ppaction://hlinkfile"/>
              </a:rPr>
              <a:t>Example</a:t>
            </a:r>
            <a:endParaRPr lang="en-US" sz="2600" dirty="0" smtClean="0"/>
          </a:p>
          <a:p>
            <a:endParaRPr lang="en-US" sz="2600" dirty="0" smtClean="0"/>
          </a:p>
          <a:p>
            <a:r>
              <a:rPr lang="en-US" sz="2600" dirty="0" smtClean="0"/>
              <a:t>The </a:t>
            </a:r>
            <a:r>
              <a:rPr lang="en-US" sz="2600" dirty="0"/>
              <a:t>total number of cells has to be the same in all rows, where any cells that span </a:t>
            </a:r>
            <a:r>
              <a:rPr lang="en-US" sz="2600" i="1" dirty="0"/>
              <a:t>n</a:t>
            </a:r>
            <a:r>
              <a:rPr lang="en-US" sz="2600" dirty="0"/>
              <a:t> columns are counted as </a:t>
            </a:r>
            <a:r>
              <a:rPr lang="en-US" sz="2600" i="1" dirty="0"/>
              <a:t>n</a:t>
            </a:r>
            <a:r>
              <a:rPr lang="en-US" sz="2600" dirty="0"/>
              <a:t> cells.</a:t>
            </a:r>
            <a:endParaRPr lang="en-US" sz="2600" dirty="0" smtClean="0"/>
          </a:p>
          <a:p>
            <a:pPr marL="114300" indent="0">
              <a:buNone/>
            </a:pPr>
            <a:endParaRPr lang="en-US" dirty="0" smtClean="0">
              <a:latin typeface="Courier New" panose="02070309020205020404" pitchFamily="49" charset="0"/>
              <a:cs typeface="Courier New" panose="02070309020205020404" pitchFamily="49" charset="0"/>
            </a:endParaRPr>
          </a:p>
          <a:p>
            <a:pPr marL="11430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821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ern 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Portfolio</Template>
  <TotalTime>1099</TotalTime>
  <Words>1033</Words>
  <Application>Microsoft Office PowerPoint</Application>
  <PresentationFormat>On-screen Show (4:3)</PresentationFormat>
  <Paragraphs>143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Modern Portfolio</vt:lpstr>
      <vt:lpstr>Tables</vt:lpstr>
      <vt:lpstr>What is a table</vt:lpstr>
      <vt:lpstr>Table syntax</vt:lpstr>
      <vt:lpstr>Table syntax</vt:lpstr>
      <vt:lpstr>Table syntax</vt:lpstr>
      <vt:lpstr>Table syntax</vt:lpstr>
      <vt:lpstr>Table syntax</vt:lpstr>
      <vt:lpstr>Spanning Cells Across Columns and Rows</vt:lpstr>
      <vt:lpstr>colspan</vt:lpstr>
      <vt:lpstr>colspan</vt:lpstr>
      <vt:lpstr>rowspan</vt:lpstr>
      <vt:lpstr>rowspan</vt:lpstr>
      <vt:lpstr>Controlling Word Wrap Within Cells </vt:lpstr>
      <vt:lpstr>Grouping Rows </vt:lpstr>
      <vt:lpstr>Table Column Formatting </vt:lpstr>
      <vt:lpstr>colgroup</vt:lpstr>
      <vt:lpstr>col</vt:lpstr>
      <vt:lpstr>col</vt:lpstr>
      <vt:lpstr>Colgroup and col properties</vt:lpstr>
      <vt:lpstr>nth-of-type</vt:lpstr>
      <vt:lpstr>nth-of-type</vt:lpstr>
      <vt:lpstr>nth-of-type</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Tables</dc:title>
  <dc:creator>mary</dc:creator>
  <cp:lastModifiedBy>Rosanne Birney</cp:lastModifiedBy>
  <cp:revision>143</cp:revision>
  <dcterms:created xsi:type="dcterms:W3CDTF">2015-11-09T10:51:36Z</dcterms:created>
  <dcterms:modified xsi:type="dcterms:W3CDTF">2018-09-18T14:43:34Z</dcterms:modified>
</cp:coreProperties>
</file>